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1306" r:id="rId3"/>
    <p:sldId id="1307" r:id="rId4"/>
    <p:sldId id="1321" r:id="rId5"/>
    <p:sldId id="1310" r:id="rId6"/>
    <p:sldId id="1311" r:id="rId7"/>
    <p:sldId id="1312" r:id="rId8"/>
    <p:sldId id="1313" r:id="rId9"/>
    <p:sldId id="1314" r:id="rId10"/>
    <p:sldId id="1315" r:id="rId11"/>
    <p:sldId id="1316" r:id="rId12"/>
    <p:sldId id="1317" r:id="rId13"/>
    <p:sldId id="1318" r:id="rId14"/>
    <p:sldId id="1319" r:id="rId15"/>
    <p:sldId id="132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3063" autoAdjust="0"/>
  </p:normalViewPr>
  <p:slideViewPr>
    <p:cSldViewPr snapToGrid="0" showGuides="1">
      <p:cViewPr varScale="1">
        <p:scale>
          <a:sx n="73" d="100"/>
          <a:sy n="73" d="100"/>
        </p:scale>
        <p:origin x="979" y="67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DF2CA9B-7490-4948-B62E-A3C8A61D7C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CA000D-3F3E-4BA4-AEE5-AB23A2B431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38477-7995-45CA-93E3-1339B1A4998B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CD422B-9C13-4AD6-99C1-C8B6BE4B18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2507BD-253D-42BD-AAAA-F669184BD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4F287-B547-4892-8267-B3BFF78C4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148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0369F-4DBE-409E-A3E5-EECAF52A685D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B36CD-9DC4-444C-8511-C0163A5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105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B36CD-9DC4-444C-8511-C0163A59405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50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Beta </a:t>
            </a:r>
            <a:r>
              <a:rPr lang="en-US" altLang="ko-KR" dirty="0" err="1"/>
              <a:t>distributio</a:t>
            </a:r>
            <a:r>
              <a:rPr lang="ko-KR" altLang="en-US" dirty="0"/>
              <a:t>으로부터 바로 </a:t>
            </a:r>
            <a:r>
              <a:rPr lang="en-US" altLang="ko-KR" dirty="0" err="1"/>
              <a:t>samplin</a:t>
            </a:r>
            <a:r>
              <a:rPr lang="ko-KR" altLang="en-US" dirty="0"/>
              <a:t>하는 것은 어려움으로 </a:t>
            </a:r>
            <a:r>
              <a:rPr lang="en-US" altLang="ko-KR" dirty="0"/>
              <a:t>Kumaraswamy </a:t>
            </a:r>
            <a:r>
              <a:rPr lang="en-US" altLang="ko-KR" dirty="0" err="1"/>
              <a:t>distributio</a:t>
            </a:r>
            <a:r>
              <a:rPr lang="ko-KR" altLang="en-US" dirty="0"/>
              <a:t>의 </a:t>
            </a:r>
            <a:r>
              <a:rPr lang="en-US" altLang="ko-KR" dirty="0"/>
              <a:t>inverse transform </a:t>
            </a:r>
            <a:r>
              <a:rPr lang="ko-KR" altLang="en-US" dirty="0"/>
              <a:t>사용 </a:t>
            </a:r>
            <a:r>
              <a:rPr lang="en-US" altLang="ko-KR" dirty="0"/>
              <a:t>= Beta distribution(alpha=1, beta=1)</a:t>
            </a:r>
          </a:p>
          <a:p>
            <a:r>
              <a:rPr lang="en-US" altLang="ko-KR" dirty="0"/>
              <a:t>U(0,1</a:t>
            </a:r>
            <a:r>
              <a:rPr lang="ko-KR" altLang="en-US" dirty="0"/>
              <a:t>사이에 </a:t>
            </a:r>
            <a:r>
              <a:rPr lang="en-US" altLang="ko-KR" dirty="0"/>
              <a:t>map =&gt; sigmoid) </a:t>
            </a:r>
            <a:r>
              <a:rPr lang="ko-KR" altLang="en-US" dirty="0"/>
              <a:t>와 </a:t>
            </a:r>
            <a:r>
              <a:rPr lang="en-US" altLang="ko-KR" dirty="0"/>
              <a:t>beta(beta&gt;0 =&gt; </a:t>
            </a:r>
            <a:r>
              <a:rPr lang="en-US" altLang="ko-KR" dirty="0" err="1"/>
              <a:t>softplus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network</a:t>
            </a:r>
            <a:r>
              <a:rPr lang="ko-KR" altLang="en-US" dirty="0"/>
              <a:t>를 통해 학습되는 </a:t>
            </a:r>
            <a:r>
              <a:rPr lang="en-US" altLang="ko-KR" dirty="0"/>
              <a:t>learned parameter</a:t>
            </a:r>
          </a:p>
          <a:p>
            <a:r>
              <a:rPr lang="en-US" altLang="ko-KR" dirty="0"/>
              <a:t>Beta</a:t>
            </a:r>
            <a:r>
              <a:rPr lang="ko-KR" altLang="en-US" dirty="0"/>
              <a:t>와 </a:t>
            </a:r>
            <a:r>
              <a:rPr lang="en-US" altLang="ko-KR" dirty="0"/>
              <a:t>U</a:t>
            </a:r>
            <a:r>
              <a:rPr lang="ko-KR" altLang="en-US" dirty="0"/>
              <a:t>의 </a:t>
            </a:r>
            <a:r>
              <a:rPr lang="en-US" altLang="ko-KR" dirty="0"/>
              <a:t>variability</a:t>
            </a:r>
            <a:r>
              <a:rPr lang="ko-KR" altLang="en-US" dirty="0"/>
              <a:t>를 증가시키기 위해</a:t>
            </a:r>
            <a:r>
              <a:rPr lang="en-US" altLang="ko-KR" dirty="0"/>
              <a:t>, </a:t>
            </a:r>
            <a:r>
              <a:rPr lang="en-US" altLang="ko-KR" dirty="0" err="1"/>
              <a:t>concat</a:t>
            </a:r>
            <a:r>
              <a:rPr lang="en-US" altLang="ko-KR" dirty="0"/>
              <a:t> </a:t>
            </a:r>
            <a:r>
              <a:rPr lang="ko-KR" altLang="en-US" dirty="0"/>
              <a:t>대신 </a:t>
            </a:r>
            <a:r>
              <a:rPr lang="en-US" altLang="ko-KR" dirty="0"/>
              <a:t>k</a:t>
            </a:r>
            <a:r>
              <a:rPr lang="ko-KR" altLang="en-US" dirty="0"/>
              <a:t>번째 레이어의 </a:t>
            </a:r>
            <a:r>
              <a:rPr lang="en-US" altLang="ko-KR" dirty="0"/>
              <a:t>input</a:t>
            </a:r>
            <a:r>
              <a:rPr lang="ko-KR" altLang="en-US" dirty="0"/>
              <a:t>은 기존의 </a:t>
            </a:r>
            <a:r>
              <a:rPr lang="en-US" altLang="ko-KR" dirty="0"/>
              <a:t>weight</a:t>
            </a:r>
            <a:r>
              <a:rPr lang="ko-KR" altLang="en-US" dirty="0"/>
              <a:t>을 다 </a:t>
            </a:r>
            <a:r>
              <a:rPr lang="ko-KR" altLang="en-US" dirty="0" err="1"/>
              <a:t>더한것으로</a:t>
            </a:r>
            <a:r>
              <a:rPr lang="ko-KR" altLang="en-US" dirty="0"/>
              <a:t>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B36CD-9DC4-444C-8511-C0163A59405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255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down-sampling function</a:t>
            </a:r>
            <a:r>
              <a:rPr lang="ko-KR" altLang="en-US" dirty="0"/>
              <a:t>으로 </a:t>
            </a:r>
            <a:r>
              <a:rPr lang="en-US" altLang="ko-KR" dirty="0"/>
              <a:t>HIS</a:t>
            </a:r>
            <a:r>
              <a:rPr lang="ko-KR" altLang="en-US" dirty="0"/>
              <a:t>와 </a:t>
            </a:r>
            <a:r>
              <a:rPr lang="en-US" altLang="ko-KR" dirty="0"/>
              <a:t>MSI</a:t>
            </a:r>
            <a:r>
              <a:rPr lang="ko-KR" altLang="en-US" dirty="0"/>
              <a:t>사이의 관계를 </a:t>
            </a:r>
            <a:r>
              <a:rPr lang="ko-KR" altLang="en-US" dirty="0" err="1"/>
              <a:t>만드려고</a:t>
            </a:r>
            <a:r>
              <a:rPr lang="ko-KR" altLang="en-US" dirty="0"/>
              <a:t> 했으나</a:t>
            </a:r>
            <a:r>
              <a:rPr lang="en-US" altLang="ko-KR" dirty="0"/>
              <a:t>, </a:t>
            </a:r>
            <a:r>
              <a:rPr lang="ko-KR" altLang="en-US" dirty="0"/>
              <a:t>잘 </a:t>
            </a:r>
            <a:r>
              <a:rPr lang="ko-KR" altLang="en-US" dirty="0" err="1"/>
              <a:t>안쓰임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B36CD-9DC4-444C-8511-C0163A59405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828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down-sampling function</a:t>
            </a:r>
            <a:r>
              <a:rPr lang="ko-KR" altLang="en-US" dirty="0"/>
              <a:t>으로 </a:t>
            </a:r>
            <a:r>
              <a:rPr lang="en-US" altLang="ko-KR" dirty="0"/>
              <a:t>HIS</a:t>
            </a:r>
            <a:r>
              <a:rPr lang="ko-KR" altLang="en-US" dirty="0"/>
              <a:t>와 </a:t>
            </a:r>
            <a:r>
              <a:rPr lang="en-US" altLang="ko-KR" dirty="0"/>
              <a:t>MSI</a:t>
            </a:r>
            <a:r>
              <a:rPr lang="ko-KR" altLang="en-US" dirty="0"/>
              <a:t>사이의 관계를 </a:t>
            </a:r>
            <a:r>
              <a:rPr lang="ko-KR" altLang="en-US" dirty="0" err="1"/>
              <a:t>만드려고</a:t>
            </a:r>
            <a:r>
              <a:rPr lang="ko-KR" altLang="en-US" dirty="0"/>
              <a:t> 했으나</a:t>
            </a:r>
            <a:r>
              <a:rPr lang="en-US" altLang="ko-KR" dirty="0"/>
              <a:t>, </a:t>
            </a:r>
            <a:r>
              <a:rPr lang="ko-KR" altLang="en-US" dirty="0"/>
              <a:t>잘 </a:t>
            </a:r>
            <a:r>
              <a:rPr lang="ko-KR" altLang="en-US" dirty="0" err="1"/>
              <a:t>안쓰임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B36CD-9DC4-444C-8511-C0163A59405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819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Dataset : CAVE, Harvard</a:t>
            </a:r>
          </a:p>
          <a:p>
            <a:r>
              <a:rPr lang="en-US" altLang="ko-KR" dirty="0"/>
              <a:t>Evaluation : RMSE, CAM</a:t>
            </a:r>
          </a:p>
          <a:p>
            <a:r>
              <a:rPr lang="en-US" altLang="ko-KR" dirty="0"/>
              <a:t>Cave dataset</a:t>
            </a:r>
            <a:r>
              <a:rPr lang="ko-KR" altLang="en-US" dirty="0"/>
              <a:t>이 다루기 더 어려운데 </a:t>
            </a:r>
            <a:r>
              <a:rPr lang="en-US" altLang="ko-KR" dirty="0" err="1"/>
              <a:t>uSDN</a:t>
            </a:r>
            <a:r>
              <a:rPr lang="ko-KR" altLang="en-US" dirty="0"/>
              <a:t>의 경우에 이때 </a:t>
            </a:r>
            <a:r>
              <a:rPr lang="en-US" altLang="ko-KR" dirty="0"/>
              <a:t>SOTA</a:t>
            </a:r>
            <a:r>
              <a:rPr lang="ko-KR" altLang="en-US" dirty="0"/>
              <a:t>보다 훨씬 훌륭하다</a:t>
            </a:r>
            <a:endParaRPr lang="en-US" altLang="ko-KR" dirty="0"/>
          </a:p>
          <a:p>
            <a:r>
              <a:rPr lang="en-US" altLang="ko-KR" dirty="0" err="1"/>
              <a:t>uSDN</a:t>
            </a:r>
            <a:r>
              <a:rPr lang="ko-KR" altLang="en-US" dirty="0"/>
              <a:t>은 </a:t>
            </a:r>
            <a:r>
              <a:rPr lang="en-US" altLang="ko-KR" dirty="0"/>
              <a:t>HR HIS reconstruction </a:t>
            </a:r>
            <a:r>
              <a:rPr lang="ko-KR" altLang="en-US" dirty="0"/>
              <a:t>에서 </a:t>
            </a:r>
            <a:r>
              <a:rPr lang="en-US" altLang="ko-KR" dirty="0"/>
              <a:t>spectral signature</a:t>
            </a:r>
            <a:r>
              <a:rPr lang="ko-KR" altLang="en-US" dirty="0"/>
              <a:t>를 보존하는데 매우 탁월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B36CD-9DC4-444C-8511-C0163A59405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16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Dataset : CAVE, Harvard</a:t>
            </a:r>
          </a:p>
          <a:p>
            <a:r>
              <a:rPr lang="en-US" altLang="ko-KR" dirty="0"/>
              <a:t>Evaluation : RMSE, CAM</a:t>
            </a:r>
          </a:p>
          <a:p>
            <a:r>
              <a:rPr lang="en-US" altLang="ko-KR" dirty="0"/>
              <a:t>Cave dataset</a:t>
            </a:r>
            <a:r>
              <a:rPr lang="ko-KR" altLang="en-US" dirty="0"/>
              <a:t>이 다루기 더 어려운데 </a:t>
            </a:r>
            <a:r>
              <a:rPr lang="en-US" altLang="ko-KR" dirty="0" err="1"/>
              <a:t>uSDN</a:t>
            </a:r>
            <a:r>
              <a:rPr lang="ko-KR" altLang="en-US" dirty="0"/>
              <a:t>의 경우에 이때 </a:t>
            </a:r>
            <a:r>
              <a:rPr lang="en-US" altLang="ko-KR" dirty="0"/>
              <a:t>SOTA</a:t>
            </a:r>
            <a:r>
              <a:rPr lang="ko-KR" altLang="en-US" dirty="0"/>
              <a:t>보다 훨씬 훌륭하다</a:t>
            </a:r>
            <a:endParaRPr lang="en-US" altLang="ko-KR" dirty="0"/>
          </a:p>
          <a:p>
            <a:r>
              <a:rPr lang="en-US" altLang="ko-KR" dirty="0" err="1"/>
              <a:t>uSDN</a:t>
            </a:r>
            <a:r>
              <a:rPr lang="ko-KR" altLang="en-US" dirty="0"/>
              <a:t>은 </a:t>
            </a:r>
            <a:r>
              <a:rPr lang="en-US" altLang="ko-KR" dirty="0"/>
              <a:t>HR HIS reconstruction </a:t>
            </a:r>
            <a:r>
              <a:rPr lang="ko-KR" altLang="en-US" dirty="0"/>
              <a:t>에서 </a:t>
            </a:r>
            <a:r>
              <a:rPr lang="en-US" altLang="ko-KR" dirty="0"/>
              <a:t>spectral signature</a:t>
            </a:r>
            <a:r>
              <a:rPr lang="ko-KR" altLang="en-US" dirty="0"/>
              <a:t>를 보존하는데 매우 탁월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B36CD-9DC4-444C-8511-C0163A59405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226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B36CD-9DC4-444C-8511-C0163A59405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048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464646"/>
                </a:solidFill>
                <a:effectLst/>
                <a:latin typeface="ntk"/>
              </a:rPr>
              <a:t>하지만 파장을 세분화한 만큼 카메라가 받아들이는 빛에너지의 양이 줄어들어 </a:t>
            </a:r>
            <a:r>
              <a:rPr lang="ko-KR" altLang="en-US" b="0" i="0" dirty="0" err="1">
                <a:solidFill>
                  <a:srgbClr val="464646"/>
                </a:solidFill>
                <a:effectLst/>
                <a:latin typeface="ntk"/>
              </a:rPr>
              <a:t>잡신호</a:t>
            </a:r>
            <a:r>
              <a:rPr lang="en-US" altLang="ko-KR" b="0" i="0" dirty="0">
                <a:solidFill>
                  <a:srgbClr val="464646"/>
                </a:solidFill>
                <a:effectLst/>
                <a:latin typeface="ntk"/>
              </a:rPr>
              <a:t>(noise)</a:t>
            </a:r>
            <a:r>
              <a:rPr lang="ko-KR" altLang="en-US" b="0" i="0" dirty="0">
                <a:solidFill>
                  <a:srgbClr val="464646"/>
                </a:solidFill>
                <a:effectLst/>
                <a:latin typeface="ntk"/>
              </a:rPr>
              <a:t>가 상대적으로 커져 공간해상도를 높이기 어렵다</a:t>
            </a:r>
            <a:r>
              <a:rPr lang="en-US" altLang="ko-KR" b="0" i="0" dirty="0">
                <a:solidFill>
                  <a:srgbClr val="464646"/>
                </a:solidFill>
                <a:effectLst/>
                <a:latin typeface="ntk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B36CD-9DC4-444C-8511-C0163A59405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194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HIS</a:t>
            </a:r>
            <a:r>
              <a:rPr lang="ko-KR" altLang="en-US" dirty="0"/>
              <a:t>는 </a:t>
            </a:r>
            <a:r>
              <a:rPr lang="en-US" altLang="ko-KR" dirty="0"/>
              <a:t>RGB(band 3</a:t>
            </a:r>
            <a:r>
              <a:rPr lang="ko-KR" altLang="en-US" dirty="0"/>
              <a:t>개</a:t>
            </a:r>
            <a:r>
              <a:rPr lang="en-US" altLang="ko-KR" dirty="0"/>
              <a:t>), multispectral image(band 10</a:t>
            </a:r>
            <a:r>
              <a:rPr lang="ko-KR" altLang="en-US" dirty="0"/>
              <a:t>개정도</a:t>
            </a:r>
            <a:r>
              <a:rPr lang="en-US" altLang="ko-KR" dirty="0"/>
              <a:t>) </a:t>
            </a:r>
            <a:r>
              <a:rPr lang="ko-KR" altLang="en-US" dirty="0"/>
              <a:t>보다 훨씬 많은 수백개의 인접한 </a:t>
            </a:r>
            <a:r>
              <a:rPr lang="en-US" altLang="ko-KR" dirty="0"/>
              <a:t>band </a:t>
            </a:r>
            <a:r>
              <a:rPr lang="ko-KR" altLang="en-US" dirty="0"/>
              <a:t>획득 </a:t>
            </a:r>
            <a:r>
              <a:rPr lang="en-US" altLang="ko-KR" dirty="0"/>
              <a:t>-&gt; </a:t>
            </a:r>
            <a:r>
              <a:rPr lang="ko-KR" altLang="en-US" dirty="0"/>
              <a:t>엄청 </a:t>
            </a:r>
            <a:r>
              <a:rPr lang="ko-KR" altLang="en-US" dirty="0" err="1"/>
              <a:t>디테일적인</a:t>
            </a:r>
            <a:r>
              <a:rPr lang="ko-KR" altLang="en-US" dirty="0"/>
              <a:t> </a:t>
            </a:r>
            <a:r>
              <a:rPr lang="en-US" altLang="ko-KR" dirty="0"/>
              <a:t>spectral signature</a:t>
            </a:r>
            <a:r>
              <a:rPr lang="ko-KR" altLang="en-US" dirty="0"/>
              <a:t>가지지만</a:t>
            </a:r>
            <a:r>
              <a:rPr lang="en-US" altLang="ko-KR" dirty="0"/>
              <a:t>, Spatial resolution </a:t>
            </a:r>
            <a:r>
              <a:rPr lang="ko-KR" altLang="en-US" dirty="0"/>
              <a:t>은 매우 작음</a:t>
            </a:r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ko-KR" altLang="en-US" dirty="0" err="1"/>
              <a:t>둘다</a:t>
            </a:r>
            <a:r>
              <a:rPr lang="ko-KR" altLang="en-US" dirty="0"/>
              <a:t> 최대한 </a:t>
            </a:r>
            <a:r>
              <a:rPr lang="en-US" altLang="ko-KR" dirty="0"/>
              <a:t>high resolution</a:t>
            </a:r>
            <a:r>
              <a:rPr lang="ko-KR" altLang="en-US" dirty="0"/>
              <a:t>을 갖기 위해 </a:t>
            </a:r>
            <a:r>
              <a:rPr lang="en-US" altLang="ko-KR" dirty="0"/>
              <a:t>HIS-SR</a:t>
            </a:r>
            <a:r>
              <a:rPr lang="ko-KR" altLang="en-US" dirty="0"/>
              <a:t>방법이 도임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HIS-SR</a:t>
            </a:r>
            <a:r>
              <a:rPr lang="ko-KR" altLang="en-US" dirty="0"/>
              <a:t>의 경우</a:t>
            </a:r>
            <a:r>
              <a:rPr lang="en-US" altLang="ko-KR" dirty="0"/>
              <a:t>, MSI-PAN</a:t>
            </a:r>
            <a:r>
              <a:rPr lang="ko-KR" altLang="en-US" dirty="0"/>
              <a:t>보다 </a:t>
            </a:r>
            <a:r>
              <a:rPr lang="ko-KR" altLang="en-US" dirty="0" err="1"/>
              <a:t>보존해야할</a:t>
            </a:r>
            <a:r>
              <a:rPr lang="ko-KR" altLang="en-US" dirty="0"/>
              <a:t> </a:t>
            </a:r>
            <a:r>
              <a:rPr lang="en-US" altLang="ko-KR" dirty="0"/>
              <a:t>spectral information</a:t>
            </a:r>
            <a:r>
              <a:rPr lang="ko-KR" altLang="en-US" dirty="0"/>
              <a:t>이 많으므로</a:t>
            </a:r>
            <a:r>
              <a:rPr lang="en-US" altLang="ko-KR" dirty="0"/>
              <a:t>, spectral distortion</a:t>
            </a:r>
            <a:r>
              <a:rPr lang="ko-KR" altLang="en-US" dirty="0"/>
              <a:t>이 일어나기 쉬움</a:t>
            </a:r>
            <a:endParaRPr lang="en-US" altLang="ko-KR" dirty="0"/>
          </a:p>
          <a:p>
            <a:r>
              <a:rPr lang="en-US" altLang="ko-KR" dirty="0"/>
              <a:t>SR : mapping function(LR-&gt;HR) </a:t>
            </a:r>
            <a:r>
              <a:rPr lang="ko-KR" altLang="en-US" dirty="0"/>
              <a:t>이걸 </a:t>
            </a:r>
            <a:r>
              <a:rPr lang="en-US" altLang="ko-KR" dirty="0"/>
              <a:t>unsupervised fashion</a:t>
            </a:r>
            <a:r>
              <a:rPr lang="ko-KR" altLang="en-US" dirty="0"/>
              <a:t>으로</a:t>
            </a:r>
            <a:r>
              <a:rPr lang="en-US" altLang="ko-KR" dirty="0"/>
              <a:t>!(MSI-PAN </a:t>
            </a:r>
            <a:r>
              <a:rPr lang="ko-KR" altLang="en-US" dirty="0"/>
              <a:t>방식 같은 기존 모델은 </a:t>
            </a:r>
            <a:r>
              <a:rPr lang="en-US" altLang="ko-KR" dirty="0"/>
              <a:t>end-to-end mapping function</a:t>
            </a:r>
            <a:r>
              <a:rPr lang="ko-KR" altLang="en-US" dirty="0"/>
              <a:t>을 </a:t>
            </a:r>
            <a:r>
              <a:rPr lang="ko-KR" altLang="en-US" dirty="0" err="1"/>
              <a:t>찾아야하고</a:t>
            </a:r>
            <a:r>
              <a:rPr lang="ko-KR" altLang="en-US" dirty="0"/>
              <a:t> </a:t>
            </a:r>
            <a:r>
              <a:rPr lang="en-US" altLang="ko-KR" dirty="0"/>
              <a:t>large dataset</a:t>
            </a:r>
            <a:r>
              <a:rPr lang="ko-KR" altLang="en-US" dirty="0"/>
              <a:t>을 필요로 하므로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B36CD-9DC4-444C-8511-C0163A59405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439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HIS</a:t>
            </a:r>
            <a:r>
              <a:rPr lang="ko-KR" altLang="en-US" dirty="0"/>
              <a:t>는 </a:t>
            </a:r>
            <a:r>
              <a:rPr lang="en-US" altLang="ko-KR" dirty="0"/>
              <a:t>RGB(band 3</a:t>
            </a:r>
            <a:r>
              <a:rPr lang="ko-KR" altLang="en-US" dirty="0"/>
              <a:t>개</a:t>
            </a:r>
            <a:r>
              <a:rPr lang="en-US" altLang="ko-KR" dirty="0"/>
              <a:t>), multispectral image(band 10</a:t>
            </a:r>
            <a:r>
              <a:rPr lang="ko-KR" altLang="en-US" dirty="0"/>
              <a:t>개정도</a:t>
            </a:r>
            <a:r>
              <a:rPr lang="en-US" altLang="ko-KR" dirty="0"/>
              <a:t>) </a:t>
            </a:r>
            <a:r>
              <a:rPr lang="ko-KR" altLang="en-US" dirty="0"/>
              <a:t>보다 훨씬 많은 수백개의 인접한 </a:t>
            </a:r>
            <a:r>
              <a:rPr lang="en-US" altLang="ko-KR" dirty="0"/>
              <a:t>band </a:t>
            </a:r>
            <a:r>
              <a:rPr lang="ko-KR" altLang="en-US" dirty="0"/>
              <a:t>획득 </a:t>
            </a:r>
            <a:r>
              <a:rPr lang="en-US" altLang="ko-KR" dirty="0"/>
              <a:t>-&gt; </a:t>
            </a:r>
            <a:r>
              <a:rPr lang="ko-KR" altLang="en-US" dirty="0"/>
              <a:t>엄청 </a:t>
            </a:r>
            <a:r>
              <a:rPr lang="ko-KR" altLang="en-US" dirty="0" err="1"/>
              <a:t>디테일적인</a:t>
            </a:r>
            <a:r>
              <a:rPr lang="ko-KR" altLang="en-US" dirty="0"/>
              <a:t> </a:t>
            </a:r>
            <a:r>
              <a:rPr lang="en-US" altLang="ko-KR" dirty="0"/>
              <a:t>spectral signature</a:t>
            </a:r>
            <a:r>
              <a:rPr lang="ko-KR" altLang="en-US" dirty="0"/>
              <a:t>가지지만</a:t>
            </a:r>
            <a:r>
              <a:rPr lang="en-US" altLang="ko-KR" dirty="0"/>
              <a:t>, Spatial resolution </a:t>
            </a:r>
            <a:r>
              <a:rPr lang="ko-KR" altLang="en-US" dirty="0"/>
              <a:t>은 매우 작음</a:t>
            </a:r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ko-KR" altLang="en-US" dirty="0" err="1"/>
              <a:t>둘다</a:t>
            </a:r>
            <a:r>
              <a:rPr lang="ko-KR" altLang="en-US" dirty="0"/>
              <a:t> 최대한 </a:t>
            </a:r>
            <a:r>
              <a:rPr lang="en-US" altLang="ko-KR" dirty="0"/>
              <a:t>high resolution</a:t>
            </a:r>
            <a:r>
              <a:rPr lang="ko-KR" altLang="en-US" dirty="0"/>
              <a:t>을 갖기 위해 </a:t>
            </a:r>
            <a:r>
              <a:rPr lang="en-US" altLang="ko-KR" dirty="0"/>
              <a:t>HIS-SR</a:t>
            </a:r>
            <a:r>
              <a:rPr lang="ko-KR" altLang="en-US" dirty="0"/>
              <a:t>방법이 도임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HIS-SR</a:t>
            </a:r>
            <a:r>
              <a:rPr lang="ko-KR" altLang="en-US" dirty="0"/>
              <a:t>의 경우</a:t>
            </a:r>
            <a:r>
              <a:rPr lang="en-US" altLang="ko-KR" dirty="0"/>
              <a:t>, MSI-PAN</a:t>
            </a:r>
            <a:r>
              <a:rPr lang="ko-KR" altLang="en-US" dirty="0"/>
              <a:t>보다 </a:t>
            </a:r>
            <a:r>
              <a:rPr lang="ko-KR" altLang="en-US" dirty="0" err="1"/>
              <a:t>보존해야할</a:t>
            </a:r>
            <a:r>
              <a:rPr lang="ko-KR" altLang="en-US" dirty="0"/>
              <a:t> </a:t>
            </a:r>
            <a:r>
              <a:rPr lang="en-US" altLang="ko-KR" dirty="0"/>
              <a:t>spectral information</a:t>
            </a:r>
            <a:r>
              <a:rPr lang="ko-KR" altLang="en-US" dirty="0"/>
              <a:t>이 많으므로</a:t>
            </a:r>
            <a:r>
              <a:rPr lang="en-US" altLang="ko-KR" dirty="0"/>
              <a:t>, spectral distortion</a:t>
            </a:r>
            <a:r>
              <a:rPr lang="ko-KR" altLang="en-US" dirty="0"/>
              <a:t>이 일어나기 쉬움</a:t>
            </a:r>
            <a:endParaRPr lang="en-US" altLang="ko-KR" dirty="0"/>
          </a:p>
          <a:p>
            <a:r>
              <a:rPr lang="en-US" altLang="ko-KR" dirty="0"/>
              <a:t>SR : mapping function(LR-&gt;HR) </a:t>
            </a:r>
            <a:r>
              <a:rPr lang="ko-KR" altLang="en-US" dirty="0"/>
              <a:t>이걸 </a:t>
            </a:r>
            <a:r>
              <a:rPr lang="en-US" altLang="ko-KR" dirty="0"/>
              <a:t>unsupervised fashion</a:t>
            </a:r>
            <a:r>
              <a:rPr lang="ko-KR" altLang="en-US" dirty="0"/>
              <a:t>으로</a:t>
            </a:r>
            <a:r>
              <a:rPr lang="en-US" altLang="ko-KR" dirty="0"/>
              <a:t>!(MSI-PAN </a:t>
            </a:r>
            <a:r>
              <a:rPr lang="ko-KR" altLang="en-US" dirty="0"/>
              <a:t>방식 같은 기존 모델은 </a:t>
            </a:r>
            <a:r>
              <a:rPr lang="en-US" altLang="ko-KR" dirty="0"/>
              <a:t>end-to-end mapping function</a:t>
            </a:r>
            <a:r>
              <a:rPr lang="ko-KR" altLang="en-US" dirty="0"/>
              <a:t>을 </a:t>
            </a:r>
            <a:r>
              <a:rPr lang="ko-KR" altLang="en-US" dirty="0" err="1"/>
              <a:t>찾아야하고</a:t>
            </a:r>
            <a:r>
              <a:rPr lang="ko-KR" altLang="en-US" dirty="0"/>
              <a:t> </a:t>
            </a:r>
            <a:r>
              <a:rPr lang="en-US" altLang="ko-KR" dirty="0"/>
              <a:t>large dataset</a:t>
            </a:r>
            <a:r>
              <a:rPr lang="ko-KR" altLang="en-US" dirty="0"/>
              <a:t>을 필요로 하므로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B36CD-9DC4-444C-8511-C0163A59405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295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개의 </a:t>
            </a:r>
            <a:r>
              <a:rPr lang="en-US" altLang="ko-KR" dirty="0"/>
              <a:t>basis vector</a:t>
            </a:r>
            <a:r>
              <a:rPr lang="ko-KR" altLang="en-US" dirty="0"/>
              <a:t>존재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B36CD-9DC4-444C-8511-C0163A59405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613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만약</a:t>
            </a:r>
            <a:r>
              <a:rPr lang="en-US" altLang="ko-KR" dirty="0"/>
              <a:t>, activation function=identity</a:t>
            </a:r>
            <a:r>
              <a:rPr lang="ko-KR" altLang="en-US" dirty="0"/>
              <a:t> </a:t>
            </a:r>
            <a:r>
              <a:rPr lang="en-US" altLang="ko-KR" dirty="0"/>
              <a:t>function, bias</a:t>
            </a:r>
            <a:r>
              <a:rPr lang="ko-KR" altLang="en-US" dirty="0"/>
              <a:t>가 없다면 </a:t>
            </a:r>
            <a:r>
              <a:rPr lang="en-US" altLang="ko-KR" dirty="0" err="1"/>
              <a:t>theta_hd</a:t>
            </a:r>
            <a:r>
              <a:rPr lang="en-US" altLang="ko-KR" dirty="0"/>
              <a:t> = W1W2..Wk =&gt;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altLang="ko-KR" dirty="0" err="1"/>
              <a:t>theta_hd</a:t>
            </a:r>
            <a:r>
              <a:rPr lang="en-US" altLang="ko-KR" dirty="0"/>
              <a:t> = shared weight(</a:t>
            </a:r>
            <a:r>
              <a:rPr lang="ko-KR" altLang="en-US" dirty="0" err="1"/>
              <a:t>이상한거</a:t>
            </a:r>
            <a:r>
              <a:rPr lang="en-US" altLang="ko-KR" dirty="0"/>
              <a:t>?h)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B36CD-9DC4-444C-8511-C0163A59405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315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만약</a:t>
            </a:r>
            <a:r>
              <a:rPr lang="en-US" altLang="ko-KR" dirty="0"/>
              <a:t>, activation function=id</a:t>
            </a:r>
            <a:r>
              <a:rPr lang="ko-KR" altLang="en-US" dirty="0" err="1"/>
              <a:t>두샤쇼</a:t>
            </a:r>
            <a:r>
              <a:rPr lang="ko-KR" altLang="en-US" dirty="0"/>
              <a:t> </a:t>
            </a:r>
            <a:r>
              <a:rPr lang="en-US" altLang="ko-KR" dirty="0"/>
              <a:t>function, bias</a:t>
            </a:r>
            <a:r>
              <a:rPr lang="ko-KR" altLang="en-US" dirty="0"/>
              <a:t>가 없다면 </a:t>
            </a:r>
            <a:r>
              <a:rPr lang="en-US" altLang="ko-KR" dirty="0" err="1"/>
              <a:t>theta_hd</a:t>
            </a:r>
            <a:r>
              <a:rPr lang="en-US" altLang="ko-KR" dirty="0"/>
              <a:t> = W1W2..Wk =&gt;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altLang="ko-KR" dirty="0" err="1"/>
              <a:t>theta_hd</a:t>
            </a:r>
            <a:r>
              <a:rPr lang="en-US" altLang="ko-KR" dirty="0"/>
              <a:t> = shared weight(</a:t>
            </a:r>
            <a:r>
              <a:rPr lang="ko-KR" altLang="en-US" dirty="0" err="1"/>
              <a:t>이상한거</a:t>
            </a:r>
            <a:r>
              <a:rPr lang="en-US" altLang="ko-KR" dirty="0"/>
              <a:t>?h)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B36CD-9DC4-444C-8511-C0163A59405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707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Beta </a:t>
            </a:r>
            <a:r>
              <a:rPr lang="en-US" altLang="ko-KR" dirty="0" err="1"/>
              <a:t>distributio</a:t>
            </a:r>
            <a:r>
              <a:rPr lang="ko-KR" altLang="en-US" dirty="0"/>
              <a:t>으로부터 바로 </a:t>
            </a:r>
            <a:r>
              <a:rPr lang="en-US" altLang="ko-KR" dirty="0" err="1"/>
              <a:t>samplin</a:t>
            </a:r>
            <a:r>
              <a:rPr lang="ko-KR" altLang="en-US" dirty="0"/>
              <a:t>하는 것은 어려움으로 </a:t>
            </a:r>
            <a:r>
              <a:rPr lang="en-US" altLang="ko-KR" dirty="0"/>
              <a:t>Kumaraswamy </a:t>
            </a:r>
            <a:r>
              <a:rPr lang="en-US" altLang="ko-KR" dirty="0" err="1"/>
              <a:t>distributio</a:t>
            </a:r>
            <a:r>
              <a:rPr lang="ko-KR" altLang="en-US" dirty="0"/>
              <a:t>의 </a:t>
            </a:r>
            <a:r>
              <a:rPr lang="en-US" altLang="ko-KR" dirty="0"/>
              <a:t>inverse transform </a:t>
            </a:r>
            <a:r>
              <a:rPr lang="ko-KR" altLang="en-US" dirty="0"/>
              <a:t>사용 </a:t>
            </a:r>
            <a:r>
              <a:rPr lang="en-US" altLang="ko-KR" dirty="0"/>
              <a:t>= Beta distribution(alpha=1, beta=1)</a:t>
            </a:r>
          </a:p>
          <a:p>
            <a:r>
              <a:rPr lang="en-US" altLang="ko-KR" dirty="0"/>
              <a:t>U(0,1</a:t>
            </a:r>
            <a:r>
              <a:rPr lang="ko-KR" altLang="en-US" dirty="0"/>
              <a:t>사이에 </a:t>
            </a:r>
            <a:r>
              <a:rPr lang="en-US" altLang="ko-KR" dirty="0"/>
              <a:t>map =&gt; sigmoid) </a:t>
            </a:r>
            <a:r>
              <a:rPr lang="ko-KR" altLang="en-US" dirty="0"/>
              <a:t>와 </a:t>
            </a:r>
            <a:r>
              <a:rPr lang="en-US" altLang="ko-KR" dirty="0"/>
              <a:t>beta(beta&gt;0 =&gt; </a:t>
            </a:r>
            <a:r>
              <a:rPr lang="en-US" altLang="ko-KR" dirty="0" err="1"/>
              <a:t>softplus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network</a:t>
            </a:r>
            <a:r>
              <a:rPr lang="ko-KR" altLang="en-US" dirty="0"/>
              <a:t>를 통해 학습되는 </a:t>
            </a:r>
            <a:r>
              <a:rPr lang="en-US" altLang="ko-KR" dirty="0"/>
              <a:t>learned parameter</a:t>
            </a:r>
          </a:p>
          <a:p>
            <a:r>
              <a:rPr lang="en-US" altLang="ko-KR" dirty="0"/>
              <a:t>Beta</a:t>
            </a:r>
            <a:r>
              <a:rPr lang="ko-KR" altLang="en-US" dirty="0"/>
              <a:t>와 </a:t>
            </a:r>
            <a:r>
              <a:rPr lang="en-US" altLang="ko-KR" dirty="0"/>
              <a:t>U</a:t>
            </a:r>
            <a:r>
              <a:rPr lang="ko-KR" altLang="en-US" dirty="0"/>
              <a:t>의 </a:t>
            </a:r>
            <a:r>
              <a:rPr lang="en-US" altLang="ko-KR" dirty="0"/>
              <a:t>variability</a:t>
            </a:r>
            <a:r>
              <a:rPr lang="ko-KR" altLang="en-US" dirty="0"/>
              <a:t>를 증가시키기 위해</a:t>
            </a:r>
            <a:r>
              <a:rPr lang="en-US" altLang="ko-KR" dirty="0"/>
              <a:t>, </a:t>
            </a:r>
            <a:r>
              <a:rPr lang="en-US" altLang="ko-KR" dirty="0" err="1"/>
              <a:t>concat</a:t>
            </a:r>
            <a:r>
              <a:rPr lang="en-US" altLang="ko-KR" dirty="0"/>
              <a:t> </a:t>
            </a:r>
            <a:r>
              <a:rPr lang="ko-KR" altLang="en-US" dirty="0"/>
              <a:t>대신 </a:t>
            </a:r>
            <a:r>
              <a:rPr lang="en-US" altLang="ko-KR" dirty="0"/>
              <a:t>k</a:t>
            </a:r>
            <a:r>
              <a:rPr lang="ko-KR" altLang="en-US" dirty="0"/>
              <a:t>번째 레이어의 </a:t>
            </a:r>
            <a:r>
              <a:rPr lang="en-US" altLang="ko-KR" dirty="0"/>
              <a:t>input</a:t>
            </a:r>
            <a:r>
              <a:rPr lang="ko-KR" altLang="en-US" dirty="0"/>
              <a:t>은 기존의 </a:t>
            </a:r>
            <a:r>
              <a:rPr lang="en-US" altLang="ko-KR" dirty="0"/>
              <a:t>weight</a:t>
            </a:r>
            <a:r>
              <a:rPr lang="ko-KR" altLang="en-US" dirty="0"/>
              <a:t>을 다 </a:t>
            </a:r>
            <a:r>
              <a:rPr lang="ko-KR" altLang="en-US" dirty="0" err="1"/>
              <a:t>더한것으로</a:t>
            </a:r>
            <a:r>
              <a:rPr lang="ko-KR" altLang="en-US" dirty="0"/>
              <a:t>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B36CD-9DC4-444C-8511-C0163A59405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219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Beta </a:t>
            </a:r>
            <a:r>
              <a:rPr lang="en-US" altLang="ko-KR" dirty="0" err="1"/>
              <a:t>distributio</a:t>
            </a:r>
            <a:r>
              <a:rPr lang="ko-KR" altLang="en-US" dirty="0"/>
              <a:t>으로부터 바로 </a:t>
            </a:r>
            <a:r>
              <a:rPr lang="en-US" altLang="ko-KR" dirty="0" err="1"/>
              <a:t>samplin</a:t>
            </a:r>
            <a:r>
              <a:rPr lang="ko-KR" altLang="en-US" dirty="0"/>
              <a:t>하는 것은 어려움으로 </a:t>
            </a:r>
            <a:r>
              <a:rPr lang="en-US" altLang="ko-KR" dirty="0"/>
              <a:t>Kumaraswamy </a:t>
            </a:r>
            <a:r>
              <a:rPr lang="en-US" altLang="ko-KR" dirty="0" err="1"/>
              <a:t>distributio</a:t>
            </a:r>
            <a:r>
              <a:rPr lang="ko-KR" altLang="en-US" dirty="0"/>
              <a:t>의 </a:t>
            </a:r>
            <a:r>
              <a:rPr lang="en-US" altLang="ko-KR" dirty="0"/>
              <a:t>inverse transform </a:t>
            </a:r>
            <a:r>
              <a:rPr lang="ko-KR" altLang="en-US" dirty="0"/>
              <a:t>사용 </a:t>
            </a:r>
            <a:r>
              <a:rPr lang="en-US" altLang="ko-KR" dirty="0"/>
              <a:t>= Beta distribution(alpha=1, beta=1)</a:t>
            </a:r>
          </a:p>
          <a:p>
            <a:r>
              <a:rPr lang="en-US" altLang="ko-KR" dirty="0"/>
              <a:t>U(0,1</a:t>
            </a:r>
            <a:r>
              <a:rPr lang="ko-KR" altLang="en-US" dirty="0"/>
              <a:t>사이에 </a:t>
            </a:r>
            <a:r>
              <a:rPr lang="en-US" altLang="ko-KR" dirty="0"/>
              <a:t>map =&gt; sigmoid) </a:t>
            </a:r>
            <a:r>
              <a:rPr lang="ko-KR" altLang="en-US" dirty="0"/>
              <a:t>와 </a:t>
            </a:r>
            <a:r>
              <a:rPr lang="en-US" altLang="ko-KR" dirty="0"/>
              <a:t>beta(beta&gt;0 =&gt; </a:t>
            </a:r>
            <a:r>
              <a:rPr lang="en-US" altLang="ko-KR" dirty="0" err="1"/>
              <a:t>softplus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network</a:t>
            </a:r>
            <a:r>
              <a:rPr lang="ko-KR" altLang="en-US" dirty="0"/>
              <a:t>를 통해 학습되는 </a:t>
            </a:r>
            <a:r>
              <a:rPr lang="en-US" altLang="ko-KR" dirty="0"/>
              <a:t>learned parameter</a:t>
            </a:r>
          </a:p>
          <a:p>
            <a:r>
              <a:rPr lang="en-US" altLang="ko-KR" dirty="0"/>
              <a:t>Beta</a:t>
            </a:r>
            <a:r>
              <a:rPr lang="ko-KR" altLang="en-US" dirty="0"/>
              <a:t>와 </a:t>
            </a:r>
            <a:r>
              <a:rPr lang="en-US" altLang="ko-KR" dirty="0"/>
              <a:t>U</a:t>
            </a:r>
            <a:r>
              <a:rPr lang="ko-KR" altLang="en-US" dirty="0"/>
              <a:t>의 </a:t>
            </a:r>
            <a:r>
              <a:rPr lang="en-US" altLang="ko-KR" dirty="0"/>
              <a:t>variability</a:t>
            </a:r>
            <a:r>
              <a:rPr lang="ko-KR" altLang="en-US" dirty="0"/>
              <a:t>를 증가시키기 위해</a:t>
            </a:r>
            <a:r>
              <a:rPr lang="en-US" altLang="ko-KR" dirty="0"/>
              <a:t>, </a:t>
            </a:r>
            <a:r>
              <a:rPr lang="en-US" altLang="ko-KR" dirty="0" err="1"/>
              <a:t>concat</a:t>
            </a:r>
            <a:r>
              <a:rPr lang="en-US" altLang="ko-KR" dirty="0"/>
              <a:t> </a:t>
            </a:r>
            <a:r>
              <a:rPr lang="ko-KR" altLang="en-US" dirty="0"/>
              <a:t>대신 </a:t>
            </a:r>
            <a:r>
              <a:rPr lang="en-US" altLang="ko-KR" dirty="0"/>
              <a:t>k</a:t>
            </a:r>
            <a:r>
              <a:rPr lang="ko-KR" altLang="en-US" dirty="0"/>
              <a:t>번째 레이어의 </a:t>
            </a:r>
            <a:r>
              <a:rPr lang="en-US" altLang="ko-KR" dirty="0"/>
              <a:t>input</a:t>
            </a:r>
            <a:r>
              <a:rPr lang="ko-KR" altLang="en-US" dirty="0"/>
              <a:t>은 기존의 </a:t>
            </a:r>
            <a:r>
              <a:rPr lang="en-US" altLang="ko-KR" dirty="0"/>
              <a:t>weight</a:t>
            </a:r>
            <a:r>
              <a:rPr lang="ko-KR" altLang="en-US" dirty="0"/>
              <a:t>을 다 </a:t>
            </a:r>
            <a:r>
              <a:rPr lang="ko-KR" altLang="en-US" dirty="0" err="1"/>
              <a:t>더한것으로</a:t>
            </a:r>
            <a:r>
              <a:rPr lang="ko-KR" altLang="en-US" dirty="0"/>
              <a:t>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B36CD-9DC4-444C-8511-C0163A59405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149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5CFE2-97D2-4350-B11F-8094F7956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F98E20-B14C-4151-8A0E-EF7AE6594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A10972-42A4-4B5D-9612-FB713856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FFA9-2925-4006-93CC-1E1E47C057D7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AA5084-6E81-4C1C-8892-93B2AEE8A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B90EFD-A04B-4E42-86AC-EE72FF0AA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4274-32F8-47EA-87CC-FF85C332E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57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0803E-4C9E-4345-980D-4A1C9411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DB7B40-118F-4E9E-A72F-7E20EC5C3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0A9761-1FB1-4E0A-B79B-23A9B0C1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FFA9-2925-4006-93CC-1E1E47C057D7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B11DC9-F0D5-4C4B-A933-928AEB7B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6AFE3-E84D-4509-9E83-7B844CA2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4274-32F8-47EA-87CC-FF85C332E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24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8F65C5-0E4E-48B7-BE56-649FBCDE8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D37262-FAC5-439C-9C61-C1292C0AD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EEECB-023C-43A0-B176-1CD21E3A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FFA9-2925-4006-93CC-1E1E47C057D7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B50218-F873-4CED-ABB8-2EA706278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2ED11-569C-45FB-AEF5-13801A6C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4274-32F8-47EA-87CC-FF85C332E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03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B1E4B-68DC-4649-A351-8A7EE0DC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427BA9-B807-4A8A-AEF4-A45F1DE26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D6F4A4-1DFE-4A1B-BA7F-1973DE4FC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FFA9-2925-4006-93CC-1E1E47C057D7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3F75B-A5CD-412C-9B8C-9016E4D5B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78D0A-E362-41A3-9049-AF4ADE74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4274-32F8-47EA-87CC-FF85C332E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42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4640A-0C23-4221-9E07-35E749B4C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1F2E01-C040-4BED-81C9-DE16D97FB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E1E45C-9F78-4873-9B1C-D33D2280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FFA9-2925-4006-93CC-1E1E47C057D7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951E87-86EC-4C84-A1CA-803186E3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8514D6-2E1C-4D76-92C5-070780F65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4274-32F8-47EA-87CC-FF85C332E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93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3F0C2-B0F8-4138-8039-9CEE99DC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8FCCC8-A481-491F-AA25-F418A9DE0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FA2A56-211B-42F7-9A09-1BF471451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29F4CA-F7C4-4C6D-9D3E-5011157B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FFA9-2925-4006-93CC-1E1E47C057D7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01218B-3CD7-4405-A029-F8A7372A4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25CC42-0D3B-446B-8B8A-E65CDAB3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4274-32F8-47EA-87CC-FF85C332E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68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E29C8-7EC1-41B7-9B63-39D95D8D3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A4F0E5-2703-4C62-BE0B-2940D69AD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1B4CA2-EDFF-444C-B58E-03EEA70C4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F7FD5-51C2-46ED-86E6-FB2B30043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56D619-653B-4EE6-BA78-FF6F39BFA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7A4220-4222-4F9C-A50E-B841307F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FFA9-2925-4006-93CC-1E1E47C057D7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17C99B-7D6F-4198-BA08-ABB013A7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8A45E7-0B51-46B1-AD83-C56B2294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4274-32F8-47EA-87CC-FF85C332E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94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81CE1-525C-43D2-9C17-E120FA0D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1337AE-B37C-4101-8FD3-F396D788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FFA9-2925-4006-93CC-1E1E47C057D7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DB694B-BBA7-4738-9F80-1D818BFEC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05E981-BF66-4E85-8FC9-C1813D08F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4274-32F8-47EA-87CC-FF85C332E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61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C0EA4A-7F97-4764-BA8E-EB184930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FFA9-2925-4006-93CC-1E1E47C057D7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AD54F1-7F2B-47E8-AF82-078E9E9B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1CD957-AE22-4181-A2F5-5BD543B43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4274-32F8-47EA-87CC-FF85C332E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39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8A6B2-E44D-404A-9258-79351E2C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DA4883-189A-45C6-AE3C-E2BB5EC5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88A0CD-BEC3-4ED6-AF17-6B72F84E7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9DB8B3-EBFB-4525-9126-F85465DD8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FFA9-2925-4006-93CC-1E1E47C057D7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CEB20A-CBCE-431E-B7C5-525E4B76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0AEBB6-9D90-4B6E-882A-016E28A7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4274-32F8-47EA-87CC-FF85C332E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90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CC6B1-6084-46C8-8322-D4D363CBF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C90DF4-AA7C-4391-939A-3A0C848ED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32219D-D309-49E0-8A2E-F454837DF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085066-3BB4-440B-98A6-E815A1CE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FFA9-2925-4006-93CC-1E1E47C057D7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FAAC66-59C9-4624-847C-C082A59E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08A33F-0321-46BC-B4D0-BB46FB85A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4274-32F8-47EA-87CC-FF85C332E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2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C81462-D8E9-4B58-ACBE-31C16F32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63" y="136526"/>
            <a:ext cx="11617174" cy="739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DA842D-8A21-40F0-9593-500A82820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363" y="1049246"/>
            <a:ext cx="11617174" cy="5222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lnSpc>
                <a:spcPct val="150000"/>
              </a:lnSpc>
              <a:buClr>
                <a:srgbClr val="002060"/>
              </a:buClr>
              <a:buFont typeface="Times New Roman" panose="02020603050405020304" pitchFamily="18" charset="0"/>
              <a:buChar char="■"/>
              <a:defRPr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FBC8E-4C7B-42CD-9258-C69B0966A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8FFA9-2925-4006-93CC-1E1E47C057D7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73DE37-453C-492F-9B46-43DEAF1F0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E83D63-04DA-4F3E-B1B1-A05C01472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C4274-32F8-47EA-87CC-FF85C332E27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2FAA87-B07E-4F0B-B7B1-050DDEB95120}"/>
              </a:ext>
            </a:extLst>
          </p:cNvPr>
          <p:cNvCxnSpPr/>
          <p:nvPr userDrawn="1"/>
        </p:nvCxnSpPr>
        <p:spPr>
          <a:xfrm>
            <a:off x="252412" y="876300"/>
            <a:ext cx="11668125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84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10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1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8B95228-9743-4113-B1EC-303658534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" y="1473937"/>
            <a:ext cx="11064240" cy="238760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rgbClr val="002060"/>
                </a:solidFill>
                <a:cs typeface="Times New Roman" panose="02020603050405020304" pitchFamily="18" charset="0"/>
              </a:rPr>
              <a:t>Unsupervised Sparse Dirichlet-Net for Hyperspectral Image Super-Resolution</a:t>
            </a:r>
            <a:br>
              <a:rPr lang="en-US" altLang="ko-KR" sz="4000" dirty="0">
                <a:cs typeface="Times New Roman" panose="02020603050405020304" pitchFamily="18" charset="0"/>
              </a:rPr>
            </a:br>
            <a:endParaRPr lang="en-US" altLang="ko-KR" sz="4000" dirty="0">
              <a:cs typeface="Times New Roman" panose="02020603050405020304" pitchFamily="18" charset="0"/>
            </a:endParaRPr>
          </a:p>
        </p:txBody>
      </p:sp>
      <p:sp>
        <p:nvSpPr>
          <p:cNvPr id="5" name="부제목 5">
            <a:extLst>
              <a:ext uri="{FF2B5EF4-FFF2-40B4-BE49-F238E27FC236}">
                <a16:creationId xmlns:a16="http://schemas.microsoft.com/office/drawing/2014/main" id="{2BF5CB98-6CB9-4A6F-A785-C6037FF8C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637" y="4729609"/>
            <a:ext cx="3886425" cy="1866394"/>
          </a:xfrm>
        </p:spPr>
        <p:txBody>
          <a:bodyPr>
            <a:normAutofit/>
          </a:bodyPr>
          <a:lstStyle/>
          <a:p>
            <a:pPr algn="r"/>
            <a:r>
              <a:rPr lang="en-US" altLang="ko-KR" sz="3500" dirty="0">
                <a:latin typeface="Segoe UI" panose="020B0502040204020203" pitchFamily="34" charset="0"/>
                <a:cs typeface="Segoe UI" panose="020B0502040204020203" pitchFamily="34" charset="0"/>
              </a:rPr>
              <a:t>Ha </a:t>
            </a:r>
            <a:r>
              <a:rPr lang="en-US" altLang="ko-KR" sz="3500" dirty="0" err="1">
                <a:latin typeface="Segoe UI" panose="020B0502040204020203" pitchFamily="34" charset="0"/>
                <a:cs typeface="Segoe UI" panose="020B0502040204020203" pitchFamily="34" charset="0"/>
              </a:rPr>
              <a:t>yeon</a:t>
            </a:r>
            <a:r>
              <a:rPr lang="en-US" altLang="ko-KR" sz="3500" dirty="0">
                <a:latin typeface="Segoe UI" panose="020B0502040204020203" pitchFamily="34" charset="0"/>
                <a:cs typeface="Segoe UI" panose="020B0502040204020203" pitchFamily="34" charset="0"/>
              </a:rPr>
              <a:t>, KIM</a:t>
            </a:r>
          </a:p>
          <a:p>
            <a:pPr algn="r"/>
            <a:r>
              <a:rPr lang="en-US" altLang="ko-KR" b="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altLang="ko-KR" b="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nd</a:t>
            </a:r>
            <a:r>
              <a:rPr lang="en-US" altLang="ko-KR" b="0" dirty="0">
                <a:latin typeface="Segoe UI" panose="020B0502040204020203" pitchFamily="34" charset="0"/>
                <a:cs typeface="Segoe UI" panose="020B0502040204020203" pitchFamily="34" charset="0"/>
              </a:rPr>
              <a:t> May, 2022</a:t>
            </a:r>
            <a:endParaRPr lang="ko-KR" altLang="en-US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2BBD1C0-CBAF-44D9-B8F9-E50B8F9BF4F0}"/>
              </a:ext>
            </a:extLst>
          </p:cNvPr>
          <p:cNvCxnSpPr/>
          <p:nvPr/>
        </p:nvCxnSpPr>
        <p:spPr>
          <a:xfrm>
            <a:off x="261937" y="3340100"/>
            <a:ext cx="11668125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517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086D5-DB4C-4145-B75C-1599869FC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2. Sparse Dirichlet-Net with Dense Connectivity</a:t>
            </a:r>
            <a:endParaRPr lang="ko-KR" altLang="en-US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ACB7CA-79D4-4309-F0E0-6774D74BBC8A}"/>
              </a:ext>
            </a:extLst>
          </p:cNvPr>
          <p:cNvSpPr txBox="1"/>
          <p:nvPr/>
        </p:nvSpPr>
        <p:spPr>
          <a:xfrm>
            <a:off x="390757" y="1107736"/>
            <a:ext cx="4416978" cy="577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&lt;Shannon entropy function&gt;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9DBAF2-31E3-A78F-5B63-391EC880D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735" y="2223149"/>
            <a:ext cx="4694530" cy="128032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8AD0248-926E-9635-6062-68FCA842A606}"/>
              </a:ext>
            </a:extLst>
          </p:cNvPr>
          <p:cNvSpPr txBox="1"/>
          <p:nvPr/>
        </p:nvSpPr>
        <p:spPr>
          <a:xfrm>
            <a:off x="537901" y="4041359"/>
            <a:ext cx="7629333" cy="1843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 dirty="0"/>
              <a:t>Decrease monotonically when the data become sparse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 dirty="0"/>
              <a:t>Local minimum only occurs at the boundaries of the quadrants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 dirty="0"/>
              <a:t>Stick breaking process : s&gt;0, so p=1 for efficient</a:t>
            </a:r>
          </a:p>
        </p:txBody>
      </p:sp>
    </p:spTree>
    <p:extLst>
      <p:ext uri="{BB962C8B-B14F-4D97-AF65-F5344CB8AC3E}">
        <p14:creationId xmlns:p14="http://schemas.microsoft.com/office/powerpoint/2010/main" val="3741763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086D5-DB4C-4145-B75C-1599869FC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3. Angle Similarity(Representation)</a:t>
            </a:r>
            <a:endParaRPr lang="ko-KR" altLang="en-US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ACB7CA-79D4-4309-F0E0-6774D74BBC8A}"/>
              </a:ext>
            </a:extLst>
          </p:cNvPr>
          <p:cNvSpPr txBox="1"/>
          <p:nvPr/>
        </p:nvSpPr>
        <p:spPr>
          <a:xfrm>
            <a:off x="7035800" y="2577163"/>
            <a:ext cx="2935034" cy="577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/>
              <a:t>&lt;Angle Similarity&gt;</a:t>
            </a:r>
            <a:endParaRPr lang="en-US" altLang="ko-KR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AD0248-926E-9635-6062-68FCA842A606}"/>
              </a:ext>
            </a:extLst>
          </p:cNvPr>
          <p:cNvSpPr txBox="1"/>
          <p:nvPr/>
        </p:nvSpPr>
        <p:spPr>
          <a:xfrm>
            <a:off x="628113" y="1169936"/>
            <a:ext cx="8741111" cy="1419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Extract spatial information from HR MSI = challenging, spectral distortion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(c &gt;&gt; l, representation</a:t>
            </a:r>
            <a:r>
              <a:rPr lang="ko-KR" altLang="en-US" sz="2000" dirty="0"/>
              <a:t>의 수가 </a:t>
            </a:r>
            <a:r>
              <a:rPr lang="en-US" altLang="ko-KR" sz="2000" dirty="0"/>
              <a:t>MSI</a:t>
            </a:r>
            <a:r>
              <a:rPr lang="ko-KR" altLang="en-US" sz="2000" dirty="0"/>
              <a:t>의 </a:t>
            </a:r>
            <a:r>
              <a:rPr lang="en-US" altLang="ko-KR" sz="2000" dirty="0"/>
              <a:t>dimension</a:t>
            </a:r>
            <a:r>
              <a:rPr lang="ko-KR" altLang="en-US" sz="2000" dirty="0"/>
              <a:t>보다 훨씬 크기 때문에 발생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=&gt; </a:t>
            </a:r>
            <a:r>
              <a:rPr lang="en-US" altLang="ko-KR" sz="2000" b="1" dirty="0"/>
              <a:t>SAM</a:t>
            </a:r>
            <a:r>
              <a:rPr lang="en-US" altLang="ko-KR" sz="2000" dirty="0"/>
              <a:t>(spectral angle mapper) </a:t>
            </a:r>
            <a:r>
              <a:rPr lang="ko-KR" altLang="en-US" sz="2000" dirty="0"/>
              <a:t>사용</a:t>
            </a:r>
            <a:r>
              <a:rPr lang="en-US" altLang="ko-KR" sz="2000" dirty="0"/>
              <a:t>, </a:t>
            </a:r>
            <a:r>
              <a:rPr lang="ko-KR" altLang="en-US" sz="2000" dirty="0"/>
              <a:t>작을수록 좋음</a:t>
            </a:r>
            <a:endParaRPr lang="en-US" altLang="ko-KR" sz="20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A473899-CF46-3A4F-0A91-03A52E6357F4}"/>
              </a:ext>
            </a:extLst>
          </p:cNvPr>
          <p:cNvGrpSpPr/>
          <p:nvPr/>
        </p:nvGrpSpPr>
        <p:grpSpPr>
          <a:xfrm>
            <a:off x="628113" y="3282734"/>
            <a:ext cx="4416978" cy="2694095"/>
            <a:chOff x="483475" y="3398383"/>
            <a:chExt cx="4416978" cy="269409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18CBBF0-B869-E3AE-806A-99CA340886AC}"/>
                </a:ext>
              </a:extLst>
            </p:cNvPr>
            <p:cNvSpPr txBox="1"/>
            <p:nvPr/>
          </p:nvSpPr>
          <p:spPr>
            <a:xfrm>
              <a:off x="720020" y="3696835"/>
              <a:ext cx="3943888" cy="211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/>
                <a:t>&lt;Guarantee for angle similarity&gt;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/>
                <a:t>- Same decoder weight : should have similar angle for high quality image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/>
                <a:t>- Dirichlet distribution : reduce the angular difference</a:t>
              </a:r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DA56093-E5FD-729F-3803-9A94EB2DFAC3}"/>
                </a:ext>
              </a:extLst>
            </p:cNvPr>
            <p:cNvSpPr/>
            <p:nvPr/>
          </p:nvSpPr>
          <p:spPr>
            <a:xfrm>
              <a:off x="483475" y="3398383"/>
              <a:ext cx="4416978" cy="2694095"/>
            </a:xfrm>
            <a:prstGeom prst="rect">
              <a:avLst/>
            </a:prstGeom>
            <a:noFill/>
            <a:ln w="19050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B56748E9-B066-A996-172B-9217308C7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894" y="3338725"/>
            <a:ext cx="4442845" cy="9297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B954AA4-CBFA-9D8A-FFE1-AE7805040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0200" y="4452478"/>
            <a:ext cx="2446232" cy="6477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16E195-CB1F-E62E-3714-282A6E21E649}"/>
                  </a:ext>
                </a:extLst>
              </p:cNvPr>
              <p:cNvSpPr txBox="1"/>
              <p:nvPr/>
            </p:nvSpPr>
            <p:spPr>
              <a:xfrm>
                <a:off x="5919832" y="5284266"/>
                <a:ext cx="5644055" cy="1087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mn</m:t>
                        </m:r>
                        <m:r>
                          <a:rPr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p>
                    </m:sSup>
                  </m:oMath>
                </a14:m>
                <a:r>
                  <a:rPr lang="ko-KR" altLang="en-US" sz="1600" dirty="0"/>
                  <a:t>와</a:t>
                </a:r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altLang="ko-KR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MN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p>
                    </m:sSup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/>
                  <a:t>은 </a:t>
                </a:r>
                <a:r>
                  <a:rPr lang="en-US" altLang="ko-KR" sz="1600" dirty="0"/>
                  <a:t>dimension</a:t>
                </a:r>
                <a:r>
                  <a:rPr lang="ko-KR" altLang="en-US" sz="1600" dirty="0"/>
                  <a:t>이 다르기 때문에</a:t>
                </a:r>
                <a:endParaRPr lang="en-US" altLang="ko-KR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ko-KR" altLang="en-US" sz="1600" dirty="0"/>
                  <a:t>의 </a:t>
                </a:r>
                <a:r>
                  <a:rPr lang="en-US" altLang="ko-KR" sz="1600" dirty="0"/>
                  <a:t>dimension</a:t>
                </a:r>
                <a:r>
                  <a:rPr lang="ko-KR" altLang="en-US" sz="1600" dirty="0"/>
                  <a:t>을 </a:t>
                </a:r>
                <a:r>
                  <a:rPr lang="en-US" altLang="ko-KR" sz="1600" dirty="0"/>
                  <a:t>increase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MN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p>
                    </m:sSup>
                  </m:oMath>
                </a14:m>
                <a:endParaRPr lang="en-US" altLang="ko-KR" sz="1600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sz="1600" dirty="0"/>
                  <a:t>To map the range of the angle within (0,1), divide by the </a:t>
                </a:r>
              </a:p>
              <a:p>
                <a:r>
                  <a:rPr lang="en-US" altLang="ko-KR" sz="1600" dirty="0"/>
                  <a:t>circular constant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16E195-CB1F-E62E-3714-282A6E21E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832" y="5284266"/>
                <a:ext cx="5644055" cy="1087734"/>
              </a:xfrm>
              <a:prstGeom prst="rect">
                <a:avLst/>
              </a:prstGeom>
              <a:blipFill>
                <a:blip r:embed="rId5"/>
                <a:stretch>
                  <a:fillRect l="-756" t="-1685" b="-61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492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086D5-DB4C-4145-B75C-1599869FC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4. Optimization and Implementation Details</a:t>
            </a:r>
            <a:endParaRPr lang="ko-KR" altLang="en-US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ACB7CA-79D4-4309-F0E0-6774D74BBC8A}"/>
              </a:ext>
            </a:extLst>
          </p:cNvPr>
          <p:cNvSpPr txBox="1"/>
          <p:nvPr/>
        </p:nvSpPr>
        <p:spPr>
          <a:xfrm>
            <a:off x="1293303" y="1543272"/>
            <a:ext cx="3333157" cy="577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&lt;Objective Function&gt;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71F9173-0C9B-9B41-2731-EF34E9034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47" y="2490299"/>
            <a:ext cx="4648339" cy="21969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90D760-EF03-2E5F-B0F7-AC5D353D8B63}"/>
                  </a:ext>
                </a:extLst>
              </p:cNvPr>
              <p:cNvSpPr txBox="1"/>
              <p:nvPr/>
            </p:nvSpPr>
            <p:spPr>
              <a:xfrm>
                <a:off x="506678" y="4965465"/>
                <a:ext cx="4906408" cy="698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/>
                  <a:t>: balance the trade-off between the reconstruction error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 and the sparsity and weights loss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90D760-EF03-2E5F-B0F7-AC5D353D8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78" y="4965465"/>
                <a:ext cx="4906408" cy="698525"/>
              </a:xfrm>
              <a:prstGeom prst="rect">
                <a:avLst/>
              </a:prstGeom>
              <a:blipFill>
                <a:blip r:embed="rId4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6A34B68-D763-7541-7786-2264127B5BAC}"/>
              </a:ext>
            </a:extLst>
          </p:cNvPr>
          <p:cNvSpPr txBox="1"/>
          <p:nvPr/>
        </p:nvSpPr>
        <p:spPr>
          <a:xfrm>
            <a:off x="7484497" y="1543272"/>
            <a:ext cx="2518638" cy="577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&lt;Optimization&gt;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345DF4A-D937-0415-CC3C-F011FE175113}"/>
                  </a:ext>
                </a:extLst>
              </p:cNvPr>
              <p:cNvSpPr txBox="1"/>
              <p:nvPr/>
            </p:nvSpPr>
            <p:spPr>
              <a:xfrm>
                <a:off x="6096000" y="2402794"/>
                <a:ext cx="6096000" cy="37802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/>
                  <a:t>Step 1: </a:t>
                </a:r>
                <a:r>
                  <a:rPr lang="en-US" altLang="ko-KR" dirty="0"/>
                  <a:t>Find 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𝒉𝒅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(preserve the spectral information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b="1" dirty="0"/>
                  <a:t>Step 2: </a:t>
                </a:r>
                <a:r>
                  <a:rPr lang="en-US" altLang="ko-KR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𝒎𝒆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of the encoder in MSI network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b="1" dirty="0"/>
                  <a:t>Step 3: </a:t>
                </a:r>
                <a:r>
                  <a:rPr lang="en-US" altLang="ko-KR" dirty="0"/>
                  <a:t>To reduce spectral distortion, every 10 iterations, we </a:t>
                </a:r>
                <a:r>
                  <a:rPr lang="en-US" altLang="ko-KR" b="1" dirty="0"/>
                  <a:t>minimize the angular difference </a:t>
                </a:r>
                <a:r>
                  <a:rPr lang="en-US" altLang="ko-KR" dirty="0"/>
                  <a:t>between the representations of two modalities given the objective function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345DF4A-D937-0415-CC3C-F011FE175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402794"/>
                <a:ext cx="6096000" cy="3780202"/>
              </a:xfrm>
              <a:prstGeom prst="rect">
                <a:avLst/>
              </a:prstGeom>
              <a:blipFill>
                <a:blip r:embed="rId5"/>
                <a:stretch>
                  <a:fillRect l="-800" b="-1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92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AE22E-0670-6ABC-D240-42703E77E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B85566-82C5-46F2-5ADB-83B3815AF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66" y="1125542"/>
            <a:ext cx="5001788" cy="33119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7BA876D-BAC0-2CEF-B3BE-AC7C0416B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044" y="1125542"/>
            <a:ext cx="5197290" cy="33149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767951F-8C1E-1A2A-C77B-373B61250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9251" y="4599636"/>
            <a:ext cx="5273497" cy="19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33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AE22E-0670-6ABC-D240-42703E77E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87E493-EE46-6E56-3403-D2B55AE32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400" y="914531"/>
            <a:ext cx="4084674" cy="58069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DBFC99D-A599-E730-3F25-DCB056689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255" y="1295615"/>
            <a:ext cx="4414345" cy="506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39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8B95228-9743-4113-B1EC-303658534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" y="1473937"/>
            <a:ext cx="11064240" cy="238760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Thank You!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2BBD1C0-CBAF-44D9-B8F9-E50B8F9BF4F0}"/>
              </a:ext>
            </a:extLst>
          </p:cNvPr>
          <p:cNvCxnSpPr/>
          <p:nvPr/>
        </p:nvCxnSpPr>
        <p:spPr>
          <a:xfrm>
            <a:off x="261937" y="3340100"/>
            <a:ext cx="11668125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98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DA7BC-0D48-4D35-9AD7-37E656CE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Resolution(trade off)</a:t>
            </a:r>
            <a:endParaRPr lang="ko-KR" altLang="en-US" dirty="0"/>
          </a:p>
        </p:txBody>
      </p:sp>
      <p:pic>
        <p:nvPicPr>
          <p:cNvPr id="1026" name="Picture 2" descr="Spatial Resolution Comparison">
            <a:extLst>
              <a:ext uri="{FF2B5EF4-FFF2-40B4-BE49-F238E27FC236}">
                <a16:creationId xmlns:a16="http://schemas.microsoft.com/office/drawing/2014/main" id="{13611230-08EF-365D-C008-1B95795C0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85" y="1450872"/>
            <a:ext cx="5505370" cy="227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C94390-4DD6-663D-8F16-DC6718A8F926}"/>
              </a:ext>
            </a:extLst>
          </p:cNvPr>
          <p:cNvSpPr txBox="1"/>
          <p:nvPr/>
        </p:nvSpPr>
        <p:spPr>
          <a:xfrm>
            <a:off x="1007703" y="2188538"/>
            <a:ext cx="323556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Spatial Resolution</a:t>
            </a:r>
          </a:p>
          <a:p>
            <a:pPr algn="ctr"/>
            <a:r>
              <a:rPr lang="en-US" altLang="ko-KR" dirty="0"/>
              <a:t>: detail in pixels of an image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B49876-C1D0-807F-3572-D731E0770ED8}"/>
              </a:ext>
            </a:extLst>
          </p:cNvPr>
          <p:cNvSpPr txBox="1"/>
          <p:nvPr/>
        </p:nvSpPr>
        <p:spPr>
          <a:xfrm>
            <a:off x="7777321" y="4999832"/>
            <a:ext cx="384034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Spectral Resolution</a:t>
            </a:r>
          </a:p>
          <a:p>
            <a:pPr algn="ctr"/>
            <a:r>
              <a:rPr lang="en-US" altLang="ko-KR" dirty="0"/>
              <a:t>: amount of spectral detail in a band</a:t>
            </a:r>
            <a:endParaRPr lang="ko-KR" altLang="en-US" dirty="0"/>
          </a:p>
        </p:txBody>
      </p:sp>
      <p:pic>
        <p:nvPicPr>
          <p:cNvPr id="1028" name="Picture 4" descr="Hyperspectral Example">
            <a:extLst>
              <a:ext uri="{FF2B5EF4-FFF2-40B4-BE49-F238E27FC236}">
                <a16:creationId xmlns:a16="http://schemas.microsoft.com/office/drawing/2014/main" id="{225996AF-89E3-D9F5-F3E6-21C754A5B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46" y="4839695"/>
            <a:ext cx="6598451" cy="112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9132237-7DBE-E67A-2A82-31EAE7C187FF}"/>
              </a:ext>
            </a:extLst>
          </p:cNvPr>
          <p:cNvSpPr/>
          <p:nvPr/>
        </p:nvSpPr>
        <p:spPr>
          <a:xfrm>
            <a:off x="408562" y="4192621"/>
            <a:ext cx="11511975" cy="2275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5C0011-A1DA-0151-1A05-1AD62AA873A8}"/>
              </a:ext>
            </a:extLst>
          </p:cNvPr>
          <p:cNvSpPr txBox="1"/>
          <p:nvPr/>
        </p:nvSpPr>
        <p:spPr>
          <a:xfrm>
            <a:off x="1323020" y="5967046"/>
            <a:ext cx="41828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High spectral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resolution means its bands are more 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narrow</a:t>
            </a:r>
            <a:endParaRPr lang="ko-KR" altLang="en-US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26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086D5-DB4C-4145-B75C-1599869FC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Hyperspectral image super-resolution(HSI-SR)</a:t>
            </a:r>
            <a:endParaRPr lang="ko-KR" alt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4CB95-386D-33E2-8772-BFD9BF50E95F}"/>
              </a:ext>
            </a:extLst>
          </p:cNvPr>
          <p:cNvSpPr txBox="1"/>
          <p:nvPr/>
        </p:nvSpPr>
        <p:spPr>
          <a:xfrm>
            <a:off x="1535821" y="1983715"/>
            <a:ext cx="152477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002060"/>
                </a:solidFill>
              </a:rPr>
              <a:t>HSI-SR</a:t>
            </a:r>
          </a:p>
          <a:p>
            <a:pPr algn="ctr"/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9EA38B-368A-7397-6BEB-E8D51767534E}"/>
              </a:ext>
            </a:extLst>
          </p:cNvPr>
          <p:cNvSpPr txBox="1"/>
          <p:nvPr/>
        </p:nvSpPr>
        <p:spPr>
          <a:xfrm>
            <a:off x="873349" y="2779168"/>
            <a:ext cx="3068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hyperspectral image (HSI) </a:t>
            </a:r>
          </a:p>
          <a:p>
            <a:pPr algn="ctr"/>
            <a:r>
              <a:rPr lang="en-US" altLang="ko-KR" dirty="0"/>
              <a:t>: low spatial resolution (LR) </a:t>
            </a:r>
          </a:p>
          <a:p>
            <a:pPr algn="ctr"/>
            <a:r>
              <a:rPr lang="en-US" altLang="ko-KR" dirty="0"/>
              <a:t>but high spectral resolution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0A7B3C-EA41-A3A8-6506-A0EFF8016CB4}"/>
              </a:ext>
            </a:extLst>
          </p:cNvPr>
          <p:cNvSpPr txBox="1"/>
          <p:nvPr/>
        </p:nvSpPr>
        <p:spPr>
          <a:xfrm>
            <a:off x="832633" y="4497951"/>
            <a:ext cx="31089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multispectral image (MSI) </a:t>
            </a:r>
          </a:p>
          <a:p>
            <a:pPr algn="ctr"/>
            <a:r>
              <a:rPr lang="en-US" altLang="ko-KR" dirty="0"/>
              <a:t>: high spatial resolution (HR) </a:t>
            </a:r>
          </a:p>
          <a:p>
            <a:pPr algn="ctr"/>
            <a:r>
              <a:rPr lang="en-US" altLang="ko-KR" dirty="0"/>
              <a:t>but low spectral resolution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F8868C-8B1A-3A88-6158-6563701970AA}"/>
              </a:ext>
            </a:extLst>
          </p:cNvPr>
          <p:cNvSpPr txBox="1"/>
          <p:nvPr/>
        </p:nvSpPr>
        <p:spPr>
          <a:xfrm>
            <a:off x="2060804" y="3807837"/>
            <a:ext cx="474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/>
              <a:t>+</a:t>
            </a:r>
            <a:endParaRPr lang="ko-KR" altLang="en-US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7F4BF3-3A11-5E4F-8C8C-4542F95C6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896" y="4398360"/>
            <a:ext cx="5085090" cy="18336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39E373-BC69-5E7E-49B5-6D8BC0C32121}"/>
              </a:ext>
            </a:extLst>
          </p:cNvPr>
          <p:cNvSpPr txBox="1"/>
          <p:nvPr/>
        </p:nvSpPr>
        <p:spPr>
          <a:xfrm>
            <a:off x="6463477" y="6296416"/>
            <a:ext cx="3573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MSI-PAN(multispectral pan-sharpening)</a:t>
            </a:r>
            <a:endParaRPr lang="ko-KR" altLang="en-US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3D6E63-2E16-5BB9-0921-F9B677A86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028" y="1542831"/>
            <a:ext cx="5670332" cy="247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382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086D5-DB4C-4145-B75C-1599869FC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Hyperspectral image super-resolution(HSI-SR)</a:t>
            </a:r>
            <a:endParaRPr lang="ko-KR" alt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3B97EA-5DDC-3A41-DCC5-26DCA6159F56}"/>
              </a:ext>
            </a:extLst>
          </p:cNvPr>
          <p:cNvSpPr txBox="1"/>
          <p:nvPr/>
        </p:nvSpPr>
        <p:spPr>
          <a:xfrm>
            <a:off x="5133088" y="1469681"/>
            <a:ext cx="6547113" cy="4518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 err="1"/>
              <a:t>uSDN</a:t>
            </a:r>
            <a:endParaRPr lang="en-US" altLang="ko-KR" sz="3200" b="1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en-US" altLang="ko-KR" b="1" dirty="0"/>
              <a:t>Two encoder-decoder </a:t>
            </a:r>
            <a:r>
              <a:rPr lang="en-US" altLang="ko-KR" dirty="0"/>
              <a:t>coupled through a </a:t>
            </a:r>
            <a:r>
              <a:rPr lang="en-US" altLang="ko-KR" b="1" dirty="0"/>
              <a:t>shared decoder</a:t>
            </a:r>
          </a:p>
          <a:p>
            <a:pPr algn="ctr">
              <a:lnSpc>
                <a:spcPct val="150000"/>
              </a:lnSpc>
            </a:pPr>
            <a:r>
              <a:rPr lang="en-US" altLang="ko-KR" dirty="0"/>
              <a:t>-&gt; rich spectral information</a:t>
            </a:r>
          </a:p>
          <a:p>
            <a:pPr algn="ctr">
              <a:lnSpc>
                <a:spcPct val="150000"/>
              </a:lnSpc>
            </a:pPr>
            <a:r>
              <a:rPr lang="en-US" altLang="ko-KR" dirty="0"/>
              <a:t>(extract</a:t>
            </a:r>
            <a:r>
              <a:rPr lang="ko-KR" altLang="en-US" dirty="0"/>
              <a:t> </a:t>
            </a:r>
            <a:r>
              <a:rPr lang="en-US" altLang="ko-KR" dirty="0"/>
              <a:t>spectral, spatial information from LR HIS + HR MSI) </a:t>
            </a:r>
          </a:p>
          <a:p>
            <a:pPr algn="ctr"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en-US" altLang="ko-KR" b="1" dirty="0"/>
              <a:t>Representation</a:t>
            </a:r>
            <a:r>
              <a:rPr lang="en-US" altLang="ko-KR" dirty="0"/>
              <a:t> follows a sparse </a:t>
            </a:r>
            <a:r>
              <a:rPr lang="en-US" altLang="ko-KR" b="1" dirty="0"/>
              <a:t>Dirichlet </a:t>
            </a:r>
            <a:r>
              <a:rPr lang="en-US" altLang="ko-KR" dirty="0"/>
              <a:t>distribution</a:t>
            </a:r>
          </a:p>
          <a:p>
            <a:pPr algn="ctr">
              <a:lnSpc>
                <a:spcPct val="150000"/>
              </a:lnSpc>
            </a:pPr>
            <a:r>
              <a:rPr lang="en-US" altLang="ko-KR" dirty="0"/>
              <a:t>-&gt; incorporate two physical constraints of HSI and MSI</a:t>
            </a:r>
          </a:p>
          <a:p>
            <a:pPr algn="ctr">
              <a:lnSpc>
                <a:spcPct val="150000"/>
              </a:lnSpc>
            </a:pPr>
            <a:r>
              <a:rPr lang="en-US" altLang="ko-KR" dirty="0"/>
              <a:t>(sum-to-one and sparsity-&gt;minimize entropy)</a:t>
            </a:r>
          </a:p>
          <a:p>
            <a:pPr algn="ctr"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en-US" altLang="ko-KR" b="1" dirty="0"/>
              <a:t>Angular difference </a:t>
            </a:r>
            <a:r>
              <a:rPr lang="en-US" altLang="ko-KR" dirty="0"/>
              <a:t>between representations are </a:t>
            </a:r>
            <a:r>
              <a:rPr lang="en-US" altLang="ko-KR" b="1" dirty="0"/>
              <a:t>min</a:t>
            </a:r>
            <a:r>
              <a:rPr lang="en-US" altLang="ko-KR" dirty="0"/>
              <a:t>imized</a:t>
            </a:r>
          </a:p>
          <a:p>
            <a:pPr algn="ctr">
              <a:lnSpc>
                <a:spcPct val="150000"/>
              </a:lnSpc>
            </a:pPr>
            <a:r>
              <a:rPr lang="en-US" altLang="ko-KR" dirty="0"/>
              <a:t>-&gt; reduce spectral distortion</a:t>
            </a:r>
          </a:p>
          <a:p>
            <a:pPr algn="ctr">
              <a:lnSpc>
                <a:spcPct val="150000"/>
              </a:lnSpc>
            </a:pPr>
            <a:r>
              <a:rPr lang="en-US" altLang="ko-KR" dirty="0"/>
              <a:t>(have similar pattern)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76883-FEB5-B4DF-C9E3-39A68083DE3C}"/>
              </a:ext>
            </a:extLst>
          </p:cNvPr>
          <p:cNvSpPr txBox="1"/>
          <p:nvPr/>
        </p:nvSpPr>
        <p:spPr>
          <a:xfrm>
            <a:off x="1535821" y="1983715"/>
            <a:ext cx="152477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002060"/>
                </a:solidFill>
              </a:rPr>
              <a:t>HSI-SR</a:t>
            </a:r>
          </a:p>
          <a:p>
            <a:pPr algn="ctr"/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7D790-AF01-0856-CB3E-B51D868CC4B3}"/>
              </a:ext>
            </a:extLst>
          </p:cNvPr>
          <p:cNvSpPr txBox="1"/>
          <p:nvPr/>
        </p:nvSpPr>
        <p:spPr>
          <a:xfrm>
            <a:off x="873349" y="2779168"/>
            <a:ext cx="3068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hyperspectral image (HSI) </a:t>
            </a:r>
          </a:p>
          <a:p>
            <a:pPr algn="ctr"/>
            <a:r>
              <a:rPr lang="en-US" altLang="ko-KR" dirty="0"/>
              <a:t>: low spatial resolution (LR) </a:t>
            </a:r>
          </a:p>
          <a:p>
            <a:pPr algn="ctr"/>
            <a:r>
              <a:rPr lang="en-US" altLang="ko-KR" dirty="0"/>
              <a:t>but high spectral resolution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F92BD7-22B7-4072-590D-31B1391F2850}"/>
              </a:ext>
            </a:extLst>
          </p:cNvPr>
          <p:cNvSpPr txBox="1"/>
          <p:nvPr/>
        </p:nvSpPr>
        <p:spPr>
          <a:xfrm>
            <a:off x="832633" y="4497951"/>
            <a:ext cx="31089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multispectral image (MSI) </a:t>
            </a:r>
          </a:p>
          <a:p>
            <a:pPr algn="ctr"/>
            <a:r>
              <a:rPr lang="en-US" altLang="ko-KR" dirty="0"/>
              <a:t>: high spatial resolution (HR) </a:t>
            </a:r>
          </a:p>
          <a:p>
            <a:pPr algn="ctr"/>
            <a:r>
              <a:rPr lang="en-US" altLang="ko-KR" dirty="0"/>
              <a:t>but low spectral resolution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0C64F7-D7B2-C05F-5361-53344D2C7E69}"/>
              </a:ext>
            </a:extLst>
          </p:cNvPr>
          <p:cNvSpPr txBox="1"/>
          <p:nvPr/>
        </p:nvSpPr>
        <p:spPr>
          <a:xfrm>
            <a:off x="2060804" y="3807837"/>
            <a:ext cx="474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/>
              <a:t>+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2842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086D5-DB4C-4145-B75C-1599869FC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Problem Formulation</a:t>
            </a:r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9EA38B-368A-7397-6BEB-E8D51767534E}"/>
              </a:ext>
            </a:extLst>
          </p:cNvPr>
          <p:cNvSpPr txBox="1"/>
          <p:nvPr/>
        </p:nvSpPr>
        <p:spPr>
          <a:xfrm>
            <a:off x="381901" y="1223637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LR HSI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0A7B3C-EA41-A3A8-6506-A0EFF8016CB4}"/>
              </a:ext>
            </a:extLst>
          </p:cNvPr>
          <p:cNvSpPr txBox="1"/>
          <p:nvPr/>
        </p:nvSpPr>
        <p:spPr>
          <a:xfrm>
            <a:off x="330604" y="1850233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HR MSI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861BE8-0EA5-7133-23E3-1C48035FB1B6}"/>
                  </a:ext>
                </a:extLst>
              </p:cNvPr>
              <p:cNvSpPr txBox="1"/>
              <p:nvPr/>
            </p:nvSpPr>
            <p:spPr>
              <a:xfrm>
                <a:off x="1676594" y="1267334"/>
                <a:ext cx="1345497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861BE8-0EA5-7133-23E3-1C48035FB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594" y="1267334"/>
                <a:ext cx="1345497" cy="281937"/>
              </a:xfrm>
              <a:prstGeom prst="rect">
                <a:avLst/>
              </a:prstGeom>
              <a:blipFill>
                <a:blip r:embed="rId3"/>
                <a:stretch>
                  <a:fillRect l="-3167" t="-2174" r="-1357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1E10B5-FEDA-0F6E-98F1-3F6C924B6C7E}"/>
                  </a:ext>
                </a:extLst>
              </p:cNvPr>
              <p:cNvSpPr txBox="1"/>
              <p:nvPr/>
            </p:nvSpPr>
            <p:spPr>
              <a:xfrm>
                <a:off x="1676594" y="1893929"/>
                <a:ext cx="1366336" cy="289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1E10B5-FEDA-0F6E-98F1-3F6C924B6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594" y="1893929"/>
                <a:ext cx="1366336" cy="289310"/>
              </a:xfrm>
              <a:prstGeom prst="rect">
                <a:avLst/>
              </a:prstGeom>
              <a:blipFill>
                <a:blip r:embed="rId4"/>
                <a:stretch>
                  <a:fillRect l="-3125" t="-2128" r="-1786" b="-148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2C5113F-C8C1-EE0E-5FD4-948B3E199AA5}"/>
              </a:ext>
            </a:extLst>
          </p:cNvPr>
          <p:cNvSpPr txBox="1"/>
          <p:nvPr/>
        </p:nvSpPr>
        <p:spPr>
          <a:xfrm>
            <a:off x="177915" y="2287224"/>
            <a:ext cx="3249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/>
              <a:t>m,n,l</a:t>
            </a:r>
            <a:r>
              <a:rPr lang="en-US" altLang="ko-KR" sz="1200" dirty="0"/>
              <a:t> : width, height, number of spectral band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A3F451-9153-24B7-C59E-4767AF71705A}"/>
              </a:ext>
            </a:extLst>
          </p:cNvPr>
          <p:cNvSpPr txBox="1"/>
          <p:nvPr/>
        </p:nvSpPr>
        <p:spPr>
          <a:xfrm>
            <a:off x="3427523" y="150059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=&gt;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A6FEAB-2170-2EA2-F15F-0FCF75D81D17}"/>
              </a:ext>
            </a:extLst>
          </p:cNvPr>
          <p:cNvSpPr txBox="1"/>
          <p:nvPr/>
        </p:nvSpPr>
        <p:spPr>
          <a:xfrm>
            <a:off x="4084220" y="1543044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HR HSI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2E4D8B-09A8-150A-20DB-3304BA1B590A}"/>
                  </a:ext>
                </a:extLst>
              </p:cNvPr>
              <p:cNvSpPr txBox="1"/>
              <p:nvPr/>
            </p:nvSpPr>
            <p:spPr>
              <a:xfrm>
                <a:off x="5239504" y="1564989"/>
                <a:ext cx="1264705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</m:acc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2E4D8B-09A8-150A-20DB-3304BA1B5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504" y="1564989"/>
                <a:ext cx="1264705" cy="281937"/>
              </a:xfrm>
              <a:prstGeom prst="rect">
                <a:avLst/>
              </a:prstGeom>
              <a:blipFill>
                <a:blip r:embed="rId5"/>
                <a:stretch>
                  <a:fillRect l="-3365" t="-4348" r="-1442"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627DE41-F8CB-34C5-B5A7-B620B11301F3}"/>
              </a:ext>
            </a:extLst>
          </p:cNvPr>
          <p:cNvSpPr txBox="1"/>
          <p:nvPr/>
        </p:nvSpPr>
        <p:spPr>
          <a:xfrm>
            <a:off x="3524354" y="1921967"/>
            <a:ext cx="3430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M&gt;&gt;m, N&gt;&gt;n (high spatial), L&gt;&gt;l(high spectral)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5CA46F-6D8E-00E1-3111-BE35F856458F}"/>
                  </a:ext>
                </a:extLst>
              </p:cNvPr>
              <p:cNvSpPr txBox="1"/>
              <p:nvPr/>
            </p:nvSpPr>
            <p:spPr>
              <a:xfrm>
                <a:off x="7667490" y="1267334"/>
                <a:ext cx="1225272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mn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5CA46F-6D8E-00E1-3111-BE35F8564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490" y="1267334"/>
                <a:ext cx="1225272" cy="281937"/>
              </a:xfrm>
              <a:prstGeom prst="rect">
                <a:avLst/>
              </a:prstGeom>
              <a:blipFill>
                <a:blip r:embed="rId6"/>
                <a:stretch>
                  <a:fillRect l="-3980" t="-2174" r="-1493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E36175F-9BC7-A429-9D44-1BBA9E1B652B}"/>
                  </a:ext>
                </a:extLst>
              </p:cNvPr>
              <p:cNvSpPr txBox="1"/>
              <p:nvPr/>
            </p:nvSpPr>
            <p:spPr>
              <a:xfrm>
                <a:off x="7667490" y="1893929"/>
                <a:ext cx="1246110" cy="289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MN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E36175F-9BC7-A429-9D44-1BBA9E1B6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490" y="1893929"/>
                <a:ext cx="1246110" cy="289310"/>
              </a:xfrm>
              <a:prstGeom prst="rect">
                <a:avLst/>
              </a:prstGeom>
              <a:blipFill>
                <a:blip r:embed="rId7"/>
                <a:stretch>
                  <a:fillRect l="-3922" t="-2128" r="-1961" b="-148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5D93309-2AA0-E228-44C6-CAD914FA6C78}"/>
              </a:ext>
            </a:extLst>
          </p:cNvPr>
          <p:cNvSpPr txBox="1"/>
          <p:nvPr/>
        </p:nvSpPr>
        <p:spPr>
          <a:xfrm>
            <a:off x="9173651" y="150059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=&gt;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000F005-4B42-4E39-1E2D-E47C3E95D92D}"/>
                  </a:ext>
                </a:extLst>
              </p:cNvPr>
              <p:cNvSpPr txBox="1"/>
              <p:nvPr/>
            </p:nvSpPr>
            <p:spPr>
              <a:xfrm>
                <a:off x="10005576" y="1564989"/>
                <a:ext cx="1264705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000F005-4B42-4E39-1E2D-E47C3E95D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576" y="1564989"/>
                <a:ext cx="1264705" cy="281937"/>
              </a:xfrm>
              <a:prstGeom prst="rect">
                <a:avLst/>
              </a:prstGeom>
              <a:blipFill>
                <a:blip r:embed="rId8"/>
                <a:stretch>
                  <a:fillRect l="-3365" t="-4348" r="-1442"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F0D3080-8610-8CF7-158A-652BB82087E0}"/>
              </a:ext>
            </a:extLst>
          </p:cNvPr>
          <p:cNvSpPr txBox="1"/>
          <p:nvPr/>
        </p:nvSpPr>
        <p:spPr>
          <a:xfrm>
            <a:off x="3133211" y="2706086"/>
            <a:ext cx="588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3D</a:t>
            </a:r>
            <a:endParaRPr lang="ko-KR" alt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27C7D7-9C23-0F14-BAB6-736B3D73AF67}"/>
              </a:ext>
            </a:extLst>
          </p:cNvPr>
          <p:cNvSpPr txBox="1"/>
          <p:nvPr/>
        </p:nvSpPr>
        <p:spPr>
          <a:xfrm>
            <a:off x="9173652" y="2706086"/>
            <a:ext cx="588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2D</a:t>
            </a:r>
            <a:endParaRPr lang="ko-KR" altLang="en-US" sz="24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DD87E19-2E96-3DEC-7AB9-3726CA781E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0056" y="3283730"/>
            <a:ext cx="4152967" cy="17062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C4CE0C-B4D0-7050-A464-ECDC842D5E07}"/>
                  </a:ext>
                </a:extLst>
              </p:cNvPr>
              <p:cNvSpPr txBox="1"/>
              <p:nvPr/>
            </p:nvSpPr>
            <p:spPr>
              <a:xfrm>
                <a:off x="303363" y="4989961"/>
                <a:ext cx="6557244" cy="1494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: each row spectral basis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mn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: proportional coefficients(</a:t>
                </a:r>
                <a:r>
                  <a:rPr lang="en-US" altLang="ko-KR" b="1" dirty="0"/>
                  <a:t>representation</a:t>
                </a:r>
                <a:r>
                  <a:rPr lang="en-US" altLang="ko-KR" dirty="0"/>
                  <a:t>)</a:t>
                </a:r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r>
                  <a:rPr lang="en-US" altLang="ko-KR" dirty="0"/>
                  <a:t>How the spectral bases are mixed(spatial structure preserve)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transformation matrix</a:t>
                </a:r>
              </a:p>
              <a:p>
                <a:r>
                  <a:rPr lang="en-US" altLang="ko-KR" dirty="0"/>
                  <a:t>(relationship between HIS and MSI bases)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C4CE0C-B4D0-7050-A464-ECDC842D5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63" y="4989961"/>
                <a:ext cx="6557244" cy="1494576"/>
              </a:xfrm>
              <a:prstGeom prst="rect">
                <a:avLst/>
              </a:prstGeom>
              <a:blipFill>
                <a:blip r:embed="rId10"/>
                <a:stretch>
                  <a:fillRect l="-837" t="-2041"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E75CA8D-04C3-4E60-2B40-88F6D2BAB94D}"/>
                  </a:ext>
                </a:extLst>
              </p:cNvPr>
              <p:cNvSpPr txBox="1"/>
              <p:nvPr/>
            </p:nvSpPr>
            <p:spPr>
              <a:xfrm>
                <a:off x="8187770" y="3552070"/>
                <a:ext cx="245015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32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32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ko-KR" sz="3200" b="1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ko-KR" sz="3200" b="1" i="1"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</m:oMath>
                </a14:m>
                <a:r>
                  <a:rPr lang="en-US" altLang="ko-KR" sz="32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ko-KR" sz="32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altLang="ko-KR" sz="3200" b="1" dirty="0"/>
                  <a:t>)</a:t>
                </a:r>
                <a:endParaRPr lang="ko-KR" altLang="en-US" sz="32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E75CA8D-04C3-4E60-2B40-88F6D2BAB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770" y="3552070"/>
                <a:ext cx="2450158" cy="584775"/>
              </a:xfrm>
              <a:prstGeom prst="rect">
                <a:avLst/>
              </a:prstGeom>
              <a:blipFill>
                <a:blip r:embed="rId11"/>
                <a:stretch>
                  <a:fillRect t="-13542" r="-4726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D8074A5-B001-2275-8F2A-538333E04AAF}"/>
                  </a:ext>
                </a:extLst>
              </p:cNvPr>
              <p:cNvSpPr txBox="1"/>
              <p:nvPr/>
            </p:nvSpPr>
            <p:spPr>
              <a:xfrm>
                <a:off x="7037116" y="4311435"/>
                <a:ext cx="5047023" cy="211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1. Take advantage of the hared information(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2. Linear combination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&lt;= representation non-negative, sum-to-one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3. Representations should be sparse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4. Spectral distortion should be largely reduced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D8074A5-B001-2275-8F2A-538333E04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116" y="4311435"/>
                <a:ext cx="5047023" cy="2118209"/>
              </a:xfrm>
              <a:prstGeom prst="rect">
                <a:avLst/>
              </a:prstGeom>
              <a:blipFill>
                <a:blip r:embed="rId12"/>
                <a:stretch>
                  <a:fillRect l="-966" r="-121" b="-37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직사각형 27">
            <a:extLst>
              <a:ext uri="{FF2B5EF4-FFF2-40B4-BE49-F238E27FC236}">
                <a16:creationId xmlns:a16="http://schemas.microsoft.com/office/drawing/2014/main" id="{A1E8905D-3789-487D-61D9-387EB43865D2}"/>
              </a:ext>
            </a:extLst>
          </p:cNvPr>
          <p:cNvSpPr/>
          <p:nvPr/>
        </p:nvSpPr>
        <p:spPr>
          <a:xfrm>
            <a:off x="6778979" y="3228906"/>
            <a:ext cx="5305160" cy="34925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65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086D5-DB4C-4145-B75C-1599869FC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1. Network Architecture</a:t>
            </a:r>
            <a:endParaRPr lang="ko-KR" altLang="en-US" sz="4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88DCDF-BB9B-5A3F-956D-8B0674C04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63" y="1156137"/>
            <a:ext cx="6045655" cy="50975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AB9241-A29F-A481-F36A-27FF75D64E56}"/>
              </a:ext>
            </a:extLst>
          </p:cNvPr>
          <p:cNvSpPr txBox="1"/>
          <p:nvPr/>
        </p:nvSpPr>
        <p:spPr>
          <a:xfrm>
            <a:off x="735724" y="1944413"/>
            <a:ext cx="2341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Multiple fully connected layer</a:t>
            </a:r>
            <a:endParaRPr lang="ko-KR" altLang="en-US" sz="1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836A86-3839-9F9F-0330-2F2B27C8685D}"/>
              </a:ext>
            </a:extLst>
          </p:cNvPr>
          <p:cNvSpPr txBox="1"/>
          <p:nvPr/>
        </p:nvSpPr>
        <p:spPr>
          <a:xfrm>
            <a:off x="2685437" y="2753921"/>
            <a:ext cx="1281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Representation</a:t>
            </a:r>
            <a:endParaRPr lang="ko-KR" alt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2EB3C39-8E86-0256-927C-08A443982FEB}"/>
                  </a:ext>
                </a:extLst>
              </p:cNvPr>
              <p:cNvSpPr txBox="1"/>
              <p:nvPr/>
            </p:nvSpPr>
            <p:spPr>
              <a:xfrm>
                <a:off x="4525754" y="2081072"/>
                <a:ext cx="5150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ko-KR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𝚽</m:t>
                          </m:r>
                        </m:e>
                        <m:sub>
                          <m:r>
                            <a:rPr lang="en-US" altLang="ko-KR" sz="2000" b="1" i="0">
                              <a:latin typeface="Cambria Math" panose="02040503050406030204" pitchFamily="18" charset="0"/>
                            </a:rPr>
                            <m:t>𝐡</m:t>
                          </m:r>
                        </m:sub>
                      </m:sSub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2EB3C39-8E86-0256-927C-08A443982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754" y="2081072"/>
                <a:ext cx="515007" cy="400110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8BB7DF6-4741-BFB6-307E-95DCCB9157BE}"/>
                  </a:ext>
                </a:extLst>
              </p:cNvPr>
              <p:cNvSpPr txBox="1"/>
              <p:nvPr/>
            </p:nvSpPr>
            <p:spPr>
              <a:xfrm>
                <a:off x="1423438" y="5018304"/>
                <a:ext cx="348489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15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500" b="0" i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15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sz="1500" dirty="0"/>
                  <a:t>: preserves the </a:t>
                </a:r>
                <a:r>
                  <a:rPr lang="en-US" altLang="ko-KR" sz="1500" b="1" dirty="0"/>
                  <a:t>spectral </a:t>
                </a:r>
                <a:r>
                  <a:rPr lang="en-US" altLang="ko-KR" sz="1500" dirty="0"/>
                  <a:t>information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500" b="0" i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15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ko-KR" altLang="en-US" sz="1500" dirty="0"/>
                  <a:t> </a:t>
                </a:r>
                <a:r>
                  <a:rPr lang="en-US" altLang="ko-KR" sz="1500" dirty="0"/>
                  <a:t>: preserves the </a:t>
                </a:r>
                <a:r>
                  <a:rPr lang="en-US" altLang="ko-KR" sz="1500" b="1" dirty="0"/>
                  <a:t>spatial</a:t>
                </a:r>
                <a:r>
                  <a:rPr lang="en-US" altLang="ko-KR" sz="1500" dirty="0"/>
                  <a:t> information</a:t>
                </a:r>
                <a:endParaRPr lang="ko-KR" altLang="en-US" sz="15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8BB7DF6-4741-BFB6-307E-95DCCB915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438" y="5018304"/>
                <a:ext cx="3484893" cy="553998"/>
              </a:xfrm>
              <a:prstGeom prst="rect">
                <a:avLst/>
              </a:prstGeom>
              <a:blipFill>
                <a:blip r:embed="rId5"/>
                <a:stretch>
                  <a:fillRect t="-2198" r="-525" b="-120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A240E501-42D8-9E2E-7F2A-A3E861950EAE}"/>
              </a:ext>
            </a:extLst>
          </p:cNvPr>
          <p:cNvSpPr txBox="1"/>
          <p:nvPr/>
        </p:nvSpPr>
        <p:spPr>
          <a:xfrm>
            <a:off x="161937" y="4141914"/>
            <a:ext cx="3267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l&lt;&lt;L(latent) : MSI = unstable, hard to train</a:t>
            </a:r>
            <a:endParaRPr lang="ko-KR" alt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F99A425-7000-A832-82F8-4DF1BCC66AC5}"/>
                  </a:ext>
                </a:extLst>
              </p:cNvPr>
              <p:cNvSpPr txBox="1"/>
              <p:nvPr/>
            </p:nvSpPr>
            <p:spPr>
              <a:xfrm>
                <a:off x="3966942" y="3322534"/>
                <a:ext cx="20651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1" i="1">
                            <a:latin typeface="Cambria Math" panose="02040503050406030204" pitchFamily="18" charset="0"/>
                          </a:rPr>
                          <m:t>md</m:t>
                        </m:r>
                      </m:sub>
                    </m:sSub>
                  </m:oMath>
                </a14:m>
                <a:r>
                  <a:rPr lang="en-US" altLang="ko-KR" sz="1400" b="1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sz="1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altLang="ko-KR" sz="1400" b="1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m:rPr>
                            <m:sty m:val="p"/>
                          </m:rPr>
                          <a:rPr lang="en-US" altLang="ko-KR" sz="1400" b="1" i="1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altLang="ko-KR" sz="1400" b="1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sz="1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endParaRPr lang="ko-KR" altLang="en-US" sz="1400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F99A425-7000-A832-82F8-4DF1BCC66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942" y="3322534"/>
                <a:ext cx="2065181" cy="307777"/>
              </a:xfrm>
              <a:prstGeom prst="rect">
                <a:avLst/>
              </a:prstGeom>
              <a:blipFill>
                <a:blip r:embed="rId6"/>
                <a:stretch>
                  <a:fillRect t="-5882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9A20B84-9592-23BE-E208-08786ABFBAF3}"/>
                  </a:ext>
                </a:extLst>
              </p:cNvPr>
              <p:cNvSpPr txBox="1"/>
              <p:nvPr/>
            </p:nvSpPr>
            <p:spPr>
              <a:xfrm>
                <a:off x="5497615" y="4314857"/>
                <a:ext cx="1228670" cy="313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altLang="ko-KR" sz="1400" b="1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1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1" i="1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sSub>
                      <m:sSub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sz="1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ko-KR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endParaRPr lang="ko-KR" altLang="en-US" sz="14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9A20B84-9592-23BE-E208-08786ABFB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615" y="4314857"/>
                <a:ext cx="1228670" cy="313612"/>
              </a:xfrm>
              <a:prstGeom prst="rect">
                <a:avLst/>
              </a:prstGeom>
              <a:blipFill>
                <a:blip r:embed="rId7"/>
                <a:stretch>
                  <a:fillRect t="-3922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9173782-9C2D-1C48-3E7B-3C7A18B2B4DD}"/>
                  </a:ext>
                </a:extLst>
              </p:cNvPr>
              <p:cNvSpPr txBox="1"/>
              <p:nvPr/>
            </p:nvSpPr>
            <p:spPr>
              <a:xfrm>
                <a:off x="1423438" y="6000872"/>
                <a:ext cx="348489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ko-KR" sz="2800" b="1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altLang="ko-KR" sz="2800" b="1" i="0">
                              <a:latin typeface="Cambria Math" panose="02040503050406030204" pitchFamily="18" charset="0"/>
                            </a:rPr>
                            <m:t>𝐦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ko-KR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𝚽</m:t>
                          </m:r>
                        </m:e>
                        <m:sub>
                          <m:r>
                            <a:rPr lang="en-US" altLang="ko-KR" sz="2800" b="1" i="0">
                              <a:latin typeface="Cambria Math" panose="02040503050406030204" pitchFamily="18" charset="0"/>
                            </a:rPr>
                            <m:t>𝐡</m:t>
                          </m:r>
                        </m:sub>
                      </m:sSub>
                    </m:oMath>
                  </m:oMathPara>
                </a14:m>
                <a:endParaRPr lang="ko-KR" altLang="en-US" sz="28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9173782-9C2D-1C48-3E7B-3C7A18B2B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438" y="6000872"/>
                <a:ext cx="348489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그림 24">
            <a:extLst>
              <a:ext uri="{FF2B5EF4-FFF2-40B4-BE49-F238E27FC236}">
                <a16:creationId xmlns:a16="http://schemas.microsoft.com/office/drawing/2014/main" id="{BD6BC149-F017-6345-08B0-D7A97CDD22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81379" y="1508744"/>
            <a:ext cx="4893845" cy="13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23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086D5-DB4C-4145-B75C-1599869FC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/>
              <a:t>2. Sparse Dirichlet-Net with Dense Connectivity</a:t>
            </a:r>
            <a:endParaRPr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45443E-0719-7FD2-F17E-5AB4229271AF}"/>
                  </a:ext>
                </a:extLst>
              </p:cNvPr>
              <p:cNvSpPr txBox="1"/>
              <p:nvPr/>
            </p:nvSpPr>
            <p:spPr>
              <a:xfrm>
                <a:off x="464330" y="1101133"/>
                <a:ext cx="11157926" cy="2079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1. To extract stable spectral information,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enforce coefficients(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dirty="0"/>
                          <m:t>, 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dirty="0"/>
                          <m:t>,…, 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dirty="0"/>
                          <m:t>,…, 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ko-KR" dirty="0"/>
                  <a:t> of each pixel to </a:t>
                </a:r>
                <a:r>
                  <a:rPr lang="en-US" altLang="ko-KR" b="1" dirty="0"/>
                  <a:t>sum-to-one(Dirichlet distribution)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(</a:t>
                </a:r>
                <a:r>
                  <a:rPr lang="en-US" altLang="ko-KR" sz="1400" dirty="0" err="1"/>
                  <a:t>S_h</a:t>
                </a:r>
                <a:r>
                  <a:rPr lang="en-US" altLang="ko-KR" sz="1400" dirty="0"/>
                  <a:t> =&gt; p=</a:t>
                </a:r>
                <a:r>
                  <a:rPr lang="en-US" altLang="ko-KR" sz="1400" dirty="0" err="1"/>
                  <a:t>mn</a:t>
                </a:r>
                <a:r>
                  <a:rPr lang="en-US" altLang="ko-KR" sz="1400" dirty="0"/>
                  <a:t>, </a:t>
                </a:r>
                <a:r>
                  <a:rPr lang="en-US" altLang="ko-KR" sz="1400" dirty="0" err="1"/>
                  <a:t>S_m</a:t>
                </a:r>
                <a:r>
                  <a:rPr lang="en-US" altLang="ko-KR" sz="1400" dirty="0"/>
                  <a:t> =&gt; p=MN)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2. The coefficients should also be </a:t>
                </a:r>
                <a:r>
                  <a:rPr lang="en-US" altLang="ko-KR" b="1" dirty="0"/>
                  <a:t>sparse</a:t>
                </a:r>
                <a:r>
                  <a:rPr lang="en-US" altLang="ko-KR" dirty="0"/>
                  <a:t> since only a few spectral bases contribute in the linear combination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b="1" dirty="0"/>
                  <a:t>(entropy function)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45443E-0719-7FD2-F17E-5AB422927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30" y="1101133"/>
                <a:ext cx="11157926" cy="2079865"/>
              </a:xfrm>
              <a:prstGeom prst="rect">
                <a:avLst/>
              </a:prstGeom>
              <a:blipFill>
                <a:blip r:embed="rId3"/>
                <a:stretch>
                  <a:fillRect l="-437" b="-3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91AD4E1F-12E0-F6CA-BB00-D78DF5C5A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405" y="3014004"/>
            <a:ext cx="6239776" cy="350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36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086D5-DB4C-4145-B75C-1599869FC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2. Sparse Dirichlet-Net with Dense Connectivity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7B97F9-B54C-0313-9036-3A5647FB4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584" y="3353665"/>
            <a:ext cx="6746138" cy="12636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AACB7CA-79D4-4309-F0E0-6774D74BBC8A}"/>
              </a:ext>
            </a:extLst>
          </p:cNvPr>
          <p:cNvSpPr txBox="1"/>
          <p:nvPr/>
        </p:nvSpPr>
        <p:spPr>
          <a:xfrm>
            <a:off x="390757" y="1096957"/>
            <a:ext cx="9821150" cy="2256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&lt;Stick-breaking process&gt;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: breaking a unit-length stick into c pieces, the length of which follows a </a:t>
            </a:r>
            <a:r>
              <a:rPr lang="en-US" altLang="ko-KR" b="1" dirty="0"/>
              <a:t>Dirichlet distribution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Assuming that the generated vector is denoted as s = (s1, · · · , </a:t>
            </a:r>
            <a:r>
              <a:rPr lang="en-US" altLang="ko-KR" dirty="0" err="1"/>
              <a:t>sj</a:t>
            </a:r>
            <a:r>
              <a:rPr lang="en-US" altLang="ko-KR" dirty="0"/>
              <a:t> , · · · , </a:t>
            </a:r>
            <a:r>
              <a:rPr lang="en-US" altLang="ko-KR" dirty="0" err="1"/>
              <a:t>sc</a:t>
            </a:r>
            <a:r>
              <a:rPr lang="en-US" altLang="ko-KR" dirty="0"/>
              <a:t>), we have 0 ≤ </a:t>
            </a:r>
            <a:r>
              <a:rPr lang="en-US" altLang="ko-KR" dirty="0" err="1"/>
              <a:t>sj</a:t>
            </a:r>
            <a:r>
              <a:rPr lang="en-US" altLang="ko-KR" dirty="0"/>
              <a:t> ≤ 1,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and the variables in the vector are sum to one(v0~Beta(u, alpha, beta))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E31ED0-2801-8383-3FA6-EF42CB8EE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067" y="4815867"/>
            <a:ext cx="4526473" cy="7560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A5A22B-A70A-EC66-41F4-03D42BBF7F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2983" y="5610373"/>
            <a:ext cx="3322355" cy="7560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A4F05E-46AC-AABE-3BE3-6E4F80DE7CC4}"/>
                  </a:ext>
                </a:extLst>
              </p:cNvPr>
              <p:cNvSpPr txBox="1"/>
              <p:nvPr/>
            </p:nvSpPr>
            <p:spPr>
              <a:xfrm>
                <a:off x="6852579" y="6181756"/>
                <a:ext cx="802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b="1" i="1" dirty="0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ko-KR" b="1" dirty="0"/>
                  <a:t> = 1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A4F05E-46AC-AABE-3BE3-6E4F80DE7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579" y="6181756"/>
                <a:ext cx="802464" cy="369332"/>
              </a:xfrm>
              <a:prstGeom prst="rect">
                <a:avLst/>
              </a:prstGeom>
              <a:blipFill>
                <a:blip r:embed="rId6"/>
                <a:stretch>
                  <a:fillRect t="-6557" r="-758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968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086D5-DB4C-4145-B75C-1599869FC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2. Sparse Dirichlet-Net with Dense Connectivity</a:t>
            </a:r>
            <a:endParaRPr lang="ko-KR" altLang="en-US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ACB7CA-79D4-4309-F0E0-6774D74BBC8A}"/>
              </a:ext>
            </a:extLst>
          </p:cNvPr>
          <p:cNvSpPr txBox="1"/>
          <p:nvPr/>
        </p:nvSpPr>
        <p:spPr>
          <a:xfrm>
            <a:off x="390757" y="1096957"/>
            <a:ext cx="3885487" cy="577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&lt;Stick-breaking process&gt;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2ACF6A-872B-0540-1001-09B025D4F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57" y="1674487"/>
            <a:ext cx="5951736" cy="27281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8878BAA-7C3D-1AE0-70DB-79E846937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81" y="4542762"/>
            <a:ext cx="5906012" cy="16613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B314AD5-4242-8FD4-CED2-5E7EB105C8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5937" y="1841448"/>
            <a:ext cx="4937903" cy="180599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7D1EBD-D244-BD8F-7E9B-0C8541BB3949}"/>
              </a:ext>
            </a:extLst>
          </p:cNvPr>
          <p:cNvSpPr/>
          <p:nvPr/>
        </p:nvSpPr>
        <p:spPr>
          <a:xfrm>
            <a:off x="7772400" y="2125980"/>
            <a:ext cx="632460" cy="213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5B17C1-D0C9-5995-5E53-3F64A6C8806C}"/>
              </a:ext>
            </a:extLst>
          </p:cNvPr>
          <p:cNvSpPr/>
          <p:nvPr/>
        </p:nvSpPr>
        <p:spPr>
          <a:xfrm>
            <a:off x="7056120" y="2653004"/>
            <a:ext cx="304800" cy="196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CAF3A12-1849-F24C-7D61-490F2EBB99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1165" y="3816644"/>
            <a:ext cx="4706755" cy="264700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D3B3D80-5874-D061-0D85-64EEFEACD37A}"/>
              </a:ext>
            </a:extLst>
          </p:cNvPr>
          <p:cNvSpPr/>
          <p:nvPr/>
        </p:nvSpPr>
        <p:spPr>
          <a:xfrm>
            <a:off x="8849360" y="4069080"/>
            <a:ext cx="1026160" cy="995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3D588A8-1504-3E83-E640-07578704D253}"/>
              </a:ext>
            </a:extLst>
          </p:cNvPr>
          <p:cNvSpPr/>
          <p:nvPr/>
        </p:nvSpPr>
        <p:spPr>
          <a:xfrm>
            <a:off x="4257906" y="5886424"/>
            <a:ext cx="97636" cy="151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733A794-6F5D-C99A-F4B8-029EED4CD9FC}"/>
              </a:ext>
            </a:extLst>
          </p:cNvPr>
          <p:cNvSpPr/>
          <p:nvPr/>
        </p:nvSpPr>
        <p:spPr>
          <a:xfrm>
            <a:off x="4142605" y="4044922"/>
            <a:ext cx="520835" cy="1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176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3">
      <a:majorFont>
        <a:latin typeface="Segoe UI"/>
        <a:ea typeface="맑은 고딕"/>
        <a:cs typeface=""/>
      </a:majorFont>
      <a:minorFont>
        <a:latin typeface="Segoe U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8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2031</TotalTime>
  <Words>1422</Words>
  <Application>Microsoft Office PowerPoint</Application>
  <PresentationFormat>와이드스크린</PresentationFormat>
  <Paragraphs>169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ntk</vt:lpstr>
      <vt:lpstr>맑은 고딕</vt:lpstr>
      <vt:lpstr>Arial</vt:lpstr>
      <vt:lpstr>Cambria Math</vt:lpstr>
      <vt:lpstr>Segoe UI</vt:lpstr>
      <vt:lpstr>Symbol</vt:lpstr>
      <vt:lpstr>Times New Roman</vt:lpstr>
      <vt:lpstr>Office 테마</vt:lpstr>
      <vt:lpstr>Unsupervised Sparse Dirichlet-Net for Hyperspectral Image Super-Resolution </vt:lpstr>
      <vt:lpstr>Resolution(trade off)</vt:lpstr>
      <vt:lpstr>Hyperspectral image super-resolution(HSI-SR)</vt:lpstr>
      <vt:lpstr>Hyperspectral image super-resolution(HSI-SR)</vt:lpstr>
      <vt:lpstr>Problem Formulation</vt:lpstr>
      <vt:lpstr>1. Network Architecture</vt:lpstr>
      <vt:lpstr>2. Sparse Dirichlet-Net with Dense Connectivity</vt:lpstr>
      <vt:lpstr>2. Sparse Dirichlet-Net with Dense Connectivity</vt:lpstr>
      <vt:lpstr>2. Sparse Dirichlet-Net with Dense Connectivity</vt:lpstr>
      <vt:lpstr>2. Sparse Dirichlet-Net with Dense Connectivity</vt:lpstr>
      <vt:lpstr>3. Angle Similarity(Representation)</vt:lpstr>
      <vt:lpstr>4. Optimization and Implementation Details</vt:lpstr>
      <vt:lpstr>Result</vt:lpstr>
      <vt:lpstr>Result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Deep Learning Week 01-2</dc:title>
  <dc:creator>Jaejun</dc:creator>
  <cp:lastModifiedBy>(학생) 김하연 (컴퓨터공학과)</cp:lastModifiedBy>
  <cp:revision>97</cp:revision>
  <dcterms:created xsi:type="dcterms:W3CDTF">2021-08-30T04:21:51Z</dcterms:created>
  <dcterms:modified xsi:type="dcterms:W3CDTF">2022-05-02T07:52:43Z</dcterms:modified>
</cp:coreProperties>
</file>