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1306" r:id="rId3"/>
    <p:sldId id="1308" r:id="rId4"/>
    <p:sldId id="1309" r:id="rId5"/>
    <p:sldId id="1307" r:id="rId6"/>
    <p:sldId id="1310" r:id="rId7"/>
    <p:sldId id="1311" r:id="rId8"/>
    <p:sldId id="1312" r:id="rId9"/>
    <p:sldId id="1313" r:id="rId10"/>
    <p:sldId id="1314" r:id="rId11"/>
    <p:sldId id="1316" r:id="rId12"/>
    <p:sldId id="1315" r:id="rId13"/>
    <p:sldId id="131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7960" autoAdjust="0"/>
  </p:normalViewPr>
  <p:slideViewPr>
    <p:cSldViewPr snapToGrid="0" showGuides="1">
      <p:cViewPr varScale="1">
        <p:scale>
          <a:sx n="63" d="100"/>
          <a:sy n="63" d="100"/>
        </p:scale>
        <p:origin x="1339" y="62"/>
      </p:cViewPr>
      <p:guideLst>
        <p:guide orient="horz" pos="2183"/>
        <p:guide pos="3863"/>
      </p:guideLst>
    </p:cSldViewPr>
  </p:slideViewPr>
  <p:notesTextViewPr>
    <p:cViewPr>
      <p:scale>
        <a:sx n="1" d="1"/>
        <a:sy n="1" d="1"/>
      </p:scale>
      <p:origin x="0" y="0"/>
    </p:cViewPr>
  </p:notesTextViewPr>
  <p:notesViewPr>
    <p:cSldViewPr snapToGrid="0"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DF2CA9B-7490-4948-B62E-A3C8A61D7C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47CA000D-3F3E-4BA4-AEE5-AB23A2B431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138477-7995-45CA-93E3-1339B1A4998B}" type="datetimeFigureOut">
              <a:rPr lang="ko-KR" altLang="en-US" smtClean="0"/>
              <a:t>2022-02-18</a:t>
            </a:fld>
            <a:endParaRPr lang="ko-KR" altLang="en-US"/>
          </a:p>
        </p:txBody>
      </p:sp>
      <p:sp>
        <p:nvSpPr>
          <p:cNvPr id="4" name="바닥글 개체 틀 3">
            <a:extLst>
              <a:ext uri="{FF2B5EF4-FFF2-40B4-BE49-F238E27FC236}">
                <a16:creationId xmlns:a16="http://schemas.microsoft.com/office/drawing/2014/main" id="{1FCD422B-9C13-4AD6-99C1-C8B6BE4B18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4D2507BD-253D-42BD-AAAA-F669184BD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4F287-B547-4892-8267-B3BFF78C4FA5}" type="slidenum">
              <a:rPr lang="ko-KR" altLang="en-US" smtClean="0"/>
              <a:t>‹#›</a:t>
            </a:fld>
            <a:endParaRPr lang="ko-KR" altLang="en-US"/>
          </a:p>
        </p:txBody>
      </p:sp>
    </p:spTree>
    <p:extLst>
      <p:ext uri="{BB962C8B-B14F-4D97-AF65-F5344CB8AC3E}">
        <p14:creationId xmlns:p14="http://schemas.microsoft.com/office/powerpoint/2010/main" val="254514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0369F-4DBE-409E-A3E5-EECAF52A685D}" type="datetimeFigureOut">
              <a:rPr lang="ko-KR" altLang="en-US" smtClean="0"/>
              <a:t>2022-02-18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B36CD-9DC4-444C-8511-C0163A594053}" type="slidenum">
              <a:rPr lang="ko-KR" altLang="en-US" smtClean="0"/>
              <a:t>‹#›</a:t>
            </a:fld>
            <a:endParaRPr lang="ko-KR" altLang="en-US"/>
          </a:p>
        </p:txBody>
      </p:sp>
    </p:spTree>
    <p:extLst>
      <p:ext uri="{BB962C8B-B14F-4D97-AF65-F5344CB8AC3E}">
        <p14:creationId xmlns:p14="http://schemas.microsoft.com/office/powerpoint/2010/main" val="31481052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9BB36CD-9DC4-444C-8511-C0163A594053}" type="slidenum">
              <a:rPr lang="ko-KR" altLang="en-US" smtClean="0"/>
              <a:t>1</a:t>
            </a:fld>
            <a:endParaRPr lang="ko-KR" altLang="en-US"/>
          </a:p>
        </p:txBody>
      </p:sp>
    </p:spTree>
    <p:extLst>
      <p:ext uri="{BB962C8B-B14F-4D97-AF65-F5344CB8AC3E}">
        <p14:creationId xmlns:p14="http://schemas.microsoft.com/office/powerpoint/2010/main" val="10765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9BB36CD-9DC4-444C-8511-C0163A594053}" type="slidenum">
              <a:rPr lang="ko-KR" altLang="en-US" smtClean="0"/>
              <a:t>11</a:t>
            </a:fld>
            <a:endParaRPr lang="ko-KR" altLang="en-US"/>
          </a:p>
        </p:txBody>
      </p:sp>
    </p:spTree>
    <p:extLst>
      <p:ext uri="{BB962C8B-B14F-4D97-AF65-F5344CB8AC3E}">
        <p14:creationId xmlns:p14="http://schemas.microsoft.com/office/powerpoint/2010/main" val="417652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extract better color bases, l2,1 norm </a:t>
            </a:r>
            <a:r>
              <a:rPr lang="ko-KR" altLang="en-US" dirty="0"/>
              <a:t>채택</a:t>
            </a:r>
          </a:p>
        </p:txBody>
      </p:sp>
      <p:sp>
        <p:nvSpPr>
          <p:cNvPr id="4" name="슬라이드 번호 개체 틀 3"/>
          <p:cNvSpPr>
            <a:spLocks noGrp="1"/>
          </p:cNvSpPr>
          <p:nvPr>
            <p:ph type="sldNum" sz="quarter" idx="5"/>
          </p:nvPr>
        </p:nvSpPr>
        <p:spPr/>
        <p:txBody>
          <a:bodyPr/>
          <a:lstStyle/>
          <a:p>
            <a:fld id="{29BB36CD-9DC4-444C-8511-C0163A594053}" type="slidenum">
              <a:rPr lang="ko-KR" altLang="en-US" smtClean="0"/>
              <a:t>12</a:t>
            </a:fld>
            <a:endParaRPr lang="ko-KR" altLang="en-US"/>
          </a:p>
        </p:txBody>
      </p:sp>
    </p:spTree>
    <p:extLst>
      <p:ext uri="{BB962C8B-B14F-4D97-AF65-F5344CB8AC3E}">
        <p14:creationId xmlns:p14="http://schemas.microsoft.com/office/powerpoint/2010/main" val="313669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55CFE2-97D2-4350-B11F-8094F7956DA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CF98E20-B14C-4151-8A0E-EF7AE6594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DA10972-42A4-4B5D-9612-FB7138562CA2}"/>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5" name="바닥글 개체 틀 4">
            <a:extLst>
              <a:ext uri="{FF2B5EF4-FFF2-40B4-BE49-F238E27FC236}">
                <a16:creationId xmlns:a16="http://schemas.microsoft.com/office/drawing/2014/main" id="{26AA5084-6E81-4C1C-8892-93B2AEE8A19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EB90EFD-A04B-4E42-86AC-EE72FF0AA40F}"/>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67657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60803E-4C9E-4345-980D-4A1C941186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9DB7B40-118F-4E9E-A72F-7E20EC5C331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A0A9761-1FB1-4E0A-B79B-23A9B0C13692}"/>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5" name="바닥글 개체 틀 4">
            <a:extLst>
              <a:ext uri="{FF2B5EF4-FFF2-40B4-BE49-F238E27FC236}">
                <a16:creationId xmlns:a16="http://schemas.microsoft.com/office/drawing/2014/main" id="{58B11DC9-F0D5-4C4B-A933-928AEB7B102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C6AFE3-E84D-4509-9E83-7B844CA2287B}"/>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8302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78F65C5-0E4E-48B7-BE56-649FBCDE8D4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6D37262-FAC5-439C-9C61-C1292C0AD40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BEEECB-023C-43A0-B176-1CD21E3ABCD7}"/>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5" name="바닥글 개체 틀 4">
            <a:extLst>
              <a:ext uri="{FF2B5EF4-FFF2-40B4-BE49-F238E27FC236}">
                <a16:creationId xmlns:a16="http://schemas.microsoft.com/office/drawing/2014/main" id="{D2B50218-F873-4CED-ABB8-2EA70627841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F52ED11-569C-45FB-AEF5-13801A6CE545}"/>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208703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CB1E4B-68DC-4649-A351-8A7EE0DCAAF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E427BA9-B807-4A8A-AEF4-A45F1DE26CDE}"/>
              </a:ext>
            </a:extLst>
          </p:cNvPr>
          <p:cNvSpPr>
            <a:spLocks noGrp="1"/>
          </p:cNvSpPr>
          <p:nvPr>
            <p:ph idx="1"/>
          </p:nvPr>
        </p:nvSpPr>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A1D6F4A4-1DFE-4A1B-BA7F-1973DE4FC981}"/>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5" name="바닥글 개체 틀 4">
            <a:extLst>
              <a:ext uri="{FF2B5EF4-FFF2-40B4-BE49-F238E27FC236}">
                <a16:creationId xmlns:a16="http://schemas.microsoft.com/office/drawing/2014/main" id="{75D3F75B-A5CD-412C-9B8C-9016E4D5BE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178D0A-E362-41A3-9049-AF4ADE742F1D}"/>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151142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34640A-0C23-4221-9E07-35E749B4C9F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E1F2E01-C040-4BED-81C9-DE16D97FB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AE1E45C-9F78-4873-9B1C-D33D2280D52C}"/>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5" name="바닥글 개체 틀 4">
            <a:extLst>
              <a:ext uri="{FF2B5EF4-FFF2-40B4-BE49-F238E27FC236}">
                <a16:creationId xmlns:a16="http://schemas.microsoft.com/office/drawing/2014/main" id="{CC951E87-86EC-4C84-A1CA-803186E3824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8514D6-2E1C-4D76-92C5-070780F659B6}"/>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283093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33F0C2-B0F8-4138-8039-9CEE99DCCB6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18FCCC8-A481-491F-AA25-F418A9DE05D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7FA2A56-211B-42F7-9A09-1BF47145195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329F4CA-F7C4-4C6D-9D3E-5011157B0C49}"/>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6" name="바닥글 개체 틀 5">
            <a:extLst>
              <a:ext uri="{FF2B5EF4-FFF2-40B4-BE49-F238E27FC236}">
                <a16:creationId xmlns:a16="http://schemas.microsoft.com/office/drawing/2014/main" id="{2801218B-3CD7-4405-A029-F8A7372A4F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B25CC42-0D3B-446B-8B8A-E65CDAB3B71F}"/>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377368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EE29C8-7EC1-41B7-9B63-39D95D8D3CB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4A4F0E5-2703-4C62-BE0B-2940D69AD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81B4CA2-EDFF-444C-B58E-03EEA70C48D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76F7FD5-51C2-46ED-86E6-FB2B30043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856D619-653B-4EE6-BA78-FF6F39BFAD7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E7A4220-4222-4F9C-A50E-B841307F65EA}"/>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8" name="바닥글 개체 틀 7">
            <a:extLst>
              <a:ext uri="{FF2B5EF4-FFF2-40B4-BE49-F238E27FC236}">
                <a16:creationId xmlns:a16="http://schemas.microsoft.com/office/drawing/2014/main" id="{6C17C99B-7D6F-4198-BA08-ABB013A707F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98A45E7-0B51-46B1-AD83-C56B2294985B}"/>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230394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181CE1-525C-43D2-9C17-E120FA0DC09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F1337AE-B37C-4101-8FD3-F396D7887B3E}"/>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4" name="바닥글 개체 틀 3">
            <a:extLst>
              <a:ext uri="{FF2B5EF4-FFF2-40B4-BE49-F238E27FC236}">
                <a16:creationId xmlns:a16="http://schemas.microsoft.com/office/drawing/2014/main" id="{EEDB694B-BBA7-4738-9F80-1D818BFEC7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705E981-BF66-4E85-8FC9-C1813D08F76E}"/>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411961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4C0EA4A-7F97-4764-BA8E-EB18493040BE}"/>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3" name="바닥글 개체 틀 2">
            <a:extLst>
              <a:ext uri="{FF2B5EF4-FFF2-40B4-BE49-F238E27FC236}">
                <a16:creationId xmlns:a16="http://schemas.microsoft.com/office/drawing/2014/main" id="{4BAD54F1-7F2B-47E8-AF82-078E9E9BB99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21CD957-AE22-4181-A2F5-5BD543B43A5E}"/>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276139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18A6B2-E44D-404A-9258-79351E2C305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EDA4883-189A-45C6-AE3C-E2BB5EC5C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588A0CD-BEC3-4ED6-AF17-6B72F84E7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69DB8B3-EBFB-4525-9126-F85465DD83EF}"/>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6" name="바닥글 개체 틀 5">
            <a:extLst>
              <a:ext uri="{FF2B5EF4-FFF2-40B4-BE49-F238E27FC236}">
                <a16:creationId xmlns:a16="http://schemas.microsoft.com/office/drawing/2014/main" id="{BBCEB20A-CBCE-431E-B7C5-525E4B76BEB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90AEBB6-9D90-4B6E-882A-016E28A701AD}"/>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299590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ECC6B1-6084-46C8-8322-D4D363CBFF2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BC90DF4-AA7C-4391-939A-3A0C848ED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32219D-D309-49E0-8A2E-F454837DF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4085066-3BB4-440B-98A6-E815A1CEDB99}"/>
              </a:ext>
            </a:extLst>
          </p:cNvPr>
          <p:cNvSpPr>
            <a:spLocks noGrp="1"/>
          </p:cNvSpPr>
          <p:nvPr>
            <p:ph type="dt" sz="half" idx="10"/>
          </p:nvPr>
        </p:nvSpPr>
        <p:spPr/>
        <p:txBody>
          <a:bodyPr/>
          <a:lstStyle/>
          <a:p>
            <a:fld id="{8518FFA9-2925-4006-93CC-1E1E47C057D7}" type="datetimeFigureOut">
              <a:rPr lang="ko-KR" altLang="en-US" smtClean="0"/>
              <a:t>2022-02-18</a:t>
            </a:fld>
            <a:endParaRPr lang="ko-KR" altLang="en-US"/>
          </a:p>
        </p:txBody>
      </p:sp>
      <p:sp>
        <p:nvSpPr>
          <p:cNvPr id="6" name="바닥글 개체 틀 5">
            <a:extLst>
              <a:ext uri="{FF2B5EF4-FFF2-40B4-BE49-F238E27FC236}">
                <a16:creationId xmlns:a16="http://schemas.microsoft.com/office/drawing/2014/main" id="{B7FAAC66-59C9-4624-847C-C082A59E062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108A33F-0321-46BC-B4D0-BB46FB85A953}"/>
              </a:ext>
            </a:extLst>
          </p:cNvPr>
          <p:cNvSpPr>
            <a:spLocks noGrp="1"/>
          </p:cNvSpPr>
          <p:nvPr>
            <p:ph type="sldNum" sz="quarter" idx="12"/>
          </p:nvPr>
        </p:nvSpPr>
        <p:spPr/>
        <p:txBody>
          <a:bodyPr/>
          <a:lstStyle/>
          <a:p>
            <a:fld id="{7C0C4274-32F8-47EA-87CC-FF85C332E277}" type="slidenum">
              <a:rPr lang="ko-KR" altLang="en-US" smtClean="0"/>
              <a:t>‹#›</a:t>
            </a:fld>
            <a:endParaRPr lang="ko-KR" altLang="en-US"/>
          </a:p>
        </p:txBody>
      </p:sp>
    </p:spTree>
    <p:extLst>
      <p:ext uri="{BB962C8B-B14F-4D97-AF65-F5344CB8AC3E}">
        <p14:creationId xmlns:p14="http://schemas.microsoft.com/office/powerpoint/2010/main" val="367912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EC81462-D8E9-4B58-ACBE-31C16F32F65F}"/>
              </a:ext>
            </a:extLst>
          </p:cNvPr>
          <p:cNvSpPr>
            <a:spLocks noGrp="1"/>
          </p:cNvSpPr>
          <p:nvPr>
            <p:ph type="title"/>
          </p:nvPr>
        </p:nvSpPr>
        <p:spPr>
          <a:xfrm>
            <a:off x="303363" y="136526"/>
            <a:ext cx="11617174" cy="739774"/>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08DA842D-8A21-40F0-9593-500A82820924}"/>
              </a:ext>
            </a:extLst>
          </p:cNvPr>
          <p:cNvSpPr>
            <a:spLocks noGrp="1"/>
          </p:cNvSpPr>
          <p:nvPr>
            <p:ph type="body" idx="1"/>
          </p:nvPr>
        </p:nvSpPr>
        <p:spPr>
          <a:xfrm>
            <a:off x="303363" y="1049246"/>
            <a:ext cx="11617174" cy="5222135"/>
          </a:xfrm>
          <a:prstGeom prst="rect">
            <a:avLst/>
          </a:prstGeom>
        </p:spPr>
        <p:txBody>
          <a:bodyPr vert="horz" lIns="91440" tIns="45720" rIns="91440" bIns="45720" rtlCol="0">
            <a:normAutofit/>
          </a:bodyPr>
          <a:lstStyle/>
          <a:p>
            <a:pPr marL="342900" lvl="0" indent="-342900">
              <a:lnSpc>
                <a:spcPct val="150000"/>
              </a:lnSpc>
              <a:buClr>
                <a:srgbClr val="002060"/>
              </a:buClr>
              <a:buFont typeface="Times New Roman" panose="02020603050405020304" pitchFamily="18" charset="0"/>
              <a:buChar char="■"/>
              <a:defRPr/>
            </a:pPr>
            <a:r>
              <a:rPr lang="en-US" altLang="ko-KR" sz="2800" dirty="0">
                <a:latin typeface="Times New Roman" panose="02020603050405020304" pitchFamily="18" charset="0"/>
                <a:cs typeface="Times New Roman" panose="02020603050405020304" pitchFamily="18" charset="0"/>
              </a:rPr>
              <a:t>A</a:t>
            </a:r>
            <a:endParaRPr lang="ko-KR" altLang="en-US" dirty="0"/>
          </a:p>
        </p:txBody>
      </p:sp>
      <p:sp>
        <p:nvSpPr>
          <p:cNvPr id="4" name="날짜 개체 틀 3">
            <a:extLst>
              <a:ext uri="{FF2B5EF4-FFF2-40B4-BE49-F238E27FC236}">
                <a16:creationId xmlns:a16="http://schemas.microsoft.com/office/drawing/2014/main" id="{FEAFBC8E-4C7B-42CD-9258-C69B0966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8FFA9-2925-4006-93CC-1E1E47C057D7}" type="datetimeFigureOut">
              <a:rPr lang="ko-KR" altLang="en-US" smtClean="0"/>
              <a:t>2022-02-18</a:t>
            </a:fld>
            <a:endParaRPr lang="ko-KR" altLang="en-US"/>
          </a:p>
        </p:txBody>
      </p:sp>
      <p:sp>
        <p:nvSpPr>
          <p:cNvPr id="5" name="바닥글 개체 틀 4">
            <a:extLst>
              <a:ext uri="{FF2B5EF4-FFF2-40B4-BE49-F238E27FC236}">
                <a16:creationId xmlns:a16="http://schemas.microsoft.com/office/drawing/2014/main" id="{DA73DE37-453C-492F-9B46-43DEAF1F0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AE83D63-04DA-4F3E-B1B1-A05C01472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C4274-32F8-47EA-87CC-FF85C332E277}" type="slidenum">
              <a:rPr lang="ko-KR" altLang="en-US" smtClean="0"/>
              <a:t>‹#›</a:t>
            </a:fld>
            <a:endParaRPr lang="ko-KR" altLang="en-US"/>
          </a:p>
        </p:txBody>
      </p:sp>
      <p:cxnSp>
        <p:nvCxnSpPr>
          <p:cNvPr id="7" name="직선 연결선 6">
            <a:extLst>
              <a:ext uri="{FF2B5EF4-FFF2-40B4-BE49-F238E27FC236}">
                <a16:creationId xmlns:a16="http://schemas.microsoft.com/office/drawing/2014/main" id="{572FAA87-B07E-4F0B-B7B1-050DDEB95120}"/>
              </a:ext>
            </a:extLst>
          </p:cNvPr>
          <p:cNvCxnSpPr/>
          <p:nvPr userDrawn="1"/>
        </p:nvCxnSpPr>
        <p:spPr>
          <a:xfrm>
            <a:off x="252412" y="876300"/>
            <a:ext cx="11668125"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84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1" hangingPunct="1">
        <a:lnSpc>
          <a:spcPct val="90000"/>
        </a:lnSpc>
        <a:spcBef>
          <a:spcPts val="1000"/>
        </a:spcBef>
        <a:buFont typeface="Arial" panose="020B0604020202020204" pitchFamily="34" charset="0"/>
        <a:buNone/>
        <a:defRPr sz="2800" b="1" kern="1200">
          <a:solidFill>
            <a:schemeClr val="tx1"/>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400" b="1"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8B95228-9743-4113-B1EC-3036585342A5}"/>
              </a:ext>
            </a:extLst>
          </p:cNvPr>
          <p:cNvSpPr>
            <a:spLocks noGrp="1"/>
          </p:cNvSpPr>
          <p:nvPr>
            <p:ph type="ctrTitle"/>
          </p:nvPr>
        </p:nvSpPr>
        <p:spPr>
          <a:xfrm>
            <a:off x="563880" y="1502296"/>
            <a:ext cx="11064240" cy="2387600"/>
          </a:xfrm>
        </p:spPr>
        <p:txBody>
          <a:bodyPr anchor="ctr">
            <a:noAutofit/>
          </a:bodyPr>
          <a:lstStyle/>
          <a:p>
            <a:pPr>
              <a:lnSpc>
                <a:spcPct val="150000"/>
              </a:lnSpc>
            </a:pPr>
            <a:r>
              <a:rPr lang="en-US" altLang="ko-KR" sz="4000" b="1" dirty="0">
                <a:solidFill>
                  <a:srgbClr val="002060"/>
                </a:solidFill>
                <a:cs typeface="Times New Roman" panose="02020603050405020304" pitchFamily="18" charset="0"/>
              </a:rPr>
              <a:t>Non-Local Representation based Mutual Affine-Transfer Network for Photorealistic Stylization</a:t>
            </a:r>
            <a:br>
              <a:rPr lang="en-US" altLang="ko-KR" sz="4000" dirty="0">
                <a:cs typeface="Times New Roman" panose="02020603050405020304" pitchFamily="18" charset="0"/>
              </a:rPr>
            </a:br>
            <a:r>
              <a:rPr lang="en-US" altLang="ko-KR" sz="3200" dirty="0">
                <a:cs typeface="Times New Roman" panose="02020603050405020304" pitchFamily="18" charset="0"/>
              </a:rPr>
              <a:t>NL-MAT</a:t>
            </a:r>
            <a:endParaRPr lang="en-US" altLang="ko-KR" sz="4000" dirty="0">
              <a:cs typeface="Times New Roman" panose="02020603050405020304" pitchFamily="18" charset="0"/>
            </a:endParaRPr>
          </a:p>
        </p:txBody>
      </p:sp>
      <p:sp>
        <p:nvSpPr>
          <p:cNvPr id="5" name="부제목 5">
            <a:extLst>
              <a:ext uri="{FF2B5EF4-FFF2-40B4-BE49-F238E27FC236}">
                <a16:creationId xmlns:a16="http://schemas.microsoft.com/office/drawing/2014/main" id="{2BF5CB98-6CB9-4A6F-A785-C6037FF8CA94}"/>
              </a:ext>
            </a:extLst>
          </p:cNvPr>
          <p:cNvSpPr>
            <a:spLocks noGrp="1"/>
          </p:cNvSpPr>
          <p:nvPr>
            <p:ph type="subTitle" idx="1"/>
          </p:nvPr>
        </p:nvSpPr>
        <p:spPr>
          <a:xfrm>
            <a:off x="7969956" y="4161904"/>
            <a:ext cx="3886425" cy="1866394"/>
          </a:xfrm>
        </p:spPr>
        <p:txBody>
          <a:bodyPr>
            <a:normAutofit/>
          </a:bodyPr>
          <a:lstStyle/>
          <a:p>
            <a:pPr algn="l"/>
            <a:r>
              <a:rPr lang="en-US" altLang="ko-KR" sz="3500" dirty="0" err="1">
                <a:latin typeface="Times New Roman" panose="02020603050405020304" pitchFamily="18" charset="0"/>
                <a:cs typeface="Times New Roman" panose="02020603050405020304" pitchFamily="18" charset="0"/>
              </a:rPr>
              <a:t>Hayeon</a:t>
            </a:r>
            <a:r>
              <a:rPr lang="en-US" altLang="ko-KR" sz="3500" dirty="0">
                <a:latin typeface="Times New Roman" panose="02020603050405020304" pitchFamily="18" charset="0"/>
                <a:cs typeface="Times New Roman" panose="02020603050405020304" pitchFamily="18" charset="0"/>
              </a:rPr>
              <a:t> Kim</a:t>
            </a:r>
          </a:p>
          <a:p>
            <a:pPr algn="l"/>
            <a:r>
              <a:rPr lang="en-US" altLang="ko-KR" b="0" dirty="0">
                <a:latin typeface="Times New Roman" panose="02020603050405020304" pitchFamily="18" charset="0"/>
                <a:cs typeface="Times New Roman" panose="02020603050405020304" pitchFamily="18" charset="0"/>
              </a:rPr>
              <a:t>B.S Student, </a:t>
            </a:r>
            <a:r>
              <a:rPr lang="en-US" altLang="ko-KR" dirty="0">
                <a:solidFill>
                  <a:srgbClr val="002060"/>
                </a:solidFill>
                <a:latin typeface="Times New Roman" panose="02020603050405020304" pitchFamily="18" charset="0"/>
                <a:cs typeface="Times New Roman" panose="02020603050405020304" pitchFamily="18" charset="0"/>
              </a:rPr>
              <a:t>UNIST</a:t>
            </a:r>
          </a:p>
          <a:p>
            <a:pPr algn="l"/>
            <a:r>
              <a:rPr lang="en-US" altLang="ko-KR" b="0" dirty="0">
                <a:latin typeface="Times New Roman" panose="02020603050405020304" pitchFamily="18" charset="0"/>
                <a:cs typeface="Times New Roman" panose="02020603050405020304" pitchFamily="18" charset="0"/>
              </a:rPr>
              <a:t>18</a:t>
            </a:r>
            <a:r>
              <a:rPr lang="en-US" altLang="ko-KR" b="0" baseline="30000" dirty="0">
                <a:latin typeface="Times New Roman" panose="02020603050405020304" pitchFamily="18" charset="0"/>
                <a:cs typeface="Times New Roman" panose="02020603050405020304" pitchFamily="18" charset="0"/>
              </a:rPr>
              <a:t>th</a:t>
            </a:r>
            <a:r>
              <a:rPr lang="en-US" altLang="ko-KR" b="0" dirty="0">
                <a:latin typeface="Times New Roman" panose="02020603050405020304" pitchFamily="18" charset="0"/>
                <a:cs typeface="Times New Roman" panose="02020603050405020304" pitchFamily="18" charset="0"/>
              </a:rPr>
              <a:t> February, 2022</a:t>
            </a:r>
            <a:endParaRPr lang="ko-KR" altLang="en-US" b="0" dirty="0">
              <a:latin typeface="Times New Roman" panose="02020603050405020304" pitchFamily="18" charset="0"/>
              <a:cs typeface="Times New Roman" panose="02020603050405020304" pitchFamily="18" charset="0"/>
            </a:endParaRPr>
          </a:p>
        </p:txBody>
      </p:sp>
      <p:cxnSp>
        <p:nvCxnSpPr>
          <p:cNvPr id="7" name="직선 연결선 6">
            <a:extLst>
              <a:ext uri="{FF2B5EF4-FFF2-40B4-BE49-F238E27FC236}">
                <a16:creationId xmlns:a16="http://schemas.microsoft.com/office/drawing/2014/main" id="{C2BBD1C0-CBAF-44D9-B8F9-E50B8F9BF4F0}"/>
              </a:ext>
            </a:extLst>
          </p:cNvPr>
          <p:cNvCxnSpPr/>
          <p:nvPr/>
        </p:nvCxnSpPr>
        <p:spPr>
          <a:xfrm>
            <a:off x="261937" y="3340100"/>
            <a:ext cx="11668125"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1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Context-correspondence local style transfer</a:t>
            </a:r>
            <a:endParaRPr lang="ko-KR" altLang="en-US" b="1" dirty="0"/>
          </a:p>
        </p:txBody>
      </p:sp>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297589" y="1432840"/>
            <a:ext cx="11617174" cy="2609979"/>
          </a:xfrm>
        </p:spPr>
        <p:txBody>
          <a:bodyPr>
            <a:normAutofit/>
          </a:bodyPr>
          <a:lstStyle/>
          <a:p>
            <a:pPr lvl="0">
              <a:lnSpc>
                <a:spcPct val="150000"/>
              </a:lnSpc>
              <a:defRPr/>
            </a:pPr>
            <a:r>
              <a:rPr lang="en-US" altLang="ko-KR" sz="1800" b="0" dirty="0">
                <a:latin typeface="Cambria Math" panose="02040503050406030204" pitchFamily="18" charset="0"/>
              </a:rPr>
              <a:t>2. Context-sensitive transfer through mutual discriminative network</a:t>
            </a:r>
          </a:p>
          <a:p>
            <a:pPr marL="285750" lvl="0" indent="-285750">
              <a:lnSpc>
                <a:spcPct val="150000"/>
              </a:lnSpc>
              <a:buFont typeface="Arial" panose="020B0604020202020204" pitchFamily="34" charset="0"/>
              <a:buChar char="•"/>
              <a:defRPr/>
            </a:pPr>
            <a:r>
              <a:rPr lang="en-US" altLang="ko-KR" sz="1800" b="0" dirty="0">
                <a:latin typeface="Cambria Math" panose="02040503050406030204" pitchFamily="18" charset="0"/>
              </a:rPr>
              <a:t>The distribution of the representation from same context should be similar in content and style image</a:t>
            </a:r>
          </a:p>
          <a:p>
            <a:pPr lvl="0">
              <a:lnSpc>
                <a:spcPct val="150000"/>
              </a:lnSpc>
              <a:defRPr/>
            </a:pPr>
            <a:r>
              <a:rPr lang="en-US" altLang="ko-KR" sz="1800" b="0" dirty="0">
                <a:latin typeface="Cambria Math" panose="02040503050406030204" pitchFamily="18" charset="0"/>
              </a:rPr>
              <a:t>=&gt; Maximize the dependency by maximizing their mutual information(MI) = mutual discriminative network</a:t>
            </a:r>
          </a:p>
        </p:txBody>
      </p:sp>
      <p:pic>
        <p:nvPicPr>
          <p:cNvPr id="4" name="그림 3">
            <a:extLst>
              <a:ext uri="{FF2B5EF4-FFF2-40B4-BE49-F238E27FC236}">
                <a16:creationId xmlns:a16="http://schemas.microsoft.com/office/drawing/2014/main" id="{5CB7E99C-4FD7-4E08-9ECA-4D2F1DA626E8}"/>
              </a:ext>
            </a:extLst>
          </p:cNvPr>
          <p:cNvPicPr>
            <a:picLocks noChangeAspect="1"/>
          </p:cNvPicPr>
          <p:nvPr/>
        </p:nvPicPr>
        <p:blipFill>
          <a:blip r:embed="rId2"/>
          <a:stretch>
            <a:fillRect/>
          </a:stretch>
        </p:blipFill>
        <p:spPr>
          <a:xfrm>
            <a:off x="2984882" y="3337393"/>
            <a:ext cx="4890116" cy="2523931"/>
          </a:xfrm>
          <a:prstGeom prst="rect">
            <a:avLst/>
          </a:prstGeom>
        </p:spPr>
      </p:pic>
    </p:spTree>
    <p:extLst>
      <p:ext uri="{BB962C8B-B14F-4D97-AF65-F5344CB8AC3E}">
        <p14:creationId xmlns:p14="http://schemas.microsoft.com/office/powerpoint/2010/main" val="268688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Context-correspondence local style transfer</a:t>
            </a:r>
            <a:endParaRPr lang="ko-KR" altLang="en-US" b="1" dirty="0"/>
          </a:p>
        </p:txBody>
      </p:sp>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297589" y="876300"/>
            <a:ext cx="11617174" cy="993368"/>
          </a:xfrm>
        </p:spPr>
        <p:txBody>
          <a:bodyPr>
            <a:normAutofit/>
          </a:bodyPr>
          <a:lstStyle/>
          <a:p>
            <a:pPr lvl="0">
              <a:lnSpc>
                <a:spcPct val="150000"/>
              </a:lnSpc>
              <a:defRPr/>
            </a:pPr>
            <a:r>
              <a:rPr lang="en-US" altLang="ko-KR" sz="1800" b="0" dirty="0">
                <a:latin typeface="Cambria Math" panose="02040503050406030204" pitchFamily="18" charset="0"/>
              </a:rPr>
              <a:t>Mutual Information(MI)</a:t>
            </a:r>
          </a:p>
          <a:p>
            <a:pPr marL="285750" lvl="0" indent="-285750">
              <a:lnSpc>
                <a:spcPct val="150000"/>
              </a:lnSpc>
              <a:buFont typeface="Arial" panose="020B0604020202020204" pitchFamily="34" charset="0"/>
              <a:buChar char="•"/>
              <a:defRPr/>
            </a:pPr>
            <a:r>
              <a:rPr lang="en-US" altLang="ko-KR" sz="1800" b="0" dirty="0">
                <a:latin typeface="Cambria Math" panose="02040503050406030204" pitchFamily="18" charset="0"/>
              </a:rPr>
              <a:t>It is based-on Shannon-entropy</a:t>
            </a:r>
          </a:p>
        </p:txBody>
      </p:sp>
      <p:pic>
        <p:nvPicPr>
          <p:cNvPr id="5" name="그림 4">
            <a:extLst>
              <a:ext uri="{FF2B5EF4-FFF2-40B4-BE49-F238E27FC236}">
                <a16:creationId xmlns:a16="http://schemas.microsoft.com/office/drawing/2014/main" id="{D6B85B57-D7B0-4019-94FB-EC1F09B10FFD}"/>
              </a:ext>
            </a:extLst>
          </p:cNvPr>
          <p:cNvPicPr>
            <a:picLocks noChangeAspect="1"/>
          </p:cNvPicPr>
          <p:nvPr/>
        </p:nvPicPr>
        <p:blipFill>
          <a:blip r:embed="rId3"/>
          <a:stretch>
            <a:fillRect/>
          </a:stretch>
        </p:blipFill>
        <p:spPr>
          <a:xfrm>
            <a:off x="3784282" y="2000993"/>
            <a:ext cx="4257675" cy="790575"/>
          </a:xfrm>
          <a:prstGeom prst="rect">
            <a:avLst/>
          </a:prstGeom>
        </p:spPr>
      </p:pic>
      <mc:AlternateContent xmlns:mc="http://schemas.openxmlformats.org/markup-compatibility/2006">
        <mc:Choice xmlns:a14="http://schemas.microsoft.com/office/drawing/2010/main" Requires="a14">
          <p:sp>
            <p:nvSpPr>
              <p:cNvPr id="7" name="내용 개체 틀 2">
                <a:extLst>
                  <a:ext uri="{FF2B5EF4-FFF2-40B4-BE49-F238E27FC236}">
                    <a16:creationId xmlns:a16="http://schemas.microsoft.com/office/drawing/2014/main" id="{E9A6DDEC-59BF-4B4B-B083-E825B66B4531}"/>
                  </a:ext>
                </a:extLst>
              </p:cNvPr>
              <p:cNvSpPr txBox="1">
                <a:spLocks/>
              </p:cNvSpPr>
              <p:nvPr/>
            </p:nvSpPr>
            <p:spPr>
              <a:xfrm>
                <a:off x="297589" y="2791567"/>
                <a:ext cx="11617174" cy="2827661"/>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1000"/>
                  </a:spcBef>
                  <a:buFont typeface="Arial" panose="020B0604020202020204" pitchFamily="34" charset="0"/>
                  <a:buNone/>
                  <a:defRPr sz="2800" b="1" kern="1200">
                    <a:solidFill>
                      <a:schemeClr val="tx1"/>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400" b="1"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defRPr/>
                </a:pPr>
                <a:r>
                  <a:rPr lang="en-US" altLang="ko-KR" sz="1800" b="0" dirty="0">
                    <a:latin typeface="Cambria Math" panose="02040503050406030204" pitchFamily="18" charset="0"/>
                  </a:rPr>
                  <a:t>In our problem, </a:t>
                </a:r>
                <a14:m>
                  <m:oMath xmlns:m="http://schemas.openxmlformats.org/officeDocument/2006/math">
                    <m:r>
                      <m:rPr>
                        <m:sty m:val="p"/>
                      </m:rPr>
                      <a:rPr lang="en-US" altLang="ko-KR" sz="1800" b="0" i="0" smtClean="0">
                        <a:latin typeface="Cambria Math" panose="02040503050406030204" pitchFamily="18" charset="0"/>
                      </a:rPr>
                      <m:t>as</m:t>
                    </m:r>
                    <m:r>
                      <a:rPr lang="en-US" altLang="ko-KR" sz="1800" b="0" i="0" smtClean="0">
                        <a:latin typeface="Cambria Math" panose="02040503050406030204" pitchFamily="18" charset="0"/>
                      </a:rPr>
                      <m:t> </m:t>
                    </m:r>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𝑆</m:t>
                        </m:r>
                      </m:e>
                      <m:sub>
                        <m:r>
                          <a:rPr lang="en-US" altLang="ko-KR" sz="1800" b="0" i="1" smtClean="0">
                            <a:latin typeface="Cambria Math" panose="02040503050406030204" pitchFamily="18" charset="0"/>
                          </a:rPr>
                          <m:t>𝑐</m:t>
                        </m:r>
                      </m:sub>
                    </m:sSub>
                    <m:r>
                      <a:rPr lang="en-US" altLang="ko-KR" sz="1800" b="0" i="1" smtClean="0">
                        <a:latin typeface="Cambria Math" panose="02040503050406030204" pitchFamily="18" charset="0"/>
                      </a:rPr>
                      <m:t>=</m:t>
                    </m:r>
                    <m:sSub>
                      <m:sSubPr>
                        <m:ctrlPr>
                          <a:rPr lang="en-US" altLang="ko-KR" sz="1800" b="0" i="1" smtClean="0">
                            <a:latin typeface="Cambria Math" panose="02040503050406030204" pitchFamily="18" charset="0"/>
                          </a:rPr>
                        </m:ctrlPr>
                      </m:sSubPr>
                      <m:e>
                        <m:r>
                          <a:rPr lang="en-US" altLang="ko-KR" sz="1800" b="1" i="1" smtClean="0">
                            <a:latin typeface="Cambria Math" panose="02040503050406030204" pitchFamily="18" charset="0"/>
                          </a:rPr>
                          <m:t>𝑬</m:t>
                        </m:r>
                      </m:e>
                      <m:sub>
                        <m:r>
                          <a:rPr lang="en-US" altLang="ko-KR" sz="1800" b="0" i="1" smtClean="0">
                            <a:latin typeface="Cambria Math" panose="02040503050406030204" pitchFamily="18" charset="0"/>
                            <a:ea typeface="Cambria Math" panose="02040503050406030204" pitchFamily="18" charset="0"/>
                          </a:rPr>
                          <m:t>∅</m:t>
                        </m:r>
                      </m:sub>
                    </m:sSub>
                    <m:d>
                      <m:dPr>
                        <m:ctrlPr>
                          <a:rPr lang="en-US" altLang="ko-KR" sz="1800" b="0" i="1" smtClean="0">
                            <a:latin typeface="Cambria Math" panose="02040503050406030204" pitchFamily="18" charset="0"/>
                          </a:rPr>
                        </m:ctrlPr>
                      </m:dPr>
                      <m:e>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𝐼</m:t>
                            </m:r>
                          </m:e>
                          <m:sub>
                            <m:r>
                              <a:rPr lang="en-US" altLang="ko-KR" sz="1800" b="0" i="1" smtClean="0">
                                <a:latin typeface="Cambria Math" panose="02040503050406030204" pitchFamily="18" charset="0"/>
                              </a:rPr>
                              <m:t>𝑐</m:t>
                            </m:r>
                          </m:sub>
                        </m:sSub>
                      </m:e>
                    </m:d>
                    <m:r>
                      <a:rPr lang="en-US" altLang="ko-KR" sz="1800" b="0" i="1" smtClean="0">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b="0" i="1">
                            <a:latin typeface="Cambria Math" panose="02040503050406030204" pitchFamily="18" charset="0"/>
                          </a:rPr>
                          <m:t>𝑆</m:t>
                        </m:r>
                      </m:e>
                      <m:sub>
                        <m:r>
                          <a:rPr lang="en-US" altLang="ko-KR" sz="1800" b="0" i="1" smtClean="0">
                            <a:latin typeface="Cambria Math" panose="02040503050406030204" pitchFamily="18" charset="0"/>
                          </a:rPr>
                          <m:t>𝑠</m:t>
                        </m:r>
                      </m:sub>
                    </m:sSub>
                    <m:r>
                      <a:rPr lang="en-US" altLang="ko-KR" sz="1800" b="0" i="1">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i="1">
                            <a:latin typeface="Cambria Math" panose="02040503050406030204" pitchFamily="18" charset="0"/>
                          </a:rPr>
                          <m:t>𝑬</m:t>
                        </m:r>
                      </m:e>
                      <m:sub>
                        <m:r>
                          <a:rPr lang="en-US" altLang="ko-KR" sz="1800" b="0" i="1">
                            <a:latin typeface="Cambria Math" panose="02040503050406030204" pitchFamily="18" charset="0"/>
                            <a:ea typeface="Cambria Math" panose="02040503050406030204" pitchFamily="18" charset="0"/>
                          </a:rPr>
                          <m:t>∅</m:t>
                        </m:r>
                      </m:sub>
                    </m:sSub>
                    <m:d>
                      <m:dPr>
                        <m:ctrlPr>
                          <a:rPr lang="en-US" altLang="ko-KR" sz="1800" b="0" i="1">
                            <a:latin typeface="Cambria Math" panose="02040503050406030204" pitchFamily="18" charset="0"/>
                          </a:rPr>
                        </m:ctrlPr>
                      </m:dPr>
                      <m:e>
                        <m:sSub>
                          <m:sSubPr>
                            <m:ctrlPr>
                              <a:rPr lang="en-US" altLang="ko-KR" sz="1800" b="0" i="1">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smtClean="0">
                                <a:latin typeface="Cambria Math" panose="02040503050406030204" pitchFamily="18" charset="0"/>
                              </a:rPr>
                              <m:t>𝑠</m:t>
                            </m:r>
                          </m:sub>
                        </m:sSub>
                      </m:e>
                    </m:d>
                  </m:oMath>
                </a14:m>
                <a:r>
                  <a:rPr lang="en-US" altLang="ko-KR" sz="1800" b="0" dirty="0">
                    <a:latin typeface="Cambria Math" panose="02040503050406030204" pitchFamily="18" charset="0"/>
                  </a:rPr>
                  <a:t>, </a:t>
                </a:r>
                <a14:m>
                  <m:oMath xmlns:m="http://schemas.openxmlformats.org/officeDocument/2006/math">
                    <m:r>
                      <a:rPr lang="en-US" altLang="ko-KR" sz="1800" b="0" i="1" smtClean="0">
                        <a:latin typeface="Cambria Math" panose="02040503050406030204" pitchFamily="18" charset="0"/>
                      </a:rPr>
                      <m:t>𝑀𝐼</m:t>
                    </m:r>
                    <m:r>
                      <a:rPr lang="en-US" altLang="ko-KR" sz="1800" b="0" i="1" smtClean="0">
                        <a:latin typeface="Cambria Math" panose="02040503050406030204" pitchFamily="18" charset="0"/>
                      </a:rPr>
                      <m:t>= </m:t>
                    </m:r>
                    <m:r>
                      <a:rPr lang="ko-KR" altLang="en-US" sz="1800" b="0" i="1" smtClean="0">
                        <a:latin typeface="Cambria Math" panose="02040503050406030204" pitchFamily="18" charset="0"/>
                      </a:rPr>
                      <m:t>𝒥</m:t>
                    </m:r>
                    <m:r>
                      <a:rPr lang="en-US" altLang="ko-KR" sz="1800" b="0" i="1" smtClean="0">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i="1">
                            <a:latin typeface="Cambria Math" panose="02040503050406030204" pitchFamily="18" charset="0"/>
                          </a:rPr>
                          <m:t>𝑬</m:t>
                        </m:r>
                      </m:e>
                      <m:sub>
                        <m:r>
                          <a:rPr lang="en-US" altLang="ko-KR" sz="1800" b="0" i="1">
                            <a:latin typeface="Cambria Math" panose="02040503050406030204" pitchFamily="18" charset="0"/>
                            <a:ea typeface="Cambria Math" panose="02040503050406030204" pitchFamily="18" charset="0"/>
                          </a:rPr>
                          <m:t>∅</m:t>
                        </m:r>
                      </m:sub>
                    </m:sSub>
                    <m:d>
                      <m:dPr>
                        <m:ctrlPr>
                          <a:rPr lang="en-US" altLang="ko-KR" sz="1800" b="0" i="1">
                            <a:latin typeface="Cambria Math" panose="02040503050406030204" pitchFamily="18" charset="0"/>
                          </a:rPr>
                        </m:ctrlPr>
                      </m:dPr>
                      <m:e>
                        <m:sSub>
                          <m:sSubPr>
                            <m:ctrlPr>
                              <a:rPr lang="en-US" altLang="ko-KR" sz="1800" b="0" i="1">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a:latin typeface="Cambria Math" panose="02040503050406030204" pitchFamily="18" charset="0"/>
                              </a:rPr>
                              <m:t>𝑐</m:t>
                            </m:r>
                          </m:sub>
                        </m:sSub>
                      </m:e>
                    </m:d>
                    <m:r>
                      <a:rPr lang="en-US" altLang="ko-KR" sz="1800" b="0" i="0" smtClean="0">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i="1">
                            <a:latin typeface="Cambria Math" panose="02040503050406030204" pitchFamily="18" charset="0"/>
                          </a:rPr>
                          <m:t>𝑬</m:t>
                        </m:r>
                      </m:e>
                      <m:sub>
                        <m:r>
                          <a:rPr lang="en-US" altLang="ko-KR" sz="1800" b="0" i="1">
                            <a:latin typeface="Cambria Math" panose="02040503050406030204" pitchFamily="18" charset="0"/>
                            <a:ea typeface="Cambria Math" panose="02040503050406030204" pitchFamily="18" charset="0"/>
                          </a:rPr>
                          <m:t>∅</m:t>
                        </m:r>
                      </m:sub>
                    </m:sSub>
                    <m:d>
                      <m:dPr>
                        <m:ctrlPr>
                          <a:rPr lang="en-US" altLang="ko-KR" sz="1800" b="0" i="1">
                            <a:latin typeface="Cambria Math" panose="02040503050406030204" pitchFamily="18" charset="0"/>
                          </a:rPr>
                        </m:ctrlPr>
                      </m:dPr>
                      <m:e>
                        <m:sSub>
                          <m:sSubPr>
                            <m:ctrlPr>
                              <a:rPr lang="en-US" altLang="ko-KR" sz="1800" b="0" i="1" smtClean="0">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smtClean="0">
                                <a:latin typeface="Cambria Math" panose="02040503050406030204" pitchFamily="18" charset="0"/>
                              </a:rPr>
                              <m:t>𝑠</m:t>
                            </m:r>
                          </m:sub>
                        </m:sSub>
                      </m:e>
                    </m:d>
                  </m:oMath>
                </a14:m>
                <a:r>
                  <a:rPr lang="en-US" altLang="ko-KR" sz="1800" b="0" dirty="0">
                    <a:latin typeface="Cambria Math" panose="02040503050406030204" pitchFamily="18" charset="0"/>
                  </a:rPr>
                  <a:t>), but the resolution of image and style is different. =&gt; maximize the average MI between representation and their own inputs</a:t>
                </a:r>
              </a:p>
              <a:p>
                <a:pPr marL="285750" indent="-285750">
                  <a:lnSpc>
                    <a:spcPct val="150000"/>
                  </a:lnSpc>
                  <a:buFont typeface="Arial" panose="020B0604020202020204" pitchFamily="34" charset="0"/>
                  <a:buChar char="•"/>
                  <a:defRPr/>
                </a:pPr>
                <a:r>
                  <a:rPr lang="en-US" altLang="ko-KR" sz="1800" b="0" dirty="0"/>
                  <a:t>Maximize </a:t>
                </a:r>
                <a14:m>
                  <m:oMath xmlns:m="http://schemas.openxmlformats.org/officeDocument/2006/math">
                    <m:r>
                      <a:rPr lang="ko-KR" altLang="en-US" sz="1800" b="0" i="1" smtClean="0">
                        <a:latin typeface="Cambria Math" panose="02040503050406030204" pitchFamily="18" charset="0"/>
                      </a:rPr>
                      <m:t>𝒥</m:t>
                    </m:r>
                    <m:r>
                      <a:rPr lang="en-US" altLang="ko-KR" sz="1800" b="0" i="1" smtClean="0">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a:latin typeface="Cambria Math" panose="02040503050406030204" pitchFamily="18" charset="0"/>
                          </a:rPr>
                          <m:t>𝑠</m:t>
                        </m:r>
                      </m:sub>
                    </m:sSub>
                    <m:r>
                      <a:rPr lang="en-US" altLang="ko-KR" sz="1800" b="0" i="0" smtClean="0">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i="1">
                            <a:latin typeface="Cambria Math" panose="02040503050406030204" pitchFamily="18" charset="0"/>
                          </a:rPr>
                          <m:t>𝑬</m:t>
                        </m:r>
                      </m:e>
                      <m:sub>
                        <m:r>
                          <a:rPr lang="en-US" altLang="ko-KR" sz="1800" b="0" i="1">
                            <a:latin typeface="Cambria Math" panose="02040503050406030204" pitchFamily="18" charset="0"/>
                            <a:ea typeface="Cambria Math" panose="02040503050406030204" pitchFamily="18" charset="0"/>
                          </a:rPr>
                          <m:t>∅</m:t>
                        </m:r>
                      </m:sub>
                    </m:sSub>
                    <m:d>
                      <m:dPr>
                        <m:ctrlPr>
                          <a:rPr lang="en-US" altLang="ko-KR" sz="1800" b="0" i="1">
                            <a:latin typeface="Cambria Math" panose="02040503050406030204" pitchFamily="18" charset="0"/>
                          </a:rPr>
                        </m:ctrlPr>
                      </m:dPr>
                      <m:e>
                        <m:sSub>
                          <m:sSubPr>
                            <m:ctrlPr>
                              <a:rPr lang="en-US" altLang="ko-KR" sz="1800" b="0" i="1" smtClean="0">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smtClean="0">
                                <a:latin typeface="Cambria Math" panose="02040503050406030204" pitchFamily="18" charset="0"/>
                              </a:rPr>
                              <m:t>𝑠</m:t>
                            </m:r>
                          </m:sub>
                        </m:sSub>
                      </m:e>
                    </m:d>
                  </m:oMath>
                </a14:m>
                <a:r>
                  <a:rPr lang="en-US" altLang="ko-KR" sz="1800" b="0" dirty="0">
                    <a:latin typeface="Cambria Math" panose="02040503050406030204" pitchFamily="18" charset="0"/>
                  </a:rPr>
                  <a:t>), </a:t>
                </a:r>
                <a14:m>
                  <m:oMath xmlns:m="http://schemas.openxmlformats.org/officeDocument/2006/math">
                    <m:r>
                      <a:rPr lang="ko-KR" altLang="en-US" sz="1800" b="0" i="1">
                        <a:latin typeface="Cambria Math" panose="02040503050406030204" pitchFamily="18" charset="0"/>
                      </a:rPr>
                      <m:t>𝒥</m:t>
                    </m:r>
                    <m:r>
                      <a:rPr lang="en-US" altLang="ko-KR" sz="1800" b="0" i="1">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smtClean="0">
                            <a:latin typeface="Cambria Math" panose="02040503050406030204" pitchFamily="18" charset="0"/>
                          </a:rPr>
                          <m:t>𝑐</m:t>
                        </m:r>
                      </m:sub>
                    </m:sSub>
                    <m:r>
                      <a:rPr lang="en-US" altLang="ko-KR" sz="1800" b="0">
                        <a:latin typeface="Cambria Math" panose="02040503050406030204" pitchFamily="18" charset="0"/>
                      </a:rPr>
                      <m:t>;</m:t>
                    </m:r>
                    <m:sSub>
                      <m:sSubPr>
                        <m:ctrlPr>
                          <a:rPr lang="en-US" altLang="ko-KR" sz="1800" b="0" i="1">
                            <a:latin typeface="Cambria Math" panose="02040503050406030204" pitchFamily="18" charset="0"/>
                          </a:rPr>
                        </m:ctrlPr>
                      </m:sSubPr>
                      <m:e>
                        <m:r>
                          <a:rPr lang="en-US" altLang="ko-KR" sz="1800" i="1">
                            <a:latin typeface="Cambria Math" panose="02040503050406030204" pitchFamily="18" charset="0"/>
                          </a:rPr>
                          <m:t>𝑬</m:t>
                        </m:r>
                      </m:e>
                      <m:sub>
                        <m:r>
                          <a:rPr lang="en-US" altLang="ko-KR" sz="1800" b="0" i="1">
                            <a:latin typeface="Cambria Math" panose="02040503050406030204" pitchFamily="18" charset="0"/>
                            <a:ea typeface="Cambria Math" panose="02040503050406030204" pitchFamily="18" charset="0"/>
                          </a:rPr>
                          <m:t>∅</m:t>
                        </m:r>
                      </m:sub>
                    </m:sSub>
                    <m:d>
                      <m:dPr>
                        <m:ctrlPr>
                          <a:rPr lang="en-US" altLang="ko-KR" sz="1800" b="0" i="1">
                            <a:latin typeface="Cambria Math" panose="02040503050406030204" pitchFamily="18" charset="0"/>
                          </a:rPr>
                        </m:ctrlPr>
                      </m:dPr>
                      <m:e>
                        <m:sSub>
                          <m:sSubPr>
                            <m:ctrlPr>
                              <a:rPr lang="en-US" altLang="ko-KR" sz="1800" b="0" i="1">
                                <a:latin typeface="Cambria Math" panose="02040503050406030204" pitchFamily="18" charset="0"/>
                              </a:rPr>
                            </m:ctrlPr>
                          </m:sSubPr>
                          <m:e>
                            <m:r>
                              <a:rPr lang="en-US" altLang="ko-KR" sz="1800" b="0" i="1">
                                <a:latin typeface="Cambria Math" panose="02040503050406030204" pitchFamily="18" charset="0"/>
                              </a:rPr>
                              <m:t>𝐼</m:t>
                            </m:r>
                          </m:e>
                          <m:sub>
                            <m:r>
                              <a:rPr lang="en-US" altLang="ko-KR" sz="1800" b="0" i="1" smtClean="0">
                                <a:latin typeface="Cambria Math" panose="02040503050406030204" pitchFamily="18" charset="0"/>
                              </a:rPr>
                              <m:t>𝑐</m:t>
                            </m:r>
                          </m:sub>
                        </m:sSub>
                      </m:e>
                    </m:d>
                  </m:oMath>
                </a14:m>
                <a:r>
                  <a:rPr lang="en-US" altLang="ko-KR" sz="1800" b="0" dirty="0">
                    <a:latin typeface="Cambria Math" panose="02040503050406030204" pitchFamily="18" charset="0"/>
                  </a:rPr>
                  <a:t>) : the slices of </a:t>
                </a:r>
                <a:r>
                  <a:rPr lang="en-US" altLang="ko-KR" sz="1800" b="0" dirty="0" err="1">
                    <a:latin typeface="Cambria Math" panose="02040503050406030204" pitchFamily="18" charset="0"/>
                  </a:rPr>
                  <a:t>Eφ</a:t>
                </a:r>
                <a:r>
                  <a:rPr lang="en-US" altLang="ko-KR" sz="1800" b="0" dirty="0">
                    <a:latin typeface="Cambria Math" panose="02040503050406030204" pitchFamily="18" charset="0"/>
                  </a:rPr>
                  <a:t>(</a:t>
                </a:r>
                <a:r>
                  <a:rPr lang="en-US" altLang="ko-KR" sz="1800" b="0" dirty="0" err="1">
                    <a:latin typeface="Cambria Math" panose="02040503050406030204" pitchFamily="18" charset="0"/>
                  </a:rPr>
                  <a:t>Ic</a:t>
                </a:r>
                <a:r>
                  <a:rPr lang="en-US" altLang="ko-KR" sz="1800" b="0" dirty="0">
                    <a:latin typeface="Cambria Math" panose="02040503050406030204" pitchFamily="18" charset="0"/>
                  </a:rPr>
                  <a:t>) and </a:t>
                </a:r>
                <a:r>
                  <a:rPr lang="en-US" altLang="ko-KR" sz="1800" b="0" dirty="0" err="1">
                    <a:latin typeface="Cambria Math" panose="02040503050406030204" pitchFamily="18" charset="0"/>
                  </a:rPr>
                  <a:t>Eφ</a:t>
                </a:r>
                <a:r>
                  <a:rPr lang="en-US" altLang="ko-KR" sz="1800" b="0" dirty="0">
                    <a:latin typeface="Cambria Math" panose="02040503050406030204" pitchFamily="18" charset="0"/>
                  </a:rPr>
                  <a:t>(Is), which carry the context distribution information, are encouraged to be similar if they possess similar objects.</a:t>
                </a:r>
              </a:p>
              <a:p>
                <a:pPr marL="285750" indent="-285750">
                  <a:lnSpc>
                    <a:spcPct val="150000"/>
                  </a:lnSpc>
                  <a:buFont typeface="Arial" panose="020B0604020202020204" pitchFamily="34" charset="0"/>
                  <a:buChar char="•"/>
                  <a:defRPr/>
                </a:pPr>
                <a:endParaRPr lang="en-US" altLang="ko-KR" sz="1800" b="0" dirty="0">
                  <a:latin typeface="Cambria Math" panose="02040503050406030204" pitchFamily="18" charset="0"/>
                </a:endParaRPr>
              </a:p>
              <a:p>
                <a:pPr marL="285750" indent="-285750">
                  <a:lnSpc>
                    <a:spcPct val="150000"/>
                  </a:lnSpc>
                  <a:buFont typeface="Arial" panose="020B0604020202020204" pitchFamily="34" charset="0"/>
                  <a:buChar char="•"/>
                  <a:defRPr/>
                </a:pPr>
                <a:endParaRPr lang="en-US" altLang="ko-KR" sz="1800" b="0" dirty="0">
                  <a:latin typeface="Cambria Math" panose="02040503050406030204" pitchFamily="18" charset="0"/>
                </a:endParaRPr>
              </a:p>
            </p:txBody>
          </p:sp>
        </mc:Choice>
        <mc:Fallback>
          <p:sp>
            <p:nvSpPr>
              <p:cNvPr id="7" name="내용 개체 틀 2">
                <a:extLst>
                  <a:ext uri="{FF2B5EF4-FFF2-40B4-BE49-F238E27FC236}">
                    <a16:creationId xmlns:a16="http://schemas.microsoft.com/office/drawing/2014/main" id="{E9A6DDEC-59BF-4B4B-B083-E825B66B4531}"/>
                  </a:ext>
                </a:extLst>
              </p:cNvPr>
              <p:cNvSpPr txBox="1">
                <a:spLocks noRot="1" noChangeAspect="1" noMove="1" noResize="1" noEditPoints="1" noAdjustHandles="1" noChangeArrowheads="1" noChangeShapeType="1" noTextEdit="1"/>
              </p:cNvSpPr>
              <p:nvPr/>
            </p:nvSpPr>
            <p:spPr>
              <a:xfrm>
                <a:off x="297589" y="2791567"/>
                <a:ext cx="11617174" cy="2827661"/>
              </a:xfrm>
              <a:prstGeom prst="rect">
                <a:avLst/>
              </a:prstGeom>
              <a:blipFill>
                <a:blip r:embed="rId4"/>
                <a:stretch>
                  <a:fillRect l="-367"/>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94C9F45F-9057-41EC-B543-CB75723613BE}"/>
              </a:ext>
            </a:extLst>
          </p:cNvPr>
          <p:cNvPicPr>
            <a:picLocks noChangeAspect="1"/>
          </p:cNvPicPr>
          <p:nvPr/>
        </p:nvPicPr>
        <p:blipFill>
          <a:blip r:embed="rId5"/>
          <a:stretch>
            <a:fillRect/>
          </a:stretch>
        </p:blipFill>
        <p:spPr>
          <a:xfrm>
            <a:off x="3438525" y="4660493"/>
            <a:ext cx="5314950" cy="733425"/>
          </a:xfrm>
          <a:prstGeom prst="rect">
            <a:avLst/>
          </a:prstGeom>
        </p:spPr>
      </p:pic>
      <p:pic>
        <p:nvPicPr>
          <p:cNvPr id="10" name="그림 9">
            <a:extLst>
              <a:ext uri="{FF2B5EF4-FFF2-40B4-BE49-F238E27FC236}">
                <a16:creationId xmlns:a16="http://schemas.microsoft.com/office/drawing/2014/main" id="{50B515C3-C804-473D-9EA6-318A997B217D}"/>
              </a:ext>
            </a:extLst>
          </p:cNvPr>
          <p:cNvPicPr>
            <a:picLocks noChangeAspect="1"/>
          </p:cNvPicPr>
          <p:nvPr/>
        </p:nvPicPr>
        <p:blipFill>
          <a:blip r:embed="rId6"/>
          <a:stretch>
            <a:fillRect/>
          </a:stretch>
        </p:blipFill>
        <p:spPr>
          <a:xfrm>
            <a:off x="3548062" y="5491090"/>
            <a:ext cx="5095875" cy="457200"/>
          </a:xfrm>
          <a:prstGeom prst="rect">
            <a:avLst/>
          </a:prstGeom>
        </p:spPr>
      </p:pic>
      <p:sp>
        <p:nvSpPr>
          <p:cNvPr id="13" name="내용 개체 틀 2">
            <a:extLst>
              <a:ext uri="{FF2B5EF4-FFF2-40B4-BE49-F238E27FC236}">
                <a16:creationId xmlns:a16="http://schemas.microsoft.com/office/drawing/2014/main" id="{6BEDFF46-55B0-4CEF-A2C2-D8ED4E2B4653}"/>
              </a:ext>
            </a:extLst>
          </p:cNvPr>
          <p:cNvSpPr txBox="1">
            <a:spLocks/>
          </p:cNvSpPr>
          <p:nvPr/>
        </p:nvSpPr>
        <p:spPr>
          <a:xfrm>
            <a:off x="297589" y="5864632"/>
            <a:ext cx="11617174" cy="993368"/>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1000"/>
              </a:spcBef>
              <a:buFont typeface="Arial" panose="020B0604020202020204" pitchFamily="34" charset="0"/>
              <a:buNone/>
              <a:defRPr sz="2800" b="1" kern="1200">
                <a:solidFill>
                  <a:schemeClr val="tx1"/>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400" b="1"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defRPr/>
            </a:pPr>
            <a:r>
              <a:rPr lang="en-US" altLang="ko-KR" sz="1800" b="0" dirty="0">
                <a:latin typeface="Cambria Math" panose="02040503050406030204" pitchFamily="18" charset="0"/>
              </a:rPr>
              <a:t>By maximizing LI(φ, w), we could extract optimized representations Sc and Ss that can best represent </a:t>
            </a:r>
            <a:r>
              <a:rPr lang="en-US" altLang="ko-KR" sz="1800" b="0" dirty="0" err="1">
                <a:latin typeface="Cambria Math" panose="02040503050406030204" pitchFamily="18" charset="0"/>
              </a:rPr>
              <a:t>Ic</a:t>
            </a:r>
            <a:r>
              <a:rPr lang="en-US" altLang="ko-KR" sz="1800" b="0" dirty="0">
                <a:latin typeface="Cambria Math" panose="02040503050406030204" pitchFamily="18" charset="0"/>
              </a:rPr>
              <a:t> and Is, and the slices of Sc and Ss are ordered</a:t>
            </a:r>
          </a:p>
          <a:p>
            <a:pPr marL="285750" indent="-285750">
              <a:lnSpc>
                <a:spcPct val="150000"/>
              </a:lnSpc>
              <a:buFont typeface="Arial" panose="020B0604020202020204" pitchFamily="34" charset="0"/>
              <a:buChar char="•"/>
              <a:defRPr/>
            </a:pPr>
            <a:endParaRPr lang="en-US" altLang="ko-KR" sz="1800" b="0" dirty="0">
              <a:latin typeface="Cambria Math" panose="02040503050406030204" pitchFamily="18" charset="0"/>
            </a:endParaRPr>
          </a:p>
        </p:txBody>
      </p:sp>
    </p:spTree>
    <p:extLst>
      <p:ext uri="{BB962C8B-B14F-4D97-AF65-F5344CB8AC3E}">
        <p14:creationId xmlns:p14="http://schemas.microsoft.com/office/powerpoint/2010/main" val="318569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Style transfer</a:t>
            </a:r>
            <a:endParaRPr lang="ko-KR" altLang="en-US" b="1" dirty="0"/>
          </a:p>
        </p:txBody>
      </p:sp>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297589" y="1171582"/>
            <a:ext cx="11617174" cy="2609979"/>
          </a:xfrm>
        </p:spPr>
        <p:txBody>
          <a:bodyPr>
            <a:normAutofit/>
          </a:bodyPr>
          <a:lstStyle/>
          <a:p>
            <a:pPr lvl="0">
              <a:lnSpc>
                <a:spcPct val="150000"/>
              </a:lnSpc>
              <a:defRPr/>
            </a:pPr>
            <a:r>
              <a:rPr lang="en-US" altLang="ko-KR" sz="1800" b="0" dirty="0"/>
              <a:t>The</a:t>
            </a:r>
            <a:r>
              <a:rPr lang="ko-KR" altLang="en-US" sz="1800" b="0" dirty="0"/>
              <a:t> </a:t>
            </a:r>
            <a:r>
              <a:rPr lang="en-US" altLang="ko-KR" sz="1800" b="0" dirty="0"/>
              <a:t>matching</a:t>
            </a:r>
            <a:r>
              <a:rPr lang="ko-KR" altLang="en-US" sz="1800" b="0" dirty="0"/>
              <a:t> </a:t>
            </a:r>
            <a:r>
              <a:rPr lang="en-US" altLang="ko-KR" sz="1800" b="0" dirty="0"/>
              <a:t>might</a:t>
            </a:r>
            <a:r>
              <a:rPr lang="ko-KR" altLang="en-US" sz="1800" b="0" dirty="0"/>
              <a:t> </a:t>
            </a:r>
            <a:r>
              <a:rPr lang="en-US" altLang="ko-KR" sz="1800" b="0" dirty="0"/>
              <a:t>not</a:t>
            </a:r>
            <a:r>
              <a:rPr lang="ko-KR" altLang="en-US" sz="1800" b="0" dirty="0"/>
              <a:t> </a:t>
            </a:r>
            <a:r>
              <a:rPr lang="en-US" altLang="ko-KR" sz="1800" b="0" dirty="0"/>
              <a:t>be</a:t>
            </a:r>
            <a:r>
              <a:rPr lang="ko-KR" altLang="en-US" sz="1800" b="0" dirty="0"/>
              <a:t> </a:t>
            </a:r>
            <a:r>
              <a:rPr lang="en-US" altLang="ko-KR" sz="1800" b="0" dirty="0"/>
              <a:t>perfect</a:t>
            </a:r>
            <a:r>
              <a:rPr lang="ko-KR" altLang="en-US" sz="1800" b="0" dirty="0"/>
              <a:t> </a:t>
            </a:r>
            <a:r>
              <a:rPr lang="en-US" altLang="ko-KR" sz="1800" b="0" dirty="0"/>
              <a:t>due</a:t>
            </a:r>
            <a:r>
              <a:rPr lang="ko-KR" altLang="en-US" sz="1800" b="0" dirty="0"/>
              <a:t> </a:t>
            </a:r>
            <a:r>
              <a:rPr lang="en-US" altLang="ko-KR" sz="1800" b="0" dirty="0"/>
              <a:t>to</a:t>
            </a:r>
            <a:r>
              <a:rPr lang="ko-KR" altLang="en-US" sz="1800" b="0" dirty="0"/>
              <a:t> </a:t>
            </a:r>
            <a:r>
              <a:rPr lang="en-US" altLang="ko-KR" sz="1800" b="0" dirty="0"/>
              <a:t>content</a:t>
            </a:r>
            <a:r>
              <a:rPr lang="ko-KR" altLang="en-US" sz="1800" b="0" dirty="0"/>
              <a:t> </a:t>
            </a:r>
            <a:r>
              <a:rPr lang="en-US" altLang="ko-KR" sz="1800" b="0" dirty="0"/>
              <a:t>difference</a:t>
            </a:r>
            <a:r>
              <a:rPr lang="ko-KR" altLang="en-US" sz="1800" b="0" dirty="0"/>
              <a:t> </a:t>
            </a:r>
            <a:r>
              <a:rPr lang="en-US" altLang="ko-KR" sz="1800" b="0" dirty="0"/>
              <a:t>-&gt;</a:t>
            </a:r>
            <a:r>
              <a:rPr lang="ko-KR" altLang="en-US" sz="1800" b="0" dirty="0"/>
              <a:t> </a:t>
            </a:r>
            <a:r>
              <a:rPr lang="en-US" altLang="ko-KR" sz="1800" b="0" dirty="0"/>
              <a:t>match statistic characteristic(</a:t>
            </a:r>
            <a:r>
              <a:rPr lang="en-US" altLang="ko-KR" sz="1800" dirty="0"/>
              <a:t>WCT</a:t>
            </a:r>
            <a:r>
              <a:rPr lang="en-US" altLang="ko-KR" sz="1800" b="0" dirty="0"/>
              <a:t>)</a:t>
            </a:r>
          </a:p>
        </p:txBody>
      </p:sp>
      <p:pic>
        <p:nvPicPr>
          <p:cNvPr id="5" name="그림 4">
            <a:extLst>
              <a:ext uri="{FF2B5EF4-FFF2-40B4-BE49-F238E27FC236}">
                <a16:creationId xmlns:a16="http://schemas.microsoft.com/office/drawing/2014/main" id="{FBA882B6-BA22-4D87-9D91-0899BC41C384}"/>
              </a:ext>
            </a:extLst>
          </p:cNvPr>
          <p:cNvPicPr>
            <a:picLocks noChangeAspect="1"/>
          </p:cNvPicPr>
          <p:nvPr/>
        </p:nvPicPr>
        <p:blipFill>
          <a:blip r:embed="rId3"/>
          <a:stretch>
            <a:fillRect/>
          </a:stretch>
        </p:blipFill>
        <p:spPr>
          <a:xfrm>
            <a:off x="2961653" y="4483551"/>
            <a:ext cx="6010275" cy="1733550"/>
          </a:xfrm>
          <a:prstGeom prst="rect">
            <a:avLst/>
          </a:prstGeom>
        </p:spPr>
      </p:pic>
      <p:pic>
        <p:nvPicPr>
          <p:cNvPr id="4" name="그림 3">
            <a:extLst>
              <a:ext uri="{FF2B5EF4-FFF2-40B4-BE49-F238E27FC236}">
                <a16:creationId xmlns:a16="http://schemas.microsoft.com/office/drawing/2014/main" id="{68712A04-255A-42CB-9BD7-78A8F6DFCF4B}"/>
              </a:ext>
            </a:extLst>
          </p:cNvPr>
          <p:cNvPicPr>
            <a:picLocks noChangeAspect="1"/>
          </p:cNvPicPr>
          <p:nvPr/>
        </p:nvPicPr>
        <p:blipFill>
          <a:blip r:embed="rId4"/>
          <a:stretch>
            <a:fillRect/>
          </a:stretch>
        </p:blipFill>
        <p:spPr>
          <a:xfrm>
            <a:off x="3090862" y="2001563"/>
            <a:ext cx="5381461" cy="949143"/>
          </a:xfrm>
          <a:prstGeom prst="rect">
            <a:avLst/>
          </a:prstGeom>
        </p:spPr>
      </p:pic>
      <p:pic>
        <p:nvPicPr>
          <p:cNvPr id="7" name="그림 6">
            <a:extLst>
              <a:ext uri="{FF2B5EF4-FFF2-40B4-BE49-F238E27FC236}">
                <a16:creationId xmlns:a16="http://schemas.microsoft.com/office/drawing/2014/main" id="{3F2DA4CD-7A2F-47DF-A415-995C14417FB0}"/>
              </a:ext>
            </a:extLst>
          </p:cNvPr>
          <p:cNvPicPr>
            <a:picLocks noChangeAspect="1"/>
          </p:cNvPicPr>
          <p:nvPr/>
        </p:nvPicPr>
        <p:blipFill>
          <a:blip r:embed="rId5"/>
          <a:stretch>
            <a:fillRect/>
          </a:stretch>
        </p:blipFill>
        <p:spPr>
          <a:xfrm>
            <a:off x="2261565" y="3343133"/>
            <a:ext cx="7410450" cy="619125"/>
          </a:xfrm>
          <a:prstGeom prst="rect">
            <a:avLst/>
          </a:prstGeom>
        </p:spPr>
      </p:pic>
      <p:sp>
        <p:nvSpPr>
          <p:cNvPr id="8" name="TextBox 7">
            <a:extLst>
              <a:ext uri="{FF2B5EF4-FFF2-40B4-BE49-F238E27FC236}">
                <a16:creationId xmlns:a16="http://schemas.microsoft.com/office/drawing/2014/main" id="{868F3282-E9AC-466B-BD62-A2E443CB801A}"/>
              </a:ext>
            </a:extLst>
          </p:cNvPr>
          <p:cNvSpPr txBox="1"/>
          <p:nvPr/>
        </p:nvSpPr>
        <p:spPr>
          <a:xfrm>
            <a:off x="4300949" y="3875193"/>
            <a:ext cx="1665841" cy="307777"/>
          </a:xfrm>
          <a:prstGeom prst="rect">
            <a:avLst/>
          </a:prstGeom>
          <a:noFill/>
        </p:spPr>
        <p:txBody>
          <a:bodyPr wrap="none" rtlCol="0">
            <a:spAutoFit/>
          </a:bodyPr>
          <a:lstStyle/>
          <a:p>
            <a:r>
              <a:rPr lang="en-US" altLang="ko-KR" sz="1400" dirty="0"/>
              <a:t>Reconstruction error</a:t>
            </a:r>
            <a:endParaRPr lang="ko-KR" altLang="en-US" sz="1400" dirty="0"/>
          </a:p>
        </p:txBody>
      </p:sp>
      <p:sp>
        <p:nvSpPr>
          <p:cNvPr id="10" name="TextBox 9">
            <a:extLst>
              <a:ext uri="{FF2B5EF4-FFF2-40B4-BE49-F238E27FC236}">
                <a16:creationId xmlns:a16="http://schemas.microsoft.com/office/drawing/2014/main" id="{34C3823E-40FB-46A3-BC15-FB072B55DF93}"/>
              </a:ext>
            </a:extLst>
          </p:cNvPr>
          <p:cNvSpPr txBox="1"/>
          <p:nvPr/>
        </p:nvSpPr>
        <p:spPr>
          <a:xfrm>
            <a:off x="6225212" y="3875193"/>
            <a:ext cx="989373" cy="307777"/>
          </a:xfrm>
          <a:prstGeom prst="rect">
            <a:avLst/>
          </a:prstGeom>
          <a:noFill/>
        </p:spPr>
        <p:txBody>
          <a:bodyPr wrap="none" rtlCol="0">
            <a:spAutoFit/>
          </a:bodyPr>
          <a:lstStyle/>
          <a:p>
            <a:r>
              <a:rPr lang="en-US" altLang="ko-KR" sz="1400" dirty="0"/>
              <a:t>Sparse loss</a:t>
            </a:r>
            <a:endParaRPr lang="ko-KR" altLang="en-US" sz="1400" dirty="0"/>
          </a:p>
        </p:txBody>
      </p:sp>
      <p:sp>
        <p:nvSpPr>
          <p:cNvPr id="11" name="TextBox 10">
            <a:extLst>
              <a:ext uri="{FF2B5EF4-FFF2-40B4-BE49-F238E27FC236}">
                <a16:creationId xmlns:a16="http://schemas.microsoft.com/office/drawing/2014/main" id="{E7802695-2B3C-4EF8-A832-38C933E9E833}"/>
              </a:ext>
            </a:extLst>
          </p:cNvPr>
          <p:cNvSpPr txBox="1"/>
          <p:nvPr/>
        </p:nvSpPr>
        <p:spPr>
          <a:xfrm>
            <a:off x="7820746" y="3875193"/>
            <a:ext cx="1595309" cy="307777"/>
          </a:xfrm>
          <a:prstGeom prst="rect">
            <a:avLst/>
          </a:prstGeom>
          <a:noFill/>
        </p:spPr>
        <p:txBody>
          <a:bodyPr wrap="none" rtlCol="0">
            <a:spAutoFit/>
          </a:bodyPr>
          <a:lstStyle/>
          <a:p>
            <a:r>
              <a:rPr lang="en-US" altLang="ko-KR" sz="1400" dirty="0"/>
              <a:t>Mutual information</a:t>
            </a:r>
            <a:endParaRPr lang="ko-KR" altLang="en-US" sz="1400" dirty="0"/>
          </a:p>
        </p:txBody>
      </p:sp>
    </p:spTree>
    <p:extLst>
      <p:ext uri="{BB962C8B-B14F-4D97-AF65-F5344CB8AC3E}">
        <p14:creationId xmlns:p14="http://schemas.microsoft.com/office/powerpoint/2010/main" val="191573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01EA6E-BA6D-4A66-872E-7D7355E81B86}"/>
              </a:ext>
            </a:extLst>
          </p:cNvPr>
          <p:cNvSpPr>
            <a:spLocks noGrp="1"/>
          </p:cNvSpPr>
          <p:nvPr>
            <p:ph type="title"/>
          </p:nvPr>
        </p:nvSpPr>
        <p:spPr/>
        <p:txBody>
          <a:bodyPr/>
          <a:lstStyle/>
          <a:p>
            <a:r>
              <a:rPr lang="en-US" altLang="ko-KR" dirty="0"/>
              <a:t>To Be Continued..</a:t>
            </a:r>
            <a:endParaRPr lang="ko-KR" altLang="en-US" dirty="0"/>
          </a:p>
        </p:txBody>
      </p:sp>
      <p:pic>
        <p:nvPicPr>
          <p:cNvPr id="5" name="그림 4">
            <a:extLst>
              <a:ext uri="{FF2B5EF4-FFF2-40B4-BE49-F238E27FC236}">
                <a16:creationId xmlns:a16="http://schemas.microsoft.com/office/drawing/2014/main" id="{13953DD8-9C64-4EC0-A9FD-60D8BE3D8B95}"/>
              </a:ext>
            </a:extLst>
          </p:cNvPr>
          <p:cNvPicPr>
            <a:picLocks noChangeAspect="1"/>
          </p:cNvPicPr>
          <p:nvPr/>
        </p:nvPicPr>
        <p:blipFill>
          <a:blip r:embed="rId2"/>
          <a:stretch>
            <a:fillRect/>
          </a:stretch>
        </p:blipFill>
        <p:spPr>
          <a:xfrm>
            <a:off x="1868995" y="1227963"/>
            <a:ext cx="7982141" cy="5265353"/>
          </a:xfrm>
          <a:prstGeom prst="rect">
            <a:avLst/>
          </a:prstGeom>
        </p:spPr>
      </p:pic>
      <p:pic>
        <p:nvPicPr>
          <p:cNvPr id="7" name="그림 6">
            <a:extLst>
              <a:ext uri="{FF2B5EF4-FFF2-40B4-BE49-F238E27FC236}">
                <a16:creationId xmlns:a16="http://schemas.microsoft.com/office/drawing/2014/main" id="{04F0E0C7-F803-42C6-82F6-BF0B6F802A71}"/>
              </a:ext>
            </a:extLst>
          </p:cNvPr>
          <p:cNvPicPr>
            <a:picLocks noChangeAspect="1"/>
          </p:cNvPicPr>
          <p:nvPr/>
        </p:nvPicPr>
        <p:blipFill>
          <a:blip r:embed="rId3"/>
          <a:stretch>
            <a:fillRect/>
          </a:stretch>
        </p:blipFill>
        <p:spPr>
          <a:xfrm>
            <a:off x="1441322" y="1227963"/>
            <a:ext cx="8989627" cy="5265353"/>
          </a:xfrm>
          <a:prstGeom prst="rect">
            <a:avLst/>
          </a:prstGeom>
        </p:spPr>
      </p:pic>
    </p:spTree>
    <p:extLst>
      <p:ext uri="{BB962C8B-B14F-4D97-AF65-F5344CB8AC3E}">
        <p14:creationId xmlns:p14="http://schemas.microsoft.com/office/powerpoint/2010/main" val="227066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8DA7BC-0D48-4D35-9AD7-37E656CE2DC1}"/>
              </a:ext>
            </a:extLst>
          </p:cNvPr>
          <p:cNvSpPr>
            <a:spLocks noGrp="1"/>
          </p:cNvSpPr>
          <p:nvPr>
            <p:ph type="title"/>
          </p:nvPr>
        </p:nvSpPr>
        <p:spPr/>
        <p:txBody>
          <a:bodyPr/>
          <a:lstStyle/>
          <a:p>
            <a:r>
              <a:rPr lang="en-US" altLang="ko-KR" b="1" dirty="0"/>
              <a:t>Summary</a:t>
            </a:r>
            <a:endParaRPr lang="ko-KR" altLang="en-US" dirty="0"/>
          </a:p>
        </p:txBody>
      </p:sp>
      <p:sp>
        <p:nvSpPr>
          <p:cNvPr id="3" name="내용 개체 틀 2">
            <a:extLst>
              <a:ext uri="{FF2B5EF4-FFF2-40B4-BE49-F238E27FC236}">
                <a16:creationId xmlns:a16="http://schemas.microsoft.com/office/drawing/2014/main" id="{CFEDE2F7-22F6-4756-A820-3D7C41EEA03F}"/>
              </a:ext>
            </a:extLst>
          </p:cNvPr>
          <p:cNvSpPr>
            <a:spLocks noGrp="1"/>
          </p:cNvSpPr>
          <p:nvPr>
            <p:ph idx="1"/>
          </p:nvPr>
        </p:nvSpPr>
        <p:spPr/>
        <p:txBody>
          <a:bodyPr/>
          <a:lstStyle/>
          <a:p>
            <a:pPr marL="342900" lvl="0" indent="-342900">
              <a:lnSpc>
                <a:spcPct val="150000"/>
              </a:lnSpc>
              <a:buClr>
                <a:srgbClr val="002060"/>
              </a:buClr>
              <a:buFont typeface="Times New Roman" panose="02020603050405020304" pitchFamily="18" charset="0"/>
              <a:buChar char="■"/>
              <a:defRPr/>
            </a:pPr>
            <a:r>
              <a:rPr lang="en-US" altLang="ko-KR" sz="2800" b="0" dirty="0">
                <a:latin typeface="Times New Roman" panose="02020603050405020304" pitchFamily="18" charset="0"/>
                <a:cs typeface="Times New Roman" panose="02020603050405020304" pitchFamily="18" charset="0"/>
              </a:rPr>
              <a:t>Dictionary-based image decomposition</a:t>
            </a:r>
            <a:r>
              <a:rPr lang="ko-KR" altLang="en-US" sz="2800" b="0" dirty="0">
                <a:latin typeface="Times New Roman" panose="02020603050405020304" pitchFamily="18" charset="0"/>
                <a:cs typeface="Times New Roman" panose="02020603050405020304" pitchFamily="18" charset="0"/>
              </a:rPr>
              <a:t>을 이용하여 </a:t>
            </a:r>
            <a:r>
              <a:rPr lang="en-US" altLang="ko-KR" sz="2800" b="0" dirty="0">
                <a:latin typeface="Times New Roman" panose="02020603050405020304" pitchFamily="18" charset="0"/>
                <a:cs typeface="Times New Roman" panose="02020603050405020304" pitchFamily="18" charset="0"/>
              </a:rPr>
              <a:t>representation </a:t>
            </a:r>
            <a:r>
              <a:rPr lang="ko-KR" altLang="en-US" b="0" dirty="0">
                <a:latin typeface="Times New Roman" panose="02020603050405020304" pitchFamily="18" charset="0"/>
                <a:cs typeface="Times New Roman" panose="02020603050405020304" pitchFamily="18" charset="0"/>
              </a:rPr>
              <a:t>추출</a:t>
            </a:r>
            <a:endParaRPr lang="en-US" altLang="ko-KR" b="0" dirty="0">
              <a:latin typeface="Times New Roman" panose="02020603050405020304" pitchFamily="18" charset="0"/>
              <a:cs typeface="Times New Roman" panose="02020603050405020304" pitchFamily="18" charset="0"/>
            </a:endParaRPr>
          </a:p>
          <a:p>
            <a:pPr marL="342900" lvl="0" indent="-342900">
              <a:lnSpc>
                <a:spcPct val="150000"/>
              </a:lnSpc>
              <a:buClr>
                <a:srgbClr val="002060"/>
              </a:buClr>
              <a:buFont typeface="Times New Roman" panose="02020603050405020304" pitchFamily="18" charset="0"/>
              <a:buChar char="■"/>
              <a:defRPr/>
            </a:pPr>
            <a:r>
              <a:rPr lang="en-US" altLang="ko-KR" b="0" dirty="0">
                <a:latin typeface="Times New Roman" panose="02020603050405020304" pitchFamily="18" charset="0"/>
                <a:cs typeface="Times New Roman" panose="02020603050405020304" pitchFamily="18" charset="0"/>
              </a:rPr>
              <a:t>Three unique structure</a:t>
            </a:r>
          </a:p>
          <a:p>
            <a:pPr marL="800100" lvl="1" indent="-342900">
              <a:lnSpc>
                <a:spcPct val="150000"/>
              </a:lnSpc>
              <a:buClr>
                <a:srgbClr val="002060"/>
              </a:buClr>
              <a:buFont typeface="Times New Roman" panose="02020603050405020304" pitchFamily="18" charset="0"/>
              <a:buChar char="■"/>
              <a:defRPr/>
            </a:pPr>
            <a:r>
              <a:rPr lang="en-US" altLang="ko-KR" b="0" dirty="0">
                <a:latin typeface="Times New Roman" panose="02020603050405020304" pitchFamily="18" charset="0"/>
                <a:cs typeface="Times New Roman" panose="02020603050405020304" pitchFamily="18" charset="0"/>
              </a:rPr>
              <a:t>Shared stick-breaking encoder : decoupling of non-local representation and color information</a:t>
            </a:r>
          </a:p>
          <a:p>
            <a:pPr marL="800100" lvl="1" indent="-342900">
              <a:lnSpc>
                <a:spcPct val="150000"/>
              </a:lnSpc>
              <a:buClr>
                <a:srgbClr val="002060"/>
              </a:buClr>
              <a:buFont typeface="Times New Roman" panose="02020603050405020304" pitchFamily="18" charset="0"/>
              <a:buChar char="■"/>
              <a:defRPr/>
            </a:pPr>
            <a:r>
              <a:rPr lang="en-US" altLang="ko-KR" b="0" dirty="0">
                <a:latin typeface="Times New Roman" panose="02020603050405020304" pitchFamily="18" charset="0"/>
                <a:cs typeface="Times New Roman" panose="02020603050405020304" pitchFamily="18" charset="0"/>
              </a:rPr>
              <a:t>Affine-transfer decoder with sparse entropy function : local style transfer in a global-consistent fashion</a:t>
            </a:r>
          </a:p>
          <a:p>
            <a:pPr marL="800100" lvl="1" indent="-342900">
              <a:lnSpc>
                <a:spcPct val="150000"/>
              </a:lnSpc>
              <a:buClr>
                <a:srgbClr val="002060"/>
              </a:buClr>
              <a:buFont typeface="Times New Roman" panose="02020603050405020304" pitchFamily="18" charset="0"/>
              <a:buChar char="■"/>
              <a:defRPr/>
            </a:pPr>
            <a:r>
              <a:rPr lang="en-US" altLang="ko-KR" b="0" dirty="0">
                <a:latin typeface="Times New Roman" panose="02020603050405020304" pitchFamily="18" charset="0"/>
                <a:cs typeface="Times New Roman" panose="02020603050405020304" pitchFamily="18" charset="0"/>
              </a:rPr>
              <a:t>Mutual discriminative network : correspondence of context-sensitive representations with statistical matching</a:t>
            </a:r>
            <a:endParaRPr lang="ko-KR" altLang="en-US" b="0" dirty="0">
              <a:latin typeface="Times New Roman" panose="02020603050405020304" pitchFamily="18" charset="0"/>
              <a:cs typeface="Times New Roman" panose="02020603050405020304" pitchFamily="18" charset="0"/>
            </a:endParaRPr>
          </a:p>
          <a:p>
            <a:endParaRPr lang="ko-KR" alt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26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8DA7BC-0D48-4D35-9AD7-37E656CE2DC1}"/>
              </a:ext>
            </a:extLst>
          </p:cNvPr>
          <p:cNvSpPr>
            <a:spLocks noGrp="1"/>
          </p:cNvSpPr>
          <p:nvPr>
            <p:ph type="title"/>
          </p:nvPr>
        </p:nvSpPr>
        <p:spPr/>
        <p:txBody>
          <a:bodyPr/>
          <a:lstStyle/>
          <a:p>
            <a:r>
              <a:rPr lang="en-US" altLang="ko-KR" b="1" dirty="0"/>
              <a:t>Problem Formulation</a:t>
            </a:r>
            <a:endParaRPr lang="ko-KR" altLang="en-US" dirty="0"/>
          </a:p>
        </p:txBody>
      </p:sp>
      <p:grpSp>
        <p:nvGrpSpPr>
          <p:cNvPr id="24" name="그룹 23">
            <a:extLst>
              <a:ext uri="{FF2B5EF4-FFF2-40B4-BE49-F238E27FC236}">
                <a16:creationId xmlns:a16="http://schemas.microsoft.com/office/drawing/2014/main" id="{1C3F1D6E-12AC-462E-B02F-066C472DB01C}"/>
              </a:ext>
            </a:extLst>
          </p:cNvPr>
          <p:cNvGrpSpPr/>
          <p:nvPr/>
        </p:nvGrpSpPr>
        <p:grpSpPr>
          <a:xfrm>
            <a:off x="295485" y="2966803"/>
            <a:ext cx="11625052" cy="2979538"/>
            <a:chOff x="295485" y="2966803"/>
            <a:chExt cx="11625052" cy="2979538"/>
          </a:xfrm>
        </p:grpSpPr>
        <p:pic>
          <p:nvPicPr>
            <p:cNvPr id="5" name="그림 4">
              <a:extLst>
                <a:ext uri="{FF2B5EF4-FFF2-40B4-BE49-F238E27FC236}">
                  <a16:creationId xmlns:a16="http://schemas.microsoft.com/office/drawing/2014/main" id="{1E6F79EC-2E30-4FAC-960D-02DEABE4DD78}"/>
                </a:ext>
              </a:extLst>
            </p:cNvPr>
            <p:cNvPicPr>
              <a:picLocks noChangeAspect="1"/>
            </p:cNvPicPr>
            <p:nvPr/>
          </p:nvPicPr>
          <p:blipFill>
            <a:blip r:embed="rId2"/>
            <a:stretch>
              <a:fillRect/>
            </a:stretch>
          </p:blipFill>
          <p:spPr>
            <a:xfrm>
              <a:off x="1933962" y="3480398"/>
              <a:ext cx="1716618" cy="1066756"/>
            </a:xfrm>
            <a:prstGeom prst="rect">
              <a:avLst/>
            </a:prstGeom>
          </p:spPr>
        </p:pic>
        <p:pic>
          <p:nvPicPr>
            <p:cNvPr id="7" name="그림 6">
              <a:extLst>
                <a:ext uri="{FF2B5EF4-FFF2-40B4-BE49-F238E27FC236}">
                  <a16:creationId xmlns:a16="http://schemas.microsoft.com/office/drawing/2014/main" id="{4DF3FF54-A523-490F-A076-1B4A924A39E1}"/>
                </a:ext>
              </a:extLst>
            </p:cNvPr>
            <p:cNvPicPr>
              <a:picLocks noChangeAspect="1"/>
            </p:cNvPicPr>
            <p:nvPr/>
          </p:nvPicPr>
          <p:blipFill>
            <a:blip r:embed="rId3"/>
            <a:stretch>
              <a:fillRect/>
            </a:stretch>
          </p:blipFill>
          <p:spPr>
            <a:xfrm>
              <a:off x="5824537" y="2966803"/>
              <a:ext cx="5220971" cy="2746685"/>
            </a:xfrm>
            <a:prstGeom prst="rect">
              <a:avLst/>
            </a:prstGeom>
          </p:spPr>
        </p:pic>
        <p:pic>
          <p:nvPicPr>
            <p:cNvPr id="9" name="그림 8">
              <a:extLst>
                <a:ext uri="{FF2B5EF4-FFF2-40B4-BE49-F238E27FC236}">
                  <a16:creationId xmlns:a16="http://schemas.microsoft.com/office/drawing/2014/main" id="{17808714-B3DB-44DE-95B6-53508D21434B}"/>
                </a:ext>
              </a:extLst>
            </p:cNvPr>
            <p:cNvPicPr>
              <a:picLocks noChangeAspect="1"/>
            </p:cNvPicPr>
            <p:nvPr/>
          </p:nvPicPr>
          <p:blipFill>
            <a:blip r:embed="rId4"/>
            <a:stretch>
              <a:fillRect/>
            </a:stretch>
          </p:blipFill>
          <p:spPr>
            <a:xfrm>
              <a:off x="295485" y="4718482"/>
              <a:ext cx="5400675" cy="400050"/>
            </a:xfrm>
            <a:prstGeom prst="rect">
              <a:avLst/>
            </a:prstGeom>
          </p:spPr>
        </p:pic>
        <p:sp>
          <p:nvSpPr>
            <p:cNvPr id="13" name="TextBox 12">
              <a:extLst>
                <a:ext uri="{FF2B5EF4-FFF2-40B4-BE49-F238E27FC236}">
                  <a16:creationId xmlns:a16="http://schemas.microsoft.com/office/drawing/2014/main" id="{0F793D33-A73F-46FA-A774-4628D95122F1}"/>
                </a:ext>
              </a:extLst>
            </p:cNvPr>
            <p:cNvSpPr txBox="1"/>
            <p:nvPr/>
          </p:nvSpPr>
          <p:spPr>
            <a:xfrm>
              <a:off x="2003749" y="3413164"/>
              <a:ext cx="489236"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1 </a:t>
              </a:r>
              <a:r>
                <a:rPr lang="en-US" altLang="ko-KR" sz="1200" b="0" i="0" dirty="0">
                  <a:solidFill>
                    <a:srgbClr val="202124"/>
                  </a:solidFill>
                  <a:effectLst/>
                  <a:latin typeface="Apple SD Gothic Neo"/>
                </a:rPr>
                <a:t>×</a:t>
              </a:r>
              <a:r>
                <a:rPr lang="en-US" altLang="ko-KR" sz="1200" dirty="0">
                  <a:latin typeface="Times New Roman" panose="02020603050405020304" pitchFamily="18" charset="0"/>
                  <a:cs typeface="Times New Roman" panose="02020603050405020304" pitchFamily="18" charset="0"/>
                </a:rPr>
                <a:t> l</a:t>
              </a:r>
              <a:endParaRPr lang="ko-KR" altLang="en-US"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7A73F50-8633-4C29-B500-E42E1C5C0515}"/>
                </a:ext>
              </a:extLst>
            </p:cNvPr>
            <p:cNvSpPr txBox="1"/>
            <p:nvPr/>
          </p:nvSpPr>
          <p:spPr>
            <a:xfrm>
              <a:off x="2643940" y="3413164"/>
              <a:ext cx="522900"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1 </a:t>
              </a:r>
              <a:r>
                <a:rPr lang="en-US" altLang="ko-KR" sz="1200" b="0" i="0" dirty="0">
                  <a:solidFill>
                    <a:srgbClr val="202124"/>
                  </a:solidFill>
                  <a:effectLst/>
                  <a:latin typeface="Apple SD Gothic Neo"/>
                </a:rPr>
                <a:t>×</a:t>
              </a:r>
              <a:r>
                <a:rPr lang="en-US" altLang="ko-KR" sz="1200" dirty="0">
                  <a:latin typeface="Times New Roman" panose="02020603050405020304" pitchFamily="18" charset="0"/>
                  <a:cs typeface="Times New Roman" panose="02020603050405020304" pitchFamily="18" charset="0"/>
                </a:rPr>
                <a:t> k</a:t>
              </a:r>
              <a:endParaRPr lang="ko-KR" alt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486676B-0A19-432A-87BF-6B2F8548D513}"/>
                </a:ext>
              </a:extLst>
            </p:cNvPr>
            <p:cNvSpPr txBox="1"/>
            <p:nvPr/>
          </p:nvSpPr>
          <p:spPr>
            <a:xfrm>
              <a:off x="3109698" y="3413164"/>
              <a:ext cx="489236"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k </a:t>
              </a:r>
              <a:r>
                <a:rPr lang="en-US" altLang="ko-KR" sz="1200" b="0" i="0" dirty="0">
                  <a:solidFill>
                    <a:srgbClr val="202124"/>
                  </a:solidFill>
                  <a:effectLst/>
                  <a:latin typeface="Apple SD Gothic Neo"/>
                </a:rPr>
                <a:t>×</a:t>
              </a:r>
              <a:r>
                <a:rPr lang="en-US" altLang="ko-KR" sz="1200" dirty="0">
                  <a:latin typeface="Times New Roman" panose="02020603050405020304" pitchFamily="18" charset="0"/>
                  <a:cs typeface="Times New Roman" panose="02020603050405020304" pitchFamily="18" charset="0"/>
                </a:rPr>
                <a:t> l</a:t>
              </a:r>
              <a:endParaRPr lang="ko-KR" altLang="en-US"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4E7ABF3-6B65-4715-9BD6-EB0A6A0A66E7}"/>
                </a:ext>
              </a:extLst>
            </p:cNvPr>
            <p:cNvSpPr txBox="1"/>
            <p:nvPr/>
          </p:nvSpPr>
          <p:spPr>
            <a:xfrm>
              <a:off x="1617382" y="4355819"/>
              <a:ext cx="926857"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Single pixel</a:t>
              </a:r>
              <a:endParaRPr lang="ko-KR" altLang="en-US"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1B6E665-7EE4-4B2C-BCEE-CE686AF175D5}"/>
                </a:ext>
              </a:extLst>
            </p:cNvPr>
            <p:cNvSpPr txBox="1"/>
            <p:nvPr/>
          </p:nvSpPr>
          <p:spPr>
            <a:xfrm>
              <a:off x="3522187" y="4120510"/>
              <a:ext cx="1324402"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Color basis matrix</a:t>
              </a:r>
              <a:endParaRPr lang="ko-KR" altLang="en-US"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817F752-38F9-4AB3-BFE3-78B59088D1BB}"/>
                </a:ext>
              </a:extLst>
            </p:cNvPr>
            <p:cNvSpPr txBox="1"/>
            <p:nvPr/>
          </p:nvSpPr>
          <p:spPr>
            <a:xfrm>
              <a:off x="2483415" y="4355110"/>
              <a:ext cx="843949"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coefficient</a:t>
              </a:r>
              <a:endParaRPr lang="ko-KR" altLang="en-US"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48780A2-3838-4EEC-B660-E45F78595938}"/>
                </a:ext>
              </a:extLst>
            </p:cNvPr>
            <p:cNvSpPr txBox="1"/>
            <p:nvPr/>
          </p:nvSpPr>
          <p:spPr>
            <a:xfrm>
              <a:off x="10814675" y="3409663"/>
              <a:ext cx="461665" cy="1137491"/>
            </a:xfrm>
            <a:prstGeom prst="rect">
              <a:avLst/>
            </a:prstGeom>
            <a:noFill/>
          </p:spPr>
          <p:txBody>
            <a:bodyPr vert="eaVert" wrap="none" rtlCol="0">
              <a:spAutoFit/>
            </a:bodyPr>
            <a:lstStyle/>
            <a:p>
              <a:r>
                <a:rPr lang="en-US" altLang="ko-KR" dirty="0"/>
                <a:t>Color basis</a:t>
              </a:r>
              <a:endParaRPr lang="ko-KR" altLang="en-US" dirty="0"/>
            </a:p>
          </p:txBody>
        </p:sp>
        <p:sp>
          <p:nvSpPr>
            <p:cNvPr id="20" name="TextBox 19">
              <a:extLst>
                <a:ext uri="{FF2B5EF4-FFF2-40B4-BE49-F238E27FC236}">
                  <a16:creationId xmlns:a16="http://schemas.microsoft.com/office/drawing/2014/main" id="{AC202D8F-82C7-4728-A0A4-7C3A30BDB3D3}"/>
                </a:ext>
              </a:extLst>
            </p:cNvPr>
            <p:cNvSpPr txBox="1"/>
            <p:nvPr/>
          </p:nvSpPr>
          <p:spPr>
            <a:xfrm>
              <a:off x="7977817" y="5638564"/>
              <a:ext cx="245451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Representation for entire image</a:t>
              </a:r>
              <a:endParaRPr lang="ko-KR" altLang="en-US"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E1ADE86-C56A-4FC2-97F7-EFF69E139A98}"/>
                </a:ext>
              </a:extLst>
            </p:cNvPr>
            <p:cNvSpPr txBox="1"/>
            <p:nvPr/>
          </p:nvSpPr>
          <p:spPr>
            <a:xfrm>
              <a:off x="9703263" y="4780007"/>
              <a:ext cx="2217274"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Proportions of the 2</a:t>
              </a:r>
              <a:r>
                <a:rPr lang="en-US" altLang="ko-KR" sz="1200" baseline="30000" dirty="0">
                  <a:latin typeface="Times New Roman" panose="02020603050405020304" pitchFamily="18" charset="0"/>
                  <a:cs typeface="Times New Roman" panose="02020603050405020304" pitchFamily="18" charset="0"/>
                </a:rPr>
                <a:t>nd</a:t>
              </a:r>
              <a:r>
                <a:rPr lang="en-US" altLang="ko-KR" sz="1200" dirty="0">
                  <a:latin typeface="Times New Roman" panose="02020603050405020304" pitchFamily="18" charset="0"/>
                  <a:cs typeface="Times New Roman" panose="02020603050405020304" pitchFamily="18" charset="0"/>
                </a:rPr>
                <a:t> color basis</a:t>
              </a:r>
              <a:endParaRPr lang="ko-KR" altLang="en-US"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3170C4D-B594-41CF-B87C-1E42AA6512E5}"/>
                </a:ext>
              </a:extLst>
            </p:cNvPr>
            <p:cNvSpPr txBox="1"/>
            <p:nvPr/>
          </p:nvSpPr>
          <p:spPr>
            <a:xfrm>
              <a:off x="9827207" y="5218493"/>
              <a:ext cx="453970" cy="261610"/>
            </a:xfrm>
            <a:prstGeom prst="rect">
              <a:avLst/>
            </a:prstGeom>
            <a:noFill/>
          </p:spPr>
          <p:txBody>
            <a:bodyPr wrap="none" rtlCol="0">
              <a:spAutoFit/>
            </a:bodyPr>
            <a:lstStyle/>
            <a:p>
              <a:r>
                <a:rPr lang="en-US" altLang="ko-KR" sz="1100">
                  <a:latin typeface="Times New Roman" panose="02020603050405020304" pitchFamily="18" charset="0"/>
                  <a:cs typeface="Times New Roman" panose="02020603050405020304" pitchFamily="18" charset="0"/>
                </a:rPr>
                <a:t>k&gt;&gt;l</a:t>
              </a:r>
              <a:endParaRPr lang="ko-KR" altLang="en-US" sz="11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8DADF5-88E8-4C96-990D-8D99A36CA851}"/>
                  </a:ext>
                </a:extLst>
              </p:cNvPr>
              <p:cNvSpPr txBox="1"/>
              <p:nvPr/>
            </p:nvSpPr>
            <p:spPr>
              <a:xfrm>
                <a:off x="3587114" y="1433862"/>
                <a:ext cx="4492833" cy="289310"/>
              </a:xfrm>
              <a:prstGeom prst="rect">
                <a:avLst/>
              </a:prstGeom>
              <a:noFill/>
            </p:spPr>
            <p:txBody>
              <a:bodyPr wrap="none" lIns="0" tIns="0" rIns="0" bIns="0" rtlCol="0">
                <a:spAutoFit/>
              </a:bodyPr>
              <a:lstStyle/>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I</m:t>
                        </m:r>
                      </m:e>
                      <m:sub>
                        <m:r>
                          <m:rPr>
                            <m:sty m:val="p"/>
                          </m:rPr>
                          <a:rPr lang="en-US" altLang="ko-KR" i="1">
                            <a:latin typeface="Cambria Math" panose="02040503050406030204" pitchFamily="18" charset="0"/>
                          </a:rPr>
                          <m:t>c</m:t>
                        </m:r>
                      </m:sub>
                    </m:sSub>
                    <m:r>
                      <a:rPr lang="en-US" altLang="ko-KR" i="1" smtClean="0">
                        <a:latin typeface="Cambria Math" panose="02040503050406030204" pitchFamily="18" charset="0"/>
                        <a:ea typeface="Cambria Math" panose="02040503050406030204" pitchFamily="18" charset="0"/>
                      </a:rPr>
                      <m:t>∈</m:t>
                    </m:r>
                    <m:sSup>
                      <m:sSupPr>
                        <m:ctrlPr>
                          <a:rPr lang="en-US" altLang="ko-KR" i="1" smtClean="0">
                            <a:latin typeface="Cambria Math" panose="02040503050406030204" pitchFamily="18" charset="0"/>
                            <a:ea typeface="Cambria Math" panose="02040503050406030204" pitchFamily="18" charset="0"/>
                          </a:rPr>
                        </m:ctrlPr>
                      </m:sSupPr>
                      <m:e>
                        <m:r>
                          <a:rPr lang="en-US" altLang="ko-KR" i="1" smtClean="0">
                            <a:latin typeface="Cambria Math" panose="02040503050406030204" pitchFamily="18" charset="0"/>
                            <a:ea typeface="Cambria Math" panose="02040503050406030204" pitchFamily="18" charset="0"/>
                          </a:rPr>
                          <m:t>ℝ</m:t>
                        </m:r>
                      </m:e>
                      <m:sup>
                        <m:r>
                          <m:rPr>
                            <m:sty m:val="p"/>
                          </m:rPr>
                          <a:rPr lang="en-US" altLang="ko-KR" i="1">
                            <a:latin typeface="Cambria Math" panose="02040503050406030204" pitchFamily="18" charset="0"/>
                            <a:ea typeface="Cambria Math" panose="02040503050406030204" pitchFamily="18" charset="0"/>
                          </a:rPr>
                          <m:t>m</m:t>
                        </m:r>
                        <m:r>
                          <m:rPr>
                            <m:nor/>
                          </m:rPr>
                          <a:rPr lang="en-US" altLang="ko-KR"/>
                          <m:t>×</m:t>
                        </m:r>
                        <m:r>
                          <m:rPr>
                            <m:sty m:val="p"/>
                          </m:rPr>
                          <a:rPr lang="en-US" altLang="ko-KR" i="1">
                            <a:latin typeface="Cambria Math" panose="02040503050406030204" pitchFamily="18" charset="0"/>
                          </a:rPr>
                          <m:t>n</m:t>
                        </m:r>
                        <m:r>
                          <m:rPr>
                            <m:nor/>
                          </m:rPr>
                          <a:rPr lang="en-US" altLang="ko-KR"/>
                          <m:t>×</m:t>
                        </m:r>
                        <m:r>
                          <m:rPr>
                            <m:sty m:val="p"/>
                          </m:rPr>
                          <a:rPr lang="en-US" altLang="ko-KR" i="1">
                            <a:latin typeface="Cambria Math" panose="02040503050406030204" pitchFamily="18" charset="0"/>
                          </a:rPr>
                          <m:t>l</m:t>
                        </m:r>
                      </m:sup>
                    </m:sSup>
                    <m:r>
                      <a:rPr lang="en-US" altLang="ko-KR" b="0" i="1" smtClean="0">
                        <a:latin typeface="Cambria Math" panose="02040503050406030204" pitchFamily="18" charset="0"/>
                        <a:ea typeface="Cambria Math" panose="02040503050406030204" pitchFamily="18" charset="0"/>
                      </a:rPr>
                      <m:t> </m:t>
                    </m:r>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m:rPr>
                            <m:sty m:val="p"/>
                          </m:rPr>
                          <a:rPr lang="en-US" altLang="ko-KR" i="1">
                            <a:latin typeface="Cambria Math" panose="02040503050406030204" pitchFamily="18" charset="0"/>
                          </a:rPr>
                          <m:t>I</m:t>
                        </m:r>
                      </m:e>
                      <m:sub>
                        <m:r>
                          <m:rPr>
                            <m:sty m:val="p"/>
                          </m:rPr>
                          <a:rPr lang="en-US" altLang="ko-KR" i="1">
                            <a:latin typeface="Cambria Math" panose="02040503050406030204" pitchFamily="18" charset="0"/>
                          </a:rPr>
                          <m:t>s</m:t>
                        </m:r>
                      </m:sub>
                    </m:sSub>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ℝ</m:t>
                        </m:r>
                      </m:e>
                      <m:sup>
                        <m:r>
                          <m:rPr>
                            <m:sty m:val="p"/>
                          </m:rPr>
                          <a:rPr lang="en-US" altLang="ko-KR" i="1" smtClean="0">
                            <a:latin typeface="Cambria Math" panose="02040503050406030204" pitchFamily="18" charset="0"/>
                            <a:ea typeface="Cambria Math" panose="02040503050406030204" pitchFamily="18" charset="0"/>
                          </a:rPr>
                          <m:t>M</m:t>
                        </m:r>
                        <m:r>
                          <m:rPr>
                            <m:nor/>
                          </m:rPr>
                          <a:rPr lang="en-US" altLang="ko-KR"/>
                          <m:t>×</m:t>
                        </m:r>
                        <m:r>
                          <m:rPr>
                            <m:sty m:val="p"/>
                          </m:rPr>
                          <a:rPr lang="en-US" altLang="ko-KR" i="1">
                            <a:latin typeface="Cambria Math" panose="02040503050406030204" pitchFamily="18" charset="0"/>
                          </a:rPr>
                          <m:t>N</m:t>
                        </m:r>
                        <m:r>
                          <m:rPr>
                            <m:nor/>
                          </m:rPr>
                          <a:rPr lang="en-US" altLang="ko-KR"/>
                          <m:t>×</m:t>
                        </m:r>
                        <m:r>
                          <m:rPr>
                            <m:sty m:val="p"/>
                          </m:rPr>
                          <a:rPr lang="en-US" altLang="ko-KR" i="1">
                            <a:latin typeface="Cambria Math" panose="02040503050406030204" pitchFamily="18" charset="0"/>
                          </a:rPr>
                          <m:t>l</m:t>
                        </m:r>
                      </m:sup>
                    </m:sSup>
                  </m:oMath>
                </a14:m>
                <a:r>
                  <a:rPr lang="ko-KR" altLang="en-US" dirty="0"/>
                  <a:t> </a:t>
                </a:r>
                <a:r>
                  <a:rPr lang="en-US" altLang="ko-KR" dirty="0"/>
                  <a:t>=&gt; </a:t>
                </a:r>
                <a14:m>
                  <m:oMath xmlns:m="http://schemas.openxmlformats.org/officeDocument/2006/math">
                    <m:sSub>
                      <m:sSubPr>
                        <m:ctrlPr>
                          <a:rPr lang="en-US" altLang="ko-KR" i="1">
                            <a:latin typeface="Cambria Math" panose="02040503050406030204" pitchFamily="18" charset="0"/>
                          </a:rPr>
                        </m:ctrlPr>
                      </m:sSubPr>
                      <m:e>
                        <m:r>
                          <m:rPr>
                            <m:sty m:val="p"/>
                          </m:rPr>
                          <a:rPr lang="en-US" altLang="ko-KR" i="1">
                            <a:latin typeface="Cambria Math" panose="02040503050406030204" pitchFamily="18" charset="0"/>
                          </a:rPr>
                          <m:t>I</m:t>
                        </m:r>
                      </m:e>
                      <m:sub>
                        <m:r>
                          <m:rPr>
                            <m:sty m:val="p"/>
                          </m:rPr>
                          <a:rPr lang="en-US" altLang="ko-KR" i="1">
                            <a:latin typeface="Cambria Math" panose="02040503050406030204" pitchFamily="18" charset="0"/>
                          </a:rPr>
                          <m:t>cs</m:t>
                        </m:r>
                      </m:sub>
                    </m:sSub>
                    <m:r>
                      <a:rPr lang="en-US" altLang="ko-KR" i="1">
                        <a:latin typeface="Cambria Math" panose="02040503050406030204" pitchFamily="18" charset="0"/>
                        <a:ea typeface="Cambria Math" panose="02040503050406030204" pitchFamily="18" charset="0"/>
                      </a:rPr>
                      <m:t>∈</m:t>
                    </m:r>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ℝ</m:t>
                        </m:r>
                      </m:e>
                      <m:sup>
                        <m:r>
                          <m:rPr>
                            <m:sty m:val="p"/>
                          </m:rPr>
                          <a:rPr lang="en-US" altLang="ko-KR" i="1">
                            <a:latin typeface="Cambria Math" panose="02040503050406030204" pitchFamily="18" charset="0"/>
                            <a:ea typeface="Cambria Math" panose="02040503050406030204" pitchFamily="18" charset="0"/>
                          </a:rPr>
                          <m:t>m</m:t>
                        </m:r>
                        <m:r>
                          <m:rPr>
                            <m:nor/>
                          </m:rPr>
                          <a:rPr lang="en-US" altLang="ko-KR"/>
                          <m:t>×</m:t>
                        </m:r>
                        <m:r>
                          <m:rPr>
                            <m:sty m:val="p"/>
                          </m:rPr>
                          <a:rPr lang="en-US" altLang="ko-KR" i="1">
                            <a:latin typeface="Cambria Math" panose="02040503050406030204" pitchFamily="18" charset="0"/>
                          </a:rPr>
                          <m:t>n</m:t>
                        </m:r>
                        <m:r>
                          <m:rPr>
                            <m:nor/>
                          </m:rPr>
                          <a:rPr lang="en-US" altLang="ko-KR"/>
                          <m:t>×</m:t>
                        </m:r>
                        <m:r>
                          <m:rPr>
                            <m:sty m:val="p"/>
                          </m:rPr>
                          <a:rPr lang="en-US" altLang="ko-KR" i="1">
                            <a:latin typeface="Cambria Math" panose="02040503050406030204" pitchFamily="18" charset="0"/>
                          </a:rPr>
                          <m:t>l</m:t>
                        </m:r>
                      </m:sup>
                    </m:sSup>
                  </m:oMath>
                </a14:m>
                <a:endParaRPr lang="ko-KR" altLang="en-US" dirty="0"/>
              </a:p>
            </p:txBody>
          </p:sp>
        </mc:Choice>
        <mc:Fallback xmlns="">
          <p:sp>
            <p:nvSpPr>
              <p:cNvPr id="22" name="TextBox 21">
                <a:extLst>
                  <a:ext uri="{FF2B5EF4-FFF2-40B4-BE49-F238E27FC236}">
                    <a16:creationId xmlns:a16="http://schemas.microsoft.com/office/drawing/2014/main" id="{DF8DADF5-88E8-4C96-990D-8D99A36CA851}"/>
                  </a:ext>
                </a:extLst>
              </p:cNvPr>
              <p:cNvSpPr txBox="1">
                <a:spLocks noRot="1" noChangeAspect="1" noMove="1" noResize="1" noEditPoints="1" noAdjustHandles="1" noChangeArrowheads="1" noChangeShapeType="1" noTextEdit="1"/>
              </p:cNvSpPr>
              <p:nvPr/>
            </p:nvSpPr>
            <p:spPr>
              <a:xfrm>
                <a:off x="3587114" y="1433862"/>
                <a:ext cx="4492833" cy="289310"/>
              </a:xfrm>
              <a:prstGeom prst="rect">
                <a:avLst/>
              </a:prstGeom>
              <a:blipFill>
                <a:blip r:embed="rId5"/>
                <a:stretch>
                  <a:fillRect l="-1764" t="-22917" r="-271" b="-47917"/>
                </a:stretch>
              </a:blipFill>
            </p:spPr>
            <p:txBody>
              <a:bodyPr/>
              <a:lstStyle/>
              <a:p>
                <a:r>
                  <a:rPr lang="ko-KR" altLang="en-US">
                    <a:noFill/>
                  </a:rPr>
                  <a:t> </a:t>
                </a:r>
              </a:p>
            </p:txBody>
          </p:sp>
        </mc:Fallback>
      </mc:AlternateContent>
      <p:sp>
        <p:nvSpPr>
          <p:cNvPr id="23" name="TextBox 22">
            <a:extLst>
              <a:ext uri="{FF2B5EF4-FFF2-40B4-BE49-F238E27FC236}">
                <a16:creationId xmlns:a16="http://schemas.microsoft.com/office/drawing/2014/main" id="{B79FDE06-86D6-4A57-B53F-CEA35B879994}"/>
              </a:ext>
            </a:extLst>
          </p:cNvPr>
          <p:cNvSpPr txBox="1"/>
          <p:nvPr/>
        </p:nvSpPr>
        <p:spPr>
          <a:xfrm>
            <a:off x="3104936" y="1871524"/>
            <a:ext cx="5482527" cy="646331"/>
          </a:xfrm>
          <a:prstGeom prst="rect">
            <a:avLst/>
          </a:prstGeom>
          <a:noFill/>
        </p:spPr>
        <p:txBody>
          <a:bodyPr wrap="none" rtlCol="0">
            <a:spAutoFit/>
          </a:bodyPr>
          <a:lstStyle/>
          <a:p>
            <a:pPr algn="ctr"/>
            <a:r>
              <a:rPr lang="en-US" altLang="ko-KR" dirty="0"/>
              <a:t>“To capture the non-local similarities, the entire image is </a:t>
            </a:r>
          </a:p>
          <a:p>
            <a:pPr algn="ctr"/>
            <a:r>
              <a:rPr lang="en-US" altLang="ko-KR" dirty="0"/>
              <a:t>enforced to share the </a:t>
            </a:r>
            <a:r>
              <a:rPr lang="en-US" altLang="ko-KR" b="1" dirty="0"/>
              <a:t>same set of color bases</a:t>
            </a:r>
            <a:r>
              <a:rPr lang="en-US" altLang="ko-KR" dirty="0"/>
              <a:t>”</a:t>
            </a:r>
            <a:endParaRPr lang="ko-KR" altLang="en-US" dirty="0"/>
          </a:p>
        </p:txBody>
      </p:sp>
    </p:spTree>
    <p:extLst>
      <p:ext uri="{BB962C8B-B14F-4D97-AF65-F5344CB8AC3E}">
        <p14:creationId xmlns:p14="http://schemas.microsoft.com/office/powerpoint/2010/main" val="191496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8DA7BC-0D48-4D35-9AD7-37E656CE2DC1}"/>
              </a:ext>
            </a:extLst>
          </p:cNvPr>
          <p:cNvSpPr>
            <a:spLocks noGrp="1"/>
          </p:cNvSpPr>
          <p:nvPr>
            <p:ph type="title"/>
          </p:nvPr>
        </p:nvSpPr>
        <p:spPr/>
        <p:txBody>
          <a:bodyPr/>
          <a:lstStyle/>
          <a:p>
            <a:r>
              <a:rPr lang="en-US" altLang="ko-KR" b="1" dirty="0"/>
              <a:t>Problem Formulation</a:t>
            </a:r>
            <a:endParaRPr lang="ko-KR" altLang="en-US" dirty="0"/>
          </a:p>
        </p:txBody>
      </p:sp>
      <p:grpSp>
        <p:nvGrpSpPr>
          <p:cNvPr id="24" name="그룹 23">
            <a:extLst>
              <a:ext uri="{FF2B5EF4-FFF2-40B4-BE49-F238E27FC236}">
                <a16:creationId xmlns:a16="http://schemas.microsoft.com/office/drawing/2014/main" id="{1C3F1D6E-12AC-462E-B02F-066C472DB01C}"/>
              </a:ext>
            </a:extLst>
          </p:cNvPr>
          <p:cNvGrpSpPr/>
          <p:nvPr/>
        </p:nvGrpSpPr>
        <p:grpSpPr>
          <a:xfrm>
            <a:off x="295485" y="1115425"/>
            <a:ext cx="11625052" cy="2979538"/>
            <a:chOff x="295485" y="2966803"/>
            <a:chExt cx="11625052" cy="2979538"/>
          </a:xfrm>
        </p:grpSpPr>
        <p:pic>
          <p:nvPicPr>
            <p:cNvPr id="5" name="그림 4">
              <a:extLst>
                <a:ext uri="{FF2B5EF4-FFF2-40B4-BE49-F238E27FC236}">
                  <a16:creationId xmlns:a16="http://schemas.microsoft.com/office/drawing/2014/main" id="{1E6F79EC-2E30-4FAC-960D-02DEABE4DD78}"/>
                </a:ext>
              </a:extLst>
            </p:cNvPr>
            <p:cNvPicPr>
              <a:picLocks noChangeAspect="1"/>
            </p:cNvPicPr>
            <p:nvPr/>
          </p:nvPicPr>
          <p:blipFill>
            <a:blip r:embed="rId2"/>
            <a:stretch>
              <a:fillRect/>
            </a:stretch>
          </p:blipFill>
          <p:spPr>
            <a:xfrm>
              <a:off x="1933962" y="3480398"/>
              <a:ext cx="1716618" cy="1066756"/>
            </a:xfrm>
            <a:prstGeom prst="rect">
              <a:avLst/>
            </a:prstGeom>
          </p:spPr>
        </p:pic>
        <p:pic>
          <p:nvPicPr>
            <p:cNvPr id="7" name="그림 6">
              <a:extLst>
                <a:ext uri="{FF2B5EF4-FFF2-40B4-BE49-F238E27FC236}">
                  <a16:creationId xmlns:a16="http://schemas.microsoft.com/office/drawing/2014/main" id="{4DF3FF54-A523-490F-A076-1B4A924A39E1}"/>
                </a:ext>
              </a:extLst>
            </p:cNvPr>
            <p:cNvPicPr>
              <a:picLocks noChangeAspect="1"/>
            </p:cNvPicPr>
            <p:nvPr/>
          </p:nvPicPr>
          <p:blipFill>
            <a:blip r:embed="rId3"/>
            <a:stretch>
              <a:fillRect/>
            </a:stretch>
          </p:blipFill>
          <p:spPr>
            <a:xfrm>
              <a:off x="5824537" y="2966803"/>
              <a:ext cx="5220971" cy="2746685"/>
            </a:xfrm>
            <a:prstGeom prst="rect">
              <a:avLst/>
            </a:prstGeom>
          </p:spPr>
        </p:pic>
        <p:pic>
          <p:nvPicPr>
            <p:cNvPr id="9" name="그림 8">
              <a:extLst>
                <a:ext uri="{FF2B5EF4-FFF2-40B4-BE49-F238E27FC236}">
                  <a16:creationId xmlns:a16="http://schemas.microsoft.com/office/drawing/2014/main" id="{17808714-B3DB-44DE-95B6-53508D21434B}"/>
                </a:ext>
              </a:extLst>
            </p:cNvPr>
            <p:cNvPicPr>
              <a:picLocks noChangeAspect="1"/>
            </p:cNvPicPr>
            <p:nvPr/>
          </p:nvPicPr>
          <p:blipFill>
            <a:blip r:embed="rId4"/>
            <a:stretch>
              <a:fillRect/>
            </a:stretch>
          </p:blipFill>
          <p:spPr>
            <a:xfrm>
              <a:off x="295485" y="4718482"/>
              <a:ext cx="5400675" cy="400050"/>
            </a:xfrm>
            <a:prstGeom prst="rect">
              <a:avLst/>
            </a:prstGeom>
          </p:spPr>
        </p:pic>
        <p:sp>
          <p:nvSpPr>
            <p:cNvPr id="13" name="TextBox 12">
              <a:extLst>
                <a:ext uri="{FF2B5EF4-FFF2-40B4-BE49-F238E27FC236}">
                  <a16:creationId xmlns:a16="http://schemas.microsoft.com/office/drawing/2014/main" id="{0F793D33-A73F-46FA-A774-4628D95122F1}"/>
                </a:ext>
              </a:extLst>
            </p:cNvPr>
            <p:cNvSpPr txBox="1"/>
            <p:nvPr/>
          </p:nvSpPr>
          <p:spPr>
            <a:xfrm>
              <a:off x="2003749" y="3413164"/>
              <a:ext cx="489236"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1 </a:t>
              </a:r>
              <a:r>
                <a:rPr lang="en-US" altLang="ko-KR" sz="1200" b="0" i="0" dirty="0">
                  <a:solidFill>
                    <a:srgbClr val="202124"/>
                  </a:solidFill>
                  <a:effectLst/>
                  <a:latin typeface="Apple SD Gothic Neo"/>
                </a:rPr>
                <a:t>×</a:t>
              </a:r>
              <a:r>
                <a:rPr lang="en-US" altLang="ko-KR" sz="1200" dirty="0">
                  <a:latin typeface="Times New Roman" panose="02020603050405020304" pitchFamily="18" charset="0"/>
                  <a:cs typeface="Times New Roman" panose="02020603050405020304" pitchFamily="18" charset="0"/>
                </a:rPr>
                <a:t> l</a:t>
              </a:r>
              <a:endParaRPr lang="ko-KR" altLang="en-US"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7A73F50-8633-4C29-B500-E42E1C5C0515}"/>
                </a:ext>
              </a:extLst>
            </p:cNvPr>
            <p:cNvSpPr txBox="1"/>
            <p:nvPr/>
          </p:nvSpPr>
          <p:spPr>
            <a:xfrm>
              <a:off x="2643940" y="3413164"/>
              <a:ext cx="522900"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1 </a:t>
              </a:r>
              <a:r>
                <a:rPr lang="en-US" altLang="ko-KR" sz="1200" b="0" i="0" dirty="0">
                  <a:solidFill>
                    <a:srgbClr val="202124"/>
                  </a:solidFill>
                  <a:effectLst/>
                  <a:latin typeface="Apple SD Gothic Neo"/>
                </a:rPr>
                <a:t>×</a:t>
              </a:r>
              <a:r>
                <a:rPr lang="en-US" altLang="ko-KR" sz="1200" dirty="0">
                  <a:latin typeface="Times New Roman" panose="02020603050405020304" pitchFamily="18" charset="0"/>
                  <a:cs typeface="Times New Roman" panose="02020603050405020304" pitchFamily="18" charset="0"/>
                </a:rPr>
                <a:t> k</a:t>
              </a:r>
              <a:endParaRPr lang="ko-KR" alt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486676B-0A19-432A-87BF-6B2F8548D513}"/>
                </a:ext>
              </a:extLst>
            </p:cNvPr>
            <p:cNvSpPr txBox="1"/>
            <p:nvPr/>
          </p:nvSpPr>
          <p:spPr>
            <a:xfrm>
              <a:off x="3109698" y="3413164"/>
              <a:ext cx="489236"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k </a:t>
              </a:r>
              <a:r>
                <a:rPr lang="en-US" altLang="ko-KR" sz="1200" b="0" i="0" dirty="0">
                  <a:solidFill>
                    <a:srgbClr val="202124"/>
                  </a:solidFill>
                  <a:effectLst/>
                  <a:latin typeface="Apple SD Gothic Neo"/>
                </a:rPr>
                <a:t>×</a:t>
              </a:r>
              <a:r>
                <a:rPr lang="en-US" altLang="ko-KR" sz="1200" dirty="0">
                  <a:latin typeface="Times New Roman" panose="02020603050405020304" pitchFamily="18" charset="0"/>
                  <a:cs typeface="Times New Roman" panose="02020603050405020304" pitchFamily="18" charset="0"/>
                </a:rPr>
                <a:t> l</a:t>
              </a:r>
              <a:endParaRPr lang="ko-KR" altLang="en-US"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4E7ABF3-6B65-4715-9BD6-EB0A6A0A66E7}"/>
                </a:ext>
              </a:extLst>
            </p:cNvPr>
            <p:cNvSpPr txBox="1"/>
            <p:nvPr/>
          </p:nvSpPr>
          <p:spPr>
            <a:xfrm>
              <a:off x="1617382" y="4355819"/>
              <a:ext cx="926857"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Single pixel</a:t>
              </a:r>
              <a:endParaRPr lang="ko-KR" altLang="en-US"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1B6E665-7EE4-4B2C-BCEE-CE686AF175D5}"/>
                </a:ext>
              </a:extLst>
            </p:cNvPr>
            <p:cNvSpPr txBox="1"/>
            <p:nvPr/>
          </p:nvSpPr>
          <p:spPr>
            <a:xfrm>
              <a:off x="3522187" y="4120510"/>
              <a:ext cx="1324402"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Color basis matrix</a:t>
              </a:r>
              <a:endParaRPr lang="ko-KR" altLang="en-US"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817F752-38F9-4AB3-BFE3-78B59088D1BB}"/>
                </a:ext>
              </a:extLst>
            </p:cNvPr>
            <p:cNvSpPr txBox="1"/>
            <p:nvPr/>
          </p:nvSpPr>
          <p:spPr>
            <a:xfrm>
              <a:off x="2483415" y="4355110"/>
              <a:ext cx="843949"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coefficient</a:t>
              </a:r>
              <a:endParaRPr lang="ko-KR" altLang="en-US"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48780A2-3838-4EEC-B660-E45F78595938}"/>
                </a:ext>
              </a:extLst>
            </p:cNvPr>
            <p:cNvSpPr txBox="1"/>
            <p:nvPr/>
          </p:nvSpPr>
          <p:spPr>
            <a:xfrm>
              <a:off x="10814675" y="3409663"/>
              <a:ext cx="461665" cy="1175963"/>
            </a:xfrm>
            <a:prstGeom prst="rect">
              <a:avLst/>
            </a:prstGeom>
            <a:noFill/>
          </p:spPr>
          <p:txBody>
            <a:bodyPr vert="eaVert" wrap="none" rtlCol="0">
              <a:spAutoFit/>
            </a:bodyPr>
            <a:lstStyle/>
            <a:p>
              <a:r>
                <a:rPr lang="en-US" altLang="ko-KR" dirty="0"/>
                <a:t>Color bases</a:t>
              </a:r>
              <a:endParaRPr lang="ko-KR" altLang="en-US" dirty="0"/>
            </a:p>
          </p:txBody>
        </p:sp>
        <p:sp>
          <p:nvSpPr>
            <p:cNvPr id="20" name="TextBox 19">
              <a:extLst>
                <a:ext uri="{FF2B5EF4-FFF2-40B4-BE49-F238E27FC236}">
                  <a16:creationId xmlns:a16="http://schemas.microsoft.com/office/drawing/2014/main" id="{AC202D8F-82C7-4728-A0A4-7C3A30BDB3D3}"/>
                </a:ext>
              </a:extLst>
            </p:cNvPr>
            <p:cNvSpPr txBox="1"/>
            <p:nvPr/>
          </p:nvSpPr>
          <p:spPr>
            <a:xfrm>
              <a:off x="7977817" y="5638564"/>
              <a:ext cx="245451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Representation for entire image</a:t>
              </a:r>
              <a:endParaRPr lang="ko-KR" altLang="en-US"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E1ADE86-C56A-4FC2-97F7-EFF69E139A98}"/>
                </a:ext>
              </a:extLst>
            </p:cNvPr>
            <p:cNvSpPr txBox="1"/>
            <p:nvPr/>
          </p:nvSpPr>
          <p:spPr>
            <a:xfrm>
              <a:off x="9703263" y="4780007"/>
              <a:ext cx="2217274" cy="276999"/>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Proportions of the 2</a:t>
              </a:r>
              <a:r>
                <a:rPr lang="en-US" altLang="ko-KR" sz="1200" baseline="30000" dirty="0">
                  <a:latin typeface="Times New Roman" panose="02020603050405020304" pitchFamily="18" charset="0"/>
                  <a:cs typeface="Times New Roman" panose="02020603050405020304" pitchFamily="18" charset="0"/>
                </a:rPr>
                <a:t>nd</a:t>
              </a:r>
              <a:r>
                <a:rPr lang="en-US" altLang="ko-KR" sz="1200" dirty="0">
                  <a:latin typeface="Times New Roman" panose="02020603050405020304" pitchFamily="18" charset="0"/>
                  <a:cs typeface="Times New Roman" panose="02020603050405020304" pitchFamily="18" charset="0"/>
                </a:rPr>
                <a:t> color basis</a:t>
              </a:r>
              <a:endParaRPr lang="ko-KR" altLang="en-US"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3170C4D-B594-41CF-B87C-1E42AA6512E5}"/>
                </a:ext>
              </a:extLst>
            </p:cNvPr>
            <p:cNvSpPr txBox="1"/>
            <p:nvPr/>
          </p:nvSpPr>
          <p:spPr>
            <a:xfrm>
              <a:off x="9827207" y="5218493"/>
              <a:ext cx="453970" cy="261610"/>
            </a:xfrm>
            <a:prstGeom prst="rect">
              <a:avLst/>
            </a:prstGeom>
            <a:noFill/>
          </p:spPr>
          <p:txBody>
            <a:bodyPr wrap="none" rtlCol="0">
              <a:spAutoFit/>
            </a:bodyPr>
            <a:lstStyle/>
            <a:p>
              <a:r>
                <a:rPr lang="en-US" altLang="ko-KR" sz="1100">
                  <a:latin typeface="Times New Roman" panose="02020603050405020304" pitchFamily="18" charset="0"/>
                  <a:cs typeface="Times New Roman" panose="02020603050405020304" pitchFamily="18" charset="0"/>
                </a:rPr>
                <a:t>k&gt;&gt;l</a:t>
              </a:r>
              <a:endParaRPr lang="ko-KR" altLang="en-US" sz="11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C79E34-59BA-44E1-854A-3580AE3D2757}"/>
                  </a:ext>
                </a:extLst>
              </p:cNvPr>
              <p:cNvSpPr txBox="1"/>
              <p:nvPr/>
            </p:nvSpPr>
            <p:spPr>
              <a:xfrm>
                <a:off x="632256" y="3891114"/>
                <a:ext cx="10731399" cy="2535566"/>
              </a:xfrm>
              <a:prstGeom prst="rect">
                <a:avLst/>
              </a:prstGeom>
              <a:noFill/>
            </p:spPr>
            <p:txBody>
              <a:bodyPr wrap="none" rtlCol="0">
                <a:spAutoFit/>
              </a:bodyPr>
              <a:lstStyle/>
              <a:p>
                <a:pPr marL="342900" indent="-342900">
                  <a:lnSpc>
                    <a:spcPct val="150000"/>
                  </a:lnSpc>
                  <a:buAutoNum type="arabicParenR"/>
                </a:pPr>
                <a:r>
                  <a:rPr lang="en-US" altLang="ko-KR" dirty="0"/>
                  <a:t>Based on properties of the proportions(</a:t>
                </a:r>
                <a:r>
                  <a:rPr lang="en-US" altLang="ko-KR" b="1" dirty="0"/>
                  <a:t>non-negative, sum-to-one</a:t>
                </a:r>
                <a:r>
                  <a:rPr lang="en-US" altLang="ko-KR" dirty="0"/>
                  <a:t>), </a:t>
                </a:r>
              </a:p>
              <a:p>
                <a:pPr>
                  <a:lnSpc>
                    <a:spcPct val="150000"/>
                  </a:lnSpc>
                </a:pP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c</m:t>
                        </m:r>
                      </m:sub>
                    </m:sSub>
                    <m:r>
                      <a:rPr lang="en-US" altLang="ko-KR" b="0" i="1" smtClean="0">
                        <a:latin typeface="Cambria Math" panose="02040503050406030204" pitchFamily="18" charset="0"/>
                      </a:rPr>
                      <m:t> </m:t>
                    </m:r>
                  </m:oMath>
                </a14:m>
                <a:r>
                  <a:rPr lang="en-US" altLang="ko-KR" dirty="0"/>
                  <a:t>extract the desired color bases(similar context = similar representation)</a:t>
                </a:r>
              </a:p>
              <a:p>
                <a:pPr>
                  <a:lnSpc>
                    <a:spcPct val="150000"/>
                  </a:lnSpc>
                </a:pPr>
                <a:r>
                  <a:rPr lang="en-US" altLang="ko-KR" dirty="0"/>
                  <a:t>2) </a:t>
                </a: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D</m:t>
                        </m:r>
                      </m:e>
                      <m:sub>
                        <m:r>
                          <m:rPr>
                            <m:sty m:val="p"/>
                          </m:rPr>
                          <a:rPr lang="en-US" altLang="ko-KR" i="1">
                            <a:latin typeface="Cambria Math" panose="02040503050406030204" pitchFamily="18" charset="0"/>
                          </a:rPr>
                          <m:t>c</m:t>
                        </m:r>
                      </m:sub>
                    </m:sSub>
                    <m:r>
                      <a:rPr lang="en-US" altLang="ko-KR" b="0" i="1" smtClean="0">
                        <a:latin typeface="Cambria Math" panose="02040503050406030204" pitchFamily="18" charset="0"/>
                      </a:rPr>
                      <m:t> </m:t>
                    </m:r>
                  </m:oMath>
                </a14:m>
                <a:r>
                  <a:rPr lang="en-US" altLang="ko-KR" dirty="0"/>
                  <a:t>and </a:t>
                </a:r>
                <a14:m>
                  <m:oMath xmlns:m="http://schemas.openxmlformats.org/officeDocument/2006/math">
                    <m:sSub>
                      <m:sSubPr>
                        <m:ctrlPr>
                          <a:rPr lang="en-US" altLang="ko-KR" i="1">
                            <a:latin typeface="Cambria Math" panose="02040503050406030204" pitchFamily="18" charset="0"/>
                          </a:rPr>
                        </m:ctrlPr>
                      </m:sSubPr>
                      <m:e>
                        <m:r>
                          <m:rPr>
                            <m:sty m:val="p"/>
                          </m:rPr>
                          <a:rPr lang="en-US" altLang="ko-KR" i="1" smtClean="0">
                            <a:latin typeface="Cambria Math" panose="02040503050406030204" pitchFamily="18" charset="0"/>
                          </a:rPr>
                          <m:t>D</m:t>
                        </m:r>
                      </m:e>
                      <m:sub>
                        <m:r>
                          <m:rPr>
                            <m:sty m:val="p"/>
                          </m:rPr>
                          <a:rPr lang="en-US" altLang="ko-KR" i="1">
                            <a:latin typeface="Cambria Math" panose="02040503050406030204" pitchFamily="18" charset="0"/>
                          </a:rPr>
                          <m:t>c</m:t>
                        </m:r>
                      </m:sub>
                    </m:sSub>
                    <m:r>
                      <a:rPr lang="en-US" altLang="ko-KR" i="1">
                        <a:latin typeface="Cambria Math" panose="02040503050406030204" pitchFamily="18" charset="0"/>
                      </a:rPr>
                      <m:t> </m:t>
                    </m:r>
                  </m:oMath>
                </a14:m>
                <a:r>
                  <a:rPr lang="en-US" altLang="ko-KR" dirty="0"/>
                  <a:t>(color bases) have </a:t>
                </a:r>
                <a:r>
                  <a:rPr lang="en-US" altLang="ko-KR" b="1" dirty="0"/>
                  <a:t>affine relationship </a:t>
                </a:r>
                <a:r>
                  <a:rPr lang="en-US" altLang="ko-KR" dirty="0"/>
                  <a:t>= avoid structure distortion</a:t>
                </a:r>
              </a:p>
              <a:p>
                <a:pPr>
                  <a:lnSpc>
                    <a:spcPct val="150000"/>
                  </a:lnSpc>
                </a:pPr>
                <a:r>
                  <a:rPr lang="en-US" altLang="ko-KR" dirty="0"/>
                  <a:t>3) Enforce the representations to be </a:t>
                </a:r>
                <a:r>
                  <a:rPr lang="en-US" altLang="ko-KR" b="1" dirty="0"/>
                  <a:t>sparse</a:t>
                </a:r>
                <a:r>
                  <a:rPr lang="en-US" altLang="ko-KR" dirty="0"/>
                  <a:t> </a:t>
                </a:r>
              </a:p>
              <a:p>
                <a:pPr>
                  <a:lnSpc>
                    <a:spcPct val="150000"/>
                  </a:lnSpc>
                </a:pPr>
                <a:r>
                  <a:rPr lang="en-US" altLang="ko-KR" dirty="0"/>
                  <a:t>= dominant color bases for larger representations would be transferred effectively in the global-affine transfer</a:t>
                </a:r>
              </a:p>
              <a:p>
                <a:pPr>
                  <a:lnSpc>
                    <a:spcPct val="150000"/>
                  </a:lnSpc>
                </a:pPr>
                <a:r>
                  <a:rPr lang="en-US" altLang="ko-KR" dirty="0"/>
                  <a:t>4) To transfer the correct color for each context, representations between content and style are matched through </a:t>
                </a:r>
                <a:r>
                  <a:rPr lang="en-US" altLang="ko-KR" b="1" dirty="0"/>
                  <a:t>MI</a:t>
                </a:r>
                <a:endParaRPr lang="ko-KR" altLang="en-US" b="1" dirty="0"/>
              </a:p>
            </p:txBody>
          </p:sp>
        </mc:Choice>
        <mc:Fallback xmlns="">
          <p:sp>
            <p:nvSpPr>
              <p:cNvPr id="3" name="TextBox 2">
                <a:extLst>
                  <a:ext uri="{FF2B5EF4-FFF2-40B4-BE49-F238E27FC236}">
                    <a16:creationId xmlns:a16="http://schemas.microsoft.com/office/drawing/2014/main" id="{96C79E34-59BA-44E1-854A-3580AE3D2757}"/>
                  </a:ext>
                </a:extLst>
              </p:cNvPr>
              <p:cNvSpPr txBox="1">
                <a:spLocks noRot="1" noChangeAspect="1" noMove="1" noResize="1" noEditPoints="1" noAdjustHandles="1" noChangeArrowheads="1" noChangeShapeType="1" noTextEdit="1"/>
              </p:cNvSpPr>
              <p:nvPr/>
            </p:nvSpPr>
            <p:spPr>
              <a:xfrm>
                <a:off x="632256" y="3891114"/>
                <a:ext cx="10731399" cy="2535566"/>
              </a:xfrm>
              <a:prstGeom prst="rect">
                <a:avLst/>
              </a:prstGeom>
              <a:blipFill>
                <a:blip r:embed="rId5"/>
                <a:stretch>
                  <a:fillRect l="-511" r="-511" b="-28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9548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Network Architecture</a:t>
            </a:r>
            <a:endParaRPr lang="ko-KR" altLang="en-US" b="1" dirty="0"/>
          </a:p>
        </p:txBody>
      </p:sp>
      <p:pic>
        <p:nvPicPr>
          <p:cNvPr id="5" name="그림 4">
            <a:extLst>
              <a:ext uri="{FF2B5EF4-FFF2-40B4-BE49-F238E27FC236}">
                <a16:creationId xmlns:a16="http://schemas.microsoft.com/office/drawing/2014/main" id="{FBAE3024-7BF0-42D9-B990-38F9EE5B55BB}"/>
              </a:ext>
            </a:extLst>
          </p:cNvPr>
          <p:cNvPicPr>
            <a:picLocks noChangeAspect="1"/>
          </p:cNvPicPr>
          <p:nvPr/>
        </p:nvPicPr>
        <p:blipFill>
          <a:blip r:embed="rId2"/>
          <a:stretch>
            <a:fillRect/>
          </a:stretch>
        </p:blipFill>
        <p:spPr>
          <a:xfrm>
            <a:off x="2210019" y="1768386"/>
            <a:ext cx="7501028" cy="3930827"/>
          </a:xfrm>
          <a:prstGeom prst="rect">
            <a:avLst/>
          </a:prstGeom>
        </p:spPr>
      </p:pic>
      <p:sp>
        <p:nvSpPr>
          <p:cNvPr id="7" name="사각형: 둥근 모서리 6">
            <a:extLst>
              <a:ext uri="{FF2B5EF4-FFF2-40B4-BE49-F238E27FC236}">
                <a16:creationId xmlns:a16="http://schemas.microsoft.com/office/drawing/2014/main" id="{151134C0-E820-4FBF-A120-E5421847885A}"/>
              </a:ext>
            </a:extLst>
          </p:cNvPr>
          <p:cNvSpPr/>
          <p:nvPr/>
        </p:nvSpPr>
        <p:spPr>
          <a:xfrm>
            <a:off x="2133600" y="4079549"/>
            <a:ext cx="2607734" cy="564444"/>
          </a:xfrm>
          <a:prstGeom prst="roundRect">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65ABB023-97E2-4DAF-B7FB-F3AB5712E4F9}"/>
              </a:ext>
            </a:extLst>
          </p:cNvPr>
          <p:cNvSpPr txBox="1"/>
          <p:nvPr/>
        </p:nvSpPr>
        <p:spPr>
          <a:xfrm>
            <a:off x="2092726" y="4130938"/>
            <a:ext cx="2704587" cy="461665"/>
          </a:xfrm>
          <a:prstGeom prst="rect">
            <a:avLst/>
          </a:prstGeom>
          <a:noFill/>
        </p:spPr>
        <p:txBody>
          <a:bodyPr wrap="none" rtlCol="0">
            <a:spAutoFit/>
          </a:bodyPr>
          <a:lstStyle/>
          <a:p>
            <a:pPr algn="ctr"/>
            <a:r>
              <a:rPr lang="en-US" altLang="ko-KR" sz="1200" dirty="0"/>
              <a:t>Decoupling of non-local representations </a:t>
            </a:r>
          </a:p>
          <a:p>
            <a:pPr algn="ctr"/>
            <a:r>
              <a:rPr lang="en-US" altLang="ko-KR" sz="1200" dirty="0"/>
              <a:t>and color information</a:t>
            </a:r>
            <a:endParaRPr lang="ko-KR" altLang="en-US" sz="1200" dirty="0"/>
          </a:p>
        </p:txBody>
      </p:sp>
      <p:sp>
        <p:nvSpPr>
          <p:cNvPr id="8" name="사각형: 둥근 모서리 7">
            <a:extLst>
              <a:ext uri="{FF2B5EF4-FFF2-40B4-BE49-F238E27FC236}">
                <a16:creationId xmlns:a16="http://schemas.microsoft.com/office/drawing/2014/main" id="{54CF768F-3E3F-4C6F-A167-1A5482C3D219}"/>
              </a:ext>
            </a:extLst>
          </p:cNvPr>
          <p:cNvSpPr/>
          <p:nvPr/>
        </p:nvSpPr>
        <p:spPr>
          <a:xfrm>
            <a:off x="3194755" y="1237809"/>
            <a:ext cx="2607734" cy="739774"/>
          </a:xfrm>
          <a:prstGeom prst="roundRect">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0898DF38-A6A2-4D8A-8B5B-C3ABACA1AEB9}"/>
              </a:ext>
            </a:extLst>
          </p:cNvPr>
          <p:cNvSpPr txBox="1"/>
          <p:nvPr/>
        </p:nvSpPr>
        <p:spPr>
          <a:xfrm>
            <a:off x="3138310" y="1284530"/>
            <a:ext cx="2747867" cy="646331"/>
          </a:xfrm>
          <a:prstGeom prst="rect">
            <a:avLst/>
          </a:prstGeom>
          <a:noFill/>
        </p:spPr>
        <p:txBody>
          <a:bodyPr wrap="none" rtlCol="0">
            <a:spAutoFit/>
          </a:bodyPr>
          <a:lstStyle/>
          <a:p>
            <a:pPr algn="ctr"/>
            <a:r>
              <a:rPr lang="en-US" altLang="ko-KR" sz="1200" dirty="0"/>
              <a:t>Enforcing the correspondence of context-</a:t>
            </a:r>
          </a:p>
          <a:p>
            <a:pPr algn="ctr"/>
            <a:r>
              <a:rPr lang="en-US" altLang="ko-KR" sz="1200" dirty="0"/>
              <a:t>Sensitive representations </a:t>
            </a:r>
          </a:p>
          <a:p>
            <a:pPr algn="ctr"/>
            <a:r>
              <a:rPr lang="en-US" altLang="ko-KR" sz="1200" dirty="0"/>
              <a:t>with statistical matching</a:t>
            </a:r>
            <a:endParaRPr lang="ko-KR" altLang="en-US" sz="1200" dirty="0"/>
          </a:p>
        </p:txBody>
      </p:sp>
      <p:sp>
        <p:nvSpPr>
          <p:cNvPr id="10" name="사각형: 둥근 모서리 9">
            <a:extLst>
              <a:ext uri="{FF2B5EF4-FFF2-40B4-BE49-F238E27FC236}">
                <a16:creationId xmlns:a16="http://schemas.microsoft.com/office/drawing/2014/main" id="{1D9F22C4-53B1-4554-95E6-F99D25557C11}"/>
              </a:ext>
            </a:extLst>
          </p:cNvPr>
          <p:cNvSpPr/>
          <p:nvPr/>
        </p:nvSpPr>
        <p:spPr>
          <a:xfrm>
            <a:off x="8664484" y="3479606"/>
            <a:ext cx="2607734" cy="508386"/>
          </a:xfrm>
          <a:prstGeom prst="roundRect">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957DF7D-E5E4-4855-9C4A-0589FD5DD0A6}"/>
              </a:ext>
            </a:extLst>
          </p:cNvPr>
          <p:cNvSpPr txBox="1"/>
          <p:nvPr/>
        </p:nvSpPr>
        <p:spPr>
          <a:xfrm>
            <a:off x="8590414" y="3502966"/>
            <a:ext cx="2783134" cy="461665"/>
          </a:xfrm>
          <a:prstGeom prst="rect">
            <a:avLst/>
          </a:prstGeom>
          <a:noFill/>
        </p:spPr>
        <p:txBody>
          <a:bodyPr wrap="none" rtlCol="0">
            <a:spAutoFit/>
          </a:bodyPr>
          <a:lstStyle/>
          <a:p>
            <a:pPr algn="ctr"/>
            <a:r>
              <a:rPr lang="en-US" altLang="ko-KR" sz="1200" dirty="0"/>
              <a:t>Executing local style transfer in a global</a:t>
            </a:r>
          </a:p>
          <a:p>
            <a:pPr algn="ctr"/>
            <a:r>
              <a:rPr lang="en-US" altLang="ko-KR" sz="1200" dirty="0"/>
              <a:t>Consistent fashion with sparse entropy </a:t>
            </a:r>
            <a:r>
              <a:rPr lang="en-US" altLang="ko-KR" sz="1200" dirty="0" err="1"/>
              <a:t>ftn</a:t>
            </a:r>
            <a:endParaRPr lang="ko-KR" altLang="en-US" sz="1200" dirty="0"/>
          </a:p>
        </p:txBody>
      </p:sp>
      <p:sp>
        <p:nvSpPr>
          <p:cNvPr id="16" name="TextBox 15">
            <a:extLst>
              <a:ext uri="{FF2B5EF4-FFF2-40B4-BE49-F238E27FC236}">
                <a16:creationId xmlns:a16="http://schemas.microsoft.com/office/drawing/2014/main" id="{1C399AAA-DCE4-4E1B-B232-474E155D88D9}"/>
              </a:ext>
            </a:extLst>
          </p:cNvPr>
          <p:cNvSpPr txBox="1"/>
          <p:nvPr/>
        </p:nvSpPr>
        <p:spPr>
          <a:xfrm>
            <a:off x="1858393" y="4643992"/>
            <a:ext cx="3280065" cy="415498"/>
          </a:xfrm>
          <a:prstGeom prst="rect">
            <a:avLst/>
          </a:prstGeom>
          <a:noFill/>
        </p:spPr>
        <p:txBody>
          <a:bodyPr wrap="none" rtlCol="0">
            <a:spAutoFit/>
          </a:bodyPr>
          <a:lstStyle/>
          <a:p>
            <a:pPr algn="ctr"/>
            <a:r>
              <a:rPr lang="en-US" altLang="ko-KR" sz="1050" dirty="0"/>
              <a:t>“Since the arrangement of adjacent pixels are untouched, </a:t>
            </a:r>
          </a:p>
          <a:p>
            <a:pPr algn="ctr"/>
            <a:r>
              <a:rPr lang="en-US" altLang="ko-KR" sz="1050" dirty="0"/>
              <a:t>decoupling mechanism preserves spatial distribution.”</a:t>
            </a:r>
            <a:endParaRPr lang="ko-KR" altLang="en-US" sz="1050" dirty="0"/>
          </a:p>
        </p:txBody>
      </p:sp>
    </p:spTree>
    <p:extLst>
      <p:ext uri="{BB962C8B-B14F-4D97-AF65-F5344CB8AC3E}">
        <p14:creationId xmlns:p14="http://schemas.microsoft.com/office/powerpoint/2010/main" val="81638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Stick-breaking encoder(representation)</a:t>
            </a:r>
            <a:endParaRPr lang="ko-KR" altLang="en-US" b="1" dirty="0"/>
          </a:p>
        </p:txBody>
      </p:sp>
      <p:pic>
        <p:nvPicPr>
          <p:cNvPr id="4" name="그림 3">
            <a:extLst>
              <a:ext uri="{FF2B5EF4-FFF2-40B4-BE49-F238E27FC236}">
                <a16:creationId xmlns:a16="http://schemas.microsoft.com/office/drawing/2014/main" id="{4C374AC2-FCCC-4FA3-9419-9E5BBD793971}"/>
              </a:ext>
            </a:extLst>
          </p:cNvPr>
          <p:cNvPicPr>
            <a:picLocks noChangeAspect="1"/>
          </p:cNvPicPr>
          <p:nvPr/>
        </p:nvPicPr>
        <p:blipFill rotWithShape="1">
          <a:blip r:embed="rId2"/>
          <a:srcRect r="43063"/>
          <a:stretch/>
        </p:blipFill>
        <p:spPr>
          <a:xfrm>
            <a:off x="766354" y="2262187"/>
            <a:ext cx="3384096" cy="2333625"/>
          </a:xfrm>
          <a:prstGeom prst="rect">
            <a:avLst/>
          </a:prstGeom>
        </p:spPr>
      </p:pic>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4615543" y="1380172"/>
            <a:ext cx="7304994" cy="5222135"/>
          </a:xfrm>
        </p:spPr>
        <p:txBody>
          <a:bodyPr>
            <a:normAutofit/>
          </a:bodyPr>
          <a:lstStyle/>
          <a:p>
            <a:pPr marL="342900" lvl="0" indent="-342900">
              <a:lnSpc>
                <a:spcPct val="150000"/>
              </a:lnSpc>
              <a:buClr>
                <a:srgbClr val="002060"/>
              </a:buClr>
              <a:buFont typeface="Times New Roman" panose="02020603050405020304" pitchFamily="18" charset="0"/>
              <a:buChar char="■"/>
              <a:defRPr/>
            </a:pPr>
            <a:r>
              <a:rPr lang="en-US" altLang="ko-KR" sz="1800" b="0" dirty="0">
                <a:latin typeface="Times New Roman" panose="02020603050405020304" pitchFamily="18" charset="0"/>
                <a:cs typeface="Times New Roman" panose="02020603050405020304" pitchFamily="18" charset="0"/>
              </a:rPr>
              <a:t>Pixel = linear combination of a set of color bases with the coefficient</a:t>
            </a:r>
          </a:p>
          <a:p>
            <a:pPr marL="342900" lvl="0" indent="-342900">
              <a:lnSpc>
                <a:spcPct val="150000"/>
              </a:lnSpc>
              <a:buClr>
                <a:srgbClr val="002060"/>
              </a:buClr>
              <a:buFont typeface="Times New Roman" panose="02020603050405020304" pitchFamily="18" charset="0"/>
              <a:buChar char="■"/>
              <a:defRPr/>
            </a:pPr>
            <a:r>
              <a:rPr lang="en-US" altLang="ko-KR" sz="1800" b="0" dirty="0">
                <a:latin typeface="Times New Roman" panose="02020603050405020304" pitchFamily="18" charset="0"/>
                <a:cs typeface="Times New Roman" panose="02020603050405020304" pitchFamily="18" charset="0"/>
              </a:rPr>
              <a:t>Coefficient constraint : sum-to-one, non-negativity =&gt; stick-breaking</a:t>
            </a:r>
          </a:p>
          <a:p>
            <a:pPr marL="342900" lvl="0" indent="-342900">
              <a:lnSpc>
                <a:spcPct val="150000"/>
              </a:lnSpc>
              <a:buClr>
                <a:srgbClr val="002060"/>
              </a:buClr>
              <a:buFont typeface="Times New Roman" panose="02020603050405020304" pitchFamily="18" charset="0"/>
              <a:buChar char="■"/>
              <a:defRPr/>
            </a:pPr>
            <a:r>
              <a:rPr lang="en-US" altLang="ko-KR" sz="1800" b="0" dirty="0">
                <a:latin typeface="Times New Roman" panose="02020603050405020304" pitchFamily="18" charset="0"/>
                <a:cs typeface="Times New Roman" panose="02020603050405020304" pitchFamily="18" charset="0"/>
              </a:rPr>
              <a:t>Stick- breaking process : breaking a unit-length stick into k pieces</a:t>
            </a:r>
          </a:p>
          <a:p>
            <a:pPr>
              <a:lnSpc>
                <a:spcPct val="150000"/>
              </a:lnSpc>
              <a:buClr>
                <a:srgbClr val="002060"/>
              </a:buClr>
              <a:defRPr/>
            </a:pPr>
            <a:r>
              <a:rPr lang="en-US" altLang="ko-KR" sz="1800" b="0" dirty="0">
                <a:latin typeface="Times New Roman" panose="02020603050405020304" pitchFamily="18" charset="0"/>
                <a:cs typeface="Times New Roman" panose="02020603050405020304" pitchFamily="18" charset="0"/>
              </a:rPr>
              <a:t>(length of each piece follows the Dirichlet distribution = satisfy constraint)</a:t>
            </a:r>
          </a:p>
          <a:p>
            <a:pPr marL="342900" lvl="0" indent="-342900">
              <a:lnSpc>
                <a:spcPct val="150000"/>
              </a:lnSpc>
              <a:buClr>
                <a:srgbClr val="002060"/>
              </a:buClr>
              <a:buFont typeface="Times New Roman" panose="02020603050405020304" pitchFamily="18" charset="0"/>
              <a:buChar char="■"/>
              <a:defRPr/>
            </a:pPr>
            <a:r>
              <a:rPr lang="en-US" altLang="ko-KR" sz="1800" b="0" dirty="0">
                <a:latin typeface="Times New Roman" panose="02020603050405020304" pitchFamily="18" charset="0"/>
                <a:cs typeface="Times New Roman" panose="02020603050405020304" pitchFamily="18" charset="0"/>
              </a:rPr>
              <a:t>Draw the samples of representation S from the Kumaraswamy distribution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A67DDF-1106-4E0C-8226-39E5FA4B2BCC}"/>
                  </a:ext>
                </a:extLst>
              </p:cNvPr>
              <p:cNvSpPr txBox="1"/>
              <p:nvPr/>
            </p:nvSpPr>
            <p:spPr>
              <a:xfrm>
                <a:off x="5978435" y="4719408"/>
                <a:ext cx="3727367" cy="276999"/>
              </a:xfrm>
              <a:prstGeom prst="rect">
                <a:avLst/>
              </a:prstGeom>
              <a:noFill/>
            </p:spPr>
            <p:txBody>
              <a:bodyPr wrap="none" lIns="0" tIns="0" rIns="0" bIns="0"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b="1" i="1">
                            <a:latin typeface="Cambria Math" panose="02040503050406030204" pitchFamily="18" charset="0"/>
                          </a:rPr>
                          <m:t>𝒔</m:t>
                        </m:r>
                      </m:e>
                      <m:sub>
                        <m:r>
                          <a:rPr lang="en-US" altLang="ko-KR" i="1" smtClean="0">
                            <a:latin typeface="Cambria Math" panose="02040503050406030204" pitchFamily="18" charset="0"/>
                            <a:ea typeface="Cambria Math" panose="02040503050406030204" pitchFamily="18" charset="0"/>
                          </a:rPr>
                          <m:t>→</m:t>
                        </m:r>
                        <m:r>
                          <m:rPr>
                            <m:sty m:val="p"/>
                          </m:rPr>
                          <a:rPr lang="en-US" altLang="ko-KR" i="1">
                            <a:latin typeface="Cambria Math" panose="02040503050406030204" pitchFamily="18" charset="0"/>
                            <a:ea typeface="Cambria Math" panose="02040503050406030204" pitchFamily="18" charset="0"/>
                          </a:rPr>
                          <m:t>d</m:t>
                        </m:r>
                      </m:sub>
                    </m:sSub>
                  </m:oMath>
                </a14:m>
                <a:r>
                  <a:rPr lang="en-US" altLang="ko-KR" dirty="0"/>
                  <a:t>=</a:t>
                </a:r>
                <a14:m>
                  <m:oMath xmlns:m="http://schemas.openxmlformats.org/officeDocument/2006/math">
                    <m:sSub>
                      <m:sSubPr>
                        <m:ctrlPr>
                          <a:rPr lang="en-US" altLang="ko-KR" i="1" dirty="0" smtClean="0">
                            <a:latin typeface="Cambria Math" panose="02040503050406030204" pitchFamily="18" charset="0"/>
                          </a:rPr>
                        </m:ctrlPr>
                      </m:sSubPr>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m:t>
                            </m:r>
                            <m:r>
                              <m:rPr>
                                <m:sty m:val="p"/>
                              </m:rPr>
                              <a:rPr lang="en-US" altLang="ko-KR" i="1" dirty="0">
                                <a:latin typeface="Cambria Math" panose="02040503050406030204" pitchFamily="18" charset="0"/>
                              </a:rPr>
                              <m:t>s</m:t>
                            </m:r>
                          </m:e>
                          <m:sub>
                            <m:r>
                              <m:rPr>
                                <m:sty m:val="p"/>
                              </m:rPr>
                              <a:rPr lang="en-US" altLang="ko-KR" i="1" dirty="0">
                                <a:latin typeface="Cambria Math" panose="02040503050406030204" pitchFamily="18" charset="0"/>
                              </a:rPr>
                              <m:t>i</m:t>
                            </m:r>
                          </m:sub>
                        </m:sSub>
                        <m:r>
                          <m:rPr>
                            <m:nor/>
                          </m:rPr>
                          <a:rPr lang="en-US" altLang="ko-KR" dirty="0"/>
                          <m:t>}</m:t>
                        </m:r>
                      </m:e>
                      <m:sub>
                        <m:r>
                          <a:rPr lang="en-US" altLang="ko-KR" i="1" dirty="0">
                            <a:latin typeface="Cambria Math" panose="02040503050406030204" pitchFamily="18" charset="0"/>
                          </a:rPr>
                          <m:t>1</m:t>
                        </m:r>
                        <m:r>
                          <a:rPr lang="en-US" altLang="ko-KR" i="1" dirty="0" smtClean="0">
                            <a:latin typeface="Cambria Math" panose="02040503050406030204" pitchFamily="18" charset="0"/>
                            <a:ea typeface="Cambria Math" panose="02040503050406030204" pitchFamily="18" charset="0"/>
                          </a:rPr>
                          <m:t>≤</m:t>
                        </m:r>
                        <m:r>
                          <m:rPr>
                            <m:sty m:val="p"/>
                          </m:rPr>
                          <a:rPr lang="en-US" altLang="ko-KR" i="1" dirty="0">
                            <a:latin typeface="Cambria Math" panose="02040503050406030204" pitchFamily="18" charset="0"/>
                            <a:ea typeface="Cambria Math" panose="02040503050406030204" pitchFamily="18" charset="0"/>
                          </a:rPr>
                          <m:t>i</m:t>
                        </m:r>
                        <m:r>
                          <a:rPr lang="en-US" altLang="ko-KR" i="1" dirty="0" smtClean="0">
                            <a:latin typeface="Cambria Math" panose="02040503050406030204" pitchFamily="18" charset="0"/>
                            <a:ea typeface="Cambria Math" panose="02040503050406030204" pitchFamily="18" charset="0"/>
                          </a:rPr>
                          <m:t>≤</m:t>
                        </m:r>
                        <m:r>
                          <m:rPr>
                            <m:sty m:val="p"/>
                          </m:rPr>
                          <a:rPr lang="en-US" altLang="ko-KR" i="1" dirty="0">
                            <a:latin typeface="Cambria Math" panose="02040503050406030204" pitchFamily="18" charset="0"/>
                            <a:ea typeface="Cambria Math" panose="02040503050406030204" pitchFamily="18" charset="0"/>
                          </a:rPr>
                          <m:t>k</m:t>
                        </m:r>
                      </m:sub>
                    </m:sSub>
                  </m:oMath>
                </a14:m>
                <a:r>
                  <a:rPr lang="en-US" altLang="ko-KR" dirty="0"/>
                  <a:t>,       </a:t>
                </a:r>
                <a:r>
                  <a:rPr lang="en-US" altLang="ko-KR" sz="1400" dirty="0"/>
                  <a:t>0</a:t>
                </a:r>
                <a:r>
                  <a:rPr lang="en-US" altLang="ko-KR" sz="1400" dirty="0">
                    <a:ea typeface="Cambria Math" panose="02040503050406030204" pitchFamily="18" charset="0"/>
                  </a:rPr>
                  <a:t> </a:t>
                </a:r>
                <a14:m>
                  <m:oMath xmlns:m="http://schemas.openxmlformats.org/officeDocument/2006/math">
                    <m:r>
                      <a:rPr lang="en-US" altLang="ko-KR" sz="1400" i="1" dirty="0">
                        <a:latin typeface="Cambria Math" panose="02040503050406030204" pitchFamily="18" charset="0"/>
                        <a:ea typeface="Cambria Math" panose="02040503050406030204" pitchFamily="18" charset="0"/>
                      </a:rPr>
                      <m:t>≤</m:t>
                    </m:r>
                    <m:sSub>
                      <m:sSubPr>
                        <m:ctrlPr>
                          <a:rPr lang="en-US" altLang="ko-KR" sz="1400" i="1" dirty="0">
                            <a:latin typeface="Cambria Math" panose="02040503050406030204" pitchFamily="18" charset="0"/>
                          </a:rPr>
                        </m:ctrlPr>
                      </m:sSubPr>
                      <m:e>
                        <m:r>
                          <a:rPr lang="en-US" altLang="ko-KR" sz="1400" i="1" dirty="0">
                            <a:latin typeface="Cambria Math" panose="02040503050406030204" pitchFamily="18" charset="0"/>
                          </a:rPr>
                          <m:t>{</m:t>
                        </m:r>
                        <m:r>
                          <m:rPr>
                            <m:sty m:val="p"/>
                          </m:rPr>
                          <a:rPr lang="en-US" altLang="ko-KR" sz="1400" i="1" dirty="0">
                            <a:latin typeface="Cambria Math" panose="02040503050406030204" pitchFamily="18" charset="0"/>
                          </a:rPr>
                          <m:t>s</m:t>
                        </m:r>
                      </m:e>
                      <m:sub>
                        <m:r>
                          <m:rPr>
                            <m:sty m:val="p"/>
                          </m:rPr>
                          <a:rPr lang="en-US" altLang="ko-KR" sz="1400" i="1" dirty="0">
                            <a:latin typeface="Cambria Math" panose="02040503050406030204" pitchFamily="18" charset="0"/>
                          </a:rPr>
                          <m:t>i</m:t>
                        </m:r>
                      </m:sub>
                    </m:sSub>
                  </m:oMath>
                </a14:m>
                <a:r>
                  <a:rPr lang="en-US" altLang="ko-KR" sz="1400" dirty="0"/>
                  <a:t>}</a:t>
                </a:r>
                <a:r>
                  <a:rPr lang="en-US" altLang="ko-KR" sz="1400" dirty="0">
                    <a:ea typeface="Cambria Math" panose="02040503050406030204" pitchFamily="18" charset="0"/>
                  </a:rPr>
                  <a:t> </a:t>
                </a:r>
                <a14:m>
                  <m:oMath xmlns:m="http://schemas.openxmlformats.org/officeDocument/2006/math">
                    <m:r>
                      <a:rPr lang="en-US" altLang="ko-KR" sz="1400" i="1" dirty="0">
                        <a:latin typeface="Cambria Math" panose="02040503050406030204" pitchFamily="18" charset="0"/>
                        <a:ea typeface="Cambria Math" panose="02040503050406030204" pitchFamily="18" charset="0"/>
                      </a:rPr>
                      <m:t>≤</m:t>
                    </m:r>
                  </m:oMath>
                </a14:m>
                <a:r>
                  <a:rPr lang="en-US" altLang="ko-KR" sz="1400" dirty="0"/>
                  <a:t>1 &amp; </a:t>
                </a:r>
                <a14:m>
                  <m:oMath xmlns:m="http://schemas.openxmlformats.org/officeDocument/2006/math">
                    <m:nary>
                      <m:naryPr>
                        <m:chr m:val="∑"/>
                        <m:limLoc m:val="subSup"/>
                        <m:ctrlPr>
                          <a:rPr lang="en-US" altLang="ko-KR" sz="1400" i="1" smtClean="0">
                            <a:latin typeface="Cambria Math" panose="02040503050406030204" pitchFamily="18" charset="0"/>
                          </a:rPr>
                        </m:ctrlPr>
                      </m:naryPr>
                      <m:sub>
                        <m:r>
                          <m:rPr>
                            <m:sty m:val="p"/>
                            <m:brk m:alnAt="25"/>
                          </m:rPr>
                          <a:rPr lang="en-US" altLang="ko-KR" sz="1400" i="1">
                            <a:latin typeface="Cambria Math" panose="02040503050406030204" pitchFamily="18" charset="0"/>
                          </a:rPr>
                          <m:t>i</m:t>
                        </m:r>
                        <m:r>
                          <a:rPr lang="en-US" altLang="ko-KR" sz="1400" i="1">
                            <a:latin typeface="Cambria Math" panose="02040503050406030204" pitchFamily="18" charset="0"/>
                          </a:rPr>
                          <m:t>=1</m:t>
                        </m:r>
                      </m:sub>
                      <m:sup>
                        <m:r>
                          <m:rPr>
                            <m:sty m:val="p"/>
                          </m:rPr>
                          <a:rPr lang="en-US" altLang="ko-KR" sz="1400" i="1">
                            <a:latin typeface="Cambria Math" panose="02040503050406030204" pitchFamily="18" charset="0"/>
                          </a:rPr>
                          <m:t>k</m:t>
                        </m:r>
                      </m:sup>
                      <m:e>
                        <m:sSub>
                          <m:sSubPr>
                            <m:ctrlPr>
                              <a:rPr lang="en-US" altLang="ko-KR" sz="1400" i="1" smtClean="0">
                                <a:latin typeface="Cambria Math" panose="02040503050406030204" pitchFamily="18" charset="0"/>
                              </a:rPr>
                            </m:ctrlPr>
                          </m:sSubPr>
                          <m:e>
                            <m:r>
                              <m:rPr>
                                <m:sty m:val="p"/>
                              </m:rPr>
                              <a:rPr lang="en-US" altLang="ko-KR" sz="1400" i="1">
                                <a:latin typeface="Cambria Math" panose="02040503050406030204" pitchFamily="18" charset="0"/>
                              </a:rPr>
                              <m:t>s</m:t>
                            </m:r>
                          </m:e>
                          <m:sub>
                            <m:r>
                              <m:rPr>
                                <m:sty m:val="p"/>
                              </m:rPr>
                              <a:rPr lang="en-US" altLang="ko-KR" sz="1400" i="1">
                                <a:latin typeface="Cambria Math" panose="02040503050406030204" pitchFamily="18" charset="0"/>
                              </a:rPr>
                              <m:t>i</m:t>
                            </m:r>
                          </m:sub>
                        </m:sSub>
                        <m:r>
                          <a:rPr lang="en-US" altLang="ko-KR" sz="1400" i="1">
                            <a:latin typeface="Cambria Math" panose="02040503050406030204" pitchFamily="18" charset="0"/>
                          </a:rPr>
                          <m:t>=1</m:t>
                        </m:r>
                      </m:e>
                    </m:nary>
                  </m:oMath>
                </a14:m>
                <a:endParaRPr lang="ko-KR" altLang="en-US" dirty="0"/>
              </a:p>
            </p:txBody>
          </p:sp>
        </mc:Choice>
        <mc:Fallback xmlns="">
          <p:sp>
            <p:nvSpPr>
              <p:cNvPr id="13" name="TextBox 12">
                <a:extLst>
                  <a:ext uri="{FF2B5EF4-FFF2-40B4-BE49-F238E27FC236}">
                    <a16:creationId xmlns:a16="http://schemas.microsoft.com/office/drawing/2014/main" id="{69A67DDF-1106-4E0C-8226-39E5FA4B2BCC}"/>
                  </a:ext>
                </a:extLst>
              </p:cNvPr>
              <p:cNvSpPr txBox="1">
                <a:spLocks noRot="1" noChangeAspect="1" noMove="1" noResize="1" noEditPoints="1" noAdjustHandles="1" noChangeArrowheads="1" noChangeShapeType="1" noTextEdit="1"/>
              </p:cNvSpPr>
              <p:nvPr/>
            </p:nvSpPr>
            <p:spPr>
              <a:xfrm>
                <a:off x="5978435" y="4719408"/>
                <a:ext cx="3727367" cy="276999"/>
              </a:xfrm>
              <a:prstGeom prst="rect">
                <a:avLst/>
              </a:prstGeom>
              <a:blipFill>
                <a:blip r:embed="rId3"/>
                <a:stretch>
                  <a:fillRect l="-1637" t="-108696" r="-655" b="-189130"/>
                </a:stretch>
              </a:blipFill>
            </p:spPr>
            <p:txBody>
              <a:bodyPr/>
              <a:lstStyle/>
              <a:p>
                <a:r>
                  <a:rPr lang="ko-KR" altLang="en-US">
                    <a:noFill/>
                  </a:rPr>
                  <a:t> </a:t>
                </a:r>
              </a:p>
            </p:txBody>
          </p:sp>
        </mc:Fallback>
      </mc:AlternateContent>
      <p:pic>
        <p:nvPicPr>
          <p:cNvPr id="15" name="그림 14">
            <a:extLst>
              <a:ext uri="{FF2B5EF4-FFF2-40B4-BE49-F238E27FC236}">
                <a16:creationId xmlns:a16="http://schemas.microsoft.com/office/drawing/2014/main" id="{3193EAA7-A493-4BD7-9AC1-747CCC35225A}"/>
              </a:ext>
            </a:extLst>
          </p:cNvPr>
          <p:cNvPicPr>
            <a:picLocks noChangeAspect="1"/>
          </p:cNvPicPr>
          <p:nvPr/>
        </p:nvPicPr>
        <p:blipFill>
          <a:blip r:embed="rId4"/>
          <a:stretch>
            <a:fillRect/>
          </a:stretch>
        </p:blipFill>
        <p:spPr>
          <a:xfrm>
            <a:off x="5848177" y="5169353"/>
            <a:ext cx="3857625" cy="819150"/>
          </a:xfrm>
          <a:prstGeom prst="rect">
            <a:avLst/>
          </a:prstGeom>
        </p:spPr>
      </p:pic>
    </p:spTree>
    <p:extLst>
      <p:ext uri="{BB962C8B-B14F-4D97-AF65-F5344CB8AC3E}">
        <p14:creationId xmlns:p14="http://schemas.microsoft.com/office/powerpoint/2010/main" val="45454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Affine-transfer decoder(color info)</a:t>
            </a:r>
            <a:endParaRPr lang="ko-KR" altLang="en-US" b="1" dirty="0"/>
          </a:p>
        </p:txBody>
      </p:sp>
      <mc:AlternateContent xmlns:mc="http://schemas.openxmlformats.org/markup-compatibility/2006" xmlns:a14="http://schemas.microsoft.com/office/drawing/2010/main">
        <mc:Choice Requires="a14">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4615543" y="1635866"/>
                <a:ext cx="7304994" cy="3789942"/>
              </a:xfrm>
            </p:spPr>
            <p:txBody>
              <a:bodyPr>
                <a:normAutofit/>
              </a:bodyPr>
              <a:lstStyle/>
              <a:p>
                <a:pPr marL="342900" lvl="0" indent="-342900">
                  <a:lnSpc>
                    <a:spcPct val="150000"/>
                  </a:lnSpc>
                  <a:buClr>
                    <a:srgbClr val="002060"/>
                  </a:buClr>
                  <a:buFont typeface="Times New Roman" panose="02020603050405020304" pitchFamily="18" charset="0"/>
                  <a:buChar char="■"/>
                  <a:defRPr/>
                </a:pPr>
                <a14:m>
                  <m:oMath xmlns:m="http://schemas.openxmlformats.org/officeDocument/2006/math">
                    <m:sSub>
                      <m:sSubPr>
                        <m:ctrlPr>
                          <a:rPr lang="en-US" altLang="ko-KR" sz="1800" b="0" i="1" smtClean="0">
                            <a:latin typeface="Cambria Math" panose="02040503050406030204" pitchFamily="18" charset="0"/>
                          </a:rPr>
                        </m:ctrlPr>
                      </m:sSubPr>
                      <m:e>
                        <m:r>
                          <a:rPr lang="en-US" altLang="ko-KR" sz="1800" b="0" i="1">
                            <a:latin typeface="Cambria Math" panose="02040503050406030204" pitchFamily="18" charset="0"/>
                          </a:rPr>
                          <m:t>𝐷</m:t>
                        </m:r>
                      </m:e>
                      <m:sub>
                        <m:r>
                          <a:rPr lang="en-US" altLang="ko-KR" sz="1800" b="0" i="1">
                            <a:latin typeface="Cambria Math" panose="02040503050406030204" pitchFamily="18" charset="0"/>
                          </a:rPr>
                          <m:t>𝑐</m:t>
                        </m:r>
                      </m:sub>
                    </m:sSub>
                    <m:r>
                      <a:rPr lang="en-US" altLang="ko-KR" sz="1800" b="0" i="1" smtClean="0">
                        <a:latin typeface="Cambria Math" panose="02040503050406030204" pitchFamily="18" charset="0"/>
                      </a:rPr>
                      <m:t> </m:t>
                    </m:r>
                  </m:oMath>
                </a14:m>
                <a:r>
                  <a:rPr lang="en-US" altLang="ko-KR" sz="1800" b="0" dirty="0"/>
                  <a:t>and </a:t>
                </a:r>
                <a14:m>
                  <m:oMath xmlns:m="http://schemas.openxmlformats.org/officeDocument/2006/math">
                    <m:sSub>
                      <m:sSubPr>
                        <m:ctrlPr>
                          <a:rPr lang="en-US" altLang="ko-KR" sz="1800" b="0" i="1">
                            <a:latin typeface="Cambria Math" panose="02040503050406030204" pitchFamily="18" charset="0"/>
                          </a:rPr>
                        </m:ctrlPr>
                      </m:sSubPr>
                      <m:e>
                        <m:r>
                          <a:rPr lang="en-US" altLang="ko-KR" sz="1800" b="0" i="1" smtClean="0">
                            <a:latin typeface="Cambria Math" panose="02040503050406030204" pitchFamily="18" charset="0"/>
                          </a:rPr>
                          <m:t>𝐷</m:t>
                        </m:r>
                      </m:e>
                      <m:sub>
                        <m:r>
                          <a:rPr lang="en-US" altLang="ko-KR" sz="1800" b="0" i="1">
                            <a:latin typeface="Cambria Math" panose="02040503050406030204" pitchFamily="18" charset="0"/>
                          </a:rPr>
                          <m:t>𝑐</m:t>
                        </m:r>
                      </m:sub>
                    </m:sSub>
                    <m:r>
                      <a:rPr lang="en-US" altLang="ko-KR" sz="1800" b="0" i="1">
                        <a:latin typeface="Cambria Math" panose="02040503050406030204" pitchFamily="18" charset="0"/>
                      </a:rPr>
                      <m:t> </m:t>
                    </m:r>
                  </m:oMath>
                </a14:m>
                <a:r>
                  <a:rPr lang="en-US" altLang="ko-KR" sz="1800" b="0" dirty="0"/>
                  <a:t>(color bases) have affine relationship</a:t>
                </a:r>
              </a:p>
              <a:p>
                <a:pPr marL="342900" lvl="0" indent="-342900">
                  <a:lnSpc>
                    <a:spcPct val="150000"/>
                  </a:lnSpc>
                  <a:buClr>
                    <a:srgbClr val="002060"/>
                  </a:buClr>
                  <a:buFont typeface="Times New Roman" panose="02020603050405020304" pitchFamily="18" charset="0"/>
                  <a:buChar char="■"/>
                  <a:defRPr/>
                </a:pPr>
                <a:r>
                  <a:rPr lang="en-US" altLang="ko-KR" sz="1800" b="0" dirty="0">
                    <a:latin typeface="Times New Roman" panose="02020603050405020304" pitchFamily="18" charset="0"/>
                    <a:cs typeface="Times New Roman" panose="02020603050405020304" pitchFamily="18" charset="0"/>
                  </a:rPr>
                  <a:t>Decoder : carry color information and their transfer information</a:t>
                </a:r>
              </a:p>
            </p:txBody>
          </p:sp>
        </mc:Choice>
        <mc:Fallback xmlns="">
          <p:sp>
            <p:nvSpPr>
              <p:cNvPr id="12" name="내용 개체 틀 2">
                <a:extLst>
                  <a:ext uri="{FF2B5EF4-FFF2-40B4-BE49-F238E27FC236}">
                    <a16:creationId xmlns:a16="http://schemas.microsoft.com/office/drawing/2014/main" id="{8DC5EF12-212C-4513-A531-24309DC51491}"/>
                  </a:ext>
                </a:extLst>
              </p:cNvPr>
              <p:cNvSpPr>
                <a:spLocks noGrp="1" noRot="1" noChangeAspect="1" noMove="1" noResize="1" noEditPoints="1" noAdjustHandles="1" noChangeArrowheads="1" noChangeShapeType="1" noTextEdit="1"/>
              </p:cNvSpPr>
              <p:nvPr>
                <p:ph idx="1"/>
              </p:nvPr>
            </p:nvSpPr>
            <p:spPr>
              <a:xfrm>
                <a:off x="4615543" y="1635866"/>
                <a:ext cx="7304994" cy="3789942"/>
              </a:xfrm>
              <a:blipFill>
                <a:blip r:embed="rId2"/>
                <a:stretch>
                  <a:fillRect l="-50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BC6036A2-59D0-497C-8E81-757C1F7D1C46}"/>
              </a:ext>
            </a:extLst>
          </p:cNvPr>
          <p:cNvPicPr>
            <a:picLocks noChangeAspect="1"/>
          </p:cNvPicPr>
          <p:nvPr/>
        </p:nvPicPr>
        <p:blipFill>
          <a:blip r:embed="rId3"/>
          <a:stretch>
            <a:fillRect/>
          </a:stretch>
        </p:blipFill>
        <p:spPr>
          <a:xfrm>
            <a:off x="1142319" y="2288422"/>
            <a:ext cx="2654618" cy="22811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2369EB-4FF1-4CB9-916D-241D05F89F3E}"/>
                  </a:ext>
                </a:extLst>
              </p:cNvPr>
              <p:cNvSpPr txBox="1"/>
              <p:nvPr/>
            </p:nvSpPr>
            <p:spPr>
              <a:xfrm>
                <a:off x="6966856" y="2860445"/>
                <a:ext cx="1397114" cy="369332"/>
              </a:xfrm>
              <a:prstGeom prst="rect">
                <a:avLst/>
              </a:prstGeom>
              <a:noFill/>
            </p:spPr>
            <p:txBody>
              <a:bodyPr wrap="none" rtlCol="0">
                <a:spAutoFit/>
              </a:bodyPr>
              <a:lstStyle/>
              <a:p>
                <a14:m>
                  <m:oMath xmlns:m="http://schemas.openxmlformats.org/officeDocument/2006/math">
                    <m:sSub>
                      <m:sSubPr>
                        <m:ctrlPr>
                          <a:rPr lang="en-US" altLang="ko-KR" sz="1800" b="0" i="1" smtClean="0">
                            <a:latin typeface="Cambria Math" panose="02040503050406030204" pitchFamily="18" charset="0"/>
                          </a:rPr>
                        </m:ctrlPr>
                      </m:sSubPr>
                      <m:e>
                        <m:r>
                          <a:rPr lang="en-US" altLang="ko-KR" sz="1800" b="0" i="1">
                            <a:latin typeface="Cambria Math" panose="02040503050406030204" pitchFamily="18" charset="0"/>
                          </a:rPr>
                          <m:t>𝐷</m:t>
                        </m:r>
                      </m:e>
                      <m:sub>
                        <m:r>
                          <m:rPr>
                            <m:sty m:val="p"/>
                          </m:rPr>
                          <a:rPr lang="en-US" altLang="ko-KR" i="1">
                            <a:latin typeface="Cambria Math" panose="02040503050406030204" pitchFamily="18" charset="0"/>
                          </a:rPr>
                          <m:t>s</m:t>
                        </m:r>
                      </m:sub>
                    </m:sSub>
                  </m:oMath>
                </a14:m>
                <a:r>
                  <a:rPr lang="en-US" altLang="ko-KR" dirty="0"/>
                  <a:t> = </a:t>
                </a:r>
                <a:r>
                  <a:rPr lang="en-US" altLang="ko-KR" b="1" dirty="0"/>
                  <a:t>a</a:t>
                </a:r>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𝐷</m:t>
                        </m:r>
                      </m:e>
                      <m:sub>
                        <m:r>
                          <a:rPr lang="en-US" altLang="ko-KR" i="1">
                            <a:latin typeface="Cambria Math" panose="02040503050406030204" pitchFamily="18" charset="0"/>
                          </a:rPr>
                          <m:t>𝑐</m:t>
                        </m:r>
                      </m:sub>
                    </m:sSub>
                    <m:r>
                      <a:rPr lang="en-US" altLang="ko-KR" i="1">
                        <a:latin typeface="Cambria Math" panose="02040503050406030204" pitchFamily="18" charset="0"/>
                      </a:rPr>
                      <m:t> </m:t>
                    </m:r>
                  </m:oMath>
                </a14:m>
                <a:r>
                  <a:rPr lang="en-US" altLang="ko-KR" dirty="0"/>
                  <a:t>+</a:t>
                </a:r>
                <a:r>
                  <a:rPr lang="en-US" altLang="ko-KR" b="1" dirty="0"/>
                  <a:t>b</a:t>
                </a:r>
                <a:endParaRPr lang="ko-KR" altLang="en-US" b="1" dirty="0"/>
              </a:p>
            </p:txBody>
          </p:sp>
        </mc:Choice>
        <mc:Fallback xmlns="">
          <p:sp>
            <p:nvSpPr>
              <p:cNvPr id="6" name="TextBox 5">
                <a:extLst>
                  <a:ext uri="{FF2B5EF4-FFF2-40B4-BE49-F238E27FC236}">
                    <a16:creationId xmlns:a16="http://schemas.microsoft.com/office/drawing/2014/main" id="{992369EB-4FF1-4CB9-916D-241D05F89F3E}"/>
                  </a:ext>
                </a:extLst>
              </p:cNvPr>
              <p:cNvSpPr txBox="1">
                <a:spLocks noRot="1" noChangeAspect="1" noMove="1" noResize="1" noEditPoints="1" noAdjustHandles="1" noChangeArrowheads="1" noChangeShapeType="1" noTextEdit="1"/>
              </p:cNvSpPr>
              <p:nvPr/>
            </p:nvSpPr>
            <p:spPr>
              <a:xfrm>
                <a:off x="6966856" y="2860445"/>
                <a:ext cx="1397114" cy="369332"/>
              </a:xfrm>
              <a:prstGeom prst="rect">
                <a:avLst/>
              </a:prstGeom>
              <a:blipFill>
                <a:blip r:embed="rId4"/>
                <a:stretch>
                  <a:fillRect t="-8197" r="-2620" b="-24590"/>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A2FABD19-B9B9-439A-9B56-EC1FCBA78893}"/>
              </a:ext>
            </a:extLst>
          </p:cNvPr>
          <p:cNvPicPr>
            <a:picLocks noChangeAspect="1"/>
          </p:cNvPicPr>
          <p:nvPr/>
        </p:nvPicPr>
        <p:blipFill>
          <a:blip r:embed="rId5"/>
          <a:stretch>
            <a:fillRect/>
          </a:stretch>
        </p:blipFill>
        <p:spPr>
          <a:xfrm>
            <a:off x="6257964" y="3712247"/>
            <a:ext cx="2814898" cy="854726"/>
          </a:xfrm>
          <a:prstGeom prst="rect">
            <a:avLst/>
          </a:prstGeom>
        </p:spPr>
      </p:pic>
      <p:cxnSp>
        <p:nvCxnSpPr>
          <p:cNvPr id="10" name="직선 화살표 연결선 9">
            <a:extLst>
              <a:ext uri="{FF2B5EF4-FFF2-40B4-BE49-F238E27FC236}">
                <a16:creationId xmlns:a16="http://schemas.microsoft.com/office/drawing/2014/main" id="{D202B3BC-C0AB-4851-8644-77B60A4E15AE}"/>
              </a:ext>
            </a:extLst>
          </p:cNvPr>
          <p:cNvCxnSpPr>
            <a:stCxn id="6" idx="2"/>
            <a:endCxn id="8" idx="0"/>
          </p:cNvCxnSpPr>
          <p:nvPr/>
        </p:nvCxnSpPr>
        <p:spPr>
          <a:xfrm>
            <a:off x="7665413" y="3229777"/>
            <a:ext cx="0" cy="48247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DEF247-8D2A-4C04-AA61-5EA303347C9F}"/>
              </a:ext>
            </a:extLst>
          </p:cNvPr>
          <p:cNvSpPr txBox="1"/>
          <p:nvPr/>
        </p:nvSpPr>
        <p:spPr>
          <a:xfrm>
            <a:off x="7682831" y="3295685"/>
            <a:ext cx="3401893" cy="276999"/>
          </a:xfrm>
          <a:prstGeom prst="rect">
            <a:avLst/>
          </a:prstGeom>
          <a:noFill/>
        </p:spPr>
        <p:txBody>
          <a:bodyPr wrap="none" rtlCol="0">
            <a:spAutoFit/>
          </a:bodyPr>
          <a:lstStyle/>
          <a:p>
            <a:r>
              <a:rPr lang="en-US" altLang="ko-KR" sz="1200" dirty="0"/>
              <a:t>Improve the flexibility and the representative power</a:t>
            </a:r>
            <a:endParaRPr lang="ko-KR" altLang="en-US" sz="12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33FA71-C48D-47BC-A5F5-0C9BC3BFD08C}"/>
                  </a:ext>
                </a:extLst>
              </p:cNvPr>
              <p:cNvSpPr txBox="1"/>
              <p:nvPr/>
            </p:nvSpPr>
            <p:spPr>
              <a:xfrm>
                <a:off x="9064153" y="3744449"/>
                <a:ext cx="45525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a:latin typeface="Cambria Math" panose="02040503050406030204" pitchFamily="18" charset="0"/>
                            </a:rPr>
                            <m:t>𝐷</m:t>
                          </m:r>
                        </m:e>
                        <m:sub>
                          <m:r>
                            <a:rPr lang="en-US" altLang="ko-KR" sz="1600" b="0" i="1">
                              <a:latin typeface="Cambria Math" panose="02040503050406030204" pitchFamily="18" charset="0"/>
                            </a:rPr>
                            <m:t>𝑐</m:t>
                          </m:r>
                        </m:sub>
                      </m:sSub>
                    </m:oMath>
                  </m:oMathPara>
                </a14:m>
                <a:endParaRPr lang="ko-KR" altLang="en-US" sz="1600" dirty="0"/>
              </a:p>
            </p:txBody>
          </p:sp>
        </mc:Choice>
        <mc:Fallback xmlns="">
          <p:sp>
            <p:nvSpPr>
              <p:cNvPr id="16" name="TextBox 15">
                <a:extLst>
                  <a:ext uri="{FF2B5EF4-FFF2-40B4-BE49-F238E27FC236}">
                    <a16:creationId xmlns:a16="http://schemas.microsoft.com/office/drawing/2014/main" id="{4933FA71-C48D-47BC-A5F5-0C9BC3BFD08C}"/>
                  </a:ext>
                </a:extLst>
              </p:cNvPr>
              <p:cNvSpPr txBox="1">
                <a:spLocks noRot="1" noChangeAspect="1" noMove="1" noResize="1" noEditPoints="1" noAdjustHandles="1" noChangeArrowheads="1" noChangeShapeType="1" noTextEdit="1"/>
              </p:cNvSpPr>
              <p:nvPr/>
            </p:nvSpPr>
            <p:spPr>
              <a:xfrm>
                <a:off x="9064153" y="3744449"/>
                <a:ext cx="455253" cy="338554"/>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7615178-CDED-4DF3-81C2-CB49495311F7}"/>
                  </a:ext>
                </a:extLst>
              </p:cNvPr>
              <p:cNvSpPr txBox="1"/>
              <p:nvPr/>
            </p:nvSpPr>
            <p:spPr>
              <a:xfrm>
                <a:off x="9064153" y="4163671"/>
                <a:ext cx="4489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a:latin typeface="Cambria Math" panose="02040503050406030204" pitchFamily="18" charset="0"/>
                            </a:rPr>
                            <m:t>𝐷</m:t>
                          </m:r>
                        </m:e>
                        <m:sub>
                          <m:r>
                            <m:rPr>
                              <m:sty m:val="p"/>
                            </m:rPr>
                            <a:rPr lang="en-US" altLang="ko-KR" sz="1600" i="1">
                              <a:latin typeface="Cambria Math" panose="02040503050406030204" pitchFamily="18" charset="0"/>
                            </a:rPr>
                            <m:t>s</m:t>
                          </m:r>
                        </m:sub>
                      </m:sSub>
                    </m:oMath>
                  </m:oMathPara>
                </a14:m>
                <a:endParaRPr lang="ko-KR" altLang="en-US" sz="1600" dirty="0"/>
              </a:p>
            </p:txBody>
          </p:sp>
        </mc:Choice>
        <mc:Fallback xmlns="">
          <p:sp>
            <p:nvSpPr>
              <p:cNvPr id="19" name="TextBox 18">
                <a:extLst>
                  <a:ext uri="{FF2B5EF4-FFF2-40B4-BE49-F238E27FC236}">
                    <a16:creationId xmlns:a16="http://schemas.microsoft.com/office/drawing/2014/main" id="{47615178-CDED-4DF3-81C2-CB49495311F7}"/>
                  </a:ext>
                </a:extLst>
              </p:cNvPr>
              <p:cNvSpPr txBox="1">
                <a:spLocks noRot="1" noChangeAspect="1" noMove="1" noResize="1" noEditPoints="1" noAdjustHandles="1" noChangeArrowheads="1" noChangeShapeType="1" noTextEdit="1"/>
              </p:cNvSpPr>
              <p:nvPr/>
            </p:nvSpPr>
            <p:spPr>
              <a:xfrm>
                <a:off x="9064153" y="4163671"/>
                <a:ext cx="448904" cy="338554"/>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46220D5-A2F1-4605-8B8F-24F8119AAA44}"/>
                  </a:ext>
                </a:extLst>
              </p:cNvPr>
              <p:cNvSpPr txBox="1"/>
              <p:nvPr/>
            </p:nvSpPr>
            <p:spPr>
              <a:xfrm>
                <a:off x="10284822" y="6391216"/>
                <a:ext cx="1757276" cy="276999"/>
              </a:xfrm>
              <a:prstGeom prst="rect">
                <a:avLst/>
              </a:prstGeom>
              <a:noFill/>
            </p:spPr>
            <p:txBody>
              <a:bodyPr wrap="none" rtlCol="0">
                <a:spAutoFit/>
              </a:bodyPr>
              <a:lstStyle/>
              <a:p>
                <a14:m>
                  <m:oMath xmlns:m="http://schemas.openxmlformats.org/officeDocument/2006/math">
                    <m:sSub>
                      <m:sSubPr>
                        <m:ctrlPr>
                          <a:rPr lang="en-US" altLang="ko-KR" sz="1200" i="1" smtClean="0">
                            <a:latin typeface="Cambria Math" panose="02040503050406030204" pitchFamily="18" charset="0"/>
                          </a:rPr>
                        </m:ctrlPr>
                      </m:sSubPr>
                      <m:e>
                        <m:r>
                          <a:rPr lang="en-US" altLang="ko-KR" sz="1200" b="1" i="1">
                            <a:latin typeface="Cambria Math" panose="02040503050406030204" pitchFamily="18" charset="0"/>
                          </a:rPr>
                          <m:t>𝑩</m:t>
                        </m:r>
                      </m:e>
                      <m:sub>
                        <m:r>
                          <a:rPr lang="ko-KR" altLang="en-US" sz="1200" i="1" smtClean="0">
                            <a:latin typeface="Cambria Math" panose="02040503050406030204" pitchFamily="18" charset="0"/>
                          </a:rPr>
                          <m:t>𝜃</m:t>
                        </m:r>
                      </m:sub>
                    </m:sSub>
                    <m:r>
                      <a:rPr lang="en-US" altLang="ko-KR" sz="1200" b="0" i="1" smtClean="0">
                        <a:latin typeface="Cambria Math" panose="02040503050406030204" pitchFamily="18" charset="0"/>
                      </a:rPr>
                      <m:t> </m:t>
                    </m:r>
                  </m:oMath>
                </a14:m>
                <a:r>
                  <a:rPr lang="en-US" altLang="ko-KR" sz="1200" dirty="0"/>
                  <a:t>: shared basis weights</a:t>
                </a:r>
                <a:endParaRPr lang="ko-KR" altLang="en-US" sz="1200" dirty="0"/>
              </a:p>
            </p:txBody>
          </p:sp>
        </mc:Choice>
        <mc:Fallback xmlns="">
          <p:sp>
            <p:nvSpPr>
              <p:cNvPr id="20" name="TextBox 19">
                <a:extLst>
                  <a:ext uri="{FF2B5EF4-FFF2-40B4-BE49-F238E27FC236}">
                    <a16:creationId xmlns:a16="http://schemas.microsoft.com/office/drawing/2014/main" id="{B46220D5-A2F1-4605-8B8F-24F8119AAA44}"/>
                  </a:ext>
                </a:extLst>
              </p:cNvPr>
              <p:cNvSpPr txBox="1">
                <a:spLocks noRot="1" noChangeAspect="1" noMove="1" noResize="1" noEditPoints="1" noAdjustHandles="1" noChangeArrowheads="1" noChangeShapeType="1" noTextEdit="1"/>
              </p:cNvSpPr>
              <p:nvPr/>
            </p:nvSpPr>
            <p:spPr>
              <a:xfrm>
                <a:off x="10284822" y="6391216"/>
                <a:ext cx="1757276" cy="276999"/>
              </a:xfrm>
              <a:prstGeom prst="rect">
                <a:avLst/>
              </a:prstGeom>
              <a:blipFill>
                <a:blip r:embed="rId8"/>
                <a:stretch>
                  <a:fillRect b="-15217"/>
                </a:stretch>
              </a:blipFill>
            </p:spPr>
            <p:txBody>
              <a:bodyPr/>
              <a:lstStyle/>
              <a:p>
                <a:r>
                  <a:rPr lang="ko-KR" altLang="en-US">
                    <a:noFill/>
                  </a:rPr>
                  <a:t> </a:t>
                </a:r>
              </a:p>
            </p:txBody>
          </p:sp>
        </mc:Fallback>
      </mc:AlternateContent>
      <p:grpSp>
        <p:nvGrpSpPr>
          <p:cNvPr id="30" name="그룹 29">
            <a:extLst>
              <a:ext uri="{FF2B5EF4-FFF2-40B4-BE49-F238E27FC236}">
                <a16:creationId xmlns:a16="http://schemas.microsoft.com/office/drawing/2014/main" id="{5654B9ED-91CB-43AE-BDD0-45BEC532BCF8}"/>
              </a:ext>
            </a:extLst>
          </p:cNvPr>
          <p:cNvGrpSpPr/>
          <p:nvPr/>
        </p:nvGrpSpPr>
        <p:grpSpPr>
          <a:xfrm>
            <a:off x="6257964" y="4523030"/>
            <a:ext cx="3084893" cy="483067"/>
            <a:chOff x="6022832" y="4793750"/>
            <a:chExt cx="3084893" cy="483067"/>
          </a:xfrm>
        </p:grpSpPr>
        <p:pic>
          <p:nvPicPr>
            <p:cNvPr id="24" name="그림 23">
              <a:extLst>
                <a:ext uri="{FF2B5EF4-FFF2-40B4-BE49-F238E27FC236}">
                  <a16:creationId xmlns:a16="http://schemas.microsoft.com/office/drawing/2014/main" id="{DDB34BD8-D5EA-40B6-BF2E-5A3543B49077}"/>
                </a:ext>
              </a:extLst>
            </p:cNvPr>
            <p:cNvPicPr>
              <a:picLocks noChangeAspect="1"/>
            </p:cNvPicPr>
            <p:nvPr/>
          </p:nvPicPr>
          <p:blipFill rotWithShape="1">
            <a:blip r:embed="rId5"/>
            <a:srcRect r="52232" b="47539"/>
            <a:stretch/>
          </p:blipFill>
          <p:spPr>
            <a:xfrm>
              <a:off x="6022832" y="4826267"/>
              <a:ext cx="1344619" cy="448398"/>
            </a:xfrm>
            <a:prstGeom prst="rect">
              <a:avLst/>
            </a:prstGeom>
          </p:spPr>
        </p:pic>
        <p:pic>
          <p:nvPicPr>
            <p:cNvPr id="27" name="그림 26">
              <a:extLst>
                <a:ext uri="{FF2B5EF4-FFF2-40B4-BE49-F238E27FC236}">
                  <a16:creationId xmlns:a16="http://schemas.microsoft.com/office/drawing/2014/main" id="{B0D6527F-2A25-49CD-8341-643B09364D27}"/>
                </a:ext>
              </a:extLst>
            </p:cNvPr>
            <p:cNvPicPr>
              <a:picLocks noChangeAspect="1"/>
            </p:cNvPicPr>
            <p:nvPr/>
          </p:nvPicPr>
          <p:blipFill rotWithShape="1">
            <a:blip r:embed="rId5"/>
            <a:srcRect t="56623" r="63369"/>
            <a:stretch/>
          </p:blipFill>
          <p:spPr>
            <a:xfrm>
              <a:off x="7506715" y="4888071"/>
              <a:ext cx="1031110" cy="370756"/>
            </a:xfrm>
            <a:prstGeom prst="rect">
              <a:avLst/>
            </a:prstGeom>
          </p:spPr>
        </p:pic>
        <p:sp>
          <p:nvSpPr>
            <p:cNvPr id="28" name="TextBox 27">
              <a:extLst>
                <a:ext uri="{FF2B5EF4-FFF2-40B4-BE49-F238E27FC236}">
                  <a16:creationId xmlns:a16="http://schemas.microsoft.com/office/drawing/2014/main" id="{7231B10B-4C12-413B-AE9A-F754A58C2043}"/>
                </a:ext>
              </a:extLst>
            </p:cNvPr>
            <p:cNvSpPr txBox="1"/>
            <p:nvPr/>
          </p:nvSpPr>
          <p:spPr>
            <a:xfrm>
              <a:off x="7337438" y="4793750"/>
              <a:ext cx="338554" cy="461665"/>
            </a:xfrm>
            <a:prstGeom prst="rect">
              <a:avLst/>
            </a:prstGeom>
            <a:noFill/>
          </p:spPr>
          <p:txBody>
            <a:bodyPr wrap="none" rtlCol="0">
              <a:spAutoFit/>
            </a:bodyPr>
            <a:lstStyle/>
            <a:p>
              <a:r>
                <a:rPr lang="en-US" altLang="ko-KR" sz="2400" b="1" dirty="0"/>
                <a:t>a</a:t>
              </a:r>
              <a:endParaRPr lang="ko-KR" altLang="en-US" sz="2400" b="1" dirty="0"/>
            </a:p>
          </p:txBody>
        </p:sp>
        <p:sp>
          <p:nvSpPr>
            <p:cNvPr id="29" name="TextBox 28">
              <a:extLst>
                <a:ext uri="{FF2B5EF4-FFF2-40B4-BE49-F238E27FC236}">
                  <a16:creationId xmlns:a16="http://schemas.microsoft.com/office/drawing/2014/main" id="{2CAC3FAC-1EC3-4652-B496-C39D83578124}"/>
                </a:ext>
              </a:extLst>
            </p:cNvPr>
            <p:cNvSpPr txBox="1"/>
            <p:nvPr/>
          </p:nvSpPr>
          <p:spPr>
            <a:xfrm>
              <a:off x="8499866" y="4815152"/>
              <a:ext cx="607859" cy="461665"/>
            </a:xfrm>
            <a:prstGeom prst="rect">
              <a:avLst/>
            </a:prstGeom>
            <a:noFill/>
          </p:spPr>
          <p:txBody>
            <a:bodyPr wrap="none" rtlCol="0">
              <a:spAutoFit/>
            </a:bodyPr>
            <a:lstStyle/>
            <a:p>
              <a:r>
                <a:rPr lang="en-US" altLang="ko-KR" sz="2400" b="1" dirty="0"/>
                <a:t>+ b</a:t>
              </a:r>
              <a:endParaRPr lang="ko-KR" altLang="en-US" sz="2400" b="1" dirty="0"/>
            </a:p>
          </p:txBody>
        </p:sp>
      </p:grpSp>
      <p:sp>
        <p:nvSpPr>
          <p:cNvPr id="31" name="TextBox 30">
            <a:extLst>
              <a:ext uri="{FF2B5EF4-FFF2-40B4-BE49-F238E27FC236}">
                <a16:creationId xmlns:a16="http://schemas.microsoft.com/office/drawing/2014/main" id="{0A937AB9-0748-4FE3-8978-6E9FE41FDD4F}"/>
              </a:ext>
            </a:extLst>
          </p:cNvPr>
          <p:cNvSpPr txBox="1"/>
          <p:nvPr/>
        </p:nvSpPr>
        <p:spPr>
          <a:xfrm>
            <a:off x="6461760" y="5056475"/>
            <a:ext cx="2714205" cy="369332"/>
          </a:xfrm>
          <a:prstGeom prst="rect">
            <a:avLst/>
          </a:prstGeom>
          <a:noFill/>
        </p:spPr>
        <p:txBody>
          <a:bodyPr wrap="none" rtlCol="0">
            <a:spAutoFit/>
          </a:bodyPr>
          <a:lstStyle/>
          <a:p>
            <a:r>
              <a:rPr lang="en-US" altLang="ko-KR" b="1" dirty="0"/>
              <a:t>{</a:t>
            </a:r>
            <a:r>
              <a:rPr lang="en-US" altLang="ko-KR" b="1" dirty="0" err="1"/>
              <a:t>a,b</a:t>
            </a:r>
            <a:r>
              <a:rPr lang="en-US" altLang="ko-KR" b="1" dirty="0"/>
              <a:t>} </a:t>
            </a:r>
            <a:r>
              <a:rPr lang="en-US" altLang="ko-KR" dirty="0"/>
              <a:t>: transfer information</a:t>
            </a:r>
            <a:endParaRPr lang="ko-KR" altLang="en-US" dirty="0"/>
          </a:p>
        </p:txBody>
      </p:sp>
    </p:spTree>
    <p:extLst>
      <p:ext uri="{BB962C8B-B14F-4D97-AF65-F5344CB8AC3E}">
        <p14:creationId xmlns:p14="http://schemas.microsoft.com/office/powerpoint/2010/main" val="209113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Context-correspondence local style transfer</a:t>
            </a:r>
            <a:endParaRPr lang="ko-KR" altLang="en-US" b="1" dirty="0"/>
          </a:p>
        </p:txBody>
      </p:sp>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297589" y="962541"/>
            <a:ext cx="11617174" cy="2609979"/>
          </a:xfrm>
        </p:spPr>
        <p:txBody>
          <a:bodyPr>
            <a:normAutofit fontScale="85000" lnSpcReduction="20000"/>
          </a:bodyPr>
          <a:lstStyle/>
          <a:p>
            <a:pPr marL="342900" lvl="0" indent="-342900">
              <a:lnSpc>
                <a:spcPct val="150000"/>
              </a:lnSpc>
              <a:buAutoNum type="arabicPeriod"/>
              <a:defRPr/>
            </a:pPr>
            <a:r>
              <a:rPr lang="en-US" altLang="ko-KR" sz="1800" b="0" dirty="0">
                <a:latin typeface="Cambria Math" panose="02040503050406030204" pitchFamily="18" charset="0"/>
              </a:rPr>
              <a:t>Local style transfer with Entropy Function</a:t>
            </a:r>
          </a:p>
          <a:p>
            <a:pPr marL="285750" lvl="0" indent="-285750">
              <a:lnSpc>
                <a:spcPct val="150000"/>
              </a:lnSpc>
              <a:buClr>
                <a:schemeClr val="tx1"/>
              </a:buClr>
              <a:buFont typeface="Arial" panose="020B0604020202020204" pitchFamily="34" charset="0"/>
              <a:buChar char="•"/>
              <a:defRPr/>
            </a:pPr>
            <a:r>
              <a:rPr lang="en-US" altLang="ko-KR" sz="1800" b="0" dirty="0">
                <a:latin typeface="Cambria Math" panose="02040503050406030204" pitchFamily="18" charset="0"/>
              </a:rPr>
              <a:t>To enforce the local style transfer, encourage the presentations to be </a:t>
            </a:r>
            <a:r>
              <a:rPr lang="en-US" altLang="ko-KR" sz="1800" dirty="0">
                <a:latin typeface="Cambria Math" panose="02040503050406030204" pitchFamily="18" charset="0"/>
              </a:rPr>
              <a:t>sparse</a:t>
            </a:r>
            <a:r>
              <a:rPr lang="en-US" altLang="ko-KR" sz="1800" b="0" dirty="0">
                <a:latin typeface="Cambria Math" panose="02040503050406030204" pitchFamily="18" charset="0"/>
              </a:rPr>
              <a:t> (representation : more discriminative)</a:t>
            </a:r>
          </a:p>
          <a:p>
            <a:pPr lvl="0">
              <a:lnSpc>
                <a:spcPct val="150000"/>
              </a:lnSpc>
              <a:buClr>
                <a:schemeClr val="tx1"/>
              </a:buClr>
              <a:defRPr/>
            </a:pPr>
            <a:r>
              <a:rPr lang="en-US" altLang="ko-KR" sz="1800" b="0" dirty="0">
                <a:latin typeface="Cambria Math" panose="02040503050406030204" pitchFamily="18" charset="0"/>
              </a:rPr>
              <a:t>      =&gt; context is mainly constructed by a </a:t>
            </a:r>
            <a:r>
              <a:rPr lang="en-US" altLang="ko-KR" sz="1800" b="0" i="1" dirty="0">
                <a:latin typeface="Cambria Math" panose="02040503050406030204" pitchFamily="18" charset="0"/>
              </a:rPr>
              <a:t>few dominant color bases</a:t>
            </a:r>
          </a:p>
          <a:p>
            <a:pPr lvl="0">
              <a:lnSpc>
                <a:spcPct val="150000"/>
              </a:lnSpc>
              <a:buClr>
                <a:schemeClr val="tx1"/>
              </a:buClr>
              <a:defRPr/>
            </a:pPr>
            <a:r>
              <a:rPr lang="en-US" altLang="ko-KR" sz="1800" b="0" i="1" dirty="0">
                <a:latin typeface="Cambria Math" panose="02040503050406030204" pitchFamily="18" charset="0"/>
              </a:rPr>
              <a:t>      </a:t>
            </a:r>
            <a:r>
              <a:rPr lang="en-US" altLang="ko-KR" sz="1800" b="0" dirty="0">
                <a:latin typeface="Cambria Math" panose="02040503050406030204" pitchFamily="18" charset="0"/>
              </a:rPr>
              <a:t>=&gt; perform local style transfer smoothly in a global consistent fashion</a:t>
            </a:r>
          </a:p>
          <a:p>
            <a:pPr lvl="0">
              <a:lnSpc>
                <a:spcPct val="150000"/>
              </a:lnSpc>
              <a:buClr>
                <a:schemeClr val="tx1"/>
              </a:buClr>
              <a:defRPr/>
            </a:pPr>
            <a:r>
              <a:rPr lang="en-US" altLang="ko-KR" sz="1800" b="0" dirty="0">
                <a:latin typeface="Cambria Math" panose="02040503050406030204" pitchFamily="18" charset="0"/>
              </a:rPr>
              <a:t>      =&gt; NL representation scheme is </a:t>
            </a:r>
            <a:r>
              <a:rPr lang="en-US" altLang="ko-KR" sz="1800" b="0" i="1" dirty="0">
                <a:latin typeface="Cambria Math" panose="02040503050406030204" pitchFamily="18" charset="0"/>
              </a:rPr>
              <a:t>context-sensitive</a:t>
            </a:r>
            <a:r>
              <a:rPr lang="en-US" altLang="ko-KR" sz="1800" b="0" dirty="0">
                <a:latin typeface="Cambria Math" panose="02040503050406030204" pitchFamily="18" charset="0"/>
              </a:rPr>
              <a:t> that would enable local style transfer</a:t>
            </a:r>
          </a:p>
          <a:p>
            <a:pPr marL="285750" lvl="0" indent="-285750">
              <a:lnSpc>
                <a:spcPct val="150000"/>
              </a:lnSpc>
              <a:buClr>
                <a:schemeClr val="tx1"/>
              </a:buClr>
              <a:buFont typeface="Arial" panose="020B0604020202020204" pitchFamily="34" charset="0"/>
              <a:buChar char="•"/>
              <a:defRPr/>
            </a:pPr>
            <a:r>
              <a:rPr lang="en-US" altLang="ko-KR" sz="1800" b="0" dirty="0">
                <a:latin typeface="Cambria Math" panose="02040503050406030204" pitchFamily="18" charset="0"/>
              </a:rPr>
              <a:t>Need to regularize the sparsity of the network : normalized entropy function(</a:t>
            </a:r>
            <a:r>
              <a:rPr lang="en-US" altLang="ko-KR" sz="1800" b="0" dirty="0">
                <a:highlight>
                  <a:srgbClr val="FFFF00"/>
                </a:highlight>
                <a:latin typeface="Cambria Math" panose="02040503050406030204" pitchFamily="18" charset="0"/>
              </a:rPr>
              <a:t>decreases monotonically when sparse</a:t>
            </a:r>
            <a:r>
              <a:rPr lang="en-US" altLang="ko-KR" sz="1800" b="0" dirty="0">
                <a:latin typeface="Cambria Math" panose="02040503050406030204" pitchFamily="18" charset="0"/>
              </a:rPr>
              <a:t>)</a:t>
            </a:r>
          </a:p>
        </p:txBody>
      </p:sp>
      <p:pic>
        <p:nvPicPr>
          <p:cNvPr id="7" name="그림 6">
            <a:extLst>
              <a:ext uri="{FF2B5EF4-FFF2-40B4-BE49-F238E27FC236}">
                <a16:creationId xmlns:a16="http://schemas.microsoft.com/office/drawing/2014/main" id="{B3B171EE-C2D2-49ED-89FF-9F041FD803D0}"/>
              </a:ext>
            </a:extLst>
          </p:cNvPr>
          <p:cNvPicPr>
            <a:picLocks noChangeAspect="1"/>
          </p:cNvPicPr>
          <p:nvPr/>
        </p:nvPicPr>
        <p:blipFill>
          <a:blip r:embed="rId2"/>
          <a:stretch>
            <a:fillRect/>
          </a:stretch>
        </p:blipFill>
        <p:spPr>
          <a:xfrm>
            <a:off x="1136605" y="3523191"/>
            <a:ext cx="3857625" cy="885825"/>
          </a:xfrm>
          <a:prstGeom prst="rect">
            <a:avLst/>
          </a:prstGeom>
        </p:spPr>
      </p:pic>
      <p:pic>
        <p:nvPicPr>
          <p:cNvPr id="11" name="그림 10">
            <a:extLst>
              <a:ext uri="{FF2B5EF4-FFF2-40B4-BE49-F238E27FC236}">
                <a16:creationId xmlns:a16="http://schemas.microsoft.com/office/drawing/2014/main" id="{EE286E0D-8C76-4573-B7C4-61AF5ADBAD9E}"/>
              </a:ext>
            </a:extLst>
          </p:cNvPr>
          <p:cNvPicPr>
            <a:picLocks noChangeAspect="1"/>
          </p:cNvPicPr>
          <p:nvPr/>
        </p:nvPicPr>
        <p:blipFill>
          <a:blip r:embed="rId3"/>
          <a:stretch>
            <a:fillRect/>
          </a:stretch>
        </p:blipFill>
        <p:spPr>
          <a:xfrm>
            <a:off x="6096000" y="3727978"/>
            <a:ext cx="3705225" cy="476250"/>
          </a:xfrm>
          <a:prstGeom prst="rect">
            <a:avLst/>
          </a:prstGeom>
        </p:spPr>
      </p:pic>
      <p:sp>
        <p:nvSpPr>
          <p:cNvPr id="13" name="TextBox 12">
            <a:extLst>
              <a:ext uri="{FF2B5EF4-FFF2-40B4-BE49-F238E27FC236}">
                <a16:creationId xmlns:a16="http://schemas.microsoft.com/office/drawing/2014/main" id="{11130246-D33E-4A96-877F-3EC5861442D6}"/>
              </a:ext>
            </a:extLst>
          </p:cNvPr>
          <p:cNvSpPr txBox="1"/>
          <p:nvPr/>
        </p:nvSpPr>
        <p:spPr>
          <a:xfrm>
            <a:off x="1136605" y="3521235"/>
            <a:ext cx="1297599" cy="276999"/>
          </a:xfrm>
          <a:prstGeom prst="rect">
            <a:avLst/>
          </a:prstGeom>
          <a:noFill/>
        </p:spPr>
        <p:txBody>
          <a:bodyPr wrap="none" rtlCol="0">
            <a:spAutoFit/>
          </a:bodyPr>
          <a:lstStyle/>
          <a:p>
            <a:r>
              <a:rPr lang="en-US" altLang="ko-KR" sz="1200" dirty="0"/>
              <a:t>p=1 for efficiency</a:t>
            </a:r>
            <a:endParaRPr lang="ko-KR" altLang="en-US" sz="1200" dirty="0"/>
          </a:p>
        </p:txBody>
      </p:sp>
      <p:pic>
        <p:nvPicPr>
          <p:cNvPr id="4" name="그림 3">
            <a:extLst>
              <a:ext uri="{FF2B5EF4-FFF2-40B4-BE49-F238E27FC236}">
                <a16:creationId xmlns:a16="http://schemas.microsoft.com/office/drawing/2014/main" id="{BC236332-5136-4CE9-97D7-F7BDCA52DB89}"/>
              </a:ext>
            </a:extLst>
          </p:cNvPr>
          <p:cNvPicPr>
            <a:picLocks noChangeAspect="1"/>
          </p:cNvPicPr>
          <p:nvPr/>
        </p:nvPicPr>
        <p:blipFill>
          <a:blip r:embed="rId4"/>
          <a:stretch>
            <a:fillRect/>
          </a:stretch>
        </p:blipFill>
        <p:spPr>
          <a:xfrm>
            <a:off x="229824" y="4440291"/>
            <a:ext cx="7718788" cy="2360800"/>
          </a:xfrm>
          <a:prstGeom prst="rect">
            <a:avLst/>
          </a:prstGeom>
        </p:spPr>
      </p:pic>
      <p:sp>
        <p:nvSpPr>
          <p:cNvPr id="10" name="TextBox 9">
            <a:extLst>
              <a:ext uri="{FF2B5EF4-FFF2-40B4-BE49-F238E27FC236}">
                <a16:creationId xmlns:a16="http://schemas.microsoft.com/office/drawing/2014/main" id="{4366A2C5-7982-4BAA-A41B-7DE4AB4DA148}"/>
              </a:ext>
            </a:extLst>
          </p:cNvPr>
          <p:cNvSpPr txBox="1"/>
          <p:nvPr/>
        </p:nvSpPr>
        <p:spPr>
          <a:xfrm>
            <a:off x="8036574" y="4771217"/>
            <a:ext cx="4155426" cy="1384995"/>
          </a:xfrm>
          <a:prstGeom prst="rect">
            <a:avLst/>
          </a:prstGeom>
          <a:noFill/>
        </p:spPr>
        <p:txBody>
          <a:bodyPr wrap="square">
            <a:spAutoFit/>
          </a:bodyPr>
          <a:lstStyle/>
          <a:p>
            <a:r>
              <a:rPr lang="en-US" altLang="ko-KR" sz="1400" dirty="0"/>
              <a:t>When we transfer the representations of the entire image, different components of the transfer function would be activated according to the representations of the context, which means the network is able to perform diverse local style transfer in a global consistency fashion.</a:t>
            </a:r>
            <a:endParaRPr lang="ko-KR" altLang="en-US" sz="1400" dirty="0"/>
          </a:p>
        </p:txBody>
      </p:sp>
      <p:sp>
        <p:nvSpPr>
          <p:cNvPr id="14" name="TextBox 13">
            <a:extLst>
              <a:ext uri="{FF2B5EF4-FFF2-40B4-BE49-F238E27FC236}">
                <a16:creationId xmlns:a16="http://schemas.microsoft.com/office/drawing/2014/main" id="{DEC8DDA3-AAE4-4438-B8F5-A05B2F0A73FC}"/>
              </a:ext>
            </a:extLst>
          </p:cNvPr>
          <p:cNvSpPr txBox="1"/>
          <p:nvPr/>
        </p:nvSpPr>
        <p:spPr>
          <a:xfrm>
            <a:off x="6096000" y="4097003"/>
            <a:ext cx="872355" cy="276999"/>
          </a:xfrm>
          <a:prstGeom prst="rect">
            <a:avLst/>
          </a:prstGeom>
          <a:noFill/>
        </p:spPr>
        <p:txBody>
          <a:bodyPr wrap="none" rtlCol="0">
            <a:spAutoFit/>
          </a:bodyPr>
          <a:lstStyle/>
          <a:p>
            <a:r>
              <a:rPr lang="en-US" altLang="ko-KR" sz="1200" dirty="0"/>
              <a:t>Sparse</a:t>
            </a:r>
            <a:r>
              <a:rPr lang="ko-KR" altLang="en-US" sz="1200" dirty="0"/>
              <a:t> </a:t>
            </a:r>
            <a:r>
              <a:rPr lang="en-US" altLang="ko-KR" sz="1200" dirty="0"/>
              <a:t>loss</a:t>
            </a:r>
            <a:endParaRPr lang="ko-KR" altLang="en-US" sz="1200" dirty="0"/>
          </a:p>
        </p:txBody>
      </p:sp>
    </p:spTree>
    <p:extLst>
      <p:ext uri="{BB962C8B-B14F-4D97-AF65-F5344CB8AC3E}">
        <p14:creationId xmlns:p14="http://schemas.microsoft.com/office/powerpoint/2010/main" val="305191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E086D5-DB4C-4145-B75C-1599869FC1A7}"/>
              </a:ext>
            </a:extLst>
          </p:cNvPr>
          <p:cNvSpPr>
            <a:spLocks noGrp="1"/>
          </p:cNvSpPr>
          <p:nvPr>
            <p:ph type="title"/>
          </p:nvPr>
        </p:nvSpPr>
        <p:spPr/>
        <p:txBody>
          <a:bodyPr/>
          <a:lstStyle/>
          <a:p>
            <a:r>
              <a:rPr lang="en-US" altLang="ko-KR" b="1" dirty="0"/>
              <a:t>Context-correspondence local style transfer</a:t>
            </a:r>
            <a:endParaRPr lang="ko-KR" altLang="en-US" b="1" dirty="0"/>
          </a:p>
        </p:txBody>
      </p:sp>
      <p:sp>
        <p:nvSpPr>
          <p:cNvPr id="12" name="내용 개체 틀 2">
            <a:extLst>
              <a:ext uri="{FF2B5EF4-FFF2-40B4-BE49-F238E27FC236}">
                <a16:creationId xmlns:a16="http://schemas.microsoft.com/office/drawing/2014/main" id="{8DC5EF12-212C-4513-A531-24309DC51491}"/>
              </a:ext>
            </a:extLst>
          </p:cNvPr>
          <p:cNvSpPr>
            <a:spLocks noGrp="1"/>
          </p:cNvSpPr>
          <p:nvPr>
            <p:ph idx="1"/>
          </p:nvPr>
        </p:nvSpPr>
        <p:spPr>
          <a:xfrm>
            <a:off x="297589" y="1499679"/>
            <a:ext cx="11617174" cy="2609979"/>
          </a:xfrm>
        </p:spPr>
        <p:txBody>
          <a:bodyPr>
            <a:normAutofit/>
          </a:bodyPr>
          <a:lstStyle/>
          <a:p>
            <a:pPr lvl="0">
              <a:lnSpc>
                <a:spcPct val="150000"/>
              </a:lnSpc>
              <a:defRPr/>
            </a:pPr>
            <a:r>
              <a:rPr lang="en-US" altLang="ko-KR" sz="1800" b="0" dirty="0">
                <a:latin typeface="Cambria Math" panose="02040503050406030204" pitchFamily="18" charset="0"/>
              </a:rPr>
              <a:t>2. Context-sensitive transfer through mutual discriminative network</a:t>
            </a:r>
          </a:p>
          <a:p>
            <a:pPr marL="285750" lvl="0" indent="-285750">
              <a:lnSpc>
                <a:spcPct val="150000"/>
              </a:lnSpc>
              <a:buFont typeface="Arial" panose="020B0604020202020204" pitchFamily="34" charset="0"/>
              <a:buChar char="•"/>
              <a:defRPr/>
            </a:pPr>
            <a:r>
              <a:rPr lang="en-US" altLang="ko-KR" sz="1800" b="0" dirty="0">
                <a:latin typeface="Cambria Math" panose="02040503050406030204" pitchFamily="18" charset="0"/>
              </a:rPr>
              <a:t>Correct color matching according to the context correspondence of the objects using representation matching</a:t>
            </a:r>
          </a:p>
          <a:p>
            <a:pPr>
              <a:lnSpc>
                <a:spcPct val="150000"/>
              </a:lnSpc>
              <a:defRPr/>
            </a:pPr>
            <a:r>
              <a:rPr lang="en-US" altLang="ko-KR" sz="1800" b="0" dirty="0">
                <a:latin typeface="Cambria Math" panose="02040503050406030204" pitchFamily="18" charset="0"/>
              </a:rPr>
              <a:t>=&gt; affine relationship(decoder) + dominant color bases(sparse constraint)</a:t>
            </a:r>
          </a:p>
        </p:txBody>
      </p:sp>
      <p:pic>
        <p:nvPicPr>
          <p:cNvPr id="5" name="그림 4">
            <a:extLst>
              <a:ext uri="{FF2B5EF4-FFF2-40B4-BE49-F238E27FC236}">
                <a16:creationId xmlns:a16="http://schemas.microsoft.com/office/drawing/2014/main" id="{8A750143-9484-42FC-B8F9-DD685D61A28B}"/>
              </a:ext>
            </a:extLst>
          </p:cNvPr>
          <p:cNvPicPr>
            <a:picLocks noChangeAspect="1"/>
          </p:cNvPicPr>
          <p:nvPr/>
        </p:nvPicPr>
        <p:blipFill>
          <a:blip r:embed="rId2"/>
          <a:stretch>
            <a:fillRect/>
          </a:stretch>
        </p:blipFill>
        <p:spPr>
          <a:xfrm>
            <a:off x="457200" y="3778352"/>
            <a:ext cx="4152900" cy="1428750"/>
          </a:xfrm>
          <a:prstGeom prst="rect">
            <a:avLst/>
          </a:prstGeom>
        </p:spPr>
      </p:pic>
      <p:pic>
        <p:nvPicPr>
          <p:cNvPr id="14" name="그림 13">
            <a:extLst>
              <a:ext uri="{FF2B5EF4-FFF2-40B4-BE49-F238E27FC236}">
                <a16:creationId xmlns:a16="http://schemas.microsoft.com/office/drawing/2014/main" id="{5A4B6B3A-58CC-4D51-A6BF-65603B289C88}"/>
              </a:ext>
            </a:extLst>
          </p:cNvPr>
          <p:cNvPicPr>
            <a:picLocks noChangeAspect="1"/>
          </p:cNvPicPr>
          <p:nvPr/>
        </p:nvPicPr>
        <p:blipFill>
          <a:blip r:embed="rId3"/>
          <a:stretch>
            <a:fillRect/>
          </a:stretch>
        </p:blipFill>
        <p:spPr>
          <a:xfrm>
            <a:off x="4737676" y="3635477"/>
            <a:ext cx="7177087" cy="2195120"/>
          </a:xfrm>
          <a:prstGeom prst="rect">
            <a:avLst/>
          </a:prstGeom>
        </p:spPr>
      </p:pic>
      <p:sp>
        <p:nvSpPr>
          <p:cNvPr id="6" name="타원 5">
            <a:extLst>
              <a:ext uri="{FF2B5EF4-FFF2-40B4-BE49-F238E27FC236}">
                <a16:creationId xmlns:a16="http://schemas.microsoft.com/office/drawing/2014/main" id="{7FDB0005-DF2D-48C9-8F42-461C3570D5B0}"/>
              </a:ext>
            </a:extLst>
          </p:cNvPr>
          <p:cNvSpPr/>
          <p:nvPr/>
        </p:nvSpPr>
        <p:spPr>
          <a:xfrm>
            <a:off x="3082970" y="4390137"/>
            <a:ext cx="638175" cy="3429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BC73E2A2-D90D-4837-BF73-D13A7AAF0EFD}"/>
              </a:ext>
            </a:extLst>
          </p:cNvPr>
          <p:cNvSpPr/>
          <p:nvPr/>
        </p:nvSpPr>
        <p:spPr>
          <a:xfrm>
            <a:off x="9353142" y="4377655"/>
            <a:ext cx="774927" cy="3429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F7D0F2-0625-470C-B9C5-759DE1AAABC7}"/>
                  </a:ext>
                </a:extLst>
              </p:cNvPr>
              <p:cNvSpPr txBox="1"/>
              <p:nvPr/>
            </p:nvSpPr>
            <p:spPr>
              <a:xfrm>
                <a:off x="9960972" y="3760345"/>
                <a:ext cx="47692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000" i="1" smtClean="0">
                              <a:latin typeface="Cambria Math" panose="02040503050406030204" pitchFamily="18" charset="0"/>
                            </a:rPr>
                          </m:ctrlPr>
                        </m:sSubSupPr>
                        <m:e>
                          <m:r>
                            <m:rPr>
                              <m:sty m:val="p"/>
                            </m:rPr>
                            <a:rPr lang="en-US" altLang="ko-KR" sz="1000" i="1">
                              <a:latin typeface="Cambria Math" panose="02040503050406030204" pitchFamily="18" charset="0"/>
                            </a:rPr>
                            <m:t>d</m:t>
                          </m:r>
                        </m:e>
                        <m:sub>
                          <m:r>
                            <m:rPr>
                              <m:sty m:val="p"/>
                            </m:rPr>
                            <a:rPr lang="en-US" altLang="ko-KR" sz="1000" i="1">
                              <a:latin typeface="Cambria Math" panose="02040503050406030204" pitchFamily="18" charset="0"/>
                            </a:rPr>
                            <m:t>c</m:t>
                          </m:r>
                        </m:sub>
                        <m:sup>
                          <m:r>
                            <m:rPr>
                              <m:sty m:val="p"/>
                            </m:rPr>
                            <a:rPr lang="en-US" altLang="ko-KR" sz="1000" i="1">
                              <a:latin typeface="Cambria Math" panose="02040503050406030204" pitchFamily="18" charset="0"/>
                            </a:rPr>
                            <m:t>tree</m:t>
                          </m:r>
                        </m:sup>
                      </m:sSubSup>
                    </m:oMath>
                  </m:oMathPara>
                </a14:m>
                <a:endParaRPr lang="ko-KR" altLang="en-US" sz="1000" dirty="0"/>
              </a:p>
            </p:txBody>
          </p:sp>
        </mc:Choice>
        <mc:Fallback xmlns="">
          <p:sp>
            <p:nvSpPr>
              <p:cNvPr id="8" name="TextBox 7">
                <a:extLst>
                  <a:ext uri="{FF2B5EF4-FFF2-40B4-BE49-F238E27FC236}">
                    <a16:creationId xmlns:a16="http://schemas.microsoft.com/office/drawing/2014/main" id="{24F7D0F2-0625-470C-B9C5-759DE1AAABC7}"/>
                  </a:ext>
                </a:extLst>
              </p:cNvPr>
              <p:cNvSpPr txBox="1">
                <a:spLocks noRot="1" noChangeAspect="1" noMove="1" noResize="1" noEditPoints="1" noAdjustHandles="1" noChangeArrowheads="1" noChangeShapeType="1" noTextEdit="1"/>
              </p:cNvSpPr>
              <p:nvPr/>
            </p:nvSpPr>
            <p:spPr>
              <a:xfrm>
                <a:off x="9960972" y="3760345"/>
                <a:ext cx="476925" cy="246221"/>
              </a:xfrm>
              <a:prstGeom prst="rect">
                <a:avLst/>
              </a:prstGeom>
              <a:blipFill>
                <a:blip r:embed="rId4"/>
                <a:stretch>
                  <a:fillRect/>
                </a:stretch>
              </a:blipFill>
            </p:spPr>
            <p:txBody>
              <a:bodyPr/>
              <a:lstStyle/>
              <a:p>
                <a:r>
                  <a:rPr lang="ko-KR" altLang="en-US">
                    <a:noFill/>
                  </a:rPr>
                  <a:t> </a:t>
                </a:r>
              </a:p>
            </p:txBody>
          </p:sp>
        </mc:Fallback>
      </mc:AlternateContent>
      <p:sp>
        <p:nvSpPr>
          <p:cNvPr id="18" name="타원 17">
            <a:extLst>
              <a:ext uri="{FF2B5EF4-FFF2-40B4-BE49-F238E27FC236}">
                <a16:creationId xmlns:a16="http://schemas.microsoft.com/office/drawing/2014/main" id="{76DA54F8-4003-482D-A859-FBADFFE8B401}"/>
              </a:ext>
            </a:extLst>
          </p:cNvPr>
          <p:cNvSpPr/>
          <p:nvPr/>
        </p:nvSpPr>
        <p:spPr>
          <a:xfrm>
            <a:off x="776688" y="4390137"/>
            <a:ext cx="638175" cy="3429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816FFF-0A13-421C-81FD-7528BC59FE48}"/>
                  </a:ext>
                </a:extLst>
              </p:cNvPr>
              <p:cNvSpPr txBox="1"/>
              <p:nvPr/>
            </p:nvSpPr>
            <p:spPr>
              <a:xfrm>
                <a:off x="8994320" y="5029354"/>
                <a:ext cx="47692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000" i="1" smtClean="0">
                              <a:latin typeface="Cambria Math" panose="02040503050406030204" pitchFamily="18" charset="0"/>
                            </a:rPr>
                          </m:ctrlPr>
                        </m:sSubSupPr>
                        <m:e>
                          <m:r>
                            <m:rPr>
                              <m:sty m:val="p"/>
                            </m:rPr>
                            <a:rPr lang="en-US" altLang="ko-KR" sz="1000" i="1">
                              <a:latin typeface="Cambria Math" panose="02040503050406030204" pitchFamily="18" charset="0"/>
                            </a:rPr>
                            <m:t>d</m:t>
                          </m:r>
                        </m:e>
                        <m:sub>
                          <m:r>
                            <m:rPr>
                              <m:sty m:val="p"/>
                            </m:rPr>
                            <a:rPr lang="en-US" altLang="ko-KR" sz="1000" i="1">
                              <a:latin typeface="Cambria Math" panose="02040503050406030204" pitchFamily="18" charset="0"/>
                            </a:rPr>
                            <m:t>s</m:t>
                          </m:r>
                        </m:sub>
                        <m:sup>
                          <m:r>
                            <m:rPr>
                              <m:sty m:val="p"/>
                            </m:rPr>
                            <a:rPr lang="en-US" altLang="ko-KR" sz="1000" i="1">
                              <a:latin typeface="Cambria Math" panose="02040503050406030204" pitchFamily="18" charset="0"/>
                            </a:rPr>
                            <m:t>tree</m:t>
                          </m:r>
                        </m:sup>
                      </m:sSubSup>
                    </m:oMath>
                  </m:oMathPara>
                </a14:m>
                <a:endParaRPr lang="ko-KR" altLang="en-US" sz="1000" dirty="0"/>
              </a:p>
            </p:txBody>
          </p:sp>
        </mc:Choice>
        <mc:Fallback xmlns="">
          <p:sp>
            <p:nvSpPr>
              <p:cNvPr id="20" name="TextBox 19">
                <a:extLst>
                  <a:ext uri="{FF2B5EF4-FFF2-40B4-BE49-F238E27FC236}">
                    <a16:creationId xmlns:a16="http://schemas.microsoft.com/office/drawing/2014/main" id="{A5816FFF-0A13-421C-81FD-7528BC59FE48}"/>
                  </a:ext>
                </a:extLst>
              </p:cNvPr>
              <p:cNvSpPr txBox="1">
                <a:spLocks noRot="1" noChangeAspect="1" noMove="1" noResize="1" noEditPoints="1" noAdjustHandles="1" noChangeArrowheads="1" noChangeShapeType="1" noTextEdit="1"/>
              </p:cNvSpPr>
              <p:nvPr/>
            </p:nvSpPr>
            <p:spPr>
              <a:xfrm>
                <a:off x="8994320" y="5029354"/>
                <a:ext cx="476925" cy="246221"/>
              </a:xfrm>
              <a:prstGeom prst="rect">
                <a:avLst/>
              </a:prstGeom>
              <a:blipFill>
                <a:blip r:embed="rId5"/>
                <a:stretch>
                  <a:fillRect/>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74853A2A-C875-450C-9253-5C1088010255}"/>
              </a:ext>
            </a:extLst>
          </p:cNvPr>
          <p:cNvSpPr txBox="1"/>
          <p:nvPr/>
        </p:nvSpPr>
        <p:spPr>
          <a:xfrm>
            <a:off x="318139" y="5152464"/>
            <a:ext cx="4431021" cy="276999"/>
          </a:xfrm>
          <a:prstGeom prst="rect">
            <a:avLst/>
          </a:prstGeom>
          <a:noFill/>
        </p:spPr>
        <p:txBody>
          <a:bodyPr wrap="none" rtlCol="0">
            <a:spAutoFit/>
          </a:bodyPr>
          <a:lstStyle/>
          <a:p>
            <a:r>
              <a:rPr lang="en-US" altLang="ko-KR" sz="1200" dirty="0"/>
              <a:t>The representation of the content and style image should be matched</a:t>
            </a:r>
            <a:endParaRPr lang="ko-KR" altLang="en-US" sz="1200" dirty="0"/>
          </a:p>
        </p:txBody>
      </p:sp>
    </p:spTree>
    <p:extLst>
      <p:ext uri="{BB962C8B-B14F-4D97-AF65-F5344CB8AC3E}">
        <p14:creationId xmlns:p14="http://schemas.microsoft.com/office/powerpoint/2010/main" val="162948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14">
      <a:majorFont>
        <a:latin typeface="Times New Roman"/>
        <a:ea typeface="맑은 고딕"/>
        <a:cs typeface=""/>
      </a:majorFont>
      <a:minorFont>
        <a:latin typeface="Times New Roman"/>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8">
      <a:majorFont>
        <a:latin typeface="Times New Roman"/>
        <a:ea typeface="맑은 고딕"/>
        <a:cs typeface=""/>
      </a:majorFont>
      <a:minorFont>
        <a:latin typeface="Times New Roman"/>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5316</TotalTime>
  <Words>837</Words>
  <Application>Microsoft Office PowerPoint</Application>
  <PresentationFormat>와이드스크린</PresentationFormat>
  <Paragraphs>106</Paragraphs>
  <Slides>13</Slides>
  <Notes>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Apple SD Gothic Neo</vt:lpstr>
      <vt:lpstr>맑은 고딕</vt:lpstr>
      <vt:lpstr>Arial</vt:lpstr>
      <vt:lpstr>Cambria Math</vt:lpstr>
      <vt:lpstr>Times New Roman</vt:lpstr>
      <vt:lpstr>Office 테마</vt:lpstr>
      <vt:lpstr>Non-Local Representation based Mutual Affine-Transfer Network for Photorealistic Stylization NL-MAT</vt:lpstr>
      <vt:lpstr>Summary</vt:lpstr>
      <vt:lpstr>Problem Formulation</vt:lpstr>
      <vt:lpstr>Problem Formulation</vt:lpstr>
      <vt:lpstr>Network Architecture</vt:lpstr>
      <vt:lpstr>Stick-breaking encoder(representation)</vt:lpstr>
      <vt:lpstr>Affine-transfer decoder(color info)</vt:lpstr>
      <vt:lpstr>Context-correspondence local style transfer</vt:lpstr>
      <vt:lpstr>Context-correspondence local style transfer</vt:lpstr>
      <vt:lpstr>Context-correspondence local style transfer</vt:lpstr>
      <vt:lpstr>Context-correspondence local style transfer</vt:lpstr>
      <vt:lpstr>Style transfer</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Deep Learning Week 01-2</dc:title>
  <dc:creator>Jaejun</dc:creator>
  <cp:lastModifiedBy>(학생) 김하연 (컴퓨터공학과)</cp:lastModifiedBy>
  <cp:revision>114</cp:revision>
  <dcterms:created xsi:type="dcterms:W3CDTF">2021-08-30T04:21:51Z</dcterms:created>
  <dcterms:modified xsi:type="dcterms:W3CDTF">2022-02-19T15:12:37Z</dcterms:modified>
</cp:coreProperties>
</file>