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1306" r:id="rId3"/>
    <p:sldId id="1308" r:id="rId4"/>
    <p:sldId id="1313" r:id="rId5"/>
    <p:sldId id="1314" r:id="rId6"/>
    <p:sldId id="1315" r:id="rId7"/>
    <p:sldId id="1316" r:id="rId8"/>
    <p:sldId id="1317" r:id="rId9"/>
    <p:sldId id="1318" r:id="rId10"/>
    <p:sldId id="1319" r:id="rId11"/>
    <p:sldId id="1320" r:id="rId12"/>
    <p:sldId id="1321" r:id="rId13"/>
    <p:sldId id="1322" r:id="rId14"/>
    <p:sldId id="132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41" autoAdjust="0"/>
  </p:normalViewPr>
  <p:slideViewPr>
    <p:cSldViewPr snapToGrid="0" showGuides="1">
      <p:cViewPr varScale="1">
        <p:scale>
          <a:sx n="67" d="100"/>
          <a:sy n="67" d="100"/>
        </p:scale>
        <p:origin x="1181" y="67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F2CA9B-7490-4948-B62E-A3C8A61D7C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A000D-3F3E-4BA4-AEE5-AB23A2B43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38477-7995-45CA-93E3-1339B1A4998B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D422B-9C13-4AD6-99C1-C8B6BE4B18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507BD-253D-42BD-AAAA-F669184BD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4F287-B547-4892-8267-B3BFF78C4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4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0369F-4DBE-409E-A3E5-EECAF52A685D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B36CD-9DC4-444C-8511-C0163A5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AdaIN</a:t>
            </a:r>
            <a:r>
              <a:rPr lang="ko-KR" altLang="en-US" dirty="0"/>
              <a:t>과 비슷하지만 차이점 </a:t>
            </a:r>
            <a:r>
              <a:rPr lang="en-US" altLang="ko-KR" dirty="0"/>
              <a:t>: generalization ability of the learned models on unseen style is still limited, </a:t>
            </a:r>
            <a:r>
              <a:rPr lang="ko-KR" altLang="en-US" dirty="0"/>
              <a:t>여기서는 </a:t>
            </a:r>
            <a:r>
              <a:rPr lang="en-US" altLang="ko-KR" dirty="0"/>
              <a:t>encoder-decoder</a:t>
            </a:r>
            <a:r>
              <a:rPr lang="ko-KR" altLang="en-US" dirty="0"/>
              <a:t>가 </a:t>
            </a:r>
            <a:r>
              <a:rPr lang="en-US" altLang="ko-KR" dirty="0"/>
              <a:t>image reconstruction</a:t>
            </a:r>
            <a:r>
              <a:rPr lang="ko-KR" altLang="en-US" dirty="0"/>
              <a:t>에 대해서만 </a:t>
            </a:r>
            <a:r>
              <a:rPr lang="en-US" altLang="ko-KR" dirty="0"/>
              <a:t>train</a:t>
            </a:r>
            <a:r>
              <a:rPr lang="ko-KR" altLang="en-US" dirty="0"/>
              <a:t>되는데</a:t>
            </a:r>
            <a:r>
              <a:rPr lang="en-US" altLang="ko-KR" dirty="0"/>
              <a:t>. </a:t>
            </a:r>
            <a:r>
              <a:rPr lang="en-US" altLang="ko-KR" dirty="0" err="1"/>
              <a:t>AdaIN</a:t>
            </a:r>
            <a:r>
              <a:rPr lang="ko-KR" altLang="en-US" dirty="0"/>
              <a:t>은 </a:t>
            </a:r>
            <a:r>
              <a:rPr lang="en-US" altLang="ko-KR" dirty="0"/>
              <a:t>stylization task</a:t>
            </a:r>
            <a:r>
              <a:rPr lang="ko-KR" altLang="en-US" dirty="0"/>
              <a:t>를 위해도 </a:t>
            </a:r>
            <a:r>
              <a:rPr lang="en-US" altLang="ko-KR" dirty="0"/>
              <a:t>training</a:t>
            </a:r>
            <a:r>
              <a:rPr lang="ko-KR" altLang="en-US" dirty="0"/>
              <a:t>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45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AdaIN</a:t>
            </a:r>
            <a:r>
              <a:rPr lang="ko-KR" altLang="en-US" dirty="0"/>
              <a:t>과 비슷하지만 차이점 </a:t>
            </a:r>
            <a:r>
              <a:rPr lang="en-US" altLang="ko-KR" dirty="0"/>
              <a:t>: generalization ability of the learned models on unseen style is still limited, </a:t>
            </a:r>
            <a:r>
              <a:rPr lang="ko-KR" altLang="en-US" dirty="0"/>
              <a:t>여기서는 </a:t>
            </a:r>
            <a:r>
              <a:rPr lang="en-US" altLang="ko-KR" dirty="0"/>
              <a:t>encoder-decoder</a:t>
            </a:r>
            <a:r>
              <a:rPr lang="ko-KR" altLang="en-US" dirty="0"/>
              <a:t>가 </a:t>
            </a:r>
            <a:r>
              <a:rPr lang="en-US" altLang="ko-KR" dirty="0"/>
              <a:t>image reconstruction</a:t>
            </a:r>
            <a:r>
              <a:rPr lang="ko-KR" altLang="en-US" dirty="0"/>
              <a:t>에 대해서만 </a:t>
            </a:r>
            <a:r>
              <a:rPr lang="en-US" altLang="ko-KR" dirty="0"/>
              <a:t>train</a:t>
            </a:r>
            <a:r>
              <a:rPr lang="ko-KR" altLang="en-US" dirty="0"/>
              <a:t>되는데</a:t>
            </a:r>
            <a:r>
              <a:rPr lang="en-US" altLang="ko-KR" dirty="0"/>
              <a:t>. </a:t>
            </a:r>
            <a:r>
              <a:rPr lang="en-US" altLang="ko-KR" dirty="0" err="1"/>
              <a:t>AdaIN</a:t>
            </a:r>
            <a:r>
              <a:rPr lang="ko-KR" altLang="en-US" dirty="0"/>
              <a:t>은 </a:t>
            </a:r>
            <a:r>
              <a:rPr lang="en-US" altLang="ko-KR" dirty="0"/>
              <a:t>stylization task</a:t>
            </a:r>
            <a:r>
              <a:rPr lang="ko-KR" altLang="en-US" dirty="0"/>
              <a:t>를 위해도 </a:t>
            </a:r>
            <a:r>
              <a:rPr lang="en-US" altLang="ko-KR" dirty="0"/>
              <a:t>training</a:t>
            </a:r>
            <a:r>
              <a:rPr lang="ko-KR" altLang="en-US" dirty="0"/>
              <a:t>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연구자 들은 </a:t>
            </a:r>
            <a:r>
              <a:rPr lang="en-US" altLang="ko-KR" dirty="0"/>
              <a:t>T(</a:t>
            </a:r>
            <a:r>
              <a:rPr lang="en-US" altLang="ko-KR" dirty="0" err="1"/>
              <a:t>c,s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N style</a:t>
            </a:r>
            <a:r>
              <a:rPr lang="ko-KR" altLang="en-US" dirty="0"/>
              <a:t>을 </a:t>
            </a:r>
            <a:r>
              <a:rPr lang="en-US" altLang="ko-KR" dirty="0"/>
              <a:t>train</a:t>
            </a:r>
            <a:r>
              <a:rPr lang="ko-KR" altLang="en-US" dirty="0"/>
              <a:t>시키고 싶었고</a:t>
            </a:r>
            <a:r>
              <a:rPr lang="en-US" altLang="ko-KR" dirty="0"/>
              <a:t>, </a:t>
            </a:r>
            <a:r>
              <a:rPr lang="ko-KR" altLang="en-US" dirty="0"/>
              <a:t>연구하던 중 </a:t>
            </a:r>
            <a:r>
              <a:rPr lang="en-US" altLang="ko-KR" dirty="0"/>
              <a:t>normalization</a:t>
            </a:r>
            <a:r>
              <a:rPr lang="ko-KR" altLang="en-US" dirty="0"/>
              <a:t>의 놀라운 </a:t>
            </a:r>
            <a:r>
              <a:rPr lang="en-US" altLang="ko-KR" dirty="0"/>
              <a:t>fact</a:t>
            </a:r>
            <a:r>
              <a:rPr lang="ko-KR" altLang="en-US" dirty="0"/>
              <a:t>를 발견하였다</a:t>
            </a:r>
            <a:r>
              <a:rPr lang="en-US" altLang="ko-KR" dirty="0"/>
              <a:t>. </a:t>
            </a:r>
            <a:r>
              <a:rPr lang="ko-KR" altLang="en-US" dirty="0"/>
              <a:t>바로</a:t>
            </a:r>
            <a:r>
              <a:rPr lang="en-US" altLang="ko-KR" dirty="0"/>
              <a:t>, </a:t>
            </a:r>
            <a:r>
              <a:rPr lang="ko-KR" altLang="en-US" dirty="0"/>
              <a:t>스타일을 모델링 하기 위해서 각 스타일을 </a:t>
            </a:r>
            <a:r>
              <a:rPr lang="en-US" altLang="ko-KR" dirty="0"/>
              <a:t>normalization</a:t>
            </a:r>
            <a:r>
              <a:rPr lang="ko-KR" altLang="en-US" dirty="0"/>
              <a:t>한 이후 </a:t>
            </a:r>
            <a:r>
              <a:rPr lang="en-US" altLang="ko-KR" dirty="0"/>
              <a:t>scaling and shifting parameter</a:t>
            </a:r>
            <a:r>
              <a:rPr lang="ko-KR" altLang="en-US" dirty="0"/>
              <a:t>를 </a:t>
            </a:r>
            <a:r>
              <a:rPr lang="en-US" altLang="ko-KR" dirty="0"/>
              <a:t>scaling</a:t>
            </a:r>
            <a:r>
              <a:rPr lang="ko-KR" altLang="en-US" dirty="0"/>
              <a:t>하는 것으로 충분하다는 점 </a:t>
            </a:r>
            <a:r>
              <a:rPr lang="en-US" altLang="ko-KR" dirty="0"/>
              <a:t>! </a:t>
            </a:r>
            <a:r>
              <a:rPr lang="ko-KR" altLang="en-US" dirty="0"/>
              <a:t>즉</a:t>
            </a:r>
            <a:r>
              <a:rPr lang="en-US" altLang="ko-KR" dirty="0"/>
              <a:t>, All convolutional weight</a:t>
            </a:r>
            <a:r>
              <a:rPr lang="ko-KR" altLang="en-US" dirty="0"/>
              <a:t>은 많은 스타일들 내에서 </a:t>
            </a:r>
            <a:r>
              <a:rPr lang="en-US" altLang="ko-KR" dirty="0"/>
              <a:t>share</a:t>
            </a:r>
            <a:r>
              <a:rPr lang="ko-KR" altLang="en-US" dirty="0"/>
              <a:t>되고 있고</a:t>
            </a:r>
            <a:r>
              <a:rPr lang="en-US" altLang="ko-KR" dirty="0"/>
              <a:t>, normalization</a:t>
            </a:r>
            <a:r>
              <a:rPr lang="ko-KR" altLang="en-US" dirty="0"/>
              <a:t>이후 </a:t>
            </a:r>
            <a:r>
              <a:rPr lang="en-US" altLang="ko-KR" dirty="0"/>
              <a:t>affine transformation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를 튜닝하는 것으로 충분하다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1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연구자 들은 </a:t>
            </a:r>
            <a:r>
              <a:rPr lang="en-US" altLang="ko-KR" dirty="0"/>
              <a:t>T(</a:t>
            </a:r>
            <a:r>
              <a:rPr lang="en-US" altLang="ko-KR" dirty="0" err="1"/>
              <a:t>c,s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N style</a:t>
            </a:r>
            <a:r>
              <a:rPr lang="ko-KR" altLang="en-US" dirty="0"/>
              <a:t>을 </a:t>
            </a:r>
            <a:r>
              <a:rPr lang="en-US" altLang="ko-KR" dirty="0"/>
              <a:t>train</a:t>
            </a:r>
            <a:r>
              <a:rPr lang="ko-KR" altLang="en-US" dirty="0"/>
              <a:t>시키고 싶었고</a:t>
            </a:r>
            <a:r>
              <a:rPr lang="en-US" altLang="ko-KR" dirty="0"/>
              <a:t>, </a:t>
            </a:r>
            <a:r>
              <a:rPr lang="ko-KR" altLang="en-US" dirty="0"/>
              <a:t>연구하던 중 </a:t>
            </a:r>
            <a:r>
              <a:rPr lang="en-US" altLang="ko-KR" dirty="0"/>
              <a:t>normalization</a:t>
            </a:r>
            <a:r>
              <a:rPr lang="ko-KR" altLang="en-US" dirty="0"/>
              <a:t>의 놀라운 </a:t>
            </a:r>
            <a:r>
              <a:rPr lang="en-US" altLang="ko-KR" dirty="0"/>
              <a:t>fact</a:t>
            </a:r>
            <a:r>
              <a:rPr lang="ko-KR" altLang="en-US" dirty="0"/>
              <a:t>를 발견하였다</a:t>
            </a:r>
            <a:r>
              <a:rPr lang="en-US" altLang="ko-KR" dirty="0"/>
              <a:t>. </a:t>
            </a:r>
            <a:r>
              <a:rPr lang="ko-KR" altLang="en-US" dirty="0"/>
              <a:t>바로</a:t>
            </a:r>
            <a:r>
              <a:rPr lang="en-US" altLang="ko-KR" dirty="0"/>
              <a:t>, </a:t>
            </a:r>
            <a:r>
              <a:rPr lang="ko-KR" altLang="en-US" dirty="0"/>
              <a:t>스타일을 모델링 하기 위해서 각 스타일을 </a:t>
            </a:r>
            <a:r>
              <a:rPr lang="en-US" altLang="ko-KR" dirty="0"/>
              <a:t>normalization</a:t>
            </a:r>
            <a:r>
              <a:rPr lang="ko-KR" altLang="en-US" dirty="0"/>
              <a:t>한 이후 </a:t>
            </a:r>
            <a:r>
              <a:rPr lang="en-US" altLang="ko-KR" dirty="0"/>
              <a:t>scaling and shifting parameter</a:t>
            </a:r>
            <a:r>
              <a:rPr lang="ko-KR" altLang="en-US" dirty="0"/>
              <a:t>를 </a:t>
            </a:r>
            <a:r>
              <a:rPr lang="en-US" altLang="ko-KR" dirty="0"/>
              <a:t>scaling</a:t>
            </a:r>
            <a:r>
              <a:rPr lang="ko-KR" altLang="en-US" dirty="0"/>
              <a:t>하는 것으로 충분하다는 점 </a:t>
            </a:r>
            <a:r>
              <a:rPr lang="en-US" altLang="ko-KR" dirty="0"/>
              <a:t>! </a:t>
            </a:r>
            <a:r>
              <a:rPr lang="ko-KR" altLang="en-US" dirty="0"/>
              <a:t>즉</a:t>
            </a:r>
            <a:r>
              <a:rPr lang="en-US" altLang="ko-KR" dirty="0"/>
              <a:t>, All convolutional weight</a:t>
            </a:r>
            <a:r>
              <a:rPr lang="ko-KR" altLang="en-US" dirty="0"/>
              <a:t>은 많은 스타일들 내에서 </a:t>
            </a:r>
            <a:r>
              <a:rPr lang="en-US" altLang="ko-KR" dirty="0"/>
              <a:t>share</a:t>
            </a:r>
            <a:r>
              <a:rPr lang="ko-KR" altLang="en-US" dirty="0"/>
              <a:t>되고 있고</a:t>
            </a:r>
            <a:r>
              <a:rPr lang="en-US" altLang="ko-KR" dirty="0"/>
              <a:t>, normalization</a:t>
            </a:r>
            <a:r>
              <a:rPr lang="ko-KR" altLang="en-US" dirty="0"/>
              <a:t>이후 </a:t>
            </a:r>
            <a:r>
              <a:rPr lang="en-US" altLang="ko-KR" dirty="0"/>
              <a:t>affine transformation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를 튜닝하는 것으로 충분하다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6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특정 스타일에 </a:t>
            </a:r>
            <a:r>
              <a:rPr lang="en-US" altLang="ko-KR" dirty="0"/>
              <a:t>brushstroke</a:t>
            </a:r>
            <a:r>
              <a:rPr lang="ko-KR" altLang="en-US" dirty="0"/>
              <a:t>를 </a:t>
            </a:r>
            <a:r>
              <a:rPr lang="en-US" altLang="ko-KR" dirty="0"/>
              <a:t>detect</a:t>
            </a:r>
            <a:r>
              <a:rPr lang="ko-KR" altLang="en-US" dirty="0"/>
              <a:t>하는 </a:t>
            </a:r>
            <a:r>
              <a:rPr lang="en-US" altLang="ko-KR" dirty="0"/>
              <a:t>feature </a:t>
            </a:r>
            <a:r>
              <a:rPr lang="en-US" altLang="ko-KR" dirty="0" err="1"/>
              <a:t>channe</a:t>
            </a:r>
            <a:r>
              <a:rPr lang="ko-KR" altLang="en-US" dirty="0"/>
              <a:t>의 경우</a:t>
            </a:r>
            <a:r>
              <a:rPr lang="en-US" altLang="ko-KR" dirty="0"/>
              <a:t>, brushstroke</a:t>
            </a:r>
            <a:r>
              <a:rPr lang="ko-KR" altLang="en-US" dirty="0"/>
              <a:t>에 대해 </a:t>
            </a:r>
            <a:r>
              <a:rPr lang="en-US" altLang="ko-KR" dirty="0"/>
              <a:t>high average </a:t>
            </a:r>
            <a:r>
              <a:rPr lang="en-US" altLang="ko-KR" dirty="0" err="1"/>
              <a:t>activatio</a:t>
            </a:r>
            <a:r>
              <a:rPr lang="ko-KR" altLang="en-US" dirty="0"/>
              <a:t>을 </a:t>
            </a:r>
            <a:r>
              <a:rPr lang="en-US" altLang="ko-KR" dirty="0" err="1"/>
              <a:t>produc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brushstroke feature</a:t>
            </a:r>
            <a:r>
              <a:rPr lang="ko-KR" altLang="en-US" dirty="0"/>
              <a:t>가 </a:t>
            </a:r>
            <a:r>
              <a:rPr lang="en-US" altLang="ko-KR" dirty="0"/>
              <a:t>feed-forward decoder</a:t>
            </a:r>
            <a:r>
              <a:rPr lang="ko-KR" altLang="en-US" dirty="0"/>
              <a:t>와 함께 </a:t>
            </a:r>
            <a:r>
              <a:rPr lang="en-US" altLang="ko-KR" dirty="0"/>
              <a:t>image space</a:t>
            </a:r>
            <a:r>
              <a:rPr lang="ko-KR" altLang="en-US" dirty="0"/>
              <a:t>로 </a:t>
            </a:r>
            <a:r>
              <a:rPr lang="en-US" altLang="ko-KR" dirty="0"/>
              <a:t>invert</a:t>
            </a:r>
            <a:r>
              <a:rPr lang="ko-KR" altLang="en-US" dirty="0"/>
              <a:t>되는 것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1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Simple encoder-decoder</a:t>
            </a:r>
            <a:r>
              <a:rPr lang="ko-KR" altLang="en-US" dirty="0"/>
              <a:t>구조 채택</a:t>
            </a:r>
            <a:r>
              <a:rPr lang="en-US" altLang="ko-KR" dirty="0"/>
              <a:t>, encoder f</a:t>
            </a:r>
            <a:r>
              <a:rPr lang="ko-KR" altLang="en-US" dirty="0"/>
              <a:t>는 </a:t>
            </a:r>
            <a:r>
              <a:rPr lang="en-US" altLang="ko-KR" dirty="0"/>
              <a:t>fixed to the first few layers(up to rulu4_1)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7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Simple encoder-decoder</a:t>
            </a:r>
            <a:r>
              <a:rPr lang="ko-KR" altLang="en-US" dirty="0"/>
              <a:t>구조 채택</a:t>
            </a:r>
            <a:r>
              <a:rPr lang="en-US" altLang="ko-KR" dirty="0"/>
              <a:t>, encoder f</a:t>
            </a:r>
            <a:r>
              <a:rPr lang="ko-KR" altLang="en-US" dirty="0"/>
              <a:t>는 </a:t>
            </a:r>
            <a:r>
              <a:rPr lang="en-US" altLang="ko-KR" dirty="0"/>
              <a:t>fixed to the first few layers(up to rulu4_1)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5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AdaIN</a:t>
            </a:r>
            <a:r>
              <a:rPr lang="ko-KR" altLang="en-US" dirty="0"/>
              <a:t>과 비슷하지만 차이점 </a:t>
            </a:r>
            <a:r>
              <a:rPr lang="en-US" altLang="ko-KR" dirty="0"/>
              <a:t>: generalization ability of the learned models on unseen style is still limited, </a:t>
            </a:r>
            <a:r>
              <a:rPr lang="ko-KR" altLang="en-US" dirty="0"/>
              <a:t>여기서는 </a:t>
            </a:r>
            <a:r>
              <a:rPr lang="en-US" altLang="ko-KR" dirty="0"/>
              <a:t>encoder-decoder</a:t>
            </a:r>
            <a:r>
              <a:rPr lang="ko-KR" altLang="en-US" dirty="0"/>
              <a:t>가 </a:t>
            </a:r>
            <a:r>
              <a:rPr lang="en-US" altLang="ko-KR" dirty="0"/>
              <a:t>image reconstruction</a:t>
            </a:r>
            <a:r>
              <a:rPr lang="ko-KR" altLang="en-US" dirty="0"/>
              <a:t>에 대해서만 </a:t>
            </a:r>
            <a:r>
              <a:rPr lang="en-US" altLang="ko-KR" dirty="0"/>
              <a:t>train</a:t>
            </a:r>
            <a:r>
              <a:rPr lang="ko-KR" altLang="en-US" dirty="0"/>
              <a:t>되는데</a:t>
            </a:r>
            <a:r>
              <a:rPr lang="en-US" altLang="ko-KR" dirty="0"/>
              <a:t>. </a:t>
            </a:r>
            <a:r>
              <a:rPr lang="en-US" altLang="ko-KR" dirty="0" err="1"/>
              <a:t>AdaIN</a:t>
            </a:r>
            <a:r>
              <a:rPr lang="ko-KR" altLang="en-US" dirty="0"/>
              <a:t>은 </a:t>
            </a:r>
            <a:r>
              <a:rPr lang="en-US" altLang="ko-KR" dirty="0"/>
              <a:t>stylization task</a:t>
            </a:r>
            <a:r>
              <a:rPr lang="ko-KR" altLang="en-US" dirty="0"/>
              <a:t>를 위해도 </a:t>
            </a:r>
            <a:r>
              <a:rPr lang="en-US" altLang="ko-KR" dirty="0"/>
              <a:t>training</a:t>
            </a:r>
            <a:r>
              <a:rPr lang="ko-KR" altLang="en-US" dirty="0"/>
              <a:t>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8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AdaIN</a:t>
            </a:r>
            <a:r>
              <a:rPr lang="ko-KR" altLang="en-US" dirty="0"/>
              <a:t>과 비슷하지만 차이점 </a:t>
            </a:r>
            <a:r>
              <a:rPr lang="en-US" altLang="ko-KR" dirty="0"/>
              <a:t>: generalization ability of the learned models on unseen style is still limited, </a:t>
            </a:r>
            <a:r>
              <a:rPr lang="ko-KR" altLang="en-US" dirty="0"/>
              <a:t>여기서는 </a:t>
            </a:r>
            <a:r>
              <a:rPr lang="en-US" altLang="ko-KR" dirty="0"/>
              <a:t>encoder-decoder</a:t>
            </a:r>
            <a:r>
              <a:rPr lang="ko-KR" altLang="en-US" dirty="0"/>
              <a:t>가 </a:t>
            </a:r>
            <a:r>
              <a:rPr lang="en-US" altLang="ko-KR" dirty="0"/>
              <a:t>image reconstruction</a:t>
            </a:r>
            <a:r>
              <a:rPr lang="ko-KR" altLang="en-US" dirty="0"/>
              <a:t>에 대해서만 </a:t>
            </a:r>
            <a:r>
              <a:rPr lang="en-US" altLang="ko-KR" dirty="0"/>
              <a:t>train</a:t>
            </a:r>
            <a:r>
              <a:rPr lang="ko-KR" altLang="en-US" dirty="0"/>
              <a:t>되는데</a:t>
            </a:r>
            <a:r>
              <a:rPr lang="en-US" altLang="ko-KR" dirty="0"/>
              <a:t>. </a:t>
            </a:r>
            <a:r>
              <a:rPr lang="en-US" altLang="ko-KR" dirty="0" err="1"/>
              <a:t>AdaIN</a:t>
            </a:r>
            <a:r>
              <a:rPr lang="ko-KR" altLang="en-US" dirty="0"/>
              <a:t>은 </a:t>
            </a:r>
            <a:r>
              <a:rPr lang="en-US" altLang="ko-KR" dirty="0"/>
              <a:t>stylization task</a:t>
            </a:r>
            <a:r>
              <a:rPr lang="ko-KR" altLang="en-US" dirty="0"/>
              <a:t>를 위해도 </a:t>
            </a:r>
            <a:r>
              <a:rPr lang="en-US" altLang="ko-KR" dirty="0"/>
              <a:t>training</a:t>
            </a:r>
            <a:r>
              <a:rPr lang="ko-KR" altLang="en-US" dirty="0"/>
              <a:t>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5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AdaIN</a:t>
            </a:r>
            <a:r>
              <a:rPr lang="ko-KR" altLang="en-US" dirty="0"/>
              <a:t>과 비슷하지만 차이점 </a:t>
            </a:r>
            <a:r>
              <a:rPr lang="en-US" altLang="ko-KR" dirty="0"/>
              <a:t>: generalization ability of the learned models on unseen style is still limited, </a:t>
            </a:r>
            <a:r>
              <a:rPr lang="ko-KR" altLang="en-US" dirty="0"/>
              <a:t>여기서는 </a:t>
            </a:r>
            <a:r>
              <a:rPr lang="en-US" altLang="ko-KR" dirty="0"/>
              <a:t>encoder-decoder</a:t>
            </a:r>
            <a:r>
              <a:rPr lang="ko-KR" altLang="en-US" dirty="0"/>
              <a:t>가 </a:t>
            </a:r>
            <a:r>
              <a:rPr lang="en-US" altLang="ko-KR" dirty="0"/>
              <a:t>image reconstruction</a:t>
            </a:r>
            <a:r>
              <a:rPr lang="ko-KR" altLang="en-US" dirty="0"/>
              <a:t>에 대해서만 </a:t>
            </a:r>
            <a:r>
              <a:rPr lang="en-US" altLang="ko-KR" dirty="0"/>
              <a:t>train</a:t>
            </a:r>
            <a:r>
              <a:rPr lang="ko-KR" altLang="en-US" dirty="0"/>
              <a:t>되는데</a:t>
            </a:r>
            <a:r>
              <a:rPr lang="en-US" altLang="ko-KR" dirty="0"/>
              <a:t>. </a:t>
            </a:r>
            <a:r>
              <a:rPr lang="en-US" altLang="ko-KR" dirty="0" err="1"/>
              <a:t>AdaIN</a:t>
            </a:r>
            <a:r>
              <a:rPr lang="ko-KR" altLang="en-US" dirty="0"/>
              <a:t>은 </a:t>
            </a:r>
            <a:r>
              <a:rPr lang="en-US" altLang="ko-KR" dirty="0"/>
              <a:t>stylization task</a:t>
            </a:r>
            <a:r>
              <a:rPr lang="ko-KR" altLang="en-US" dirty="0"/>
              <a:t>를 위해도 </a:t>
            </a:r>
            <a:r>
              <a:rPr lang="en-US" altLang="ko-KR" dirty="0"/>
              <a:t>training</a:t>
            </a:r>
            <a:r>
              <a:rPr lang="ko-KR" altLang="en-US" dirty="0"/>
              <a:t>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8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CFE2-97D2-4350-B11F-8094F795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F98E20-B14C-4151-8A0E-EF7AE659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10972-42A4-4B5D-9612-FB713856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5084-6E81-4C1C-8892-93B2AEE8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0EFD-A04B-4E42-86AC-EE72FF0A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7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0803E-4C9E-4345-980D-4A1C9411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B7B40-118F-4E9E-A72F-7E20EC5C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A9761-1FB1-4E0A-B79B-23A9B0C1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11DC9-F0D5-4C4B-A933-928AEB7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6AFE3-E84D-4509-9E83-7B844CA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4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F65C5-0E4E-48B7-BE56-649FBCDE8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37262-FAC5-439C-9C61-C1292C0AD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EEECB-023C-43A0-B176-1CD21E3A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50218-F873-4CED-ABB8-2EA70627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2ED11-569C-45FB-AEF5-13801A6C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3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B1E4B-68DC-4649-A351-8A7EE0D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27BA9-B807-4A8A-AEF4-A45F1DE2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6F4A4-1DFE-4A1B-BA7F-1973DE4F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3F75B-A5CD-412C-9B8C-9016E4D5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78D0A-E362-41A3-9049-AF4ADE74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640A-0C23-4221-9E07-35E749B4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F2E01-C040-4BED-81C9-DE16D97F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1E45C-9F78-4873-9B1C-D33D2280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51E87-86EC-4C84-A1CA-803186E3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514D6-2E1C-4D76-92C5-070780F6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3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3F0C2-B0F8-4138-8039-9CEE99DC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FCCC8-A481-491F-AA25-F418A9DE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A2A56-211B-42F7-9A09-1BF47145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9F4CA-F7C4-4C6D-9D3E-5011157B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1218B-3CD7-4405-A029-F8A7372A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5CC42-0D3B-446B-8B8A-E65CDAB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8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E29C8-7EC1-41B7-9B63-39D95D8D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4F0E5-2703-4C62-BE0B-2940D69A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B4CA2-EDFF-444C-B58E-03EEA70C4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F7FD5-51C2-46ED-86E6-FB2B30043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56D619-653B-4EE6-BA78-FF6F39BFA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7A4220-4222-4F9C-A50E-B841307F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7C99B-7D6F-4198-BA08-ABB013A7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8A45E7-0B51-46B1-AD83-C56B2294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1CE1-525C-43D2-9C17-E120FA0D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1337AE-B37C-4101-8FD3-F396D788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DB694B-BBA7-4738-9F80-1D818BFE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5E981-BF66-4E85-8FC9-C1813D08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C0EA4A-7F97-4764-BA8E-EB184930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D54F1-7F2B-47E8-AF82-078E9E9B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CD957-AE22-4181-A2F5-5BD543B4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9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A6B2-E44D-404A-9258-79351E2C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A4883-189A-45C6-AE3C-E2BB5EC5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8A0CD-BEC3-4ED6-AF17-6B72F84E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DB8B3-EBFB-4525-9126-F85465DD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EB20A-CBCE-431E-B7C5-525E4B76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EBB6-9D90-4B6E-882A-016E28A7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CC6B1-6084-46C8-8322-D4D363CB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90DF4-AA7C-4391-939A-3A0C848E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32219D-D309-49E0-8A2E-F454837D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85066-3BB4-440B-98A6-E815A1CE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FAAC66-59C9-4624-847C-C082A59E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8A33F-0321-46BC-B4D0-BB46FB85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2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81462-D8E9-4B58-ACBE-31C16F32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3" y="136526"/>
            <a:ext cx="11617174" cy="739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A842D-8A21-40F0-9593-500A8282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363" y="1049246"/>
            <a:ext cx="11617174" cy="522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FBC8E-4C7B-42CD-9258-C69B0966A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FFA9-2925-4006-93CC-1E1E47C057D7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3DE37-453C-492F-9B46-43DEAF1F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83D63-04DA-4F3E-B1B1-A05C01472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2FAA87-B07E-4F0B-B7B1-050DDEB95120}"/>
              </a:ext>
            </a:extLst>
          </p:cNvPr>
          <p:cNvCxnSpPr/>
          <p:nvPr userDrawn="1"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B95228-9743-4113-B1EC-30365853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2059644"/>
            <a:ext cx="1106424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002060"/>
                </a:solidFill>
                <a:cs typeface="Times New Roman" panose="02020603050405020304" pitchFamily="18" charset="0"/>
              </a:rPr>
              <a:t>CIN, </a:t>
            </a:r>
            <a:r>
              <a:rPr lang="en-US" altLang="ko-KR" sz="4000" b="1" dirty="0" err="1">
                <a:solidFill>
                  <a:srgbClr val="002060"/>
                </a:solidFill>
                <a:cs typeface="Times New Roman" panose="02020603050405020304" pitchFamily="18" charset="0"/>
              </a:rPr>
              <a:t>AdaIN</a:t>
            </a:r>
            <a:r>
              <a:rPr lang="en-US" altLang="ko-KR" sz="4000" b="1" dirty="0">
                <a:solidFill>
                  <a:srgbClr val="002060"/>
                </a:solidFill>
                <a:cs typeface="Times New Roman" panose="02020603050405020304" pitchFamily="18" charset="0"/>
              </a:rPr>
              <a:t>, WCT</a:t>
            </a:r>
            <a:br>
              <a:rPr lang="en-US" altLang="ko-KR" sz="4000" dirty="0">
                <a:cs typeface="Times New Roman" panose="02020603050405020304" pitchFamily="18" charset="0"/>
              </a:rPr>
            </a:br>
            <a:r>
              <a:rPr lang="en-US" altLang="ko-KR" sz="3200" dirty="0">
                <a:cs typeface="Times New Roman" panose="02020603050405020304" pitchFamily="18" charset="0"/>
              </a:rPr>
              <a:t>Newbie Quest</a:t>
            </a:r>
            <a:endParaRPr lang="en-US" altLang="ko-KR" sz="4000" dirty="0">
              <a:cs typeface="Times New Roman" panose="02020603050405020304" pitchFamily="18" charset="0"/>
            </a:endParaRP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2BF5CB98-6CB9-4A6F-A785-C6037FF8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9956" y="4161904"/>
            <a:ext cx="3886425" cy="1866394"/>
          </a:xfrm>
        </p:spPr>
        <p:txBody>
          <a:bodyPr>
            <a:normAutofit/>
          </a:bodyPr>
          <a:lstStyle/>
          <a:p>
            <a:pPr algn="l"/>
            <a:r>
              <a:rPr lang="en-US" altLang="ko-KR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Hayeon</a:t>
            </a:r>
            <a:r>
              <a:rPr lang="en-US" altLang="ko-K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</a:p>
          <a:p>
            <a:pPr algn="l"/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 Student, </a:t>
            </a:r>
            <a:r>
              <a:rPr lang="en-US" altLang="ko-K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UNIST</a:t>
            </a:r>
          </a:p>
          <a:p>
            <a:pPr algn="l"/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ko-KR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February, 2022</a:t>
            </a:r>
            <a:endParaRPr lang="ko-KR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BBD1C0-CBAF-44D9-B8F9-E50B8F9BF4F0}"/>
              </a:ext>
            </a:extLst>
          </p:cNvPr>
          <p:cNvCxnSpPr/>
          <p:nvPr/>
        </p:nvCxnSpPr>
        <p:spPr>
          <a:xfrm>
            <a:off x="261937" y="33401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1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WCT : Summary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DE2F7-22F6-4756-A820-3D7C41EE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Whitening, coloring(WCT) : feature transform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하나로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image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공분산을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image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공분산에 매칭시켜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transfer</a:t>
            </a:r>
          </a:p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: image reconstruction task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위해 사용되는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형식의 네트워크와 연결시켜 사용</a:t>
            </a:r>
          </a:p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stylization pipeline :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여러 층으로 이루어진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구조로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향상</a:t>
            </a: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3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Reconstruction decoder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DE2F7-22F6-4756-A820-3D7C41EE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63" y="1200169"/>
            <a:ext cx="11617174" cy="739775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002060"/>
              </a:buClr>
              <a:defRPr/>
            </a:pP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된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구조의 네트워크를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construct(VGG-19)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1174F0-360A-4BB8-BF21-66A36526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94" y="2643766"/>
            <a:ext cx="5694877" cy="584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D590F3A9-841A-404D-8B4A-435A4D7B5B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363" y="3921997"/>
                <a:ext cx="11617174" cy="2009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002060"/>
                  </a:buClr>
                  <a:defRPr/>
                </a:pPr>
                <a:r>
                  <a:rPr lang="ko-KR" alt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왼쪽은 </a:t>
                </a: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 reconstruction loss, </a:t>
                </a:r>
                <a:r>
                  <a:rPr lang="ko-KR" alt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오른쪽은 </a:t>
                </a: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loss</a:t>
                </a:r>
              </a:p>
              <a:p>
                <a:pPr>
                  <a:lnSpc>
                    <a:spcPct val="150000"/>
                  </a:lnSpc>
                  <a:buClr>
                    <a:srgbClr val="002060"/>
                  </a:buClr>
                  <a:defRPr/>
                </a:pP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</a:t>
                </a: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parameter</a:t>
                </a:r>
                <a:r>
                  <a:rPr lang="ko-KR" alt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</a:t>
                </a: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 실험에서는 </a:t>
                </a: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ko-KR" alt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사용</a:t>
                </a:r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rgbClr val="002060"/>
                  </a:buClr>
                  <a:defRPr/>
                </a:pP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Enlarging feature map : nearest neighbor </a:t>
                </a:r>
                <a:r>
                  <a:rPr lang="en-US" altLang="ko-KR" sz="20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upsampling</a:t>
                </a: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</a:t>
                </a:r>
                <a:r>
                  <a:rPr lang="ko-KR" alt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사용</a:t>
                </a:r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D590F3A9-841A-404D-8B4A-435A4D7B5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3" y="3921997"/>
                <a:ext cx="11617174" cy="2009868"/>
              </a:xfrm>
              <a:prstGeom prst="rect">
                <a:avLst/>
              </a:prstGeom>
              <a:blipFill>
                <a:blip r:embed="rId4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66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Whitening and coloring transformation</a:t>
            </a:r>
            <a:endParaRPr lang="ko-KR" altLang="en-US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B90037A-B8C9-454C-A576-E524E76D3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74" y="1470002"/>
            <a:ext cx="9959051" cy="44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4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Whitening and coloring transformation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DE2F7-22F6-4756-A820-3D7C41EE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63" y="1108252"/>
            <a:ext cx="11617174" cy="739775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50000"/>
              </a:lnSpc>
              <a:buClr>
                <a:srgbClr val="002060"/>
              </a:buClr>
              <a:defRPr/>
            </a:pP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Whitening transform : global structure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유지하지만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style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관련된 정보들은 제거</a:t>
            </a: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AD138-70AA-4E7C-A854-A3D93E73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96" y="1925575"/>
            <a:ext cx="3682057" cy="73977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D27C305-C0C5-4428-B2B3-75BC80F9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1" y="2987773"/>
            <a:ext cx="10299342" cy="371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B416B1-209C-44A5-9026-079C29E48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962" y="2002777"/>
            <a:ext cx="2501131" cy="5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3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9D10E99-CE36-4085-B053-C29697CCD1E5}"/>
              </a:ext>
            </a:extLst>
          </p:cNvPr>
          <p:cNvSpPr/>
          <p:nvPr/>
        </p:nvSpPr>
        <p:spPr>
          <a:xfrm>
            <a:off x="8494773" y="4560519"/>
            <a:ext cx="3425764" cy="1991618"/>
          </a:xfrm>
          <a:prstGeom prst="roundRect">
            <a:avLst/>
          </a:prstGeom>
          <a:solidFill>
            <a:srgbClr val="FECF2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Multi-level coarse-to-fine stylization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A6321D-BDB2-468C-A8C6-83244781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6" y="1045637"/>
            <a:ext cx="5250492" cy="35148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7A5F4E-5E02-48B6-8FD0-782605F0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63" y="4729856"/>
            <a:ext cx="8060901" cy="1991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F6A47C-845E-48FB-9660-633F6640D7C8}"/>
              </a:ext>
            </a:extLst>
          </p:cNvPr>
          <p:cNvSpPr txBox="1"/>
          <p:nvPr/>
        </p:nvSpPr>
        <p:spPr>
          <a:xfrm>
            <a:off x="5508718" y="1277457"/>
            <a:ext cx="668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Lower layer features capture low-level information(color)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It’s advantageous to use features at all five layers to fully capture the</a:t>
            </a:r>
          </a:p>
          <a:p>
            <a:pPr algn="ctr"/>
            <a:r>
              <a:rPr lang="en-US" altLang="ko-KR" dirty="0"/>
              <a:t>characteristics of a style from low to high levels.(coarse to fine)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0E6316-EFFC-4241-828F-7F3E796D4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507" y="2646281"/>
            <a:ext cx="6151339" cy="17457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AB6046-923D-487F-B65A-CDB5125DE677}"/>
              </a:ext>
            </a:extLst>
          </p:cNvPr>
          <p:cNvSpPr txBox="1"/>
          <p:nvPr/>
        </p:nvSpPr>
        <p:spPr>
          <a:xfrm>
            <a:off x="8727176" y="4980378"/>
            <a:ext cx="329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Reverse : low level information cannot be preserved after manipulating higher level features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0AF971-52D7-490B-8276-5D60EC3391AB}"/>
              </a:ext>
            </a:extLst>
          </p:cNvPr>
          <p:cNvCxnSpPr/>
          <p:nvPr/>
        </p:nvCxnSpPr>
        <p:spPr>
          <a:xfrm flipV="1">
            <a:off x="10959921" y="4354457"/>
            <a:ext cx="0" cy="454070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D4123B-4E7C-4C91-B153-AB529253DEBA}"/>
              </a:ext>
            </a:extLst>
          </p:cNvPr>
          <p:cNvSpPr txBox="1"/>
          <p:nvPr/>
        </p:nvSpPr>
        <p:spPr>
          <a:xfrm>
            <a:off x="674510" y="823457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High layer features capture salient patterns of the style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54ED8-1AAE-4A14-944E-DEE16C25C820}"/>
              </a:ext>
            </a:extLst>
          </p:cNvPr>
          <p:cNvSpPr txBox="1"/>
          <p:nvPr/>
        </p:nvSpPr>
        <p:spPr>
          <a:xfrm>
            <a:off x="1459264" y="439682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Low layer features improve details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8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CIN : Summary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DE2F7-22F6-4756-A820-3D7C41EE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ko-KR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추가하여 단 하나의 네트워크로 여러 스타일을 만들어내는 방법을 제안</a:t>
            </a:r>
            <a:endParaRPr lang="en-US" altLang="ko-KR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ko-KR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 연구보다 짧은 시간내</a:t>
            </a: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적은 메모리 소요로 다양한 스타일 생성</a:t>
            </a:r>
            <a:endParaRPr lang="en-US" altLang="ko-KR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002060"/>
              </a:buClr>
              <a:defRPr/>
            </a:pP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style feed forward network -&gt; N style feed forward network)</a:t>
            </a:r>
          </a:p>
        </p:txBody>
      </p:sp>
    </p:spTree>
    <p:extLst>
      <p:ext uri="{BB962C8B-B14F-4D97-AF65-F5344CB8AC3E}">
        <p14:creationId xmlns:p14="http://schemas.microsoft.com/office/powerpoint/2010/main" val="12342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04166-9E14-484D-8CA0-013ED38873DC}"/>
              </a:ext>
            </a:extLst>
          </p:cNvPr>
          <p:cNvSpPr txBox="1"/>
          <p:nvPr/>
        </p:nvSpPr>
        <p:spPr>
          <a:xfrm>
            <a:off x="474612" y="1181534"/>
            <a:ext cx="10882163" cy="326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문제 </a:t>
            </a:r>
            <a:r>
              <a:rPr lang="en-US" altLang="ko-KR" sz="2000" dirty="0"/>
              <a:t>: </a:t>
            </a:r>
            <a:r>
              <a:rPr lang="ko-KR" altLang="en-US" sz="2000" dirty="0"/>
              <a:t>기존 연구들은 한 가지의 </a:t>
            </a:r>
            <a:r>
              <a:rPr lang="en-US" altLang="ko-KR" sz="2000" dirty="0"/>
              <a:t>purpose</a:t>
            </a:r>
            <a:r>
              <a:rPr lang="ko-KR" altLang="en-US" sz="2000" dirty="0"/>
              <a:t>만 가지는 </a:t>
            </a:r>
            <a:r>
              <a:rPr lang="en-US" altLang="ko-KR" sz="2000" dirty="0"/>
              <a:t>network </a:t>
            </a:r>
            <a:r>
              <a:rPr lang="ko-KR" altLang="en-US" sz="2000" dirty="0"/>
              <a:t>문제를 가지고 있다</a:t>
            </a:r>
            <a:r>
              <a:rPr lang="en-US" altLang="ko-KR" sz="2000" dirty="0"/>
              <a:t>(flexibility </a:t>
            </a:r>
            <a:r>
              <a:rPr lang="ko-KR" altLang="en-US" sz="2000" dirty="0"/>
              <a:t>부족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스타일을 학습하기 위해선 여러 개의 네트워크가 필요하다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000" dirty="0"/>
              <a:t>Style transfer</a:t>
            </a:r>
            <a:r>
              <a:rPr lang="ko-KR" altLang="en-US" sz="2000" dirty="0"/>
              <a:t>는 </a:t>
            </a:r>
            <a:r>
              <a:rPr lang="en-US" altLang="ko-KR" sz="2000" dirty="0"/>
              <a:t>mobile application</a:t>
            </a:r>
            <a:r>
              <a:rPr lang="ko-KR" altLang="en-US" sz="2000" dirty="0"/>
              <a:t>에서 이용되고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</a:t>
            </a:r>
            <a:r>
              <a:rPr lang="en-US" altLang="ko-KR" sz="2000" dirty="0"/>
              <a:t>reasonable memory footprint</a:t>
            </a:r>
            <a:r>
              <a:rPr lang="ko-KR" altLang="en-US" sz="2000" dirty="0"/>
              <a:t>를 가져야 가능하다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/>
              <a:t>각각 스타일 마다 하나하나 </a:t>
            </a:r>
            <a:r>
              <a:rPr lang="en-US" altLang="ko-KR" sz="2000" dirty="0"/>
              <a:t>separate network</a:t>
            </a:r>
            <a:r>
              <a:rPr lang="ko-KR" altLang="en-US" sz="2000" dirty="0"/>
              <a:t>를 만드는 것은 개별 그림마다 존재하는  </a:t>
            </a:r>
            <a:r>
              <a:rPr lang="en-US" altLang="ko-KR" sz="2000" dirty="0"/>
              <a:t>common visual element</a:t>
            </a:r>
            <a:r>
              <a:rPr lang="ko-KR" altLang="en-US" sz="2000" dirty="0"/>
              <a:t>를 무시한다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43D1C5-F6AB-4701-970A-3F1F49E86990}"/>
              </a:ext>
            </a:extLst>
          </p:cNvPr>
          <p:cNvSpPr txBox="1"/>
          <p:nvPr/>
        </p:nvSpPr>
        <p:spPr>
          <a:xfrm>
            <a:off x="474612" y="4726531"/>
            <a:ext cx="10882163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해결 </a:t>
            </a:r>
            <a:r>
              <a:rPr lang="en-US" altLang="ko-KR" sz="2000" dirty="0"/>
              <a:t>: introduction of conditional instance normalization(CIN)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Single network</a:t>
            </a:r>
            <a:r>
              <a:rPr lang="ko-KR" altLang="en-US" sz="2000" dirty="0"/>
              <a:t>로 다양한 스타일을 표현할 수 있는 모델</a:t>
            </a:r>
            <a:r>
              <a:rPr lang="en-US" altLang="ko-KR" sz="2000" dirty="0"/>
              <a:t>(flexible)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Reduce each style image into a point in a embedding space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496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N-style feedforward style transfer networks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C4B37-9115-4E8A-911D-57CADAEF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24" y="1489501"/>
            <a:ext cx="5193251" cy="58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6DEFB9-936F-4904-9E44-645148AD2EFC}"/>
              </a:ext>
            </a:extLst>
          </p:cNvPr>
          <p:cNvSpPr txBox="1"/>
          <p:nvPr/>
        </p:nvSpPr>
        <p:spPr>
          <a:xfrm>
            <a:off x="2909198" y="2079173"/>
            <a:ext cx="573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feed-forward network(T : tied to one specific </a:t>
            </a:r>
            <a:r>
              <a:rPr lang="en-US" altLang="ko-KR"/>
              <a:t>painting style)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E8F7BD-3F4E-4F36-9B75-E819F8178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385" y="3464144"/>
            <a:ext cx="2828925" cy="847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4E5A08-31F5-43E7-A6B5-0EA03035897A}"/>
                  </a:ext>
                </a:extLst>
              </p:cNvPr>
              <p:cNvSpPr txBox="1"/>
              <p:nvPr/>
            </p:nvSpPr>
            <p:spPr>
              <a:xfrm>
                <a:off x="751674" y="4562907"/>
                <a:ext cx="10201960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Goal : transform a layer’s activation x into a normalized activation z specific to painting style 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N × C matrixes(N : the number of style, C : the number of output feature maps)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One can stylize a single image into N painting styles with a single network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4E5A08-31F5-43E7-A6B5-0EA03035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74" y="4562907"/>
                <a:ext cx="10201960" cy="1421992"/>
              </a:xfrm>
              <a:prstGeom prst="rect">
                <a:avLst/>
              </a:prstGeom>
              <a:blipFill>
                <a:blip r:embed="rId5"/>
                <a:stretch>
                  <a:fillRect l="-538" b="-6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1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N-style feedforward style transfer networks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FB600-F095-48E1-A562-33A41937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90" y="1618428"/>
            <a:ext cx="7188470" cy="41202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ACBFC8-C693-4EDC-8BC1-8D01CB86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335" y="2661557"/>
            <a:ext cx="2990850" cy="361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7B2CDF-C4C0-4618-B86E-6B22BBD85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335" y="3023507"/>
            <a:ext cx="3038475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9DC55-1CFD-4857-98C5-8542BB149C51}"/>
                  </a:ext>
                </a:extLst>
              </p:cNvPr>
              <p:cNvSpPr txBox="1"/>
              <p:nvPr/>
            </p:nvSpPr>
            <p:spPr>
              <a:xfrm>
                <a:off x="8007428" y="3732486"/>
                <a:ext cx="3973662" cy="149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하나의 스타일을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다</m:t>
                    </m:r>
                  </m:oMath>
                </a14:m>
                <a:r>
                  <a:rPr lang="ko-KR" altLang="en-US" dirty="0"/>
                  <a:t>른 스타일을 하나의 스타일을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조율하여 </a:t>
                </a:r>
                <a:r>
                  <a:rPr lang="en-US" altLang="ko-KR" dirty="0"/>
                  <a:t>arbitrary number of style</a:t>
                </a:r>
                <a:r>
                  <a:rPr lang="ko-KR" altLang="en-US" dirty="0"/>
                  <a:t>로 확대할 수 있다</a:t>
                </a:r>
                <a:r>
                  <a:rPr lang="en-US" altLang="ko-KR" dirty="0"/>
                  <a:t>(blending)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9DC55-1CFD-4857-98C5-8542BB14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428" y="3732486"/>
                <a:ext cx="3973662" cy="1492909"/>
              </a:xfrm>
              <a:prstGeom prst="rect">
                <a:avLst/>
              </a:prstGeom>
              <a:blipFill>
                <a:blip r:embed="rId6"/>
                <a:stretch>
                  <a:fillRect l="-307" t="-2041" r="-307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1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AdaIN</a:t>
            </a:r>
            <a:r>
              <a:rPr lang="en-US" altLang="ko-KR" b="1" dirty="0"/>
              <a:t> : Summary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DE2F7-22F6-4756-A820-3D7C41EE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en-US" altLang="ko-K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AdaIN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제안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adjust the mean and variance of the content input to match those of the style input</a:t>
            </a:r>
          </a:p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차이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CIN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대해서면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transfer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가능 </a:t>
            </a:r>
            <a:r>
              <a:rPr lang="ko-KR" alt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했었지만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본 논문에서는 실시간으로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input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받으면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transfer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가능한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소개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(affine parameter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대신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image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대체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925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Adaaptive</a:t>
            </a:r>
            <a:r>
              <a:rPr lang="en-US" altLang="ko-KR" b="1" dirty="0"/>
              <a:t> instance normalization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DE2F7-22F6-4756-A820-3D7C41EE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63" y="1196023"/>
            <a:ext cx="11617174" cy="152578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Clr>
                <a:srgbClr val="002060"/>
              </a:buClr>
              <a:defRPr/>
            </a:pP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key : different affine parameters can normalize the feature statistics to different values, </a:t>
            </a:r>
          </a:p>
          <a:p>
            <a:pPr lvl="0">
              <a:lnSpc>
                <a:spcPct val="150000"/>
              </a:lnSpc>
              <a:buClr>
                <a:srgbClr val="002060"/>
              </a:buClr>
              <a:defRPr/>
            </a:pP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thereby normalizing the output image to different style.</a:t>
            </a:r>
          </a:p>
          <a:p>
            <a:pPr lvl="0">
              <a:lnSpc>
                <a:spcPct val="150000"/>
              </a:lnSpc>
              <a:buClr>
                <a:srgbClr val="002060"/>
              </a:buClr>
              <a:defRPr/>
            </a:pP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but, affine parameter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의해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되어 있다면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arbitrarily adapt 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불가능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46F90-1823-46DD-8C77-A93E9F0C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168" y="3108106"/>
            <a:ext cx="5241209" cy="85429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39E0C81-8AF3-4825-87B4-F320B023DECB}"/>
              </a:ext>
            </a:extLst>
          </p:cNvPr>
          <p:cNvSpPr txBox="1">
            <a:spLocks/>
          </p:cNvSpPr>
          <p:nvPr/>
        </p:nvSpPr>
        <p:spPr>
          <a:xfrm>
            <a:off x="303363" y="4282123"/>
            <a:ext cx="11617174" cy="221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content input x and style input y, </a:t>
            </a:r>
            <a:r>
              <a:rPr lang="en-US" altLang="ko-KR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AdaIN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simply aligns the channel-wise mean and variance of x to match those of y</a:t>
            </a:r>
          </a:p>
          <a:p>
            <a:pPr>
              <a:lnSpc>
                <a:spcPct val="150000"/>
              </a:lnSpc>
              <a:buClr>
                <a:srgbClr val="002060"/>
              </a:buClr>
              <a:defRPr/>
            </a:pP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learnable parameter)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altLang="ko-KR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AdaIN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style transfer in the feature space by transferring feature statistics, specifically the channel-wise mean and variance.</a:t>
            </a:r>
          </a:p>
        </p:txBody>
      </p:sp>
    </p:spTree>
    <p:extLst>
      <p:ext uri="{BB962C8B-B14F-4D97-AF65-F5344CB8AC3E}">
        <p14:creationId xmlns:p14="http://schemas.microsoft.com/office/powerpoint/2010/main" val="382810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Architecture &amp; Training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DE2F7-22F6-4756-A820-3D7C41EE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075" y="1565797"/>
            <a:ext cx="7049925" cy="1525788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Transfer Network T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image c, style image s 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285750" lvl="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AdaIN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feature map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feature map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</a:t>
            </a:r>
            <a:r>
              <a:rPr lang="ko-KR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맞춤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producing the target feature maps 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9BD0F7-4289-4064-93D1-EA458B2EA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3" y="2120282"/>
            <a:ext cx="5024309" cy="34156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88ECC6-2C5C-48CF-A8B3-D22EDA9AF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674" y="3115918"/>
            <a:ext cx="3383586" cy="563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9335E0-3B7B-4FD4-8347-9C94D6CCE7DF}"/>
              </a:ext>
            </a:extLst>
          </p:cNvPr>
          <p:cNvSpPr txBox="1"/>
          <p:nvPr/>
        </p:nvSpPr>
        <p:spPr>
          <a:xfrm>
            <a:off x="5269467" y="4041242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randomly initialized decoder g is trained to map t back to the image space, generating the stylized image T(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en-US" altLang="ko-KR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AE3C8A-31AE-4ABF-B3E8-B8593488A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802" y="4963921"/>
            <a:ext cx="2149464" cy="5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Architecture &amp; Training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DE2F7-22F6-4756-A820-3D7C41EE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63" y="938285"/>
            <a:ext cx="12222944" cy="5385241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pre-trained VGG-19 to compute the loss function to train the decoder :</a:t>
            </a:r>
          </a:p>
          <a:p>
            <a:pPr lvl="0">
              <a:lnSpc>
                <a:spcPct val="150000"/>
              </a:lnSpc>
              <a:buClr>
                <a:srgbClr val="002060"/>
              </a:buClr>
              <a:defRPr/>
            </a:pP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</a:t>
            </a:r>
            <a:r>
              <a:rPr lang="en-US" altLang="ko-KR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AdaIN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t as the content target, instead of the commonly used feature responses </a:t>
            </a:r>
          </a:p>
          <a:p>
            <a:pPr lvl="0">
              <a:lnSpc>
                <a:spcPct val="150000"/>
              </a:lnSpc>
              <a:buClr>
                <a:srgbClr val="002060"/>
              </a:buClr>
              <a:defRPr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of the content image(slightly faster convergence)</a:t>
            </a:r>
          </a:p>
          <a:p>
            <a:pPr lvl="0">
              <a:lnSpc>
                <a:spcPct val="150000"/>
              </a:lnSpc>
              <a:buClr>
                <a:srgbClr val="002060"/>
              </a:buClr>
              <a:defRPr/>
            </a:pP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we find the commonly used Gram matrix loss can produce similar results, we match the IN statistics</a:t>
            </a:r>
          </a:p>
          <a:p>
            <a:pPr lvl="0">
              <a:lnSpc>
                <a:spcPct val="150000"/>
              </a:lnSpc>
              <a:buClr>
                <a:srgbClr val="002060"/>
              </a:buClr>
              <a:defRPr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because it is conceptually cleaner.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4B844F-0A79-4F70-9AF2-459E07346FF4}"/>
                  </a:ext>
                </a:extLst>
              </p:cNvPr>
              <p:cNvSpPr txBox="1"/>
              <p:nvPr/>
            </p:nvSpPr>
            <p:spPr>
              <a:xfrm>
                <a:off x="4533364" y="1614191"/>
                <a:ext cx="2086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4B844F-0A79-4F70-9AF2-459E0734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364" y="1614191"/>
                <a:ext cx="208685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D0E0D69-4D1E-4FC7-8D87-9A8B2508F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531" y="3340918"/>
            <a:ext cx="2854520" cy="4954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C0A9A6-A3CF-4FB7-9353-56EDF9560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700" y="4911724"/>
            <a:ext cx="6048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6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4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8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1177</Words>
  <Application>Microsoft Office PowerPoint</Application>
  <PresentationFormat>와이드스크린</PresentationFormat>
  <Paragraphs>88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Cambria Math</vt:lpstr>
      <vt:lpstr>Symbol</vt:lpstr>
      <vt:lpstr>Times New Roman</vt:lpstr>
      <vt:lpstr>Wingdings</vt:lpstr>
      <vt:lpstr>Office 테마</vt:lpstr>
      <vt:lpstr>CIN, AdaIN, WCT Newbie Quest</vt:lpstr>
      <vt:lpstr>CIN : Summary</vt:lpstr>
      <vt:lpstr>Introduction</vt:lpstr>
      <vt:lpstr>N-style feedforward style transfer networks</vt:lpstr>
      <vt:lpstr>N-style feedforward style transfer networks</vt:lpstr>
      <vt:lpstr>AdaIN : Summary</vt:lpstr>
      <vt:lpstr>Adaaptive instance normalization</vt:lpstr>
      <vt:lpstr>Architecture &amp; Training</vt:lpstr>
      <vt:lpstr>Architecture &amp; Training</vt:lpstr>
      <vt:lpstr>WCT : Summary</vt:lpstr>
      <vt:lpstr>Reconstruction decoder</vt:lpstr>
      <vt:lpstr>Whitening and coloring transformation</vt:lpstr>
      <vt:lpstr>Whitening and coloring transformation</vt:lpstr>
      <vt:lpstr>Multi-level coarse-to-fine stylization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Deep Learning Week 01-2</dc:title>
  <dc:creator>Jaejun</dc:creator>
  <cp:lastModifiedBy>(학생) 김하연 (컴퓨터공학과)</cp:lastModifiedBy>
  <cp:revision>129</cp:revision>
  <dcterms:created xsi:type="dcterms:W3CDTF">2021-08-30T04:21:51Z</dcterms:created>
  <dcterms:modified xsi:type="dcterms:W3CDTF">2022-03-01T02:59:11Z</dcterms:modified>
</cp:coreProperties>
</file>