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71" r:id="rId9"/>
    <p:sldId id="291" r:id="rId10"/>
    <p:sldId id="276" r:id="rId11"/>
    <p:sldId id="277" r:id="rId12"/>
    <p:sldId id="263" r:id="rId13"/>
    <p:sldId id="281" r:id="rId14"/>
    <p:sldId id="267" r:id="rId15"/>
    <p:sldId id="268" r:id="rId16"/>
    <p:sldId id="269" r:id="rId17"/>
    <p:sldId id="280" r:id="rId18"/>
    <p:sldId id="279" r:id="rId19"/>
    <p:sldId id="283" r:id="rId20"/>
    <p:sldId id="284" r:id="rId21"/>
    <p:sldId id="282" r:id="rId22"/>
    <p:sldId id="273" r:id="rId23"/>
    <p:sldId id="288" r:id="rId24"/>
    <p:sldId id="287" r:id="rId25"/>
    <p:sldId id="272" r:id="rId26"/>
    <p:sldId id="262" r:id="rId27"/>
    <p:sldId id="274" r:id="rId28"/>
  </p:sldIdLst>
  <p:sldSz cx="12192000" cy="6858000"/>
  <p:notesSz cx="6858000" cy="9144000"/>
  <p:embeddedFontLst>
    <p:embeddedFont>
      <p:font typeface="Calibri" panose="020F0502020204030204" pitchFamily="34" charset="0"/>
      <p:regular r:id=""/>
      <p:bold r:id=""/>
      <p:italic r:id=""/>
      <p:boldItalic r:id=""/>
    </p:embeddedFont>
    <p:embeddedFont>
      <p:font typeface="Calibri Light" panose="020F0302020204030204" pitchFamily="34" charset="0"/>
      <p:regular r:id=""/>
      <p:italic r:id=""/>
    </p:embeddedFont>
    <p:embeddedFont>
      <p:font typeface="NanumGothic" panose="020D0604000000000000" pitchFamily="34" charset="-127"/>
      <p:regular r:id=""/>
      <p:bold r:id=""/>
    </p:embeddedFont>
    <p:embeddedFont>
      <p:font typeface="Pretendard" panose="02000503000000020004" pitchFamily="2" charset="-127"/>
      <p:regular r:id="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39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0"/>
    <p:restoredTop sz="96966"/>
  </p:normalViewPr>
  <p:slideViewPr>
    <p:cSldViewPr snapToGrid="0">
      <p:cViewPr>
        <p:scale>
          <a:sx n="133" d="100"/>
          <a:sy n="133" d="100"/>
        </p:scale>
        <p:origin x="2032" y="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D94F2-9458-FE40-A7DA-014411B0C36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41781-8A80-9644-B50A-B8338F6A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8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2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9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9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49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6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8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4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7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1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2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1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4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1781-8A80-9644-B50A-B8338F6AD5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AF2D-A517-FC80-8397-9DE524FE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671F-7447-D72E-4605-053325F4A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B663-15E2-D5CC-E6B7-DF9C833E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B51D-5CFA-CE82-F56E-B64FC842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26384-97B3-AF2A-7EEA-7846E702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D8C5-8F2F-1C99-3EC2-145AF3B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3C176-70EC-1D97-D0CA-3C19995E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9DEDB-BEFD-18B2-4084-AB0CC5BB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F9FA-EE94-87EF-895D-C4011415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4B51-0B76-FEFF-0CE5-306BEEE1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7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7EAED-4A82-AA98-602F-D6062FD77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9226-3F64-CCB9-C53B-F6A3D5C6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2D59-E47E-8DBB-81F4-A7C97280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31057-E485-6628-7047-8AE5CC9D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5A74-AA63-7851-D934-D7DD1867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4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57E-8F14-11DF-AC7E-487BD6FE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EF0F-81A4-3441-CCB8-977657B6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C755-80BE-D49C-6A51-3C729EB0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99D8-82D1-DFAE-31DD-1AAB2BBE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528C-89F7-B71A-5D93-3C669F1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C6B-8BE4-2565-68D5-835EC18D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863B-9811-C337-5E1E-F4264CEF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C665-3FFF-00C0-DD62-24D8986C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DB5B-5E21-0EAB-A89A-C5D0C135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FF43-542C-A924-8039-8176E50B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42A2-9E8B-0EFE-C126-C5CB92F5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FC00-39BD-58D7-1EF3-C70FC8E6C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3C45B-ECA5-C15A-5A64-CF243911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8C9CA-52D5-E322-705B-62436FE3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F5A2B-BFA8-105B-FA5D-CDA30135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A433A-4F8A-B2D6-299D-204B49C7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48BA-C9C2-A364-071D-7ECCD25F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13AD9-4C06-672B-281B-A880AA74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CC87-F93D-FD8A-9AD4-C253D9326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0808-16B4-4F2B-E1FC-0989B33C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747CE-C5F1-485C-764A-B0BD08AC2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1E95-6A56-7FE7-080D-90ECF460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A0144-1BFB-EA69-2FC3-5A3BB32C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CC39E-AA05-8257-35DD-73DACBF8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C900-3E46-B25C-7EC8-2105F035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425B8-7C17-E3E1-5350-3F8071FD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C2A21-80E5-2C42-E0AC-CF0C1921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239-6BE1-988E-C957-89605089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F88E0-6141-AA21-5BD3-2D3C535F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85110-9BB9-1778-F143-F1B44A00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0754D-6DD0-7C5B-20EA-8BCD7A99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4C20-2691-084F-B3E0-8342ED43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21DD-0E4C-96CC-9636-399B83D2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8B13C-406B-839F-9DE2-1DB17D782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E5B16-B74E-6267-3EA4-D002F940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B8D4-DB51-1C99-5A8F-3A51C47D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059A7-D9EC-CBCA-1735-5B5EC857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A8BA-F116-1FAB-C4D8-1610CE36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AFA39-83D7-B457-779C-872B26D89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9B5B5-B321-AA5D-7393-C7362A44F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EAA85-1C3E-FD6A-6F45-F620F34E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3C738-CCC1-4246-A149-DE4CFA8A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D7864-F8FD-FCF3-9A25-2E75368E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D7DFC-BBA1-BFA5-B641-A8A015E7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5B9F3-F1B4-0E79-C950-1A3FB9DA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3F9BE-2EBA-0185-9FF3-13C65418E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DEBB-CF5A-6243-8E4D-E0A1321F689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9E2F-6A90-E49F-7DE0-00B18E7C0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6FD6-9CB1-CCBE-1F3B-B8A40B52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0967-C46B-FB45-890D-53CE23AA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DAA-CE20-B93A-366A-6119AEAD9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3556606"/>
            <a:ext cx="7673788" cy="143015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 발표</a:t>
            </a:r>
            <a:endParaRPr 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E829-1DE5-6A27-5B78-3D0B479B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88" y="5108694"/>
            <a:ext cx="7673788" cy="991787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김희균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송준규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정승연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정하연</a:t>
            </a:r>
            <a:endParaRPr 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E9087616-C154-E1C2-6095-CC02447DD3FE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0401D4EC-3C24-3565-B5DA-BC64ABEDDA01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880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9AC30-AB5D-18BA-7907-B105308CE2FC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 분석 및 </a:t>
            </a:r>
            <a:r>
              <a:rPr kumimoji="1" lang="ko-KR" altLang="en-US" sz="24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7EBDD-E004-B8D2-FDA0-960EBB3097D7}"/>
              </a:ext>
            </a:extLst>
          </p:cNvPr>
          <p:cNvSpPr txBox="1"/>
          <p:nvPr/>
        </p:nvSpPr>
        <p:spPr>
          <a:xfrm>
            <a:off x="788276" y="102910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Prepare </a:t>
            </a:r>
            <a:r>
              <a:rPr kumimoji="1" lang="en-US" altLang="ko-KR" sz="1800" spc="-60">
                <a:latin typeface="NanumGothic" panose="020D0604000000000000" pitchFamily="34" charset="-127"/>
                <a:ea typeface="NanumGothic" panose="020D0604000000000000" pitchFamily="34" charset="-127"/>
              </a:rPr>
              <a:t>the data (</a:t>
            </a:r>
            <a:r>
              <a:rPr kumimoji="1" lang="ko-KR" altLang="en-US" sz="1800" spc="-60">
                <a:latin typeface="NanumGothic" panose="020D0604000000000000" pitchFamily="34" charset="-127"/>
                <a:ea typeface="NanumGothic" panose="020D0604000000000000" pitchFamily="34" charset="-127"/>
              </a:rPr>
              <a:t>최종 모델을 위함</a:t>
            </a:r>
            <a:r>
              <a:rPr kumimoji="1" lang="en-US" altLang="ko-KR" sz="1800" spc="-6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en-US" altLang="ko-KR" sz="18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2C9F7-6A7D-C1DF-5430-19E79F6BE67B}"/>
              </a:ext>
            </a:extLst>
          </p:cNvPr>
          <p:cNvSpPr txBox="1"/>
          <p:nvPr/>
        </p:nvSpPr>
        <p:spPr>
          <a:xfrm>
            <a:off x="788276" y="1767042"/>
            <a:ext cx="6096000" cy="357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Combined Dataset (15 classes)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Validation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B35D5F-1EFC-19B7-191D-D7192AF7B08A}"/>
              </a:ext>
            </a:extLst>
          </p:cNvPr>
          <p:cNvSpPr/>
          <p:nvPr/>
        </p:nvSpPr>
        <p:spPr>
          <a:xfrm rot="5400000">
            <a:off x="4384385" y="806272"/>
            <a:ext cx="201360" cy="56225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54A3534-F802-88F9-1D8F-6F545F1272EE}"/>
              </a:ext>
            </a:extLst>
          </p:cNvPr>
          <p:cNvSpPr/>
          <p:nvPr/>
        </p:nvSpPr>
        <p:spPr>
          <a:xfrm rot="5400000">
            <a:off x="8066541" y="2817601"/>
            <a:ext cx="212539" cy="162033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6E4E5-5D56-A6BA-69BE-7081107AC3FB}"/>
              </a:ext>
            </a:extLst>
          </p:cNvPr>
          <p:cNvSpPr txBox="1"/>
          <p:nvPr/>
        </p:nvSpPr>
        <p:spPr>
          <a:xfrm>
            <a:off x="4060598" y="3721296"/>
            <a:ext cx="85548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(normal)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D38F8-44BA-3D72-5E58-75C579C1C0A8}"/>
              </a:ext>
            </a:extLst>
          </p:cNvPr>
          <p:cNvSpPr txBox="1"/>
          <p:nvPr/>
        </p:nvSpPr>
        <p:spPr>
          <a:xfrm>
            <a:off x="7632433" y="3758700"/>
            <a:ext cx="107370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0.2</a:t>
            </a:r>
          </a:p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(shifted)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6930C3-2800-1310-E1B1-96D61E0AA9D7}"/>
              </a:ext>
            </a:extLst>
          </p:cNvPr>
          <p:cNvSpPr/>
          <p:nvPr/>
        </p:nvSpPr>
        <p:spPr>
          <a:xfrm>
            <a:off x="1677057" y="3156441"/>
            <a:ext cx="5622564" cy="35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8F36F-B3D7-DE28-3C4D-EBB38134A240}"/>
              </a:ext>
            </a:extLst>
          </p:cNvPr>
          <p:cNvSpPr/>
          <p:nvPr/>
        </p:nvSpPr>
        <p:spPr>
          <a:xfrm>
            <a:off x="9037640" y="3157600"/>
            <a:ext cx="1620338" cy="352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5D5332A-0374-D003-22E1-7BD5CBFFF576}"/>
              </a:ext>
            </a:extLst>
          </p:cNvPr>
          <p:cNvSpPr/>
          <p:nvPr/>
        </p:nvSpPr>
        <p:spPr>
          <a:xfrm rot="5400000" flipH="1">
            <a:off x="5231540" y="-592837"/>
            <a:ext cx="212538" cy="729034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B9FA8F-5186-5100-9B13-6CCD44753500}"/>
              </a:ext>
            </a:extLst>
          </p:cNvPr>
          <p:cNvSpPr txBox="1"/>
          <p:nvPr/>
        </p:nvSpPr>
        <p:spPr>
          <a:xfrm>
            <a:off x="4762382" y="2422315"/>
            <a:ext cx="1169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(training)</a:t>
            </a:r>
            <a:endParaRPr lang="en-US" sz="14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39C11C9-6188-A30F-7582-B1C1CC00339D}"/>
              </a:ext>
            </a:extLst>
          </p:cNvPr>
          <p:cNvSpPr/>
          <p:nvPr/>
        </p:nvSpPr>
        <p:spPr>
          <a:xfrm rot="5400000" flipH="1">
            <a:off x="9754368" y="2246630"/>
            <a:ext cx="203608" cy="162033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52DC89-A9C4-EC16-448B-1324D8D6E436}"/>
              </a:ext>
            </a:extLst>
          </p:cNvPr>
          <p:cNvSpPr txBox="1"/>
          <p:nvPr/>
        </p:nvSpPr>
        <p:spPr>
          <a:xfrm>
            <a:off x="9281822" y="2430419"/>
            <a:ext cx="114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0.2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(validation)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4A1F23-4C52-C6EE-BE83-9E51B61E1338}"/>
              </a:ext>
            </a:extLst>
          </p:cNvPr>
          <p:cNvSpPr/>
          <p:nvPr/>
        </p:nvSpPr>
        <p:spPr>
          <a:xfrm>
            <a:off x="7362642" y="3158606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6DE79F-2AD2-2B46-2405-07BC7B071049}"/>
              </a:ext>
            </a:extLst>
          </p:cNvPr>
          <p:cNvSpPr/>
          <p:nvPr/>
        </p:nvSpPr>
        <p:spPr>
          <a:xfrm>
            <a:off x="8614198" y="3161659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24E785-C34F-BF0F-10E4-73BB53566889}"/>
              </a:ext>
            </a:extLst>
          </p:cNvPr>
          <p:cNvSpPr/>
          <p:nvPr/>
        </p:nvSpPr>
        <p:spPr>
          <a:xfrm>
            <a:off x="7781438" y="3158606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F8C5FC-6437-32CB-B7C9-BE7B91C4F853}"/>
              </a:ext>
            </a:extLst>
          </p:cNvPr>
          <p:cNvSpPr/>
          <p:nvPr/>
        </p:nvSpPr>
        <p:spPr>
          <a:xfrm>
            <a:off x="8204829" y="3159237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F5AFE3-20AD-CBBA-C422-C844AFC55A1B}"/>
              </a:ext>
            </a:extLst>
          </p:cNvPr>
          <p:cNvSpPr/>
          <p:nvPr/>
        </p:nvSpPr>
        <p:spPr>
          <a:xfrm>
            <a:off x="5932089" y="3156441"/>
            <a:ext cx="1364257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82D0B800-557F-6F9A-E203-58696E958E9A}"/>
              </a:ext>
            </a:extLst>
          </p:cNvPr>
          <p:cNvSpPr/>
          <p:nvPr/>
        </p:nvSpPr>
        <p:spPr>
          <a:xfrm rot="5400000">
            <a:off x="6428797" y="3018464"/>
            <a:ext cx="370842" cy="136425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C842B3-AA13-81D0-4BEC-6177E49338F6}"/>
              </a:ext>
            </a:extLst>
          </p:cNvPr>
          <p:cNvSpPr txBox="1"/>
          <p:nvPr/>
        </p:nvSpPr>
        <p:spPr>
          <a:xfrm>
            <a:off x="6075245" y="3886014"/>
            <a:ext cx="107370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 * 0.25</a:t>
            </a:r>
          </a:p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(noised)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D5DF5B-3E77-3074-6C42-21E8D7A4F29E}"/>
              </a:ext>
            </a:extLst>
          </p:cNvPr>
          <p:cNvSpPr/>
          <p:nvPr/>
        </p:nvSpPr>
        <p:spPr>
          <a:xfrm>
            <a:off x="7641861" y="3156441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70E7F4-630B-844A-E1DD-CA7DC342B995}"/>
              </a:ext>
            </a:extLst>
          </p:cNvPr>
          <p:cNvSpPr/>
          <p:nvPr/>
        </p:nvSpPr>
        <p:spPr>
          <a:xfrm>
            <a:off x="8068358" y="3156730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866414-50F8-65ED-2DCD-47F50298B567}"/>
              </a:ext>
            </a:extLst>
          </p:cNvPr>
          <p:cNvSpPr/>
          <p:nvPr/>
        </p:nvSpPr>
        <p:spPr>
          <a:xfrm>
            <a:off x="8484304" y="3156441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DC1333-81A0-DD66-F4A2-12E92F9F537D}"/>
              </a:ext>
            </a:extLst>
          </p:cNvPr>
          <p:cNvSpPr/>
          <p:nvPr/>
        </p:nvSpPr>
        <p:spPr>
          <a:xfrm>
            <a:off x="8899932" y="3159211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ED08F74E-4147-56CF-D54E-608640B54FA0}"/>
              </a:ext>
            </a:extLst>
          </p:cNvPr>
          <p:cNvSpPr/>
          <p:nvPr/>
        </p:nvSpPr>
        <p:spPr>
          <a:xfrm rot="5400000">
            <a:off x="4360687" y="2563511"/>
            <a:ext cx="201360" cy="56225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59F655-721A-9DF5-2C89-A5A35C9E62F4}"/>
              </a:ext>
            </a:extLst>
          </p:cNvPr>
          <p:cNvSpPr txBox="1"/>
          <p:nvPr/>
        </p:nvSpPr>
        <p:spPr>
          <a:xfrm>
            <a:off x="4036900" y="5478535"/>
            <a:ext cx="85548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(normal)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62FE8F-1375-4DEC-04AC-C228834D6C39}"/>
              </a:ext>
            </a:extLst>
          </p:cNvPr>
          <p:cNvSpPr txBox="1"/>
          <p:nvPr/>
        </p:nvSpPr>
        <p:spPr>
          <a:xfrm>
            <a:off x="7608735" y="5515939"/>
            <a:ext cx="107370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0.2</a:t>
            </a:r>
          </a:p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(shifted)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ACD0FC-56B3-CEC0-91F1-28D4E99FF0BD}"/>
              </a:ext>
            </a:extLst>
          </p:cNvPr>
          <p:cNvSpPr/>
          <p:nvPr/>
        </p:nvSpPr>
        <p:spPr>
          <a:xfrm>
            <a:off x="1653359" y="4913680"/>
            <a:ext cx="5622564" cy="352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6336F2-3DB0-F6B5-B8E1-0B806A96FB0D}"/>
              </a:ext>
            </a:extLst>
          </p:cNvPr>
          <p:cNvSpPr txBox="1"/>
          <p:nvPr/>
        </p:nvSpPr>
        <p:spPr>
          <a:xfrm>
            <a:off x="4738684" y="4179554"/>
            <a:ext cx="1169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(training)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0EA1BC-AA27-2FF4-D70B-452271C1A7DF}"/>
              </a:ext>
            </a:extLst>
          </p:cNvPr>
          <p:cNvSpPr/>
          <p:nvPr/>
        </p:nvSpPr>
        <p:spPr>
          <a:xfrm>
            <a:off x="7338944" y="4915845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3F9C36-E5D2-5DC0-AAA5-AF05F6C9B02E}"/>
              </a:ext>
            </a:extLst>
          </p:cNvPr>
          <p:cNvSpPr/>
          <p:nvPr/>
        </p:nvSpPr>
        <p:spPr>
          <a:xfrm>
            <a:off x="7757740" y="4915845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E2F7D1-2A22-7A3A-5287-3AF4E72DD155}"/>
              </a:ext>
            </a:extLst>
          </p:cNvPr>
          <p:cNvSpPr/>
          <p:nvPr/>
        </p:nvSpPr>
        <p:spPr>
          <a:xfrm>
            <a:off x="8181131" y="4916476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272664C-2C9A-5AF4-479B-C303E142C86E}"/>
              </a:ext>
            </a:extLst>
          </p:cNvPr>
          <p:cNvSpPr/>
          <p:nvPr/>
        </p:nvSpPr>
        <p:spPr>
          <a:xfrm>
            <a:off x="5908391" y="4913680"/>
            <a:ext cx="1364257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4D968DF-8A7A-E07F-6000-1CE4D962A551}"/>
              </a:ext>
            </a:extLst>
          </p:cNvPr>
          <p:cNvSpPr/>
          <p:nvPr/>
        </p:nvSpPr>
        <p:spPr>
          <a:xfrm rot="5400000">
            <a:off x="6405099" y="4775703"/>
            <a:ext cx="370842" cy="136425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62F8A9-FB87-FD58-1A7C-B61C1302B584}"/>
              </a:ext>
            </a:extLst>
          </p:cNvPr>
          <p:cNvSpPr txBox="1"/>
          <p:nvPr/>
        </p:nvSpPr>
        <p:spPr>
          <a:xfrm>
            <a:off x="6051547" y="5643253"/>
            <a:ext cx="107370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 * 0.25</a:t>
            </a:r>
          </a:p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(noised)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44C5309-911E-8D2E-2BC9-300DCF92976B}"/>
              </a:ext>
            </a:extLst>
          </p:cNvPr>
          <p:cNvSpPr/>
          <p:nvPr/>
        </p:nvSpPr>
        <p:spPr>
          <a:xfrm>
            <a:off x="7618163" y="4913680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DC0EC4-7388-4570-BCE9-BFDA33E06EE9}"/>
              </a:ext>
            </a:extLst>
          </p:cNvPr>
          <p:cNvSpPr/>
          <p:nvPr/>
        </p:nvSpPr>
        <p:spPr>
          <a:xfrm>
            <a:off x="8044660" y="4913969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2B860F-0496-0C62-61FB-5E3304B75620}"/>
              </a:ext>
            </a:extLst>
          </p:cNvPr>
          <p:cNvSpPr/>
          <p:nvPr/>
        </p:nvSpPr>
        <p:spPr>
          <a:xfrm>
            <a:off x="8460606" y="4913680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4016D9D0-9C70-87AB-865A-C39027BEE9DE}"/>
              </a:ext>
            </a:extLst>
          </p:cNvPr>
          <p:cNvSpPr/>
          <p:nvPr/>
        </p:nvSpPr>
        <p:spPr>
          <a:xfrm rot="5400000">
            <a:off x="8066540" y="4568511"/>
            <a:ext cx="212539" cy="162033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AD9136-0D3A-D4BF-AEAE-9ADB05D3591E}"/>
              </a:ext>
            </a:extLst>
          </p:cNvPr>
          <p:cNvSpPr/>
          <p:nvPr/>
        </p:nvSpPr>
        <p:spPr>
          <a:xfrm>
            <a:off x="8614197" y="4912569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EC16AF-21B1-4AA6-BFE3-64841B70804F}"/>
              </a:ext>
            </a:extLst>
          </p:cNvPr>
          <p:cNvSpPr/>
          <p:nvPr/>
        </p:nvSpPr>
        <p:spPr>
          <a:xfrm>
            <a:off x="8899931" y="4910121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9AC30-AB5D-18BA-7907-B105308CE2FC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 분석 및 </a:t>
            </a:r>
            <a:r>
              <a:rPr kumimoji="1" lang="ko-KR" altLang="en-US" sz="24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7EBDD-E004-B8D2-FDA0-960EBB3097D7}"/>
              </a:ext>
            </a:extLst>
          </p:cNvPr>
          <p:cNvSpPr txBox="1"/>
          <p:nvPr/>
        </p:nvSpPr>
        <p:spPr>
          <a:xfrm>
            <a:off x="788276" y="1029103"/>
            <a:ext cx="6094428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Prepare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2C9F7-6A7D-C1DF-5430-19E79F6BE67B}"/>
              </a:ext>
            </a:extLst>
          </p:cNvPr>
          <p:cNvSpPr txBox="1"/>
          <p:nvPr/>
        </p:nvSpPr>
        <p:spPr>
          <a:xfrm>
            <a:off x="788276" y="1767042"/>
            <a:ext cx="6096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Test Dataset</a:t>
            </a: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Noised X, Shifted X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R="0" lvl="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Noised O, Shifted O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B35D5F-1EFC-19B7-191D-D7192AF7B08A}"/>
              </a:ext>
            </a:extLst>
          </p:cNvPr>
          <p:cNvSpPr/>
          <p:nvPr/>
        </p:nvSpPr>
        <p:spPr>
          <a:xfrm rot="5400000">
            <a:off x="4360108" y="2026783"/>
            <a:ext cx="201360" cy="56225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54A3534-F802-88F9-1D8F-6F545F1272EE}"/>
              </a:ext>
            </a:extLst>
          </p:cNvPr>
          <p:cNvSpPr/>
          <p:nvPr/>
        </p:nvSpPr>
        <p:spPr>
          <a:xfrm rot="5400000">
            <a:off x="8042264" y="4038112"/>
            <a:ext cx="212539" cy="162033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6E4E5-5D56-A6BA-69BE-7081107AC3FB}"/>
              </a:ext>
            </a:extLst>
          </p:cNvPr>
          <p:cNvSpPr txBox="1"/>
          <p:nvPr/>
        </p:nvSpPr>
        <p:spPr>
          <a:xfrm>
            <a:off x="4036321" y="4941807"/>
            <a:ext cx="85548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(normal)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D38F8-44BA-3D72-5E58-75C579C1C0A8}"/>
              </a:ext>
            </a:extLst>
          </p:cNvPr>
          <p:cNvSpPr txBox="1"/>
          <p:nvPr/>
        </p:nvSpPr>
        <p:spPr>
          <a:xfrm>
            <a:off x="7608156" y="4979211"/>
            <a:ext cx="107370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0.2</a:t>
            </a:r>
          </a:p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(shifted)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6930C3-2800-1310-E1B1-96D61E0AA9D7}"/>
              </a:ext>
            </a:extLst>
          </p:cNvPr>
          <p:cNvSpPr/>
          <p:nvPr/>
        </p:nvSpPr>
        <p:spPr>
          <a:xfrm>
            <a:off x="1652780" y="4376952"/>
            <a:ext cx="5622564" cy="35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4A1F23-4C52-C6EE-BE83-9E51B61E1338}"/>
              </a:ext>
            </a:extLst>
          </p:cNvPr>
          <p:cNvSpPr/>
          <p:nvPr/>
        </p:nvSpPr>
        <p:spPr>
          <a:xfrm>
            <a:off x="7338365" y="4379117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6DE79F-2AD2-2B46-2405-07BC7B071049}"/>
              </a:ext>
            </a:extLst>
          </p:cNvPr>
          <p:cNvSpPr/>
          <p:nvPr/>
        </p:nvSpPr>
        <p:spPr>
          <a:xfrm>
            <a:off x="8589921" y="4382170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24E785-C34F-BF0F-10E4-73BB53566889}"/>
              </a:ext>
            </a:extLst>
          </p:cNvPr>
          <p:cNvSpPr/>
          <p:nvPr/>
        </p:nvSpPr>
        <p:spPr>
          <a:xfrm>
            <a:off x="7757161" y="4379117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F8C5FC-6437-32CB-B7C9-BE7B91C4F853}"/>
              </a:ext>
            </a:extLst>
          </p:cNvPr>
          <p:cNvSpPr/>
          <p:nvPr/>
        </p:nvSpPr>
        <p:spPr>
          <a:xfrm>
            <a:off x="8180552" y="4379748"/>
            <a:ext cx="368782" cy="35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F5AFE3-20AD-CBBA-C422-C844AFC55A1B}"/>
              </a:ext>
            </a:extLst>
          </p:cNvPr>
          <p:cNvSpPr/>
          <p:nvPr/>
        </p:nvSpPr>
        <p:spPr>
          <a:xfrm>
            <a:off x="5907812" y="4376952"/>
            <a:ext cx="1364257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82D0B800-557F-6F9A-E203-58696E958E9A}"/>
              </a:ext>
            </a:extLst>
          </p:cNvPr>
          <p:cNvSpPr/>
          <p:nvPr/>
        </p:nvSpPr>
        <p:spPr>
          <a:xfrm rot="5400000">
            <a:off x="6404520" y="4238975"/>
            <a:ext cx="370842" cy="136425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C842B3-AA13-81D0-4BEC-6177E49338F6}"/>
              </a:ext>
            </a:extLst>
          </p:cNvPr>
          <p:cNvSpPr txBox="1"/>
          <p:nvPr/>
        </p:nvSpPr>
        <p:spPr>
          <a:xfrm>
            <a:off x="6050968" y="5106525"/>
            <a:ext cx="107370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 * 0.25</a:t>
            </a:r>
          </a:p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(noised)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D5DF5B-3E77-3074-6C42-21E8D7A4F29E}"/>
              </a:ext>
            </a:extLst>
          </p:cNvPr>
          <p:cNvSpPr/>
          <p:nvPr/>
        </p:nvSpPr>
        <p:spPr>
          <a:xfrm>
            <a:off x="7617584" y="4376952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70E7F4-630B-844A-E1DD-CA7DC342B995}"/>
              </a:ext>
            </a:extLst>
          </p:cNvPr>
          <p:cNvSpPr/>
          <p:nvPr/>
        </p:nvSpPr>
        <p:spPr>
          <a:xfrm>
            <a:off x="8044081" y="4377241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866414-50F8-65ED-2DCD-47F50298B567}"/>
              </a:ext>
            </a:extLst>
          </p:cNvPr>
          <p:cNvSpPr/>
          <p:nvPr/>
        </p:nvSpPr>
        <p:spPr>
          <a:xfrm>
            <a:off x="8460027" y="4376952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DC1333-81A0-DD66-F4A2-12E92F9F537D}"/>
              </a:ext>
            </a:extLst>
          </p:cNvPr>
          <p:cNvSpPr/>
          <p:nvPr/>
        </p:nvSpPr>
        <p:spPr>
          <a:xfrm>
            <a:off x="8875655" y="4379722"/>
            <a:ext cx="88038" cy="352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9E71F53-E413-9B2D-8C9E-4E72715492F7}"/>
              </a:ext>
            </a:extLst>
          </p:cNvPr>
          <p:cNvSpPr/>
          <p:nvPr/>
        </p:nvSpPr>
        <p:spPr>
          <a:xfrm rot="5400000">
            <a:off x="5209910" y="-199086"/>
            <a:ext cx="185119" cy="730592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A167B-1A52-DE04-1514-278658D852DF}"/>
              </a:ext>
            </a:extLst>
          </p:cNvPr>
          <p:cNvSpPr txBox="1"/>
          <p:nvPr/>
        </p:nvSpPr>
        <p:spPr>
          <a:xfrm>
            <a:off x="4874728" y="3566619"/>
            <a:ext cx="85548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1.0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(normal)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41FD20-C8B4-2994-1BC2-F3EBF6474DBE}"/>
              </a:ext>
            </a:extLst>
          </p:cNvPr>
          <p:cNvSpPr/>
          <p:nvPr/>
        </p:nvSpPr>
        <p:spPr>
          <a:xfrm>
            <a:off x="1652781" y="2984643"/>
            <a:ext cx="7305923" cy="35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5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ACEEEC-4115-975D-D8DD-3CA9364F3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58828"/>
              </p:ext>
            </p:extLst>
          </p:nvPr>
        </p:nvGraphicFramePr>
        <p:xfrm>
          <a:off x="962748" y="2063982"/>
          <a:ext cx="10698420" cy="4069080"/>
        </p:xfrm>
        <a:graphic>
          <a:graphicData uri="http://schemas.openxmlformats.org/drawingml/2006/table">
            <a:tbl>
              <a:tblPr/>
              <a:tblGrid>
                <a:gridCol w="1069842">
                  <a:extLst>
                    <a:ext uri="{9D8B030D-6E8A-4147-A177-3AD203B41FA5}">
                      <a16:colId xmlns:a16="http://schemas.microsoft.com/office/drawing/2014/main" val="4166651023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4219183748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1130836732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1047670589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2769517615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887343928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2741006224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3314473111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955525145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151829233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Model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KNN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SVM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Extra-tree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Softmax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Decision Tree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Random Forest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MLP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Voting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(hard)</a:t>
                      </a:r>
                      <a:endParaRPr lang="ko-KR" altLang="en-US" sz="1200" b="0" i="0" strike="noStrik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Voting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(soft)</a:t>
                      </a:r>
                      <a:endParaRPr lang="en-US" sz="1200" b="0" i="0" strike="noStrik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2184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Training Time (sec)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0.9169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12.76156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0.05638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35.14291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35.14291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47.88176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129.84410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131.20013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4280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Original </a:t>
                      </a:r>
                      <a:r>
                        <a:rPr lang="en-US" sz="1200" b="0" i="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예측시간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0.97564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0.29157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0.05638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0.02232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0.22734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0.05838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8.99141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9.08884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52616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 on Original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0.97564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0.97000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0.91979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0.87364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0.96636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0.97400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0.97336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0.97479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0504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Team </a:t>
                      </a:r>
                      <a:r>
                        <a:rPr lang="en-US" sz="1200" b="0" i="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예측시간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0.23000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0.01019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0.16250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0.00857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0.20750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0.77231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0.76504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40380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 on Team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0.23000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0.18000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0.18500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0.16250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0.19500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0.20750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0.19500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0.19750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613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78867F-C8B3-5778-1043-71C1B2D5D97E}"/>
              </a:ext>
            </a:extLst>
          </p:cNvPr>
          <p:cNvSpPr txBox="1"/>
          <p:nvPr/>
        </p:nvSpPr>
        <p:spPr>
          <a:xfrm>
            <a:off x="880556" y="1352320"/>
            <a:ext cx="8807973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Original Dataset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→ 학습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 시간이 너무 긴 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SVM, </a:t>
            </a:r>
            <a:r>
              <a:rPr kumimoji="1" lang="en-US" altLang="ko-KR" sz="1600" spc="-60" dirty="0" err="1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VotingClassifier</a:t>
            </a:r>
            <a:r>
              <a:rPr kumimoji="1" lang="ko-KR" altLang="en-US" sz="1600" spc="-60" dirty="0" err="1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사용하지 말자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R" b="1" spc="-60" dirty="0">
              <a:solidFill>
                <a:srgbClr val="00B05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7CD26-B340-65BC-9B3F-219367C05A37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 and Train Models</a:t>
            </a:r>
          </a:p>
        </p:txBody>
      </p:sp>
    </p:spTree>
    <p:extLst>
      <p:ext uri="{BB962C8B-B14F-4D97-AF65-F5344CB8AC3E}">
        <p14:creationId xmlns:p14="http://schemas.microsoft.com/office/powerpoint/2010/main" val="2730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CE36C-9B83-677A-C667-9CA1A1C8E2BB}"/>
              </a:ext>
            </a:extLst>
          </p:cNvPr>
          <p:cNvSpPr txBox="1"/>
          <p:nvPr/>
        </p:nvSpPr>
        <p:spPr>
          <a:xfrm>
            <a:off x="8123551" y="2040295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Accuracy (Original, Team)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C4D52-22AA-3BAE-AA06-87B320AAD76D}"/>
              </a:ext>
            </a:extLst>
          </p:cNvPr>
          <p:cNvSpPr txBox="1"/>
          <p:nvPr/>
        </p:nvSpPr>
        <p:spPr>
          <a:xfrm>
            <a:off x="349799" y="2012917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Training Time (sec)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82E19-49F2-C399-0795-8C6199D9580B}"/>
              </a:ext>
            </a:extLst>
          </p:cNvPr>
          <p:cNvSpPr txBox="1"/>
          <p:nvPr/>
        </p:nvSpPr>
        <p:spPr>
          <a:xfrm>
            <a:off x="4276240" y="2040295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Inference Time (Original, Team)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B0635-9A2B-7CC1-3247-1B0A559E983B}"/>
              </a:ext>
            </a:extLst>
          </p:cNvPr>
          <p:cNvSpPr txBox="1"/>
          <p:nvPr/>
        </p:nvSpPr>
        <p:spPr>
          <a:xfrm>
            <a:off x="880556" y="1352320"/>
            <a:ext cx="8807973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Original Dataset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→ 학습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 시간이 너무 긴 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SVM, </a:t>
            </a:r>
            <a:r>
              <a:rPr kumimoji="1" lang="en-US" altLang="ko-KR" sz="1600" spc="-60" dirty="0" err="1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VotingClassifier</a:t>
            </a:r>
            <a:r>
              <a:rPr kumimoji="1" lang="ko-KR" altLang="en-US" sz="1600" spc="-60" dirty="0" err="1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사용하지 말자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R" b="1" spc="-60" dirty="0">
              <a:solidFill>
                <a:srgbClr val="00B05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FAC433-AB4D-A82E-95EB-747D02111F4A}"/>
              </a:ext>
            </a:extLst>
          </p:cNvPr>
          <p:cNvGrpSpPr/>
          <p:nvPr/>
        </p:nvGrpSpPr>
        <p:grpSpPr>
          <a:xfrm>
            <a:off x="456807" y="2724579"/>
            <a:ext cx="3611759" cy="2441677"/>
            <a:chOff x="1165724" y="2264327"/>
            <a:chExt cx="4104918" cy="2538034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CF275670-DD2B-E035-5533-670D71FEB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24" y="2264327"/>
              <a:ext cx="4104918" cy="253803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1E524EEF-A9D4-F249-A3DF-08623729B071}"/>
                </a:ext>
              </a:extLst>
            </p:cNvPr>
            <p:cNvSpPr/>
            <p:nvPr/>
          </p:nvSpPr>
          <p:spPr>
            <a:xfrm>
              <a:off x="4264044" y="2525872"/>
              <a:ext cx="830178" cy="2014944"/>
            </a:xfrm>
            <a:prstGeom prst="frame">
              <a:avLst>
                <a:gd name="adj1" fmla="val 450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pic>
        <p:nvPicPr>
          <p:cNvPr id="20" name="Picture 8">
            <a:extLst>
              <a:ext uri="{FF2B5EF4-FFF2-40B4-BE49-F238E27FC236}">
                <a16:creationId xmlns:a16="http://schemas.microsoft.com/office/drawing/2014/main" id="{1C290AE1-657A-A46E-0001-C3AFD1B7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290" y="2724578"/>
            <a:ext cx="3590863" cy="2220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9D2B948F-FABE-540A-286A-6A2608F8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00" y="2724579"/>
            <a:ext cx="3551036" cy="21943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CCA55EA3-F255-8AD7-8B70-9CC784267A77}"/>
              </a:ext>
            </a:extLst>
          </p:cNvPr>
          <p:cNvSpPr/>
          <p:nvPr/>
        </p:nvSpPr>
        <p:spPr>
          <a:xfrm>
            <a:off x="4920343" y="4206530"/>
            <a:ext cx="2718605" cy="633600"/>
          </a:xfrm>
          <a:prstGeom prst="frame">
            <a:avLst>
              <a:gd name="adj1" fmla="val 633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56F860-8F2A-E746-6DB4-F70CE04715E8}"/>
              </a:ext>
            </a:extLst>
          </p:cNvPr>
          <p:cNvSpPr txBox="1"/>
          <p:nvPr/>
        </p:nvSpPr>
        <p:spPr>
          <a:xfrm>
            <a:off x="6804685" y="5092545"/>
            <a:ext cx="5012468" cy="1003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en-US" altLang="ko-KR" sz="1600" b="1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Original </a:t>
            </a:r>
            <a:r>
              <a:rPr kumimoji="1" lang="en-US" altLang="ko-KR" sz="1600" b="1" spc="-60" dirty="0" err="1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Testset</a:t>
            </a:r>
            <a:r>
              <a:rPr kumimoji="1" lang="ko-KR" altLang="en-US" sz="1600" b="1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예측이 잘 되었다</a:t>
            </a:r>
            <a:r>
              <a:rPr kumimoji="1" lang="en-US" altLang="ko-KR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 </a:t>
            </a:r>
            <a:r>
              <a:rPr kumimoji="1" lang="en-US" altLang="ko-KR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90%)</a:t>
            </a:r>
            <a:r>
              <a:rPr kumimoji="1" lang="ko-KR" altLang="en-US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←</a:t>
            </a:r>
            <a:endParaRPr kumimoji="1" lang="en-US" altLang="ko-KR" sz="1600" spc="-60" dirty="0">
              <a:solidFill>
                <a:srgbClr val="C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>
              <a:lnSpc>
                <a:spcPct val="200000"/>
              </a:lnSpc>
            </a:pPr>
            <a:r>
              <a:rPr kumimoji="1" lang="en-US" altLang="ko-KR" sz="1600" b="1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Team </a:t>
            </a:r>
            <a:r>
              <a:rPr kumimoji="1" lang="en-US" altLang="ko-KR" sz="1600" b="1" spc="-60" dirty="0" err="1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Testset</a:t>
            </a:r>
            <a:r>
              <a:rPr kumimoji="1" lang="ko-KR" altLang="en-US" sz="1600" b="1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거의 예측이 안됨 </a:t>
            </a:r>
            <a:r>
              <a:rPr kumimoji="1" lang="en-US" altLang="ko-KR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 </a:t>
            </a:r>
            <a:r>
              <a:rPr kumimoji="1" lang="en-US" altLang="ko-KR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20%)</a:t>
            </a:r>
            <a:r>
              <a:rPr kumimoji="1" lang="ko-KR" altLang="en-US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←</a:t>
            </a:r>
            <a:endParaRPr kumimoji="1" lang="en-US" altLang="ko-KR" sz="1600" spc="-60" dirty="0">
              <a:solidFill>
                <a:srgbClr val="539FF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72842-AE4B-0C4A-804A-E29595990E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 and Train Models</a:t>
            </a:r>
          </a:p>
        </p:txBody>
      </p:sp>
    </p:spTree>
    <p:extLst>
      <p:ext uri="{BB962C8B-B14F-4D97-AF65-F5344CB8AC3E}">
        <p14:creationId xmlns:p14="http://schemas.microsoft.com/office/powerpoint/2010/main" val="76898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8867F-C8B3-5778-1043-71C1B2D5D97E}"/>
              </a:ext>
            </a:extLst>
          </p:cNvPr>
          <p:cNvSpPr txBox="1"/>
          <p:nvPr/>
        </p:nvSpPr>
        <p:spPr>
          <a:xfrm>
            <a:off x="880557" y="1352320"/>
            <a:ext cx="8335362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(2)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Handmade Dataset 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kumimoji="1" lang="en-US" altLang="ko-KR" sz="1600" spc="-60" dirty="0" err="1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Softmax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R" sz="1600" spc="-60" dirty="0" err="1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성능이 낮으니 사용하지 말자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2EA4A-9BA9-69FA-56AF-6C3FDA489FAF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 and Train Models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0794F7-8BCB-EB94-91DF-ADC5B2EB7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59829"/>
              </p:ext>
            </p:extLst>
          </p:nvPr>
        </p:nvGraphicFramePr>
        <p:xfrm>
          <a:off x="962748" y="2063982"/>
          <a:ext cx="10698420" cy="4069080"/>
        </p:xfrm>
        <a:graphic>
          <a:graphicData uri="http://schemas.openxmlformats.org/drawingml/2006/table">
            <a:tbl>
              <a:tblPr/>
              <a:tblGrid>
                <a:gridCol w="1069842">
                  <a:extLst>
                    <a:ext uri="{9D8B030D-6E8A-4147-A177-3AD203B41FA5}">
                      <a16:colId xmlns:a16="http://schemas.microsoft.com/office/drawing/2014/main" val="4166651023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4219183748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1130836732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1047670589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2769517615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887343928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2741006224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3314473111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955525145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151829233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Model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KNN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SVM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Extra-tree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Softmax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Decision Tree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Random Forest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MLP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Voting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(hard)</a:t>
                      </a:r>
                      <a:endParaRPr lang="ko-KR" altLang="en-US" sz="1200" b="0" i="0" strike="noStrik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Voting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(soft)</a:t>
                      </a:r>
                      <a:endParaRPr lang="en-US" sz="1200" b="0" i="0" strike="noStrik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2184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Training Time (sec)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0.09063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2.82671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1.77935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1.44450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3.69965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26.31937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4280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Original </a:t>
                      </a:r>
                      <a:r>
                        <a:rPr lang="en-US" sz="1200" b="0" i="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예측시간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3.95527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0.23225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0.04901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0.02034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0.21984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0.08072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52616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 on Original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0.68907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0.68571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0.35757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0.32886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0.62143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0.71271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0504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Team </a:t>
                      </a:r>
                      <a:r>
                        <a:rPr lang="en-US" sz="1200" b="0" i="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예측시간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0.05734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0.01308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0.00144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0.00124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0.01171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0.00197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40380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 on Team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0.41500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0.37250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0.21000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0.22750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0.33000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0.38250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6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9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7EE8D-C8B0-4ECB-FCDE-E85570BFD779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 and Train Models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02FE4D-B6F9-13A5-D770-E4B8151317DE}"/>
              </a:ext>
            </a:extLst>
          </p:cNvPr>
          <p:cNvSpPr txBox="1"/>
          <p:nvPr/>
        </p:nvSpPr>
        <p:spPr>
          <a:xfrm>
            <a:off x="349799" y="2012917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Training Time (sec)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84118-326A-019B-2EAC-39B1957FFC82}"/>
              </a:ext>
            </a:extLst>
          </p:cNvPr>
          <p:cNvSpPr txBox="1"/>
          <p:nvPr/>
        </p:nvSpPr>
        <p:spPr>
          <a:xfrm>
            <a:off x="5292947" y="4926722"/>
            <a:ext cx="6441787" cy="1003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en-US" altLang="ko-KR" sz="1600" b="1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Original </a:t>
            </a:r>
            <a:r>
              <a:rPr kumimoji="1" lang="en-US" altLang="ko-KR" sz="1600" b="1" spc="-60" dirty="0" err="1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Testset</a:t>
            </a:r>
            <a:r>
              <a:rPr kumimoji="1" lang="en-US" altLang="ko-KR" sz="1600" b="1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en-US" altLang="ko-KR" sz="1600" b="1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 잘 안됨 </a:t>
            </a:r>
            <a:r>
              <a:rPr kumimoji="1" lang="en-US" altLang="ko-KR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 </a:t>
            </a:r>
            <a:r>
              <a:rPr kumimoji="1" lang="en-US" altLang="ko-KR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40% ~ 70%)</a:t>
            </a:r>
            <a:r>
              <a:rPr kumimoji="1" lang="ko-KR" altLang="en-US" sz="1600" spc="-6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←</a:t>
            </a:r>
            <a:endParaRPr kumimoji="1" lang="en-US" altLang="ko-KR" sz="1600" spc="-60" dirty="0">
              <a:solidFill>
                <a:srgbClr val="C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>
              <a:lnSpc>
                <a:spcPct val="200000"/>
              </a:lnSpc>
            </a:pPr>
            <a:r>
              <a:rPr kumimoji="1" lang="en-US" altLang="ko-KR" sz="1600" b="1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Team </a:t>
            </a:r>
            <a:r>
              <a:rPr kumimoji="1" lang="en-US" altLang="ko-KR" sz="1600" b="1" spc="-60" dirty="0" err="1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Testset</a:t>
            </a:r>
            <a:r>
              <a:rPr kumimoji="1" lang="en-US" altLang="ko-KR" sz="1600" b="1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 잘 안되지만 이전보다 성능 향상됨 </a:t>
            </a:r>
            <a:r>
              <a:rPr kumimoji="1" lang="en-US" altLang="ko-KR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 </a:t>
            </a:r>
            <a:r>
              <a:rPr kumimoji="1" lang="en-US" altLang="ko-KR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30~40%)</a:t>
            </a:r>
            <a:r>
              <a:rPr kumimoji="1" lang="ko-KR" altLang="en-US" sz="1600" spc="-60" dirty="0">
                <a:solidFill>
                  <a:srgbClr val="539FF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←</a:t>
            </a:r>
            <a:endParaRPr kumimoji="1" lang="en-US" altLang="ko-KR" sz="1600" spc="-60" dirty="0">
              <a:solidFill>
                <a:srgbClr val="539FF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0F862D-6080-F9A1-65DA-216F1B783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6" y="2710406"/>
            <a:ext cx="3580992" cy="22163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042DCD-F3BE-F4E1-0ACD-FE691F08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46" y="2705647"/>
            <a:ext cx="3515381" cy="21735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1FBA06-FEA2-DE10-4B43-2BB11B15E919}"/>
              </a:ext>
            </a:extLst>
          </p:cNvPr>
          <p:cNvSpPr txBox="1"/>
          <p:nvPr/>
        </p:nvSpPr>
        <p:spPr>
          <a:xfrm>
            <a:off x="4276240" y="2040295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Inference Time (Original, Team)</a:t>
            </a: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A14B9D15-A602-B0EA-4AA3-42E042B364C7}"/>
              </a:ext>
            </a:extLst>
          </p:cNvPr>
          <p:cNvSpPr/>
          <p:nvPr/>
        </p:nvSpPr>
        <p:spPr>
          <a:xfrm>
            <a:off x="8513840" y="3564231"/>
            <a:ext cx="1945252" cy="504336"/>
          </a:xfrm>
          <a:prstGeom prst="frame">
            <a:avLst>
              <a:gd name="adj1" fmla="val 51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C0468C-2277-B7A8-F121-98A4CF14AD9E}"/>
              </a:ext>
            </a:extLst>
          </p:cNvPr>
          <p:cNvCxnSpPr/>
          <p:nvPr/>
        </p:nvCxnSpPr>
        <p:spPr>
          <a:xfrm>
            <a:off x="1134050" y="2929637"/>
            <a:ext cx="0" cy="1343943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184AE-1D08-BA21-B71A-6ED6C8301CE2}"/>
              </a:ext>
            </a:extLst>
          </p:cNvPr>
          <p:cNvSpPr txBox="1"/>
          <p:nvPr/>
        </p:nvSpPr>
        <p:spPr>
          <a:xfrm>
            <a:off x="880557" y="1352320"/>
            <a:ext cx="8335362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(2)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Handmade Dataset 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kumimoji="1" lang="en-US" altLang="ko-KR" sz="1600" spc="-60" dirty="0" err="1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Softmax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R" sz="1600" spc="-60" dirty="0" err="1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DecisionTree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성능이 낮으니 사용하지 말자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14673-65D3-56AA-3E1F-394760A71225}"/>
              </a:ext>
            </a:extLst>
          </p:cNvPr>
          <p:cNvSpPr txBox="1"/>
          <p:nvPr/>
        </p:nvSpPr>
        <p:spPr>
          <a:xfrm>
            <a:off x="8123551" y="2040295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Accuracy (Original, Team)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38BB76F-A9FE-B9FA-F6D9-EF9D62B5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68" y="2693859"/>
            <a:ext cx="3511859" cy="21735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6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70F58-2567-426C-3C58-D02C2C0E84FD}"/>
              </a:ext>
            </a:extLst>
          </p:cNvPr>
          <p:cNvSpPr txBox="1"/>
          <p:nvPr/>
        </p:nvSpPr>
        <p:spPr>
          <a:xfrm>
            <a:off x="881902" y="1361522"/>
            <a:ext cx="10152543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Combined Dataset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(10 classes)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KNN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은 예측 시간이 길고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Random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은 성능이 낮으니 사용하지 말자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R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7E0FB-D9EF-4692-4C6B-21720AE30931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 and Train Models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B3065D-5390-BFF3-FA29-324FD0A1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14798"/>
              </p:ext>
            </p:extLst>
          </p:nvPr>
        </p:nvGraphicFramePr>
        <p:xfrm>
          <a:off x="880556" y="2033117"/>
          <a:ext cx="10698420" cy="4069080"/>
        </p:xfrm>
        <a:graphic>
          <a:graphicData uri="http://schemas.openxmlformats.org/drawingml/2006/table">
            <a:tbl>
              <a:tblPr/>
              <a:tblGrid>
                <a:gridCol w="1069842">
                  <a:extLst>
                    <a:ext uri="{9D8B030D-6E8A-4147-A177-3AD203B41FA5}">
                      <a16:colId xmlns:a16="http://schemas.microsoft.com/office/drawing/2014/main" val="4166651023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4219183748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1130836732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1047670589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2769517615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887343928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2741006224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3314473111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955525145"/>
                    </a:ext>
                  </a:extLst>
                </a:gridCol>
                <a:gridCol w="1069842">
                  <a:extLst>
                    <a:ext uri="{9D8B030D-6E8A-4147-A177-3AD203B41FA5}">
                      <a16:colId xmlns:a16="http://schemas.microsoft.com/office/drawing/2014/main" val="151829233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Model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KNN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SVM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Extra-tree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Softmax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Decision Tree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Random Forest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MLP</a:t>
                      </a:r>
                      <a:endParaRPr lang="en-US" sz="1200" b="0" i="0" dirty="0">
                        <a:effectLst/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Voting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(hard)</a:t>
                      </a:r>
                      <a:endParaRPr lang="ko-KR" altLang="en-US" sz="1200" b="0" i="0" strike="noStrik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Voting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(soft)</a:t>
                      </a:r>
                      <a:endParaRPr lang="en-US" sz="1200" b="0" i="0" strike="noStrik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2184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Training Time (sec)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0.29248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14.58727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33.62962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146.48267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4280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Original </a:t>
                      </a:r>
                      <a:r>
                        <a:rPr lang="en-US" sz="1200" b="0" i="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예측시간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19.26764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0.31900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0.24504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539FF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0.0561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52616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 on Original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0.97514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0.96914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0.96543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0.9764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539FF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0504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Team </a:t>
                      </a:r>
                      <a:r>
                        <a:rPr lang="en-US" sz="1200" b="0" i="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예측시간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0.24254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0.01468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0.01233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0.00418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40380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 on Team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200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0.43000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0.39000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trike="sngStrike" dirty="0">
                          <a:solidFill>
                            <a:srgbClr val="00B05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0.34500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C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0.38250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dirty="0">
                        <a:solidFill>
                          <a:srgbClr val="C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6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83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70F58-2567-426C-3C58-D02C2C0E84FD}"/>
              </a:ext>
            </a:extLst>
          </p:cNvPr>
          <p:cNvSpPr txBox="1"/>
          <p:nvPr/>
        </p:nvSpPr>
        <p:spPr>
          <a:xfrm>
            <a:off x="881902" y="1361522"/>
            <a:ext cx="10152543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Combined Dataset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(10 classes)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KNN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은 예측 시간이 길고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Random</a:t>
            </a:r>
            <a:r>
              <a:rPr kumimoji="1" lang="ko-KR" altLang="en-US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은 성능이 낮으니 사용하지 말자</a:t>
            </a:r>
            <a:r>
              <a:rPr kumimoji="1" lang="en-US" altLang="ko-KR" sz="1600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R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7E0FB-D9EF-4692-4C6B-21720AE30931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 and Train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1EC7C-8DD6-83BA-521E-15C9E7657187}"/>
              </a:ext>
            </a:extLst>
          </p:cNvPr>
          <p:cNvSpPr txBox="1"/>
          <p:nvPr/>
        </p:nvSpPr>
        <p:spPr>
          <a:xfrm>
            <a:off x="349799" y="2012917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Training Time (sec)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06C18-6863-E70E-795B-E0B44B51FAF6}"/>
              </a:ext>
            </a:extLst>
          </p:cNvPr>
          <p:cNvSpPr txBox="1"/>
          <p:nvPr/>
        </p:nvSpPr>
        <p:spPr>
          <a:xfrm>
            <a:off x="4146932" y="2041150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Inference Time (Original, Team)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A065E-DD03-8727-F815-83AD3A9CAC3C}"/>
              </a:ext>
            </a:extLst>
          </p:cNvPr>
          <p:cNvSpPr txBox="1"/>
          <p:nvPr/>
        </p:nvSpPr>
        <p:spPr>
          <a:xfrm>
            <a:off x="7957799" y="2043351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Accuracy (Original, Team)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2A6D33-F032-9B90-CCDD-67A8FADF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33" y="2648799"/>
            <a:ext cx="3561635" cy="22059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016BE83-9C3B-1B19-2C03-4FB8CFDD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6" y="2641235"/>
            <a:ext cx="3561634" cy="22059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9DD23C5-9610-44AF-54C2-CEDAF47B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37" y="2659420"/>
            <a:ext cx="3561634" cy="21983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F141EB74-F191-8E05-993B-0D4FA1E971D7}"/>
              </a:ext>
            </a:extLst>
          </p:cNvPr>
          <p:cNvSpPr/>
          <p:nvPr/>
        </p:nvSpPr>
        <p:spPr>
          <a:xfrm>
            <a:off x="4907611" y="2972890"/>
            <a:ext cx="2869926" cy="456110"/>
          </a:xfrm>
          <a:prstGeom prst="frame">
            <a:avLst>
              <a:gd name="adj1" fmla="val 75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AB05287-3E20-DCED-DDFC-0BBE796970DE}"/>
              </a:ext>
            </a:extLst>
          </p:cNvPr>
          <p:cNvSpPr/>
          <p:nvPr/>
        </p:nvSpPr>
        <p:spPr>
          <a:xfrm>
            <a:off x="8575485" y="3754507"/>
            <a:ext cx="1410996" cy="406527"/>
          </a:xfrm>
          <a:prstGeom prst="frame">
            <a:avLst>
              <a:gd name="adj1" fmla="val 1067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ED5EC-1125-AC77-C1D3-D0C18B7F7CAB}"/>
              </a:ext>
            </a:extLst>
          </p:cNvPr>
          <p:cNvSpPr txBox="1"/>
          <p:nvPr/>
        </p:nvSpPr>
        <p:spPr>
          <a:xfrm>
            <a:off x="4945271" y="5178806"/>
            <a:ext cx="3012528" cy="87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후보 </a:t>
            </a: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Extra-Tree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kumimoji="1" lang="ko-KR" altLang="en-US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후보 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MLP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111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531C6-A96B-3369-D397-4A2BBE017877}"/>
              </a:ext>
            </a:extLst>
          </p:cNvPr>
          <p:cNvSpPr txBox="1"/>
          <p:nvPr/>
        </p:nvSpPr>
        <p:spPr>
          <a:xfrm>
            <a:off x="788276" y="1029103"/>
            <a:ext cx="743105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15 classes 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분류기 </a:t>
            </a: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GridSearch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최적의 파라미터 찾기</a:t>
            </a:r>
            <a:endParaRPr kumimoji="1" lang="en-US" altLang="ko-KR" sz="18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1FEDA-3DAF-F0DB-145A-8062396AC0C1}"/>
              </a:ext>
            </a:extLst>
          </p:cNvPr>
          <p:cNvSpPr txBox="1"/>
          <p:nvPr/>
        </p:nvSpPr>
        <p:spPr>
          <a:xfrm>
            <a:off x="641131" y="1879213"/>
            <a:ext cx="6097712" cy="4019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 Extra-Tree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1" spc="-60" dirty="0" err="1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n_estimators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[100, 200, </a:t>
            </a:r>
            <a:r>
              <a:rPr kumimoji="1" lang="en-US" altLang="ko-KR" sz="1600" b="1" u="sng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300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1" spc="-60" dirty="0" err="1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max_depth</a:t>
            </a:r>
            <a:r>
              <a:rPr kumimoji="1" lang="en-US" altLang="ko-KR" sz="1600" b="1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[10, </a:t>
            </a:r>
            <a:r>
              <a:rPr kumimoji="1" lang="en-US" altLang="ko-KR" sz="1600" b="1" u="sng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Search (Training) Time : 415(sec)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Validation Dataset -</a:t>
            </a:r>
            <a:r>
              <a:rPr kumimoji="1" lang="ko-KR" altLang="en-US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Accuracy : 0.9282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Validation Dataset -</a:t>
            </a:r>
            <a:r>
              <a:rPr kumimoji="1" lang="ko-KR" altLang="en-US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Inference Time : 0.87(sec)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67342-4DC7-A193-57B3-62A0BDBBA3D4}"/>
              </a:ext>
            </a:extLst>
          </p:cNvPr>
          <p:cNvSpPr txBox="1"/>
          <p:nvPr/>
        </p:nvSpPr>
        <p:spPr>
          <a:xfrm>
            <a:off x="6094288" y="1879213"/>
            <a:ext cx="5331273" cy="352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(2) MLP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1" spc="-60" dirty="0" err="1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max_iter</a:t>
            </a:r>
            <a:r>
              <a:rPr kumimoji="1" lang="en-US" altLang="ko-KR" sz="1600" b="1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[500, 1000, </a:t>
            </a:r>
            <a:r>
              <a:rPr kumimoji="1" lang="en-US" altLang="ko-KR" sz="1600" b="1" u="sng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2000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1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alpha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[0.0001, 0.001, </a:t>
            </a:r>
            <a:r>
              <a:rPr kumimoji="1" lang="en-US" altLang="ko-KR" sz="1600" b="1" u="sng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0.01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0.1]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Search (Training) Time : 8017(sec)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1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Validation Dataset -</a:t>
            </a:r>
            <a:r>
              <a:rPr kumimoji="1" lang="ko-KR" altLang="en-US" sz="1600" b="1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Accuracy </a:t>
            </a:r>
            <a:r>
              <a:rPr kumimoji="1" lang="en-US" altLang="ko-KR" sz="1600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: 0.9387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1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Validation Dataset -</a:t>
            </a:r>
            <a:r>
              <a:rPr kumimoji="1" lang="ko-KR" altLang="en-US" sz="1600" b="1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Inference Time </a:t>
            </a:r>
            <a:r>
              <a:rPr kumimoji="1" lang="en-US" altLang="ko-KR" sz="1600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: 0.47(sec)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F9913-829D-9F27-4ACD-E1FFF89D0B44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Fine-Tune the Model</a:t>
            </a:r>
          </a:p>
        </p:txBody>
      </p:sp>
    </p:spTree>
    <p:extLst>
      <p:ext uri="{BB962C8B-B14F-4D97-AF65-F5344CB8AC3E}">
        <p14:creationId xmlns:p14="http://schemas.microsoft.com/office/powerpoint/2010/main" val="258453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531C6-A96B-3369-D397-4A2BBE017877}"/>
              </a:ext>
            </a:extLst>
          </p:cNvPr>
          <p:cNvSpPr txBox="1"/>
          <p:nvPr/>
        </p:nvSpPr>
        <p:spPr>
          <a:xfrm>
            <a:off x="788276" y="1029103"/>
            <a:ext cx="743105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15 classes 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분류기 </a:t>
            </a: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Learning Curve</a:t>
            </a:r>
            <a:endParaRPr kumimoji="1" lang="en-US" altLang="ko-KR" sz="18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1FEDA-3DAF-F0DB-145A-8062396AC0C1}"/>
              </a:ext>
            </a:extLst>
          </p:cNvPr>
          <p:cNvSpPr txBox="1"/>
          <p:nvPr/>
        </p:nvSpPr>
        <p:spPr>
          <a:xfrm>
            <a:off x="641131" y="1879213"/>
            <a:ext cx="6097712" cy="1064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 Extra-Tree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67342-4DC7-A193-57B3-62A0BDBBA3D4}"/>
              </a:ext>
            </a:extLst>
          </p:cNvPr>
          <p:cNvSpPr txBox="1"/>
          <p:nvPr/>
        </p:nvSpPr>
        <p:spPr>
          <a:xfrm>
            <a:off x="6094288" y="1879213"/>
            <a:ext cx="6097712" cy="1064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(2) MLP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highlight>
                <a:srgbClr val="FFFF00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F9913-829D-9F27-4ACD-E1FFF89D0B44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Fine-Tune the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1E9C6-13E3-3AF0-1603-84038251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07" y="2567292"/>
            <a:ext cx="4189675" cy="33428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6FC95-537F-CA97-52AB-D1198C516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964" y="2557610"/>
            <a:ext cx="4189675" cy="33428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9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목차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01073-47B2-46BF-04F7-81C8659A2E98}"/>
              </a:ext>
            </a:extLst>
          </p:cNvPr>
          <p:cNvSpPr txBox="1"/>
          <p:nvPr/>
        </p:nvSpPr>
        <p:spPr>
          <a:xfrm>
            <a:off x="1076979" y="1420294"/>
            <a:ext cx="9147564" cy="481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Goal of the Project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분석 및 </a:t>
            </a:r>
            <a:r>
              <a:rPr kumimoji="1" lang="ko-KR" altLang="en-US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Get the Data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Discover and Visualize the data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Prepare the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 and Train Models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Fine-Tune the Model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 Test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Feedback</a:t>
            </a:r>
            <a:endParaRPr kumimoji="1" lang="en-US" altLang="ko-KR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5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531C6-A96B-3369-D397-4A2BBE017877}"/>
              </a:ext>
            </a:extLst>
          </p:cNvPr>
          <p:cNvSpPr txBox="1"/>
          <p:nvPr/>
        </p:nvSpPr>
        <p:spPr>
          <a:xfrm>
            <a:off x="788276" y="1029103"/>
            <a:ext cx="743105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15 classes 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분류기 </a:t>
            </a: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Confusion Matrix</a:t>
            </a:r>
            <a:r>
              <a:rPr kumimoji="1" lang="ko-KR" altLang="en-US" sz="18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Validation</a:t>
            </a:r>
            <a:r>
              <a:rPr kumimoji="1" lang="ko-KR" altLang="en-US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Dataset</a:t>
            </a:r>
            <a:r>
              <a:rPr kumimoji="1" lang="ko-KR" altLang="en-US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kumimoji="1" lang="ko-KR" altLang="en-US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진행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en-US" altLang="ko-KR" sz="18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1FEDA-3DAF-F0DB-145A-8062396AC0C1}"/>
              </a:ext>
            </a:extLst>
          </p:cNvPr>
          <p:cNvSpPr txBox="1"/>
          <p:nvPr/>
        </p:nvSpPr>
        <p:spPr>
          <a:xfrm>
            <a:off x="641131" y="1879213"/>
            <a:ext cx="6097712" cy="1064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 Extra-Tree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67342-4DC7-A193-57B3-62A0BDBBA3D4}"/>
              </a:ext>
            </a:extLst>
          </p:cNvPr>
          <p:cNvSpPr txBox="1"/>
          <p:nvPr/>
        </p:nvSpPr>
        <p:spPr>
          <a:xfrm>
            <a:off x="6094288" y="1879213"/>
            <a:ext cx="6097712" cy="1064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(2) MLP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highlight>
                <a:srgbClr val="FFFF00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F9913-829D-9F27-4ACD-E1FFF89D0B44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Fine-Tune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71D24-7D23-7A93-2418-CE51C844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95"/>
          <a:stretch/>
        </p:blipFill>
        <p:spPr>
          <a:xfrm>
            <a:off x="880556" y="2530094"/>
            <a:ext cx="3614155" cy="3657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7C00B-7C5B-D7F7-72AE-0C42B6C68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95"/>
          <a:stretch/>
        </p:blipFill>
        <p:spPr>
          <a:xfrm>
            <a:off x="6298058" y="2530094"/>
            <a:ext cx="3614155" cy="3657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4D93AF-8036-83A8-6B24-392016973A5A}"/>
              </a:ext>
            </a:extLst>
          </p:cNvPr>
          <p:cNvSpPr txBox="1"/>
          <p:nvPr/>
        </p:nvSpPr>
        <p:spPr>
          <a:xfrm>
            <a:off x="10115983" y="3297455"/>
            <a:ext cx="2034284" cy="1161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최종 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MLP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</a:t>
            </a: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가장 좋은 성능을 보인다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66ADD-47F4-C0D4-2CC0-98719EC471AC}"/>
              </a:ext>
            </a:extLst>
          </p:cNvPr>
          <p:cNvSpPr/>
          <p:nvPr/>
        </p:nvSpPr>
        <p:spPr>
          <a:xfrm>
            <a:off x="1932648" y="3391290"/>
            <a:ext cx="179373" cy="1804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BD42DC-E54F-DEE1-76E3-1F92A64B8868}"/>
              </a:ext>
            </a:extLst>
          </p:cNvPr>
          <p:cNvSpPr/>
          <p:nvPr/>
        </p:nvSpPr>
        <p:spPr>
          <a:xfrm>
            <a:off x="1591433" y="3733473"/>
            <a:ext cx="179373" cy="1804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915ED1-1638-EF67-C262-64A63EE1A490}"/>
              </a:ext>
            </a:extLst>
          </p:cNvPr>
          <p:cNvSpPr/>
          <p:nvPr/>
        </p:nvSpPr>
        <p:spPr>
          <a:xfrm>
            <a:off x="7412888" y="3391290"/>
            <a:ext cx="179373" cy="1804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00119-64E1-7FC5-D91A-9864ABE7C737}"/>
              </a:ext>
            </a:extLst>
          </p:cNvPr>
          <p:cNvSpPr/>
          <p:nvPr/>
        </p:nvSpPr>
        <p:spPr>
          <a:xfrm>
            <a:off x="7071673" y="3733473"/>
            <a:ext cx="179373" cy="1804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F4F6B9-9014-1020-DEBE-D47F0B52ED78}"/>
              </a:ext>
            </a:extLst>
          </p:cNvPr>
          <p:cNvSpPr/>
          <p:nvPr/>
        </p:nvSpPr>
        <p:spPr>
          <a:xfrm>
            <a:off x="1273146" y="4236322"/>
            <a:ext cx="179373" cy="1804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E5A60E-A556-1298-C6A5-ECDA095E0ECA}"/>
              </a:ext>
            </a:extLst>
          </p:cNvPr>
          <p:cNvSpPr/>
          <p:nvPr/>
        </p:nvSpPr>
        <p:spPr>
          <a:xfrm>
            <a:off x="2930217" y="5070324"/>
            <a:ext cx="179373" cy="1804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23258D-6BA3-DB78-3AD3-A062D3AED9D9}"/>
              </a:ext>
            </a:extLst>
          </p:cNvPr>
          <p:cNvSpPr/>
          <p:nvPr/>
        </p:nvSpPr>
        <p:spPr>
          <a:xfrm>
            <a:off x="1433273" y="5228959"/>
            <a:ext cx="179373" cy="18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5C863A-C014-B260-4708-C824AB33DBDC}"/>
              </a:ext>
            </a:extLst>
          </p:cNvPr>
          <p:cNvSpPr/>
          <p:nvPr/>
        </p:nvSpPr>
        <p:spPr>
          <a:xfrm>
            <a:off x="6738843" y="4245697"/>
            <a:ext cx="179373" cy="1804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ACE6D-F996-EF0A-527B-52928126C555}"/>
              </a:ext>
            </a:extLst>
          </p:cNvPr>
          <p:cNvSpPr/>
          <p:nvPr/>
        </p:nvSpPr>
        <p:spPr>
          <a:xfrm>
            <a:off x="8395914" y="5079699"/>
            <a:ext cx="179373" cy="1804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D36AD9-41EE-6761-A289-EDBB95147196}"/>
              </a:ext>
            </a:extLst>
          </p:cNvPr>
          <p:cNvSpPr/>
          <p:nvPr/>
        </p:nvSpPr>
        <p:spPr>
          <a:xfrm>
            <a:off x="6892300" y="5238024"/>
            <a:ext cx="179373" cy="18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2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531C6-A96B-3369-D397-4A2BBE017877}"/>
              </a:ext>
            </a:extLst>
          </p:cNvPr>
          <p:cNvSpPr txBox="1"/>
          <p:nvPr/>
        </p:nvSpPr>
        <p:spPr>
          <a:xfrm>
            <a:off x="788276" y="1029103"/>
            <a:ext cx="743105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15 classes 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분류기 </a:t>
            </a: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Voting Classifier</a:t>
            </a:r>
            <a:endParaRPr kumimoji="1" lang="en-US" altLang="ko-KR" sz="18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F9913-829D-9F27-4ACD-E1FFF89D0B44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Fine-Tune the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AC142-059D-9EA5-9DB3-5679A445967A}"/>
              </a:ext>
            </a:extLst>
          </p:cNvPr>
          <p:cNvSpPr txBox="1"/>
          <p:nvPr/>
        </p:nvSpPr>
        <p:spPr>
          <a:xfrm>
            <a:off x="641131" y="1879213"/>
            <a:ext cx="6097712" cy="2542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 Voting Classifier (</a:t>
            </a:r>
            <a:r>
              <a:rPr kumimoji="1" lang="en-US" altLang="ko-KR" b="1" spc="-60" dirty="0"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soft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Search (Training) Time : 357(sec)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Validation Dataset -</a:t>
            </a:r>
            <a:r>
              <a:rPr kumimoji="1" lang="ko-KR" altLang="en-US" sz="1600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prstClr val="black"/>
                </a:solidFill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Accuracy : 0.9422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Validation Dataset -</a:t>
            </a:r>
            <a:r>
              <a:rPr kumimoji="1" lang="ko-KR" altLang="en-US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Inference Time : 1.62(sec)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A0D7E-8297-A8CA-0800-CC701DBF3709}"/>
              </a:ext>
            </a:extLst>
          </p:cNvPr>
          <p:cNvSpPr txBox="1"/>
          <p:nvPr/>
        </p:nvSpPr>
        <p:spPr>
          <a:xfrm>
            <a:off x="6094288" y="1879213"/>
            <a:ext cx="6097712" cy="2542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(2) Voting Classifier (hard)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Search (Training) Time : 393(sec)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1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Validation Dataset -</a:t>
            </a:r>
            <a:r>
              <a:rPr kumimoji="1" lang="ko-KR" altLang="en-US" sz="1600" b="1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Accuracy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0.9305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Validation Dataset -</a:t>
            </a:r>
            <a:r>
              <a:rPr kumimoji="1" lang="ko-KR" altLang="en-US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Inference Time : 1.66(sec)</a:t>
            </a:r>
          </a:p>
          <a:p>
            <a:pPr marR="0" lvl="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highlight>
                <a:srgbClr val="FFFF00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04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5.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Test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6E4CFB-5889-A138-D41C-440A84DA9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86156"/>
              </p:ext>
            </p:extLst>
          </p:nvPr>
        </p:nvGraphicFramePr>
        <p:xfrm>
          <a:off x="714703" y="1538544"/>
          <a:ext cx="10730707" cy="457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004">
                  <a:extLst>
                    <a:ext uri="{9D8B030D-6E8A-4147-A177-3AD203B41FA5}">
                      <a16:colId xmlns:a16="http://schemas.microsoft.com/office/drawing/2014/main" val="1688433357"/>
                    </a:ext>
                  </a:extLst>
                </a:gridCol>
                <a:gridCol w="1720099">
                  <a:extLst>
                    <a:ext uri="{9D8B030D-6E8A-4147-A177-3AD203B41FA5}">
                      <a16:colId xmlns:a16="http://schemas.microsoft.com/office/drawing/2014/main" val="331237061"/>
                    </a:ext>
                  </a:extLst>
                </a:gridCol>
                <a:gridCol w="1823651">
                  <a:extLst>
                    <a:ext uri="{9D8B030D-6E8A-4147-A177-3AD203B41FA5}">
                      <a16:colId xmlns:a16="http://schemas.microsoft.com/office/drawing/2014/main" val="74796974"/>
                    </a:ext>
                  </a:extLst>
                </a:gridCol>
                <a:gridCol w="1823651">
                  <a:extLst>
                    <a:ext uri="{9D8B030D-6E8A-4147-A177-3AD203B41FA5}">
                      <a16:colId xmlns:a16="http://schemas.microsoft.com/office/drawing/2014/main" val="47487721"/>
                    </a:ext>
                  </a:extLst>
                </a:gridCol>
                <a:gridCol w="1823651">
                  <a:extLst>
                    <a:ext uri="{9D8B030D-6E8A-4147-A177-3AD203B41FA5}">
                      <a16:colId xmlns:a16="http://schemas.microsoft.com/office/drawing/2014/main" val="1985843657"/>
                    </a:ext>
                  </a:extLst>
                </a:gridCol>
                <a:gridCol w="1823651">
                  <a:extLst>
                    <a:ext uri="{9D8B030D-6E8A-4147-A177-3AD203B41FA5}">
                      <a16:colId xmlns:a16="http://schemas.microsoft.com/office/drawing/2014/main" val="3176742390"/>
                    </a:ext>
                  </a:extLst>
                </a:gridCol>
              </a:tblGrid>
              <a:tr h="488988">
                <a:tc gridSpan="2"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Extra-Tree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Voting (hard)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Voting (soft)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058008"/>
                  </a:ext>
                </a:extLst>
              </a:tr>
              <a:tr h="48898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Original</a:t>
                      </a:r>
                    </a:p>
                    <a:p>
                      <a:pPr algn="ctr"/>
                      <a:r>
                        <a:rPr lang="en-US" sz="1400" b="1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(10classes,</a:t>
                      </a:r>
                    </a:p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14,000)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Inference</a:t>
                      </a:r>
                    </a:p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1.69720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0.59328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2.06655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2.25069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607765"/>
                  </a:ext>
                </a:extLst>
              </a:tr>
              <a:tr h="488988">
                <a:tc vMerge="1"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0.95264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0.96271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0.94907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0.96500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35236"/>
                  </a:ext>
                </a:extLst>
              </a:tr>
              <a:tr h="48898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Team</a:t>
                      </a:r>
                    </a:p>
                    <a:p>
                      <a:pPr algn="ctr"/>
                      <a:r>
                        <a:rPr lang="en-US" sz="1400" b="1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(10classes,</a:t>
                      </a:r>
                    </a:p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Inference</a:t>
                      </a:r>
                    </a:p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0.08964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0.02795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0.35179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0.13811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225752"/>
                  </a:ext>
                </a:extLst>
              </a:tr>
              <a:tr h="488988">
                <a:tc vMerge="1"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0.84500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0.82750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0.80000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0.84750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471573"/>
                  </a:ext>
                </a:extLst>
              </a:tr>
              <a:tr h="48898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Final</a:t>
                      </a:r>
                    </a:p>
                    <a:p>
                      <a:pPr algn="ctr"/>
                      <a:r>
                        <a:rPr lang="en-US" sz="1400" b="1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(15classes,</a:t>
                      </a:r>
                    </a:p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5,478)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Inference</a:t>
                      </a:r>
                    </a:p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0.82431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0.23394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0.96035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1.12011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338475"/>
                  </a:ext>
                </a:extLst>
              </a:tr>
              <a:tr h="488988">
                <a:tc vMerge="1">
                  <a:txBody>
                    <a:bodyPr/>
                    <a:lstStyle/>
                    <a:p>
                      <a:pPr algn="ctr"/>
                      <a:endParaRPr lang="en-US" sz="16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0.91201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0.92150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0.91822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0.92680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34872"/>
                  </a:ext>
                </a:extLst>
              </a:tr>
              <a:tr h="48898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Final</a:t>
                      </a:r>
                    </a:p>
                    <a:p>
                      <a:pPr algn="ctr"/>
                      <a:r>
                        <a:rPr lang="en-US" sz="1400" b="1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Testset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(15classes,</a:t>
                      </a:r>
                    </a:p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Noised + shifted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</a:p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5,478)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Inference</a:t>
                      </a:r>
                    </a:p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0.74779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sng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0.23500</a:t>
                      </a:r>
                      <a:endParaRPr lang="en-US" sz="1200" b="1" i="0" u="sng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1.04238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0.92722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66176"/>
                  </a:ext>
                </a:extLst>
              </a:tr>
              <a:tr h="488988">
                <a:tc vMerge="1"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0.91201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sng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0.92150</a:t>
                      </a:r>
                      <a:endParaRPr lang="en-US" sz="1200" b="1" i="0" u="sng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0.91822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0.92680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2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82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5.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Test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E06BE98-1A70-032C-3EE2-3A000803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88" y="2276966"/>
            <a:ext cx="517101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B3564374-95B1-4DBE-E3CA-0FA76B3AD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96" y="2276966"/>
            <a:ext cx="517101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ABD4C-9B3F-7303-9C7D-668977BCAC5F}"/>
              </a:ext>
            </a:extLst>
          </p:cNvPr>
          <p:cNvCxnSpPr/>
          <p:nvPr/>
        </p:nvCxnSpPr>
        <p:spPr>
          <a:xfrm>
            <a:off x="9822095" y="2897310"/>
            <a:ext cx="0" cy="45206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84F166-3856-17FE-CF4A-C7B0D3B36E6C}"/>
              </a:ext>
            </a:extLst>
          </p:cNvPr>
          <p:cNvCxnSpPr/>
          <p:nvPr/>
        </p:nvCxnSpPr>
        <p:spPr>
          <a:xfrm>
            <a:off x="2104491" y="4436721"/>
            <a:ext cx="0" cy="45206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F5A480-2ECE-978C-8505-43B49644D2B8}"/>
              </a:ext>
            </a:extLst>
          </p:cNvPr>
          <p:cNvSpPr txBox="1"/>
          <p:nvPr/>
        </p:nvSpPr>
        <p:spPr>
          <a:xfrm>
            <a:off x="550977" y="1575493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Inference Time 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(Final </a:t>
            </a:r>
            <a:r>
              <a:rPr kumimoji="1" lang="en-US" altLang="ko-KR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Testset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(NS) </a:t>
            </a:r>
            <a:r>
              <a:rPr kumimoji="1" lang="ko-KR" altLang="en-US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기준 정렬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FE8DC-8C96-09DF-F201-EE3B70B7BB20}"/>
              </a:ext>
            </a:extLst>
          </p:cNvPr>
          <p:cNvSpPr txBox="1"/>
          <p:nvPr/>
        </p:nvSpPr>
        <p:spPr>
          <a:xfrm>
            <a:off x="6220599" y="1613375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Accuracy 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(Final </a:t>
            </a:r>
            <a:r>
              <a:rPr kumimoji="1" lang="en-US" altLang="ko-KR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Testset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(NS) </a:t>
            </a:r>
            <a:r>
              <a:rPr kumimoji="1" lang="ko-KR" altLang="en-US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기준 정렬</a:t>
            </a:r>
            <a:r>
              <a:rPr kumimoji="1" lang="en-US" altLang="ko-KR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86E704A1-2C54-F472-0800-C52A0520A410}"/>
              </a:ext>
            </a:extLst>
          </p:cNvPr>
          <p:cNvSpPr/>
          <p:nvPr/>
        </p:nvSpPr>
        <p:spPr>
          <a:xfrm>
            <a:off x="9248052" y="5111936"/>
            <a:ext cx="656236" cy="276525"/>
          </a:xfrm>
          <a:prstGeom prst="frame">
            <a:avLst>
              <a:gd name="adj1" fmla="val 1439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87E2BB3C-A9B5-0AF0-FB8F-7188B8999E92}"/>
              </a:ext>
            </a:extLst>
          </p:cNvPr>
          <p:cNvSpPr/>
          <p:nvPr/>
        </p:nvSpPr>
        <p:spPr>
          <a:xfrm>
            <a:off x="1530447" y="5128162"/>
            <a:ext cx="656236" cy="276525"/>
          </a:xfrm>
          <a:prstGeom prst="frame">
            <a:avLst>
              <a:gd name="adj1" fmla="val 1439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A04FC-8F18-1786-05B4-E19FA86B5B6A}"/>
              </a:ext>
            </a:extLst>
          </p:cNvPr>
          <p:cNvSpPr txBox="1"/>
          <p:nvPr/>
        </p:nvSpPr>
        <p:spPr>
          <a:xfrm>
            <a:off x="1683048" y="4025502"/>
            <a:ext cx="986722" cy="38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0.23500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623B0-EAB6-2088-CDBF-4AD5F999523B}"/>
              </a:ext>
            </a:extLst>
          </p:cNvPr>
          <p:cNvSpPr txBox="1"/>
          <p:nvPr/>
        </p:nvSpPr>
        <p:spPr>
          <a:xfrm>
            <a:off x="9400652" y="2535072"/>
            <a:ext cx="986722" cy="38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spc="-60" dirty="0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0.92150</a:t>
            </a:r>
            <a:endParaRPr 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1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5.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Test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B9E6BB-7298-F126-16FF-8F0CC726B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21"/>
          <a:stretch/>
        </p:blipFill>
        <p:spPr>
          <a:xfrm>
            <a:off x="1107899" y="2193787"/>
            <a:ext cx="3663487" cy="3657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82E75-7DBF-CAA9-35C3-D1482660856A}"/>
              </a:ext>
            </a:extLst>
          </p:cNvPr>
          <p:cNvSpPr txBox="1"/>
          <p:nvPr/>
        </p:nvSpPr>
        <p:spPr>
          <a:xfrm>
            <a:off x="868474" y="1531187"/>
            <a:ext cx="6097712" cy="1064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 Extra-Tree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89A05-D189-44C5-BD66-A1F7B135ACB5}"/>
              </a:ext>
            </a:extLst>
          </p:cNvPr>
          <p:cNvSpPr txBox="1"/>
          <p:nvPr/>
        </p:nvSpPr>
        <p:spPr>
          <a:xfrm>
            <a:off x="6321631" y="1531187"/>
            <a:ext cx="6097712" cy="1064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(2) MLP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highlight>
                <a:srgbClr val="FFFF00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E2147C-6E13-03EB-029B-5C9080C93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08"/>
          <a:stretch/>
        </p:blipFill>
        <p:spPr>
          <a:xfrm>
            <a:off x="6567370" y="2193787"/>
            <a:ext cx="3657173" cy="3657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9ECA16-C4AD-8111-B15D-A251C36E8110}"/>
              </a:ext>
            </a:extLst>
          </p:cNvPr>
          <p:cNvSpPr/>
          <p:nvPr/>
        </p:nvSpPr>
        <p:spPr>
          <a:xfrm>
            <a:off x="2151133" y="3061317"/>
            <a:ext cx="179373" cy="1804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CD373-6F08-55D2-0205-56BC4B992E7A}"/>
              </a:ext>
            </a:extLst>
          </p:cNvPr>
          <p:cNvSpPr/>
          <p:nvPr/>
        </p:nvSpPr>
        <p:spPr>
          <a:xfrm>
            <a:off x="1809918" y="3403500"/>
            <a:ext cx="179373" cy="1804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824B-60F7-0A1D-50C3-FC8AF444F920}"/>
              </a:ext>
            </a:extLst>
          </p:cNvPr>
          <p:cNvSpPr/>
          <p:nvPr/>
        </p:nvSpPr>
        <p:spPr>
          <a:xfrm>
            <a:off x="7725197" y="3053225"/>
            <a:ext cx="179373" cy="1804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70570-3EFC-1E21-5248-9A91FDBC46CF}"/>
              </a:ext>
            </a:extLst>
          </p:cNvPr>
          <p:cNvSpPr/>
          <p:nvPr/>
        </p:nvSpPr>
        <p:spPr>
          <a:xfrm>
            <a:off x="7383982" y="3395408"/>
            <a:ext cx="179373" cy="1804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295412-1020-AF98-05EF-1D683AE9AC23}"/>
              </a:ext>
            </a:extLst>
          </p:cNvPr>
          <p:cNvSpPr/>
          <p:nvPr/>
        </p:nvSpPr>
        <p:spPr>
          <a:xfrm>
            <a:off x="3151848" y="4735019"/>
            <a:ext cx="179373" cy="1804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3D02FF-C383-AE19-60DA-DBAA302D49E1}"/>
              </a:ext>
            </a:extLst>
          </p:cNvPr>
          <p:cNvSpPr/>
          <p:nvPr/>
        </p:nvSpPr>
        <p:spPr>
          <a:xfrm>
            <a:off x="8734004" y="4735018"/>
            <a:ext cx="179373" cy="1804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FC489C-A687-FBC1-5C6C-F36911307B8B}"/>
              </a:ext>
            </a:extLst>
          </p:cNvPr>
          <p:cNvSpPr/>
          <p:nvPr/>
        </p:nvSpPr>
        <p:spPr>
          <a:xfrm>
            <a:off x="1483540" y="3896053"/>
            <a:ext cx="179373" cy="1804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FFCAD2-D463-4969-7CF1-3636447B7EAE}"/>
              </a:ext>
            </a:extLst>
          </p:cNvPr>
          <p:cNvSpPr/>
          <p:nvPr/>
        </p:nvSpPr>
        <p:spPr>
          <a:xfrm>
            <a:off x="7049511" y="3894241"/>
            <a:ext cx="179373" cy="1804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F3EE9-E70B-0186-186C-5744A697EFC6}"/>
              </a:ext>
            </a:extLst>
          </p:cNvPr>
          <p:cNvSpPr/>
          <p:nvPr/>
        </p:nvSpPr>
        <p:spPr>
          <a:xfrm>
            <a:off x="7204609" y="4895279"/>
            <a:ext cx="179373" cy="18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FDB59-67F6-907A-44E9-1F47ADE8EFDF}"/>
              </a:ext>
            </a:extLst>
          </p:cNvPr>
          <p:cNvSpPr/>
          <p:nvPr/>
        </p:nvSpPr>
        <p:spPr>
          <a:xfrm>
            <a:off x="1634591" y="4895279"/>
            <a:ext cx="179373" cy="18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-Turn Arrow 20">
            <a:extLst>
              <a:ext uri="{FF2B5EF4-FFF2-40B4-BE49-F238E27FC236}">
                <a16:creationId xmlns:a16="http://schemas.microsoft.com/office/drawing/2014/main" id="{EA96B1EA-437B-0A73-0A43-BC1368203297}"/>
              </a:ext>
            </a:extLst>
          </p:cNvPr>
          <p:cNvSpPr/>
          <p:nvPr/>
        </p:nvSpPr>
        <p:spPr>
          <a:xfrm rot="16200000">
            <a:off x="3854415" y="2949915"/>
            <a:ext cx="2661119" cy="1381238"/>
          </a:xfrm>
          <a:prstGeom prst="uturnArrow">
            <a:avLst>
              <a:gd name="adj1" fmla="val 19142"/>
              <a:gd name="adj2" fmla="val 25000"/>
              <a:gd name="adj3" fmla="val 23828"/>
              <a:gd name="adj4" fmla="val 66294"/>
              <a:gd name="adj5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6. Feedback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A8221-8CC9-03BC-1098-B4901E4DA5D8}"/>
              </a:ext>
            </a:extLst>
          </p:cNvPr>
          <p:cNvSpPr txBox="1"/>
          <p:nvPr/>
        </p:nvSpPr>
        <p:spPr>
          <a:xfrm>
            <a:off x="4046345" y="1583701"/>
            <a:ext cx="4049691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Shifted data 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처리 방식 결정 과정</a:t>
            </a: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43837E-C7D6-4A13-0E4C-E629151C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19" y="3283291"/>
            <a:ext cx="1053433" cy="1004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FF0E8A-9FED-CFC3-75EB-775EEB35F8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4495" t="5105" r="4788" b="7201"/>
          <a:stretch/>
        </p:blipFill>
        <p:spPr>
          <a:xfrm>
            <a:off x="4408045" y="3390813"/>
            <a:ext cx="472966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8D6993-C2B8-3F99-846D-DA54BE0B37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2614" t="4033" r="8094" b="6738"/>
          <a:stretch/>
        </p:blipFill>
        <p:spPr>
          <a:xfrm>
            <a:off x="4771419" y="2517571"/>
            <a:ext cx="457525" cy="457200"/>
          </a:xfrm>
          <a:prstGeom prst="rect">
            <a:avLst/>
          </a:prstGeom>
        </p:spPr>
      </p:pic>
      <p:sp>
        <p:nvSpPr>
          <p:cNvPr id="22" name="U-Turn Arrow 21">
            <a:extLst>
              <a:ext uri="{FF2B5EF4-FFF2-40B4-BE49-F238E27FC236}">
                <a16:creationId xmlns:a16="http://schemas.microsoft.com/office/drawing/2014/main" id="{9441172A-E8EB-558C-1581-FABE9CDE3BE7}"/>
              </a:ext>
            </a:extLst>
          </p:cNvPr>
          <p:cNvSpPr/>
          <p:nvPr/>
        </p:nvSpPr>
        <p:spPr>
          <a:xfrm rot="5400000">
            <a:off x="5424204" y="3133112"/>
            <a:ext cx="2661119" cy="1381238"/>
          </a:xfrm>
          <a:prstGeom prst="uturnArrow">
            <a:avLst>
              <a:gd name="adj1" fmla="val 19142"/>
              <a:gd name="adj2" fmla="val 25000"/>
              <a:gd name="adj3" fmla="val 23828"/>
              <a:gd name="adj4" fmla="val 66294"/>
              <a:gd name="adj5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37D680-206B-B129-B381-3531BB8972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rcRect l="3178" t="5992" r="6498" b="5110"/>
          <a:stretch/>
        </p:blipFill>
        <p:spPr>
          <a:xfrm>
            <a:off x="6680052" y="2505912"/>
            <a:ext cx="456919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0500B7-20D6-91D7-6E0B-5D6FD253E94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788313" y="4456962"/>
            <a:ext cx="440575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61E3B7-FFB7-F208-12A3-2088EC12EA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rcRect r="8364"/>
          <a:stretch/>
        </p:blipFill>
        <p:spPr>
          <a:xfrm>
            <a:off x="6680052" y="4456962"/>
            <a:ext cx="442235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4795A2-7145-F5D8-FD8C-E73B430C1BB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7072102" y="3390813"/>
            <a:ext cx="465826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E9DDC6-790B-FC98-C780-86F41C9E4F8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5753516" y="4771638"/>
            <a:ext cx="432707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517E3A-F115-E578-25ED-9ADFD6B92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5691105" y="22735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2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6. Feedback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3314" name="Picture 2" descr="The noisy MNIST datasets. Examples of noisy MNIST samples: background... |  Download Scientific Diagram">
            <a:extLst>
              <a:ext uri="{FF2B5EF4-FFF2-40B4-BE49-F238E27FC236}">
                <a16:creationId xmlns:a16="http://schemas.microsoft.com/office/drawing/2014/main" id="{1DB9F53A-F784-1FBB-11CB-6868E0E0C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03" y="2683386"/>
            <a:ext cx="5017328" cy="21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C4F01A-2144-EE1C-E3E9-F072021BB774}"/>
              </a:ext>
            </a:extLst>
          </p:cNvPr>
          <p:cNvSpPr txBox="1"/>
          <p:nvPr/>
        </p:nvSpPr>
        <p:spPr>
          <a:xfrm>
            <a:off x="6767088" y="2078895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한계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다양한 노이즈</a:t>
            </a: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5A0FD-5737-0599-58BD-BC5DF5F09D83}"/>
              </a:ext>
            </a:extLst>
          </p:cNvPr>
          <p:cNvSpPr txBox="1"/>
          <p:nvPr/>
        </p:nvSpPr>
        <p:spPr>
          <a:xfrm>
            <a:off x="353712" y="2078895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한계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 :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Rotate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A37109-C384-8598-AEFE-9B75E261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03" y="2777530"/>
            <a:ext cx="7112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CB4203-4340-6234-05E9-1BF9309D2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85" y="2777530"/>
            <a:ext cx="6985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988C68-39CE-B581-8491-D2C434855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644" y="2787933"/>
            <a:ext cx="711200" cy="701842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DFFF2F2-691D-1F23-8209-58E4A3178496}"/>
              </a:ext>
            </a:extLst>
          </p:cNvPr>
          <p:cNvSpPr/>
          <p:nvPr/>
        </p:nvSpPr>
        <p:spPr>
          <a:xfrm>
            <a:off x="1504576" y="2865697"/>
            <a:ext cx="1529395" cy="54631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or /</a:t>
            </a:r>
            <a:endParaRPr lang="en-US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0C672-EED8-399A-9735-CF596A0C3C89}"/>
              </a:ext>
            </a:extLst>
          </p:cNvPr>
          <p:cNvSpPr txBox="1"/>
          <p:nvPr/>
        </p:nvSpPr>
        <p:spPr>
          <a:xfrm>
            <a:off x="4429745" y="2072846"/>
            <a:ext cx="6096000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한계 </a:t>
            </a: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 :</a:t>
            </a:r>
            <a:r>
              <a:rPr kumimoji="1" lang="ko-KR" altLang="en-US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테두리</a:t>
            </a: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00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3047326" y="3198167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8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Goal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of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the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Project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3829F-0516-E3F7-E52C-D473708C67C9}"/>
              </a:ext>
            </a:extLst>
          </p:cNvPr>
          <p:cNvSpPr txBox="1"/>
          <p:nvPr/>
        </p:nvSpPr>
        <p:spPr>
          <a:xfrm>
            <a:off x="2068786" y="3652111"/>
            <a:ext cx="80544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“ </a:t>
            </a:r>
            <a:r>
              <a:rPr kumimoji="1" lang="ko-KR" altLang="en-US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높은 점수보다 </a:t>
            </a:r>
            <a:r>
              <a:rPr kumimoji="1" lang="en-US" altLang="ko-KR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Overfitting</a:t>
            </a:r>
            <a:r>
              <a:rPr kumimoji="1" lang="ko-KR" altLang="en-US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막는 최대한 내성이 강한 모델을 만들자</a:t>
            </a:r>
            <a:r>
              <a:rPr kumimoji="1" lang="en-US" altLang="ko-KR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노이즈</a:t>
            </a:r>
            <a:r>
              <a:rPr kumimoji="1" lang="en-US" altLang="ko-KR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테두리</a:t>
            </a:r>
            <a:r>
              <a:rPr kumimoji="1" lang="en-US" altLang="ko-KR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shifted)</a:t>
            </a: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9B68D7D8-1DD7-E902-6CB2-D04F3C9A2631}"/>
              </a:ext>
            </a:extLst>
          </p:cNvPr>
          <p:cNvSpPr/>
          <p:nvPr/>
        </p:nvSpPr>
        <p:spPr>
          <a:xfrm>
            <a:off x="788276" y="2113228"/>
            <a:ext cx="1042453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"Hand-made dataset</a:t>
            </a:r>
            <a:r>
              <a:rPr lang="ko-KR" altLang="ko-KR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의 성능이 저하된 원인</a:t>
            </a:r>
            <a:r>
              <a:rPr lang="ko-KR" altLang="en-US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을 분석</a:t>
            </a:r>
            <a:r>
              <a:rPr lang="en-US" altLang="ko-KR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" + "</a:t>
            </a:r>
            <a:r>
              <a:rPr lang="ko-KR" altLang="en-US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개선된</a:t>
            </a:r>
            <a:r>
              <a:rPr lang="ko-KR" altLang="ko-KR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ML model</a:t>
            </a:r>
            <a:r>
              <a:rPr lang="ko-KR" altLang="ko-KR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학습 및 최적화</a:t>
            </a:r>
            <a:r>
              <a:rPr lang="en-US" altLang="ko-KR" sz="2000" b="1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"</a:t>
            </a:r>
          </a:p>
          <a:p>
            <a:endParaRPr lang="en-US" altLang="ko-KR" sz="2000" b="1" dirty="0">
              <a:latin typeface="NanumGothic" panose="020D0604000000000000" pitchFamily="50" charset="-127"/>
              <a:ea typeface="NanumGothic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5400" dirty="0">
                <a:latin typeface="NanumGothic" panose="020D0604000000000000" pitchFamily="50" charset="-127"/>
                <a:ea typeface="NanumGothic" panose="020D0604000000000000" pitchFamily="50" charset="-127"/>
                <a:cs typeface="Times New Roman" panose="02020603050405020304" pitchFamily="18" charset="0"/>
              </a:rPr>
              <a:t>+</a:t>
            </a:r>
            <a:endParaRPr lang="ko-KR" altLang="en-US" sz="2000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9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 분석 및 </a:t>
            </a:r>
            <a:r>
              <a:rPr kumimoji="1" lang="ko-KR" altLang="en-US" sz="24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B9576-0014-5432-8463-CB90951D5072}"/>
              </a:ext>
            </a:extLst>
          </p:cNvPr>
          <p:cNvSpPr txBox="1"/>
          <p:nvPr/>
        </p:nvSpPr>
        <p:spPr>
          <a:xfrm>
            <a:off x="880556" y="1431446"/>
            <a:ext cx="9147564" cy="51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15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(0~9,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+, -, /, x, =)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클래스 이외의 데이터 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제거</a:t>
            </a:r>
            <a:endParaRPr kumimoji="1" lang="en-US" altLang="ko-KR" sz="16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A54BD29D-7FE2-AA32-64A7-C0BB849C3048}"/>
              </a:ext>
            </a:extLst>
          </p:cNvPr>
          <p:cNvSpPr/>
          <p:nvPr/>
        </p:nvSpPr>
        <p:spPr>
          <a:xfrm rot="5400000">
            <a:off x="4317041" y="-232329"/>
            <a:ext cx="3408810" cy="8835016"/>
          </a:xfrm>
          <a:prstGeom prst="uturnArrow">
            <a:avLst>
              <a:gd name="adj1" fmla="val 17391"/>
              <a:gd name="adj2" fmla="val 25000"/>
              <a:gd name="adj3" fmla="val 23478"/>
              <a:gd name="adj4" fmla="val 43750"/>
              <a:gd name="adj5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FEB2B3A-AC45-9F6D-2DAF-A630115D09A8}"/>
              </a:ext>
            </a:extLst>
          </p:cNvPr>
          <p:cNvGraphicFramePr>
            <a:graphicFrameLocks noGrp="1"/>
          </p:cNvGraphicFramePr>
          <p:nvPr/>
        </p:nvGraphicFramePr>
        <p:xfrm>
          <a:off x="2058492" y="2148291"/>
          <a:ext cx="3676650" cy="1283970"/>
        </p:xfrm>
        <a:graphic>
          <a:graphicData uri="http://schemas.openxmlformats.org/drawingml/2006/table">
            <a:tbl>
              <a:tblPr>
                <a:solidFill>
                  <a:srgbClr val="FFC0CB"/>
                </a:solidFill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40679746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76311936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12104553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숫자</a:t>
                      </a:r>
                      <a:endParaRPr lang="ko-KR" alt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기호</a:t>
                      </a:r>
                      <a:endParaRPr lang="ko-KR" alt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4082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Training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(15119, 28, 28)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(15329, 28, 28)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1442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(2160, 28, 28)</a:t>
                      </a:r>
                      <a:endParaRPr lang="en-US" b="0" i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(2190, 28, 28)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9709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274FD8-EA81-E21C-84C5-9C8CA278DF02}"/>
              </a:ext>
            </a:extLst>
          </p:cNvPr>
          <p:cNvGraphicFramePr>
            <a:graphicFrameLocks noGrp="1"/>
          </p:cNvGraphicFramePr>
          <p:nvPr/>
        </p:nvGraphicFramePr>
        <p:xfrm>
          <a:off x="6891308" y="2148291"/>
          <a:ext cx="2276475" cy="128397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48490896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05619613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숫자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기호</a:t>
                      </a:r>
                      <a:endParaRPr lang="ko-KR" alt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46576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Training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(30448, 28, 28)</a:t>
                      </a:r>
                      <a:endParaRPr lang="en-US" b="0" i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2451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(4350, 28, 28)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2644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703E8E-4C4A-2E65-398E-6A822DC893EE}"/>
              </a:ext>
            </a:extLst>
          </p:cNvPr>
          <p:cNvGraphicFramePr>
            <a:graphicFrameLocks noGrp="1"/>
          </p:cNvGraphicFramePr>
          <p:nvPr/>
        </p:nvGraphicFramePr>
        <p:xfrm>
          <a:off x="6752513" y="4406799"/>
          <a:ext cx="2276475" cy="1228725"/>
        </p:xfrm>
        <a:graphic>
          <a:graphicData uri="http://schemas.openxmlformats.org/drawingml/2006/table">
            <a:tbl>
              <a:tblPr>
                <a:solidFill>
                  <a:srgbClr val="FFC1BB"/>
                </a:solidFill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30084014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935727053"/>
                    </a:ext>
                  </a:extLst>
                </a:gridCol>
              </a:tblGrid>
              <a:tr h="409575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제거된 데이터셋 개수</a:t>
                      </a:r>
                      <a:endParaRPr lang="ko-KR" alt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0291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Training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3059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(10.0%)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4213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347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(7.9%)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82842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03A8F1B-4960-4AC4-C79B-B89BC07BCCD1}"/>
              </a:ext>
            </a:extLst>
          </p:cNvPr>
          <p:cNvGraphicFramePr>
            <a:graphicFrameLocks noGrp="1"/>
          </p:cNvGraphicFramePr>
          <p:nvPr/>
        </p:nvGraphicFramePr>
        <p:xfrm>
          <a:off x="3072346" y="4402375"/>
          <a:ext cx="2276475" cy="1228725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92633460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53181626"/>
                    </a:ext>
                  </a:extLst>
                </a:gridCol>
              </a:tblGrid>
              <a:tr h="409575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최종 데이터셋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shape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1017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Training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(27389, 784)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8508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Test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(4003, 784)</a:t>
                      </a:r>
                      <a:endParaRPr lang="en-US" b="0" i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585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8EC3C79-405A-BB8C-549B-350304EB5B34}"/>
              </a:ext>
            </a:extLst>
          </p:cNvPr>
          <p:cNvSpPr txBox="1"/>
          <p:nvPr/>
        </p:nvSpPr>
        <p:spPr>
          <a:xfrm>
            <a:off x="2098272" y="3443614"/>
            <a:ext cx="3597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</a:t>
            </a:r>
            <a:r>
              <a:rPr kumimoji="1" lang="ko-KR" altLang="en-US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 Cleaning</a:t>
            </a:r>
            <a:r>
              <a:rPr kumimoji="1" lang="ko-KR" altLang="en-US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이전 </a:t>
            </a:r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dataset</a:t>
            </a:r>
            <a:r>
              <a:rPr kumimoji="1" lang="ko-KR" altLang="en-US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shape &gt;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79F260-CADF-E71C-F06F-48D7A5896383}"/>
              </a:ext>
            </a:extLst>
          </p:cNvPr>
          <p:cNvSpPr txBox="1"/>
          <p:nvPr/>
        </p:nvSpPr>
        <p:spPr>
          <a:xfrm>
            <a:off x="6691568" y="3442564"/>
            <a:ext cx="2595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</a:t>
            </a:r>
            <a:r>
              <a:rPr kumimoji="1" lang="ko-KR" altLang="en-US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15</a:t>
            </a:r>
            <a:r>
              <a:rPr kumimoji="1" lang="ko-KR" altLang="en-US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클래스 분류기를 위한 데이터 통합 </a:t>
            </a:r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CA5A3-2F1B-DDCC-8D31-CF6E0BF814F9}"/>
              </a:ext>
            </a:extLst>
          </p:cNvPr>
          <p:cNvSpPr txBox="1"/>
          <p:nvPr/>
        </p:nvSpPr>
        <p:spPr>
          <a:xfrm>
            <a:off x="6555289" y="5643351"/>
            <a:ext cx="259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</a:t>
            </a:r>
            <a:r>
              <a:rPr kumimoji="1" lang="ko-KR" altLang="en-US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15</a:t>
            </a:r>
            <a:r>
              <a:rPr kumimoji="1" lang="ko-KR" altLang="en-US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이외 라벨 제거 </a:t>
            </a:r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E38F2-2CF2-BD0D-304E-C4562458DB72}"/>
              </a:ext>
            </a:extLst>
          </p:cNvPr>
          <p:cNvSpPr txBox="1"/>
          <p:nvPr/>
        </p:nvSpPr>
        <p:spPr>
          <a:xfrm>
            <a:off x="2912943" y="5631100"/>
            <a:ext cx="259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&lt;</a:t>
            </a:r>
            <a:r>
              <a:rPr kumimoji="1" lang="ko-KR" altLang="en-US" sz="14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 가공할 </a:t>
            </a:r>
            <a:r>
              <a:rPr kumimoji="1" lang="en-US" altLang="ko-KR" sz="14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Handmade </a:t>
            </a:r>
            <a:r>
              <a:rPr kumimoji="1" lang="ko-KR" altLang="en-US" sz="14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데이터셋 </a:t>
            </a:r>
            <a:r>
              <a:rPr kumimoji="1" lang="en-US" altLang="ko-KR" sz="1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3EC6D-2633-55A5-44DE-7C28D8D6CED3}"/>
              </a:ext>
            </a:extLst>
          </p:cNvPr>
          <p:cNvSpPr txBox="1"/>
          <p:nvPr/>
        </p:nvSpPr>
        <p:spPr>
          <a:xfrm>
            <a:off x="780692" y="1012701"/>
            <a:ext cx="6094428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Discover and Visualize the data</a:t>
            </a:r>
          </a:p>
        </p:txBody>
      </p:sp>
    </p:spTree>
    <p:extLst>
      <p:ext uri="{BB962C8B-B14F-4D97-AF65-F5344CB8AC3E}">
        <p14:creationId xmlns:p14="http://schemas.microsoft.com/office/powerpoint/2010/main" val="275462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45CF-FC08-75EB-F1FC-D2FF77664755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 분석 및 </a:t>
            </a:r>
            <a:r>
              <a:rPr kumimoji="1" lang="ko-KR" altLang="en-US" sz="24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B3DEC-7225-F483-1C46-5FCD62AD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77" y="2345355"/>
            <a:ext cx="9144000" cy="23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415A0A5-BF87-8DF0-4DAC-8A9F027F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36" y="2612097"/>
            <a:ext cx="9144000" cy="6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199528-A76C-8FD1-C42A-669C93C4C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77" y="3919510"/>
            <a:ext cx="9144000" cy="6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F9A7C3C-DA48-F683-F4C8-1CB38D3C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77" y="4646184"/>
            <a:ext cx="9144000" cy="7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1B9576-0014-5432-8463-CB90951D5072}"/>
              </a:ext>
            </a:extLst>
          </p:cNvPr>
          <p:cNvSpPr txBox="1"/>
          <p:nvPr/>
        </p:nvSpPr>
        <p:spPr>
          <a:xfrm>
            <a:off x="880556" y="1781555"/>
            <a:ext cx="914756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2)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잘못된 </a:t>
            </a:r>
            <a:r>
              <a:rPr kumimoji="1" lang="ko-KR" altLang="en-US" sz="1600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라벨링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육안으로 판별 후 제거</a:t>
            </a:r>
            <a:endParaRPr kumimoji="1" lang="en-US" altLang="ko-KR" sz="16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(3)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학습에 애매한 데이터 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육안으로 판별 후 제거 </a:t>
            </a:r>
            <a:r>
              <a:rPr kumimoji="1" lang="en-US" altLang="ko-KR" sz="1600" b="1" spc="-6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(2,</a:t>
            </a:r>
            <a:r>
              <a:rPr kumimoji="1" lang="ko-KR" altLang="en-US" sz="1600" b="1" spc="-6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ko-KR" altLang="en-US" sz="1600" b="1" spc="-6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번 과정에서 </a:t>
            </a:r>
            <a:r>
              <a:rPr kumimoji="1" lang="en-US" altLang="ko-KR" sz="1600" b="1" spc="-6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1910(train)+209(test)</a:t>
            </a:r>
            <a:r>
              <a:rPr kumimoji="1" lang="ko-KR" altLang="en-US" sz="1600" b="1" spc="-6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 삭제됨</a:t>
            </a:r>
            <a:r>
              <a:rPr kumimoji="1" lang="en-US" altLang="ko-KR" sz="1600" b="1" spc="-6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kumimoji="1" lang="en-US" altLang="ko-KR" sz="14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B163CA3-2A4D-BCA6-2CB7-BA630A88C14E}"/>
              </a:ext>
            </a:extLst>
          </p:cNvPr>
          <p:cNvSpPr/>
          <p:nvPr/>
        </p:nvSpPr>
        <p:spPr>
          <a:xfrm>
            <a:off x="2311699" y="2555753"/>
            <a:ext cx="830179" cy="767497"/>
          </a:xfrm>
          <a:prstGeom prst="frame">
            <a:avLst>
              <a:gd name="adj1" fmla="val 30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87FC8D5-509B-7875-7E63-7C746F286967}"/>
              </a:ext>
            </a:extLst>
          </p:cNvPr>
          <p:cNvSpPr/>
          <p:nvPr/>
        </p:nvSpPr>
        <p:spPr>
          <a:xfrm>
            <a:off x="6056764" y="2550519"/>
            <a:ext cx="830179" cy="767497"/>
          </a:xfrm>
          <a:prstGeom prst="frame">
            <a:avLst>
              <a:gd name="adj1" fmla="val 30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37A1BBE-651A-1D68-F1D1-75B05E161FDA}"/>
              </a:ext>
            </a:extLst>
          </p:cNvPr>
          <p:cNvSpPr/>
          <p:nvPr/>
        </p:nvSpPr>
        <p:spPr>
          <a:xfrm>
            <a:off x="7917647" y="2550519"/>
            <a:ext cx="830179" cy="767497"/>
          </a:xfrm>
          <a:prstGeom prst="frame">
            <a:avLst>
              <a:gd name="adj1" fmla="val 30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D3CA40D-C240-D213-86FE-609AE8F4BFE2}"/>
              </a:ext>
            </a:extLst>
          </p:cNvPr>
          <p:cNvSpPr/>
          <p:nvPr/>
        </p:nvSpPr>
        <p:spPr>
          <a:xfrm>
            <a:off x="6927365" y="4598530"/>
            <a:ext cx="830179" cy="767497"/>
          </a:xfrm>
          <a:prstGeom prst="frame">
            <a:avLst>
              <a:gd name="adj1" fmla="val 30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0571C21-8CCD-009B-59B8-C46DA2023908}"/>
              </a:ext>
            </a:extLst>
          </p:cNvPr>
          <p:cNvSpPr/>
          <p:nvPr/>
        </p:nvSpPr>
        <p:spPr>
          <a:xfrm>
            <a:off x="1312278" y="3851271"/>
            <a:ext cx="830179" cy="767497"/>
          </a:xfrm>
          <a:prstGeom prst="frame">
            <a:avLst>
              <a:gd name="adj1" fmla="val 30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3EC6D-2633-55A5-44DE-7C28D8D6CED3}"/>
              </a:ext>
            </a:extLst>
          </p:cNvPr>
          <p:cNvSpPr txBox="1"/>
          <p:nvPr/>
        </p:nvSpPr>
        <p:spPr>
          <a:xfrm>
            <a:off x="780692" y="1012701"/>
            <a:ext cx="6094428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Discover and Visualize the data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278" y="5416761"/>
            <a:ext cx="776885" cy="734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89163" y="56648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// </a:t>
            </a:r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라벨 </a:t>
            </a:r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'x'</a:t>
            </a:r>
            <a:endParaRPr lang="ko-KR" altLang="en-US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6088" y="5474525"/>
            <a:ext cx="666750" cy="60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27906" y="567943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// </a:t>
            </a:r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라벨 </a:t>
            </a:r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'9'</a:t>
            </a:r>
            <a:endParaRPr lang="ko-KR" altLang="en-US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90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C871E-E7CF-24B9-8DB3-18EB9A9E66DC}"/>
              </a:ext>
            </a:extLst>
          </p:cNvPr>
          <p:cNvSpPr txBox="1"/>
          <p:nvPr/>
        </p:nvSpPr>
        <p:spPr>
          <a:xfrm>
            <a:off x="880556" y="1775338"/>
            <a:ext cx="1102906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(4)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Handmade dataset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 수 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약 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30000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→ 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Combined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Dataset 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구성</a:t>
            </a:r>
            <a:endParaRPr kumimoji="1" lang="en-US" altLang="ko-KR" sz="1600" b="1" spc="-6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				: (Class10: 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60,000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trainset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라벨별 각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6000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testset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각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1000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				: (Class15: 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60,000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trainset : 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라벨별 각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4000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testset : 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각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660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en-US" altLang="ko-KR" sz="16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(5)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픽셀값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(feature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값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차이 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 파이프라인에 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Normalizer(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kumimoji="1" lang="ko-KR" altLang="en-US" sz="1600" b="1" spc="-60">
                <a:latin typeface="NanumGothic" panose="020D0604000000000000" pitchFamily="34" charset="-127"/>
                <a:ea typeface="NanumGothic" panose="020D0604000000000000" pitchFamily="34" charset="-127"/>
              </a:rPr>
              <a:t>추가</a:t>
            </a:r>
            <a:endParaRPr kumimoji="1" lang="en-US" altLang="ko-KR" sz="1600" spc="-6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Original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Dataset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0~255 // Handmade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Dataset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0~1</a:t>
            </a:r>
          </a:p>
          <a:p>
            <a:pPr>
              <a:lnSpc>
                <a:spcPct val="200000"/>
              </a:lnSpc>
            </a:pP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6)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노이즈가 있는 데이터 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노이즈 추가하여 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trainset, </a:t>
            </a:r>
            <a:r>
              <a:rPr kumimoji="1" lang="en-US" altLang="ko-KR" sz="16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testset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구축 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파이프라인에 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denoising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함수 추가</a:t>
            </a:r>
            <a:endParaRPr kumimoji="1" lang="en-US" altLang="ko-KR" sz="16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16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16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E814D-0E43-2E3D-B130-884005BA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56" y="4857600"/>
            <a:ext cx="9144000" cy="683385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2B2D3E0F-C293-FC28-339B-F3AC850BF312}"/>
              </a:ext>
            </a:extLst>
          </p:cNvPr>
          <p:cNvSpPr/>
          <p:nvPr/>
        </p:nvSpPr>
        <p:spPr>
          <a:xfrm>
            <a:off x="5452555" y="4815543"/>
            <a:ext cx="2735179" cy="767497"/>
          </a:xfrm>
          <a:prstGeom prst="frame">
            <a:avLst>
              <a:gd name="adj1" fmla="val 30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A53CE394-E97E-755F-CB4C-73B8E1BAD79D}"/>
              </a:ext>
            </a:extLst>
          </p:cNvPr>
          <p:cNvSpPr/>
          <p:nvPr/>
        </p:nvSpPr>
        <p:spPr>
          <a:xfrm>
            <a:off x="4566231" y="4815543"/>
            <a:ext cx="830179" cy="767497"/>
          </a:xfrm>
          <a:prstGeom prst="frame">
            <a:avLst>
              <a:gd name="adj1" fmla="val 30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9AC30-AB5D-18BA-7907-B105308CE2FC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 분석 및 </a:t>
            </a:r>
            <a:r>
              <a:rPr kumimoji="1" lang="ko-KR" altLang="en-US" sz="24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152B5-6027-9243-6896-0FE88334520C}"/>
              </a:ext>
            </a:extLst>
          </p:cNvPr>
          <p:cNvSpPr txBox="1"/>
          <p:nvPr/>
        </p:nvSpPr>
        <p:spPr>
          <a:xfrm>
            <a:off x="780692" y="1012701"/>
            <a:ext cx="6094428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Discover and Visualize the data</a:t>
            </a:r>
          </a:p>
        </p:txBody>
      </p:sp>
    </p:spTree>
    <p:extLst>
      <p:ext uri="{BB962C8B-B14F-4D97-AF65-F5344CB8AC3E}">
        <p14:creationId xmlns:p14="http://schemas.microsoft.com/office/powerpoint/2010/main" val="197407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C871E-E7CF-24B9-8DB3-18EB9A9E66DC}"/>
              </a:ext>
            </a:extLst>
          </p:cNvPr>
          <p:cNvSpPr txBox="1"/>
          <p:nvPr/>
        </p:nvSpPr>
        <p:spPr>
          <a:xfrm>
            <a:off x="880556" y="1958505"/>
            <a:ext cx="101122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(7) shift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된 데이터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테두리가 남은 데이터 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파이프라인에 중앙화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최대화 과정 추가</a:t>
            </a: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(8)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비슷한 숫자 및 기호의 존재 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삭제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향후 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Confusion Matrix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분석 계획</a:t>
            </a: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(9)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크기 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28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kumimoji="1" lang="en-US" altLang="ko-KR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28</a:t>
            </a:r>
            <a:r>
              <a:rPr kumimoji="1" lang="ko-KR" altLang="en-US" sz="16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데이터만 있음 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 현재 가진 데이터를 확대</a:t>
            </a:r>
            <a:r>
              <a:rPr kumimoji="1" lang="en-US" altLang="ko-KR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축소해서 새로운 데이터를 만드는 데 한계가 있음</a:t>
            </a: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9AC30-AB5D-18BA-7907-B105308CE2FC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 분석 및 </a:t>
            </a:r>
            <a:r>
              <a:rPr kumimoji="1" lang="ko-KR" altLang="en-US" sz="24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F5776-884E-5532-B7D7-08A427B6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48" y="3980779"/>
            <a:ext cx="9144000" cy="745478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DF90FA9D-299A-C35D-F654-54BA74B634AE}"/>
              </a:ext>
            </a:extLst>
          </p:cNvPr>
          <p:cNvSpPr/>
          <p:nvPr/>
        </p:nvSpPr>
        <p:spPr>
          <a:xfrm>
            <a:off x="3973666" y="3934325"/>
            <a:ext cx="830179" cy="767497"/>
          </a:xfrm>
          <a:prstGeom prst="frame">
            <a:avLst>
              <a:gd name="adj1" fmla="val 30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604108-C86D-AEEE-63DA-36FB8DC1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452062"/>
            <a:ext cx="7505700" cy="101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7899D-AFEA-5E4D-4532-6C1B824B568B}"/>
              </a:ext>
            </a:extLst>
          </p:cNvPr>
          <p:cNvSpPr txBox="1"/>
          <p:nvPr/>
        </p:nvSpPr>
        <p:spPr>
          <a:xfrm>
            <a:off x="780692" y="1012701"/>
            <a:ext cx="6094428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Discover and Visualize the data</a:t>
            </a:r>
          </a:p>
        </p:txBody>
      </p:sp>
    </p:spTree>
    <p:extLst>
      <p:ext uri="{BB962C8B-B14F-4D97-AF65-F5344CB8AC3E}">
        <p14:creationId xmlns:p14="http://schemas.microsoft.com/office/powerpoint/2010/main" val="152483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9AC30-AB5D-18BA-7907-B105308CE2FC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 분석 및 </a:t>
            </a:r>
            <a:r>
              <a:rPr kumimoji="1" lang="ko-KR" altLang="en-US" sz="24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7EBDD-E004-B8D2-FDA0-960EBB3097D7}"/>
              </a:ext>
            </a:extLst>
          </p:cNvPr>
          <p:cNvSpPr txBox="1"/>
          <p:nvPr/>
        </p:nvSpPr>
        <p:spPr>
          <a:xfrm>
            <a:off x="788276" y="102910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spc="-60">
                <a:latin typeface="NanumGothic" panose="020D0604000000000000" pitchFamily="34" charset="-127"/>
                <a:ea typeface="NanumGothic" panose="020D0604000000000000" pitchFamily="34" charset="-127"/>
              </a:rPr>
              <a:t>Prepare the data (</a:t>
            </a:r>
            <a:r>
              <a:rPr kumimoji="1" lang="ko-KR" altLang="en-US" sz="1800" spc="-60">
                <a:latin typeface="NanumGothic" panose="020D0604000000000000" pitchFamily="34" charset="-127"/>
                <a:ea typeface="NanumGothic" panose="020D0604000000000000" pitchFamily="34" charset="-127"/>
              </a:rPr>
              <a:t>최종 모델 선정을 위함</a:t>
            </a:r>
            <a:r>
              <a:rPr kumimoji="1" lang="en-US" altLang="ko-KR" sz="1800" spc="-6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en-US" altLang="ko-KR" sz="18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65912" y="264850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최댓값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a 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기준 픽셀값이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a*0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a*1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이라고 하면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(0~0.5)*a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사이의 랜덤 값을 픽셀에 추가</a:t>
            </a:r>
            <a:endParaRPr kumimoji="1" lang="en-US" altLang="ko-KR" sz="1600" spc="-6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임계값을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0.5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로 설정하여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픽셀값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/ a)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 의 값이 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0.5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보다 크면 유효한 값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숫자나 기호</a:t>
            </a:r>
            <a:r>
              <a:rPr kumimoji="1" lang="en-US" altLang="ko-KR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600" spc="-60">
                <a:latin typeface="NanumGothic" panose="020D0604000000000000" pitchFamily="34" charset="-127"/>
                <a:ea typeface="NanumGothic" panose="020D0604000000000000" pitchFamily="34" charset="-127"/>
              </a:rPr>
              <a:t>으로 판별</a:t>
            </a:r>
            <a:endParaRPr kumimoji="1" lang="en-US" altLang="ko-KR" sz="16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77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ECDE4C4-4479-5BE9-2C94-BEF56CBF52C5}"/>
              </a:ext>
            </a:extLst>
          </p:cNvPr>
          <p:cNvSpPr/>
          <p:nvPr/>
        </p:nvSpPr>
        <p:spPr>
          <a:xfrm>
            <a:off x="0" y="0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AD23F40C-635A-8694-E614-DB475FBC826C}"/>
              </a:ext>
            </a:extLst>
          </p:cNvPr>
          <p:cNvSpPr/>
          <p:nvPr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F857911C-1B61-1108-27A5-0D77D3057B58}"/>
              </a:ext>
            </a:extLst>
          </p:cNvPr>
          <p:cNvSpPr/>
          <p:nvPr/>
        </p:nvSpPr>
        <p:spPr>
          <a:xfrm>
            <a:off x="641131" y="794381"/>
            <a:ext cx="147145" cy="357352"/>
          </a:xfrm>
          <a:prstGeom prst="rect">
            <a:avLst/>
          </a:prstGeom>
          <a:solidFill>
            <a:srgbClr val="26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9FA1-62F6-0F5A-38FA-12D84B1A8303}"/>
              </a:ext>
            </a:extLst>
          </p:cNvPr>
          <p:cNvSpPr txBox="1"/>
          <p:nvPr/>
        </p:nvSpPr>
        <p:spPr>
          <a:xfrm>
            <a:off x="10224543" y="417249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b="1" dirty="0" err="1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sz="1600" b="1" dirty="0">
                <a:solidFill>
                  <a:srgbClr val="264A8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최종발표</a:t>
            </a:r>
            <a:endParaRPr kumimoji="1" lang="ko-Kore-US" altLang="en-US" sz="1600" b="1" dirty="0">
              <a:solidFill>
                <a:srgbClr val="264A8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9AC30-AB5D-18BA-7907-B105308CE2FC}"/>
              </a:ext>
            </a:extLst>
          </p:cNvPr>
          <p:cNvSpPr txBox="1"/>
          <p:nvPr/>
        </p:nvSpPr>
        <p:spPr>
          <a:xfrm>
            <a:off x="880556" y="742224"/>
            <a:ext cx="609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 분석 및 </a:t>
            </a:r>
            <a:r>
              <a:rPr kumimoji="1" lang="ko-KR" altLang="en-US" sz="2400" b="1" spc="-6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ore-US" altLang="en-US" sz="2400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7EBDD-E004-B8D2-FDA0-960EBB3097D7}"/>
              </a:ext>
            </a:extLst>
          </p:cNvPr>
          <p:cNvSpPr txBox="1"/>
          <p:nvPr/>
        </p:nvSpPr>
        <p:spPr>
          <a:xfrm>
            <a:off x="788276" y="102910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spc="-60">
                <a:latin typeface="NanumGothic" panose="020D0604000000000000" pitchFamily="34" charset="-127"/>
                <a:ea typeface="NanumGothic" panose="020D0604000000000000" pitchFamily="34" charset="-127"/>
              </a:rPr>
              <a:t>Prepare the data (</a:t>
            </a:r>
            <a:r>
              <a:rPr kumimoji="1" lang="ko-KR" altLang="en-US" sz="1800" spc="-60">
                <a:latin typeface="NanumGothic" panose="020D0604000000000000" pitchFamily="34" charset="-127"/>
                <a:ea typeface="NanumGothic" panose="020D0604000000000000" pitchFamily="34" charset="-127"/>
              </a:rPr>
              <a:t>최종 모델 선정을 위함</a:t>
            </a:r>
            <a:r>
              <a:rPr kumimoji="1" lang="en-US" altLang="ko-KR" sz="1800" spc="-6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en-US" altLang="ko-KR" sz="1800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2C9F7-6A7D-C1DF-5430-19E79F6BE67B}"/>
              </a:ext>
            </a:extLst>
          </p:cNvPr>
          <p:cNvSpPr txBox="1"/>
          <p:nvPr/>
        </p:nvSpPr>
        <p:spPr>
          <a:xfrm>
            <a:off x="788276" y="1767042"/>
            <a:ext cx="6096000" cy="308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Original Dataset</a:t>
            </a:r>
          </a:p>
          <a:p>
            <a:pPr marR="0" lvl="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R="0" lvl="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6930C3-2800-1310-E1B1-96D61E0AA9D7}"/>
              </a:ext>
            </a:extLst>
          </p:cNvPr>
          <p:cNvSpPr/>
          <p:nvPr/>
        </p:nvSpPr>
        <p:spPr>
          <a:xfrm>
            <a:off x="1668694" y="2490084"/>
            <a:ext cx="7290348" cy="35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8F36F-B3D7-DE28-3C4D-EBB38134A240}"/>
              </a:ext>
            </a:extLst>
          </p:cNvPr>
          <p:cNvSpPr/>
          <p:nvPr/>
        </p:nvSpPr>
        <p:spPr>
          <a:xfrm>
            <a:off x="9029277" y="2491243"/>
            <a:ext cx="1620338" cy="352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5D5332A-0374-D003-22E1-7BD5CBFFF576}"/>
              </a:ext>
            </a:extLst>
          </p:cNvPr>
          <p:cNvSpPr/>
          <p:nvPr/>
        </p:nvSpPr>
        <p:spPr>
          <a:xfrm rot="5400000" flipH="1">
            <a:off x="5223177" y="-1259194"/>
            <a:ext cx="212538" cy="729034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B9FA8F-5186-5100-9B13-6CCD44753500}"/>
              </a:ext>
            </a:extLst>
          </p:cNvPr>
          <p:cNvSpPr txBox="1"/>
          <p:nvPr/>
        </p:nvSpPr>
        <p:spPr>
          <a:xfrm>
            <a:off x="4754019" y="1755958"/>
            <a:ext cx="1169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(training)</a:t>
            </a:r>
            <a:endParaRPr lang="en-US" sz="14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39C11C9-6188-A30F-7582-B1C1CC00339D}"/>
              </a:ext>
            </a:extLst>
          </p:cNvPr>
          <p:cNvSpPr/>
          <p:nvPr/>
        </p:nvSpPr>
        <p:spPr>
          <a:xfrm rot="5400000" flipH="1">
            <a:off x="9746005" y="1580273"/>
            <a:ext cx="203608" cy="162033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52DC89-A9C4-EC16-448B-1324D8D6E436}"/>
              </a:ext>
            </a:extLst>
          </p:cNvPr>
          <p:cNvSpPr txBox="1"/>
          <p:nvPr/>
        </p:nvSpPr>
        <p:spPr>
          <a:xfrm>
            <a:off x="9273459" y="1764062"/>
            <a:ext cx="114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0.2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(validation)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6AD1B-275E-D00E-615D-D94FA1933F76}"/>
              </a:ext>
            </a:extLst>
          </p:cNvPr>
          <p:cNvSpPr txBox="1"/>
          <p:nvPr/>
        </p:nvSpPr>
        <p:spPr>
          <a:xfrm>
            <a:off x="788276" y="2976620"/>
            <a:ext cx="6096000" cy="308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Handmade Dataset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R="0" lvl="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0F00D-67EC-0A98-358C-D00A701C5D23}"/>
              </a:ext>
            </a:extLst>
          </p:cNvPr>
          <p:cNvSpPr/>
          <p:nvPr/>
        </p:nvSpPr>
        <p:spPr>
          <a:xfrm>
            <a:off x="1670266" y="3791058"/>
            <a:ext cx="7290348" cy="35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E3EB7-B4A1-D1C6-3BFF-9C523EF45554}"/>
              </a:ext>
            </a:extLst>
          </p:cNvPr>
          <p:cNvSpPr/>
          <p:nvPr/>
        </p:nvSpPr>
        <p:spPr>
          <a:xfrm>
            <a:off x="9030849" y="3792217"/>
            <a:ext cx="1620338" cy="352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DB702E-B9C7-A0D1-0894-5E2050B860B5}"/>
              </a:ext>
            </a:extLst>
          </p:cNvPr>
          <p:cNvSpPr/>
          <p:nvPr/>
        </p:nvSpPr>
        <p:spPr>
          <a:xfrm rot="5400000" flipH="1">
            <a:off x="5224749" y="41780"/>
            <a:ext cx="212538" cy="729034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F0D23-F860-1B2C-AA84-23CB59AACD46}"/>
              </a:ext>
            </a:extLst>
          </p:cNvPr>
          <p:cNvSpPr txBox="1"/>
          <p:nvPr/>
        </p:nvSpPr>
        <p:spPr>
          <a:xfrm>
            <a:off x="4755591" y="3056932"/>
            <a:ext cx="1169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(training)</a:t>
            </a:r>
            <a:endParaRPr lang="en-US" sz="14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7C4AF50-F03C-A7C2-B2A6-65A552DC7CD4}"/>
              </a:ext>
            </a:extLst>
          </p:cNvPr>
          <p:cNvSpPr/>
          <p:nvPr/>
        </p:nvSpPr>
        <p:spPr>
          <a:xfrm rot="5400000" flipH="1">
            <a:off x="9747577" y="2881247"/>
            <a:ext cx="203608" cy="162033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0A8FB-0EDE-09A1-6337-B2259ADCB75B}"/>
              </a:ext>
            </a:extLst>
          </p:cNvPr>
          <p:cNvSpPr txBox="1"/>
          <p:nvPr/>
        </p:nvSpPr>
        <p:spPr>
          <a:xfrm>
            <a:off x="9275031" y="3065036"/>
            <a:ext cx="114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0.2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(validation)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915C7-5146-C5D7-83B4-3711C191A613}"/>
              </a:ext>
            </a:extLst>
          </p:cNvPr>
          <p:cNvSpPr txBox="1"/>
          <p:nvPr/>
        </p:nvSpPr>
        <p:spPr>
          <a:xfrm>
            <a:off x="771126" y="4344407"/>
            <a:ext cx="6096000" cy="308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ko-KR" b="1" spc="-60" dirty="0">
                <a:latin typeface="NanumGothic" panose="020D0604000000000000" pitchFamily="34" charset="-127"/>
                <a:ea typeface="NanumGothic" panose="020D0604000000000000" pitchFamily="34" charset="-127"/>
              </a:rPr>
              <a:t>Combined Dataset (10 classes)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spc="-6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R="0" lvl="1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ko-KR" b="1" spc="-6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713AE4-CF51-D16A-8677-6634D1D8A824}"/>
              </a:ext>
            </a:extLst>
          </p:cNvPr>
          <p:cNvSpPr/>
          <p:nvPr/>
        </p:nvSpPr>
        <p:spPr>
          <a:xfrm>
            <a:off x="1668694" y="5156022"/>
            <a:ext cx="7290348" cy="35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56313C-C111-3C5B-F6E8-9AE6A7105BE5}"/>
              </a:ext>
            </a:extLst>
          </p:cNvPr>
          <p:cNvSpPr/>
          <p:nvPr/>
        </p:nvSpPr>
        <p:spPr>
          <a:xfrm>
            <a:off x="9029277" y="5157181"/>
            <a:ext cx="1620338" cy="352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253B13A-7911-00B6-B95D-FA65C8EC3252}"/>
              </a:ext>
            </a:extLst>
          </p:cNvPr>
          <p:cNvSpPr/>
          <p:nvPr/>
        </p:nvSpPr>
        <p:spPr>
          <a:xfrm rot="5400000" flipH="1">
            <a:off x="5223177" y="1406744"/>
            <a:ext cx="212538" cy="729034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C8AAB-E510-9D06-9438-C7A71946B1AD}"/>
              </a:ext>
            </a:extLst>
          </p:cNvPr>
          <p:cNvSpPr txBox="1"/>
          <p:nvPr/>
        </p:nvSpPr>
        <p:spPr>
          <a:xfrm>
            <a:off x="4754019" y="4421896"/>
            <a:ext cx="1169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(training)</a:t>
            </a:r>
            <a:endParaRPr lang="en-US" sz="14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B632DE75-E75B-095B-B6F5-D8AC64BC0262}"/>
              </a:ext>
            </a:extLst>
          </p:cNvPr>
          <p:cNvSpPr/>
          <p:nvPr/>
        </p:nvSpPr>
        <p:spPr>
          <a:xfrm rot="5400000" flipH="1">
            <a:off x="9746005" y="4246211"/>
            <a:ext cx="203608" cy="162033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C7F8E3-EAA3-7595-7045-D3943D61DC61}"/>
              </a:ext>
            </a:extLst>
          </p:cNvPr>
          <p:cNvSpPr txBox="1"/>
          <p:nvPr/>
        </p:nvSpPr>
        <p:spPr>
          <a:xfrm>
            <a:off x="9273459" y="4430000"/>
            <a:ext cx="114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0.2</a:t>
            </a:r>
          </a:p>
          <a:p>
            <a:pPr algn="ctr"/>
            <a:r>
              <a:rPr kumimoji="1" lang="en-US" sz="1400" spc="-6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(validation)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407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1637</Words>
  <Application>Microsoft Macintosh PowerPoint</Application>
  <PresentationFormat>Widescreen</PresentationFormat>
  <Paragraphs>502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NanumGothic</vt:lpstr>
      <vt:lpstr>Pretendard</vt:lpstr>
      <vt:lpstr>Calibri</vt:lpstr>
      <vt:lpstr>Wingdings</vt:lpstr>
      <vt:lpstr>Calibri Light</vt:lpstr>
      <vt:lpstr>Office Theme</vt:lpstr>
      <vt:lpstr>최종 발표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발표</dc:title>
  <dc:creator>정하연</dc:creator>
  <cp:lastModifiedBy>정하연</cp:lastModifiedBy>
  <cp:revision>163</cp:revision>
  <dcterms:created xsi:type="dcterms:W3CDTF">2023-11-19T13:46:10Z</dcterms:created>
  <dcterms:modified xsi:type="dcterms:W3CDTF">2023-12-03T11:30:03Z</dcterms:modified>
</cp:coreProperties>
</file>