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770" r:id="rId3"/>
    <p:sldId id="780" r:id="rId4"/>
    <p:sldId id="818" r:id="rId5"/>
    <p:sldId id="772" r:id="rId6"/>
    <p:sldId id="821" r:id="rId7"/>
    <p:sldId id="853" r:id="rId8"/>
    <p:sldId id="817" r:id="rId9"/>
    <p:sldId id="816" r:id="rId10"/>
    <p:sldId id="822" r:id="rId11"/>
    <p:sldId id="823" r:id="rId12"/>
    <p:sldId id="854" r:id="rId13"/>
    <p:sldId id="824" r:id="rId14"/>
    <p:sldId id="826" r:id="rId15"/>
    <p:sldId id="827" r:id="rId16"/>
    <p:sldId id="828" r:id="rId17"/>
    <p:sldId id="829" r:id="rId18"/>
    <p:sldId id="860" r:id="rId19"/>
    <p:sldId id="830" r:id="rId20"/>
    <p:sldId id="832" r:id="rId21"/>
    <p:sldId id="831" r:id="rId22"/>
    <p:sldId id="855" r:id="rId23"/>
    <p:sldId id="833" r:id="rId24"/>
    <p:sldId id="834" r:id="rId25"/>
    <p:sldId id="835" r:id="rId26"/>
    <p:sldId id="836" r:id="rId27"/>
    <p:sldId id="837" r:id="rId28"/>
    <p:sldId id="838" r:id="rId29"/>
    <p:sldId id="841" r:id="rId30"/>
    <p:sldId id="842" r:id="rId31"/>
    <p:sldId id="839" r:id="rId32"/>
    <p:sldId id="843" r:id="rId33"/>
    <p:sldId id="847" r:id="rId34"/>
    <p:sldId id="848" r:id="rId35"/>
    <p:sldId id="849" r:id="rId36"/>
    <p:sldId id="844" r:id="rId37"/>
    <p:sldId id="845" r:id="rId38"/>
    <p:sldId id="851" r:id="rId39"/>
    <p:sldId id="856" r:id="rId40"/>
    <p:sldId id="857" r:id="rId41"/>
    <p:sldId id="852" r:id="rId42"/>
    <p:sldId id="858" r:id="rId43"/>
    <p:sldId id="862" r:id="rId44"/>
    <p:sldId id="859" r:id="rId45"/>
    <p:sldId id="863" r:id="rId46"/>
    <p:sldId id="864" r:id="rId47"/>
    <p:sldId id="861" r:id="rId48"/>
    <p:sldId id="766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2B0"/>
    <a:srgbClr val="D9524B"/>
    <a:srgbClr val="59AA6C"/>
    <a:srgbClr val="CE5B58"/>
    <a:srgbClr val="6A9955"/>
    <a:srgbClr val="445588"/>
    <a:srgbClr val="68979C"/>
    <a:srgbClr val="1E1E1E"/>
    <a:srgbClr val="D4D4D4"/>
    <a:srgbClr val="D9E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501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BF453-D77A-4567-9B7F-3B31CD90E51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59FCA-B196-49B1-A55F-0AF34A550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33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08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73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04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02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9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45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813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82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49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0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13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30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60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77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83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44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21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09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18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17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15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54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267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5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352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37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95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588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2152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948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935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872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118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515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606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229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14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655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6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35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7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741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31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3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2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3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7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1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52903-3371-49AD-967B-7CF5E951A498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0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23" Type="http://schemas.openxmlformats.org/officeDocument/2006/relationships/image" Target="../media/image17.png"/><Relationship Id="rId22" Type="http://schemas.openxmlformats.org/officeDocument/2006/relationships/image" Target="../media/image85.png"/><Relationship Id="rId1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26" Type="http://schemas.openxmlformats.org/officeDocument/2006/relationships/image" Target="../media/image184.png"/><Relationship Id="rId3" Type="http://schemas.openxmlformats.org/officeDocument/2006/relationships/image" Target="../media/image18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9" Type="http://schemas.openxmlformats.org/officeDocument/2006/relationships/image" Target="../media/image82.png"/><Relationship Id="rId22" Type="http://schemas.openxmlformats.org/officeDocument/2006/relationships/image" Target="../media/image85.png"/><Relationship Id="rId14" Type="http://schemas.openxmlformats.org/officeDocument/2006/relationships/image" Target="../media/image77.png"/><Relationship Id="rId27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86.png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96.png"/><Relationship Id="rId5" Type="http://schemas.openxmlformats.org/officeDocument/2006/relationships/image" Target="../media/image74.png"/><Relationship Id="rId10" Type="http://schemas.openxmlformats.org/officeDocument/2006/relationships/image" Target="../media/image95.png"/><Relationship Id="rId4" Type="http://schemas.openxmlformats.org/officeDocument/2006/relationships/image" Target="../media/image93.png"/><Relationship Id="rId9" Type="http://schemas.openxmlformats.org/officeDocument/2006/relationships/image" Target="../media/image94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86.png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96.png"/><Relationship Id="rId5" Type="http://schemas.openxmlformats.org/officeDocument/2006/relationships/image" Target="../media/image74.png"/><Relationship Id="rId10" Type="http://schemas.openxmlformats.org/officeDocument/2006/relationships/image" Target="../media/image95.png"/><Relationship Id="rId4" Type="http://schemas.openxmlformats.org/officeDocument/2006/relationships/image" Target="../media/image93.png"/><Relationship Id="rId9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image" Target="../media/image122.png"/><Relationship Id="rId3" Type="http://schemas.openxmlformats.org/officeDocument/2006/relationships/image" Target="../media/image18.png"/><Relationship Id="rId12" Type="http://schemas.openxmlformats.org/officeDocument/2006/relationships/image" Target="../media/image76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25.xml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0.png"/><Relationship Id="rId24" Type="http://schemas.openxmlformats.org/officeDocument/2006/relationships/image" Target="../media/image29.png"/><Relationship Id="rId15" Type="http://schemas.openxmlformats.org/officeDocument/2006/relationships/image" Target="../media/image80.png"/><Relationship Id="rId23" Type="http://schemas.openxmlformats.org/officeDocument/2006/relationships/image" Target="../media/image166.png"/><Relationship Id="rId10" Type="http://schemas.openxmlformats.org/officeDocument/2006/relationships/image" Target="../media/image69.png"/><Relationship Id="rId14" Type="http://schemas.openxmlformats.org/officeDocument/2006/relationships/image" Target="../media/image121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26" Type="http://schemas.openxmlformats.org/officeDocument/2006/relationships/image" Target="../media/image169.png"/><Relationship Id="rId21" Type="http://schemas.openxmlformats.org/officeDocument/2006/relationships/image" Target="../media/image121.png"/><Relationship Id="rId7" Type="http://schemas.openxmlformats.org/officeDocument/2006/relationships/image" Target="../media/image18.png"/><Relationship Id="rId12" Type="http://schemas.openxmlformats.org/officeDocument/2006/relationships/image" Target="../media/image80.png"/><Relationship Id="rId25" Type="http://schemas.openxmlformats.org/officeDocument/2006/relationships/image" Target="../media/image168.png"/><Relationship Id="rId2" Type="http://schemas.openxmlformats.org/officeDocument/2006/relationships/notesSlide" Target="../notesSlides/notesSlide26.xml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7.png"/><Relationship Id="rId24" Type="http://schemas.openxmlformats.org/officeDocument/2006/relationships/image" Target="../media/image167.png"/><Relationship Id="rId5" Type="http://schemas.openxmlformats.org/officeDocument/2006/relationships/image" Target="../media/image124.png"/><Relationship Id="rId23" Type="http://schemas.openxmlformats.org/officeDocument/2006/relationships/image" Target="../media/image166.png"/><Relationship Id="rId10" Type="http://schemas.openxmlformats.org/officeDocument/2006/relationships/image" Target="../media/image76.png"/><Relationship Id="rId9" Type="http://schemas.openxmlformats.org/officeDocument/2006/relationships/image" Target="../media/image70.png"/><Relationship Id="rId14" Type="http://schemas.openxmlformats.org/officeDocument/2006/relationships/image" Target="../media/image122.png"/><Relationship Id="rId2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138.png"/><Relationship Id="rId18" Type="http://schemas.openxmlformats.org/officeDocument/2006/relationships/image" Target="../media/image122.png"/><Relationship Id="rId39" Type="http://schemas.openxmlformats.org/officeDocument/2006/relationships/image" Target="../media/image185.png"/><Relationship Id="rId42" Type="http://schemas.openxmlformats.org/officeDocument/2006/relationships/image" Target="../media/image188.png"/><Relationship Id="rId33" Type="http://schemas.openxmlformats.org/officeDocument/2006/relationships/image" Target="../media/image18.png"/><Relationship Id="rId12" Type="http://schemas.openxmlformats.org/officeDocument/2006/relationships/image" Target="../media/image137.png"/><Relationship Id="rId17" Type="http://schemas.openxmlformats.org/officeDocument/2006/relationships/image" Target="../media/image96.png"/><Relationship Id="rId38" Type="http://schemas.openxmlformats.org/officeDocument/2006/relationships/image" Target="../media/image33.png"/><Relationship Id="rId25" Type="http://schemas.openxmlformats.org/officeDocument/2006/relationships/image" Target="../media/image166.png"/><Relationship Id="rId2" Type="http://schemas.openxmlformats.org/officeDocument/2006/relationships/notesSlide" Target="../notesSlides/notesSlide27.xml"/><Relationship Id="rId29" Type="http://schemas.openxmlformats.org/officeDocument/2006/relationships/image" Target="../media/image180.png"/><Relationship Id="rId41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57.png"/><Relationship Id="rId11" Type="http://schemas.openxmlformats.org/officeDocument/2006/relationships/image" Target="../media/image136.png"/><Relationship Id="rId37" Type="http://schemas.openxmlformats.org/officeDocument/2006/relationships/image" Target="../media/image32.png"/><Relationship Id="rId40" Type="http://schemas.openxmlformats.org/officeDocument/2006/relationships/image" Target="../media/image186.png"/><Relationship Id="rId45" Type="http://schemas.openxmlformats.org/officeDocument/2006/relationships/image" Target="../media/image169.png"/><Relationship Id="rId15" Type="http://schemas.openxmlformats.org/officeDocument/2006/relationships/image" Target="../media/image80.png"/><Relationship Id="rId36" Type="http://schemas.openxmlformats.org/officeDocument/2006/relationships/image" Target="../media/image31.png"/><Relationship Id="rId31" Type="http://schemas.openxmlformats.org/officeDocument/2006/relationships/image" Target="../media/image182.png"/><Relationship Id="rId10" Type="http://schemas.openxmlformats.org/officeDocument/2006/relationships/image" Target="../media/image135.png"/><Relationship Id="rId44" Type="http://schemas.openxmlformats.org/officeDocument/2006/relationships/image" Target="../media/image168.png"/><Relationship Id="rId30" Type="http://schemas.openxmlformats.org/officeDocument/2006/relationships/image" Target="../media/image181.png"/><Relationship Id="rId35" Type="http://schemas.openxmlformats.org/officeDocument/2006/relationships/image" Target="../media/image183.png"/><Relationship Id="rId9" Type="http://schemas.openxmlformats.org/officeDocument/2006/relationships/image" Target="../media/image77.png"/><Relationship Id="rId14" Type="http://schemas.openxmlformats.org/officeDocument/2006/relationships/image" Target="../media/image121.png"/><Relationship Id="rId43" Type="http://schemas.openxmlformats.org/officeDocument/2006/relationships/image" Target="../media/image1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37.png"/><Relationship Id="rId18" Type="http://schemas.openxmlformats.org/officeDocument/2006/relationships/image" Target="../media/image36.png"/><Relationship Id="rId26" Type="http://schemas.openxmlformats.org/officeDocument/2006/relationships/image" Target="../media/image164.png"/><Relationship Id="rId3" Type="http://schemas.openxmlformats.org/officeDocument/2006/relationships/image" Target="../media/image189.png"/><Relationship Id="rId21" Type="http://schemas.openxmlformats.org/officeDocument/2006/relationships/image" Target="../media/image173.png"/><Relationship Id="rId34" Type="http://schemas.openxmlformats.org/officeDocument/2006/relationships/image" Target="../media/image197.png"/><Relationship Id="rId7" Type="http://schemas.openxmlformats.org/officeDocument/2006/relationships/image" Target="../media/image158.png"/><Relationship Id="rId12" Type="http://schemas.openxmlformats.org/officeDocument/2006/relationships/image" Target="../media/image136.png"/><Relationship Id="rId17" Type="http://schemas.openxmlformats.org/officeDocument/2006/relationships/image" Target="../media/image35.png"/><Relationship Id="rId25" Type="http://schemas.openxmlformats.org/officeDocument/2006/relationships/image" Target="../media/image163.png"/><Relationship Id="rId33" Type="http://schemas.openxmlformats.org/officeDocument/2006/relationships/image" Target="../media/image196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29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5.png"/><Relationship Id="rId24" Type="http://schemas.openxmlformats.org/officeDocument/2006/relationships/image" Target="../media/image87.png"/><Relationship Id="rId32" Type="http://schemas.openxmlformats.org/officeDocument/2006/relationships/image" Target="../media/image195.png"/><Relationship Id="rId5" Type="http://schemas.openxmlformats.org/officeDocument/2006/relationships/image" Target="../media/image157.png"/><Relationship Id="rId15" Type="http://schemas.openxmlformats.org/officeDocument/2006/relationships/image" Target="../media/image240.png"/><Relationship Id="rId23" Type="http://schemas.openxmlformats.org/officeDocument/2006/relationships/image" Target="../media/image86.png"/><Relationship Id="rId28" Type="http://schemas.openxmlformats.org/officeDocument/2006/relationships/image" Target="../media/image192.png"/><Relationship Id="rId10" Type="http://schemas.openxmlformats.org/officeDocument/2006/relationships/image" Target="../media/image77.png"/><Relationship Id="rId19" Type="http://schemas.openxmlformats.org/officeDocument/2006/relationships/image" Target="../media/image32.png"/><Relationship Id="rId31" Type="http://schemas.openxmlformats.org/officeDocument/2006/relationships/image" Target="../media/image96.png"/><Relationship Id="rId4" Type="http://schemas.openxmlformats.org/officeDocument/2006/relationships/image" Target="../media/image18.png"/><Relationship Id="rId9" Type="http://schemas.openxmlformats.org/officeDocument/2006/relationships/image" Target="../media/image76.png"/><Relationship Id="rId14" Type="http://schemas.openxmlformats.org/officeDocument/2006/relationships/image" Target="../media/image191.png"/><Relationship Id="rId22" Type="http://schemas.openxmlformats.org/officeDocument/2006/relationships/image" Target="../media/image174.png"/><Relationship Id="rId27" Type="http://schemas.openxmlformats.org/officeDocument/2006/relationships/image" Target="../media/image165.png"/><Relationship Id="rId30" Type="http://schemas.openxmlformats.org/officeDocument/2006/relationships/image" Target="../media/image194.png"/><Relationship Id="rId35" Type="http://schemas.openxmlformats.org/officeDocument/2006/relationships/image" Target="../media/image198.png"/></Relationships>
</file>

<file path=ppt/slides/_rels/slide3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200.png"/><Relationship Id="rId3" Type="http://schemas.openxmlformats.org/officeDocument/2006/relationships/image" Target="../media/image280.png"/><Relationship Id="rId38" Type="http://schemas.openxmlformats.org/officeDocument/2006/relationships/image" Target="../media/image19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67.png"/><Relationship Id="rId36" Type="http://schemas.openxmlformats.org/officeDocument/2006/relationships/image" Target="../media/image166.png"/><Relationship Id="rId4" Type="http://schemas.openxmlformats.org/officeDocument/2006/relationships/image" Target="../media/image37.png"/><Relationship Id="rId35" Type="http://schemas.openxmlformats.org/officeDocument/2006/relationships/image" Target="../media/image16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4" Type="http://schemas.openxmlformats.org/officeDocument/2006/relationships/image" Target="../media/image3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11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8.gif"/><Relationship Id="rId4" Type="http://schemas.openxmlformats.org/officeDocument/2006/relationships/image" Target="../media/image47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7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68.png"/><Relationship Id="rId9" Type="http://schemas.openxmlformats.org/officeDocument/2006/relationships/image" Target="../media/image8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2.png"/><Relationship Id="rId4" Type="http://schemas.openxmlformats.org/officeDocument/2006/relationships/image" Target="../media/image9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nya-ashukha/variational-dropout-sparsifies-dnn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ayesWatch/tf-variational-dropout" TargetMode="External"/><Relationship Id="rId5" Type="http://schemas.openxmlformats.org/officeDocument/2006/relationships/hyperlink" Target="https://github.com/google-research/google-research/tree/master/state_of_sparsity" TargetMode="External"/><Relationship Id="rId4" Type="http://schemas.openxmlformats.org/officeDocument/2006/relationships/hyperlink" Target="https://github.com/cjratcliff/variational-dropout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0441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Calibri" panose="020F0502020204030204" pitchFamily="34" charset="0"/>
              </a:rPr>
              <a:t>Tutorial:</a:t>
            </a:r>
            <a:br>
              <a:rPr lang="en-US" altLang="ko-KR" sz="4400" dirty="0">
                <a:latin typeface="Calibri" panose="020F0502020204030204" pitchFamily="34" charset="0"/>
              </a:rPr>
            </a:br>
            <a:r>
              <a:rPr lang="en-US" altLang="ko-KR" sz="4400" dirty="0">
                <a:latin typeface="Calibri" panose="020F0502020204030204" pitchFamily="34" charset="0"/>
              </a:rPr>
              <a:t>Bayesian pruning</a:t>
            </a:r>
            <a:endParaRPr lang="ko-KR" altLang="en-US" sz="4400" dirty="0">
              <a:latin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49738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altLang="ko-KR" dirty="0">
              <a:latin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</a:rPr>
              <a:t>Wu Hyun Shin, Ha </a:t>
            </a:r>
            <a:r>
              <a:rPr lang="en-US" altLang="ko-KR" dirty="0" err="1">
                <a:latin typeface="Calibri" panose="020F0502020204030204" pitchFamily="34" charset="0"/>
              </a:rPr>
              <a:t>Yeon</a:t>
            </a:r>
            <a:r>
              <a:rPr lang="en-US" altLang="ko-KR" dirty="0">
                <a:latin typeface="Calibri" panose="020F0502020204030204" pitchFamily="34" charset="0"/>
              </a:rPr>
              <a:t> Lee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MLAI, KAIST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7. 24. 2019.</a:t>
            </a:r>
          </a:p>
        </p:txBody>
      </p:sp>
    </p:spTree>
    <p:extLst>
      <p:ext uri="{BB962C8B-B14F-4D97-AF65-F5344CB8AC3E}">
        <p14:creationId xmlns:p14="http://schemas.microsoft.com/office/powerpoint/2010/main" val="229657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BD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GD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일반화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49052" y="1670917"/>
            <a:ext cx="5041853" cy="1574307"/>
            <a:chOff x="1049052" y="1670917"/>
            <a:chExt cx="6499074" cy="202932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052" y="1670917"/>
              <a:ext cx="6499074" cy="202932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/>
                <p:cNvSpPr/>
                <p:nvPr/>
              </p:nvSpPr>
              <p:spPr>
                <a:xfrm>
                  <a:off x="3602850" y="2586025"/>
                  <a:ext cx="695739" cy="5367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850" y="2586025"/>
                  <a:ext cx="695739" cy="536713"/>
                </a:xfrm>
                <a:prstGeom prst="rect">
                  <a:avLst/>
                </a:prstGeom>
                <a:blipFill>
                  <a:blip r:embed="rId6"/>
                  <a:stretch>
                    <a:fillRect t="-11765" b="-176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직사각형 10"/>
            <p:cNvSpPr/>
            <p:nvPr/>
          </p:nvSpPr>
          <p:spPr>
            <a:xfrm>
              <a:off x="6892143" y="2635963"/>
              <a:ext cx="326004" cy="178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6892143" y="2635964"/>
                  <a:ext cx="326003" cy="2288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143" y="2635964"/>
                  <a:ext cx="326003" cy="228843"/>
                </a:xfrm>
                <a:prstGeom prst="rect">
                  <a:avLst/>
                </a:prstGeom>
                <a:blipFill>
                  <a:blip r:embed="rId7"/>
                  <a:stretch>
                    <a:fillRect l="-26829" b="-344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22736" y="3571624"/>
                <a:ext cx="7842288" cy="2970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두번째 케이스를 살펴보자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en-US" altLang="ko-KR" dirty="0">
                    <a:ea typeface="나눔고딕" panose="020D0604000000000000" pitchFamily="50" charset="-127"/>
                  </a:rPr>
                  <a:t> 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Bernoulli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𝑏</m:t>
                        </m:r>
                      </m:sub>
                    </m:sSub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평균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𝒙𝒑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1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altLang="ko-KR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+0∙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𝟏</m:t>
                    </m:r>
                  </m:oMath>
                </a14:m>
                <a:endPara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분산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𝒃</m:t>
                            </m:r>
                          </m:sub>
                          <m:sup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𝑬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b="1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𝒑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𝒑</m:t>
                        </m:r>
                      </m:den>
                    </m:f>
                  </m:oMath>
                </a14:m>
                <a:endParaRPr lang="en-US" altLang="ko-KR" b="1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36" y="3571624"/>
                <a:ext cx="7842288" cy="2970365"/>
              </a:xfrm>
              <a:prstGeom prst="rect">
                <a:avLst/>
              </a:prstGeom>
              <a:blipFill>
                <a:blip r:embed="rId8"/>
                <a:stretch>
                  <a:fillRect l="-466" t="-1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10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BD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GD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일반화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22736" y="3571624"/>
                <a:ext cx="9478346" cy="269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같은 평균과 분산을 같는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𝑝</m:t>
                            </m:r>
                          </m:den>
                        </m:f>
                      </m:e>
                    </m:rad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𝑔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=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𝟏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𝒑</m:t>
                            </m:r>
                          </m:num>
                          <m:den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𝒑</m:t>
                            </m:r>
                          </m:den>
                        </m:f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새로운 파라미터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</m:oMath>
                </a14:m>
                <a:r>
                  <a:rPr lang="ko-KR" altLang="en-US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도입</a:t>
                </a:r>
                <a:endParaRPr lang="en-US" altLang="ko-KR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ko-KR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← </a:t>
                </a:r>
                <a:r>
                  <a:rPr lang="ko-KR" altLang="en-US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앞으로 계속 보게 될 형태</a:t>
                </a:r>
                <a:r>
                  <a:rPr lang="en-US" altLang="ko-KR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!</a:t>
                </a:r>
                <a:endParaRPr lang="en-US" altLang="ko-KR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36" y="3571624"/>
                <a:ext cx="9478346" cy="2699457"/>
              </a:xfrm>
              <a:prstGeom prst="rect">
                <a:avLst/>
              </a:prstGeom>
              <a:blipFill>
                <a:blip r:embed="rId3"/>
                <a:stretch>
                  <a:fillRect l="-386" t="-1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9" descr="Image result for gaussian dropou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66"/>
          <a:stretch/>
        </p:blipFill>
        <p:spPr bwMode="auto">
          <a:xfrm>
            <a:off x="5437093" y="1730189"/>
            <a:ext cx="1392839" cy="158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Image result for gaussian dropou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1" r="19684"/>
          <a:stretch/>
        </p:blipFill>
        <p:spPr bwMode="auto">
          <a:xfrm>
            <a:off x="2599763" y="1730188"/>
            <a:ext cx="1435241" cy="158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19600" y="1842247"/>
                <a:ext cx="7306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4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842247"/>
                <a:ext cx="730624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262577" y="4326368"/>
                <a:ext cx="3749041" cy="1113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Multiplicative Gaussian Noise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𝑛𝑒𝑤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𝑜𝑙𝑑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𝑔</m:t>
                        </m:r>
                      </m:sub>
                    </m:sSub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𝑔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𝛼</m:t>
                        </m:r>
                      </m:e>
                    </m:d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577" y="4326368"/>
                <a:ext cx="3749041" cy="1113190"/>
              </a:xfrm>
              <a:prstGeom prst="rect">
                <a:avLst/>
              </a:prstGeom>
              <a:blipFill>
                <a:blip r:embed="rId12"/>
                <a:stretch>
                  <a:fillRect l="-976" t="-3297" b="-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03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Picture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220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2987634" y="27279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62204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Gaussian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>
            <a:off x="5517474" y="2722880"/>
            <a:ext cx="705526" cy="721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223000" y="3012440"/>
            <a:ext cx="1895434" cy="86360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52040" y="3766380"/>
            <a:ext cx="3165434" cy="923687"/>
          </a:xfrm>
          <a:prstGeom prst="roundRect">
            <a:avLst>
              <a:gd name="adj" fmla="val 1017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Bayesian NN /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r>
              <a:rPr lang="en-US" altLang="ko-KR" sz="2400" dirty="0">
                <a:solidFill>
                  <a:schemeClr val="tx1"/>
                </a:solidFill>
              </a:rPr>
              <a:t> Inference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52840" y="2834640"/>
            <a:ext cx="1895434" cy="120904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Sparse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5517474" y="3444240"/>
            <a:ext cx="705526" cy="7839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18434" y="34391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6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Bayesian Neural Networks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26955" y="1662304"/>
                <a:ext cx="5853955" cy="4773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BNN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이란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Weight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분포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학습하는 네트워크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어떻게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Bayes’ theorem</a:t>
                </a:r>
                <a:r>
                  <a:rPr lang="ko-KR" altLang="en-US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이용</a:t>
                </a:r>
                <a:endParaRPr lang="en-US" altLang="ko-KR" sz="20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0" dirty="0">
                    <a:ea typeface="나눔고딕" panose="020D0604000000000000" pitchFamily="50" charset="-127"/>
                  </a:rPr>
                  <a:t>                           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𝑃𝑜𝑠𝑡𝑒𝑟𝑖𝑜𝑟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𝐿𝑖𝑘𝑒𝑙𝑖h𝑜𝑜𝑑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𝑃𝑟𝑖𝑜𝑟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𝐸𝑣𝑖𝑑𝑒𝑛𝑐𝑒</m:t>
                        </m:r>
                      </m:den>
                    </m:f>
                  </m:oMath>
                </a14:m>
                <a:endParaRPr lang="en-US" altLang="ko-KR" sz="20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그런데 문제가 있다</a:t>
                </a:r>
                <a:r>
                  <a:rPr lang="en-US" altLang="ko-KR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분모를 계산할 수 없음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. </a:t>
                </a:r>
                <a:endParaRPr lang="en-US" altLang="ko-KR" sz="2000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해결방법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직접 구할 수 없다면 </a:t>
                </a:r>
                <a:r>
                  <a:rPr lang="ko-KR" altLang="en-US" sz="2000" b="1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근사</a:t>
                </a:r>
                <a:r>
                  <a:rPr lang="ko-KR" altLang="en-US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하자</a:t>
                </a:r>
                <a:r>
                  <a:rPr lang="en-US" altLang="ko-KR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우리가 쓸 방법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: 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나눔고딕" panose="020D0604000000000000"/>
                  </a:rPr>
                  <a:t>Variational Inference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55" y="1662304"/>
                <a:ext cx="5853955" cy="4773423"/>
              </a:xfrm>
              <a:prstGeom prst="rect">
                <a:avLst/>
              </a:prstGeom>
              <a:blipFill>
                <a:blip r:embed="rId3"/>
                <a:stretch>
                  <a:fillRect l="-938" t="-766" b="-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30" y="2236974"/>
            <a:ext cx="4086225" cy="3124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289" y="3357444"/>
            <a:ext cx="2408730" cy="7401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824" y="4877600"/>
            <a:ext cx="2397500" cy="3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1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Inference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58151" y="1690688"/>
                <a:ext cx="8189261" cy="458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Variational Inference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란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우리의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posterior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𝐷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근사하는 기법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어떻게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우리가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쉽게 알 수 있는 분포를 설정하고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endParaRPr lang="en-US" altLang="ko-KR" sz="2000" b="0" dirty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분포를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|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𝐷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r>
                  <a:rPr lang="ko-KR" altLang="en-US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와 가깝게 만들자</a:t>
                </a:r>
                <a:r>
                  <a:rPr lang="en-US" altLang="ko-KR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가까움의 기준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KL Divergence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0" i="1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우리가 풀어야할 문제</a:t>
                </a:r>
                <a:r>
                  <a:rPr lang="en-US" altLang="ko-KR" sz="2000" b="0" i="1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두 분포의 거리를 줄이는 문제</a:t>
                </a:r>
                <a:endParaRPr lang="en-US" altLang="ko-KR" sz="20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𝐾𝐿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)||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𝐷</m:t>
                            </m:r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]</m:t>
                        </m:r>
                      </m:e>
                    </m:func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Inference → optimization problem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51" y="1690688"/>
                <a:ext cx="8189261" cy="4584012"/>
              </a:xfrm>
              <a:prstGeom prst="rect">
                <a:avLst/>
              </a:prstGeom>
              <a:blipFill>
                <a:blip r:embed="rId3"/>
                <a:stretch>
                  <a:fillRect l="-670" t="-665" b="-1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579" y="3177709"/>
            <a:ext cx="3336221" cy="16542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736" y="4124878"/>
            <a:ext cx="3124200" cy="5715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E3D5BC-3444-4C19-B2BA-0B1B0FF3C070}"/>
              </a:ext>
            </a:extLst>
          </p:cNvPr>
          <p:cNvCxnSpPr>
            <a:cxnSpLocks/>
          </p:cNvCxnSpPr>
          <p:nvPr/>
        </p:nvCxnSpPr>
        <p:spPr>
          <a:xfrm flipH="1">
            <a:off x="7043256" y="2674611"/>
            <a:ext cx="140675" cy="341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D3DDF8-81ED-4DC2-84BA-3DF68B337152}"/>
              </a:ext>
            </a:extLst>
          </p:cNvPr>
          <p:cNvSpPr txBox="1"/>
          <p:nvPr/>
        </p:nvSpPr>
        <p:spPr>
          <a:xfrm>
            <a:off x="6942670" y="2275372"/>
            <a:ext cx="274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Variational distribution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A8268B-1869-439A-9C6F-6B1BCF00CA0E}"/>
              </a:ext>
            </a:extLst>
          </p:cNvPr>
          <p:cNvCxnSpPr>
            <a:cxnSpLocks/>
          </p:cNvCxnSpPr>
          <p:nvPr/>
        </p:nvCxnSpPr>
        <p:spPr>
          <a:xfrm flipH="1" flipV="1">
            <a:off x="7191936" y="3291840"/>
            <a:ext cx="132408" cy="303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5AAED7-5BA6-43B3-B333-BFF2C8A1270F}"/>
              </a:ext>
            </a:extLst>
          </p:cNvPr>
          <p:cNvSpPr txBox="1"/>
          <p:nvPr/>
        </p:nvSpPr>
        <p:spPr>
          <a:xfrm>
            <a:off x="6336078" y="3500049"/>
            <a:ext cx="274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Variational parameter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C636B7-A302-4079-A76D-A51F4FD4660D}"/>
              </a:ext>
            </a:extLst>
          </p:cNvPr>
          <p:cNvCxnSpPr>
            <a:cxnSpLocks/>
          </p:cNvCxnSpPr>
          <p:nvPr/>
        </p:nvCxnSpPr>
        <p:spPr>
          <a:xfrm flipH="1">
            <a:off x="9247050" y="3291840"/>
            <a:ext cx="226134" cy="38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02AAF8-49AD-4F7E-BD1E-C0018B9FFB71}"/>
              </a:ext>
            </a:extLst>
          </p:cNvPr>
          <p:cNvSpPr txBox="1"/>
          <p:nvPr/>
        </p:nvSpPr>
        <p:spPr>
          <a:xfrm>
            <a:off x="8239848" y="2933387"/>
            <a:ext cx="274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Posterior distribution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9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Inference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358151" y="1690688"/>
                <a:ext cx="8189261" cy="4414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유도를 해보면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𝐾𝐿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[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)|</m:t>
                    </m:r>
                    <m:d>
                      <m:dPr>
                        <m:begChr m:val="|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𝐷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?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log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𝐷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endParaRPr lang="en-US" altLang="ko-KR" sz="2000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endParaRPr lang="en-US" altLang="ko-KR" sz="2000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이</m:t>
                    </m:r>
                  </m:oMath>
                </a14:m>
                <a:r>
                  <a:rPr lang="ko-KR" altLang="en-US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?</m:t>
                        </m:r>
                      </m:e>
                    </m:d>
                  </m:oMath>
                </a14:m>
                <a:r>
                  <a:rPr lang="ko-KR" altLang="en-US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를 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maximize</a:t>
                </a:r>
                <a:r>
                  <a:rPr lang="ko-KR" altLang="en-US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하면 되는 문제로 치환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!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?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의</a:t>
                </a:r>
                <a14:m>
                  <m:oMath xmlns:m="http://schemas.openxmlformats.org/officeDocument/2006/math">
                    <m:r>
                      <a:rPr lang="en-US" altLang="ko-KR" sz="2000" i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  <m:r>
                      <a:rPr lang="ko-KR" altLang="en-US" sz="200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실</m:t>
                    </m:r>
                    <m:r>
                      <a:rPr lang="ko-KR" altLang="en-US" sz="2000" i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체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?</m:t>
                    </m:r>
                  </m:oMath>
                </a14:m>
                <a:endParaRPr lang="en-US" altLang="ko-KR" sz="2000" b="0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?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log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𝐷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𝑑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−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𝐾𝐿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)||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)]</m:t>
                        </m:r>
                      </m:e>
                    </m:nary>
                  </m:oMath>
                </a14:m>
                <a:endParaRPr lang="en-US" altLang="ko-KR" sz="2000" b="0" dirty="0">
                  <a:solidFill>
                    <a:srgbClr val="C00000"/>
                  </a:solidFill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직관적 해석</a:t>
                </a:r>
                <a:r>
                  <a:rPr lang="en-US" altLang="ko-KR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: Expected 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Log-likelihood + KL regularization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ELBO(Evidence lower bound)</a:t>
                </a:r>
                <a:r>
                  <a:rPr lang="ko-KR" altLang="en-US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라고 불림</a:t>
                </a:r>
                <a:r>
                  <a:rPr lang="en-US" altLang="ko-KR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왜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log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D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≥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?</m:t>
                        </m:r>
                      </m:e>
                    </m:d>
                  </m:oMath>
                </a14:m>
                <a:endParaRPr lang="en-US" altLang="ko-KR" sz="2000" b="0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결론</a:t>
                </a:r>
                <a:r>
                  <a:rPr lang="en-US" altLang="ko-KR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: </a:t>
                </a:r>
                <a:r>
                  <a:rPr lang="en-US" altLang="ko-KR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ELBO</a:t>
                </a:r>
                <a:r>
                  <a:rPr lang="ko-KR" alt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를</a:t>
                </a:r>
                <a:r>
                  <a:rPr lang="en-US" altLang="ko-KR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 maximize</a:t>
                </a:r>
                <a:r>
                  <a:rPr lang="ko-KR" altLang="en-US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하자</a:t>
                </a:r>
                <a:r>
                  <a:rPr lang="en-US" altLang="ko-KR" sz="200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!</a:t>
                </a:r>
              </a:p>
              <a:p>
                <a:endParaRPr lang="en-US" altLang="ko-KR" b="0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51" y="1690688"/>
                <a:ext cx="8189261" cy="4414542"/>
              </a:xfrm>
              <a:prstGeom prst="rect">
                <a:avLst/>
              </a:prstGeom>
              <a:blipFill>
                <a:blip r:embed="rId3"/>
                <a:stretch>
                  <a:fillRect l="-670" t="-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23" y="2814638"/>
            <a:ext cx="2875195" cy="1425667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6118412" y="2380129"/>
            <a:ext cx="228600" cy="20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95465" y="2480982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상수</a:t>
            </a:r>
          </a:p>
        </p:txBody>
      </p:sp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4307542" y="2013929"/>
            <a:ext cx="0" cy="4114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118848" y="2013929"/>
            <a:ext cx="0" cy="41146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33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Inference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44704" y="1690688"/>
                <a:ext cx="9938992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그래서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어떻게 구현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상황을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가정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해보자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일반적인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classification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태스크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 FC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네트워크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&amp; single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레이어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Weight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(0,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따를 것이 라는 사전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(prior)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믿음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자연스럽게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weight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사후 확률도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으로 모델링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데이터에 대한 적절한 사후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(posterior)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확률을 학습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Weight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학습의 기대효과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우리의 사전 믿음을 기반으로 하되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(min KL term)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데이터를 잘 표현하는 적절한 사후 확률분포를 학습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(min NLL term)</a:t>
                </a:r>
              </a:p>
              <a:p>
                <a:pPr lvl="3"/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endParaRPr lang="en-US" altLang="ko-KR" b="0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4" y="1690688"/>
                <a:ext cx="9938992" cy="4339650"/>
              </a:xfrm>
              <a:prstGeom prst="rect">
                <a:avLst/>
              </a:prstGeom>
              <a:blipFill>
                <a:blip r:embed="rId3"/>
                <a:stretch>
                  <a:fillRect l="-552" t="-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64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Inference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344704" y="2344045"/>
            <a:ext cx="3352801" cy="1366615"/>
            <a:chOff x="1523999" y="1390514"/>
            <a:chExt cx="4831976" cy="1969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/>
                <p:cNvSpPr/>
                <p:nvPr/>
              </p:nvSpPr>
              <p:spPr>
                <a:xfrm>
                  <a:off x="3928782" y="1759846"/>
                  <a:ext cx="755277" cy="16002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직사각형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782" y="1759846"/>
                  <a:ext cx="755277" cy="160020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/>
                <p:cNvSpPr/>
                <p:nvPr/>
              </p:nvSpPr>
              <p:spPr>
                <a:xfrm>
                  <a:off x="1898275" y="1759847"/>
                  <a:ext cx="1600201" cy="9564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275" y="1759847"/>
                  <a:ext cx="1600201" cy="9564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/>
                <p:cNvSpPr/>
                <p:nvPr/>
              </p:nvSpPr>
              <p:spPr>
                <a:xfrm>
                  <a:off x="5114365" y="1759847"/>
                  <a:ext cx="755277" cy="9564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직사각형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365" y="1759847"/>
                  <a:ext cx="755277" cy="9564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507440" y="1999130"/>
                  <a:ext cx="421341" cy="39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440" y="1999130"/>
                  <a:ext cx="421341" cy="3992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670611" y="1999130"/>
                  <a:ext cx="421341" cy="39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0611" y="1999130"/>
                  <a:ext cx="421341" cy="3992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1523999" y="2018838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B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9593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I</a:t>
              </a:r>
              <a:endParaRPr lang="ko-KR" alt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7297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O</a:t>
              </a:r>
              <a:endParaRPr lang="ko-KR" altLang="en-US" sz="11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2878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O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7727" y="1999130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B</a:t>
              </a:r>
              <a:endParaRPr lang="ko-KR" altLang="en-US" sz="11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4961873" y="2253683"/>
                <a:ext cx="5535706" cy="1537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우리가 원하는 </a:t>
                </a:r>
                <a:r>
                  <a:rPr lang="en-US" altLang="ko-KR" b="1" dirty="0"/>
                  <a:t>posterior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𝒒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𝜽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en-US" altLang="ko-KR" dirty="0"/>
                  <a:t>: </a:t>
                </a:r>
                <a:endParaRPr lang="en-US" altLang="ko-KR" b="0" i="1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Gaussian</a:t>
                </a:r>
                <a:r>
                  <a:rPr lang="ko-KR" altLang="en-US" dirty="0"/>
                  <a:t>에서 샘플링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미분 가능 </a:t>
                </a:r>
                <a:r>
                  <a:rPr lang="en-US" altLang="ko-KR" dirty="0"/>
                  <a:t>(back-propagation </a:t>
                </a:r>
                <a:r>
                  <a:rPr lang="ko-KR" altLang="en-US" dirty="0"/>
                  <a:t>위해</a:t>
                </a:r>
                <a:r>
                  <a:rPr lang="en-US" altLang="ko-K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873" y="2253683"/>
                <a:ext cx="5535706" cy="1537857"/>
              </a:xfrm>
              <a:prstGeom prst="rect">
                <a:avLst/>
              </a:prstGeom>
              <a:blipFill>
                <a:blip r:embed="rId23"/>
                <a:stretch>
                  <a:fillRect l="-771" t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344704" y="1690688"/>
            <a:ext cx="908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구현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A7E4D2-29F3-44FF-9199-C06B6CAA8426}"/>
              </a:ext>
            </a:extLst>
          </p:cNvPr>
          <p:cNvCxnSpPr/>
          <p:nvPr/>
        </p:nvCxnSpPr>
        <p:spPr>
          <a:xfrm flipH="1" flipV="1">
            <a:off x="3611880" y="3566160"/>
            <a:ext cx="224099" cy="256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8F368E-F286-4E60-A66A-4681386234C9}"/>
              </a:ext>
            </a:extLst>
          </p:cNvPr>
          <p:cNvSpPr txBox="1"/>
          <p:nvPr/>
        </p:nvSpPr>
        <p:spPr>
          <a:xfrm>
            <a:off x="3720289" y="3594018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Learnable parameter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34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852" y="4748309"/>
            <a:ext cx="2798307" cy="1177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Inference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344704" y="2344045"/>
            <a:ext cx="3352801" cy="1366615"/>
            <a:chOff x="1523999" y="1390514"/>
            <a:chExt cx="4831976" cy="1969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/>
                <p:cNvSpPr/>
                <p:nvPr/>
              </p:nvSpPr>
              <p:spPr>
                <a:xfrm>
                  <a:off x="3928782" y="1759846"/>
                  <a:ext cx="755277" cy="16002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직사각형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782" y="1759846"/>
                  <a:ext cx="755277" cy="160020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/>
                <p:cNvSpPr/>
                <p:nvPr/>
              </p:nvSpPr>
              <p:spPr>
                <a:xfrm>
                  <a:off x="1898275" y="1759847"/>
                  <a:ext cx="1600201" cy="9564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275" y="1759847"/>
                  <a:ext cx="1600201" cy="9564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/>
                <p:cNvSpPr/>
                <p:nvPr/>
              </p:nvSpPr>
              <p:spPr>
                <a:xfrm>
                  <a:off x="5114365" y="1759847"/>
                  <a:ext cx="755277" cy="9564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직사각형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365" y="1759847"/>
                  <a:ext cx="755277" cy="9564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507440" y="1999130"/>
                  <a:ext cx="421341" cy="39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440" y="1999130"/>
                  <a:ext cx="421341" cy="3992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670611" y="1999130"/>
                  <a:ext cx="421341" cy="39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0611" y="1999130"/>
                  <a:ext cx="421341" cy="3992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1523999" y="2018838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B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9593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I</a:t>
              </a:r>
              <a:endParaRPr lang="ko-KR" alt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7297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O</a:t>
              </a:r>
              <a:endParaRPr lang="ko-KR" altLang="en-US" sz="11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2878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O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7727" y="1999130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B</a:t>
              </a:r>
              <a:endParaRPr lang="ko-KR" altLang="en-US" sz="1100" dirty="0"/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1354470" y="4065268"/>
            <a:ext cx="6008890" cy="0"/>
          </a:xfrm>
          <a:prstGeom prst="line">
            <a:avLst/>
          </a:prstGeom>
          <a:ln w="3175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233523" y="4778741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523" y="4778741"/>
                <a:ext cx="524070" cy="11103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604406" y="4778741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6" y="4778741"/>
                <a:ext cx="1110344" cy="6636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6556599" y="4772978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599" y="4772978"/>
                <a:ext cx="524070" cy="663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720970" y="4944774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70" y="4944774"/>
                <a:ext cx="29235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48688" y="4939011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88" y="4939011"/>
                <a:ext cx="29235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344704" y="4958449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077157" y="4522469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385145" y="4522470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6708221" y="4516706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7197300" y="4939011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4358915" y="4786139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915" y="4786139"/>
                <a:ext cx="524070" cy="11103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5166012" y="4795309"/>
                <a:ext cx="524070" cy="11103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012" y="4795309"/>
                <a:ext cx="524070" cy="11103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66543" y="5202811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543" y="5202811"/>
                <a:ext cx="29235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23152" y="510188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52" y="5101889"/>
                <a:ext cx="29235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rcRect l="14478" t="-1142" r="76289" b="1142"/>
          <a:stretch/>
        </p:blipFill>
        <p:spPr>
          <a:xfrm>
            <a:off x="2969706" y="4619686"/>
            <a:ext cx="286871" cy="136801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14478" t="-1142" r="76289" b="1142"/>
          <a:stretch/>
        </p:blipFill>
        <p:spPr>
          <a:xfrm flipH="1">
            <a:off x="5976198" y="4615942"/>
            <a:ext cx="286871" cy="1368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961873" y="2253683"/>
                <a:ext cx="5535706" cy="1571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우리가 원하는 </a:t>
                </a:r>
                <a:r>
                  <a:rPr lang="en-US" altLang="ko-KR" b="1" dirty="0"/>
                  <a:t>posterior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𝒒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𝜽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en-US" altLang="ko-KR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Gaussian</a:t>
                </a:r>
                <a:r>
                  <a:rPr lang="ko-KR" altLang="en-US" dirty="0"/>
                  <a:t>에서 샘플링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미분 가능 </a:t>
                </a:r>
                <a:r>
                  <a:rPr lang="en-US" altLang="ko-KR" dirty="0"/>
                  <a:t>(back-propagation </a:t>
                </a:r>
                <a:r>
                  <a:rPr lang="ko-KR" altLang="en-US" dirty="0"/>
                  <a:t>위해</a:t>
                </a:r>
                <a:r>
                  <a:rPr lang="en-US" altLang="ko-K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873" y="2253683"/>
                <a:ext cx="5535706" cy="1571071"/>
              </a:xfrm>
              <a:prstGeom prst="rect">
                <a:avLst/>
              </a:prstGeom>
              <a:blipFill>
                <a:blip r:embed="rId26"/>
                <a:stretch>
                  <a:fillRect l="-771" t="-2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344704" y="1690688"/>
            <a:ext cx="908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구현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566078" y="4366501"/>
                <a:ext cx="4209127" cy="1372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Reparametrization Trick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(RT)</a:t>
                </a:r>
                <a:endParaRPr lang="en-US" altLang="ko-KR" sz="2000" b="0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∼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q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N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dirty="0">
                  <a:ea typeface="나눔고딕" panose="020D0604000000000000" pitchFamily="50" charset="-127"/>
                </a:endParaRPr>
              </a:p>
              <a:p>
                <a:pPr lvl="1"/>
                <a:r>
                  <a:rPr lang="en-US" altLang="ko-KR" sz="2000" dirty="0"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→</a:t>
                </a:r>
                <a:r>
                  <a:rPr lang="en-US" altLang="ko-KR" sz="2000" dirty="0"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𝜖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,  </m:t>
                    </m:r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𝜖</m:t>
                    </m:r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∼</m:t>
                    </m:r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𝜖</m:t>
                    </m:r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chemeClr val="accent6"/>
                  </a:solidFill>
                </a:endParaRPr>
              </a:p>
              <a:p>
                <a:pPr lvl="1"/>
                <a:r>
                  <a:rPr lang="en-US" altLang="ko-KR" sz="2000" dirty="0"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  </a:t>
                </a:r>
                <a:r>
                  <a:rPr lang="ko-KR" altLang="en-US" sz="2000" dirty="0"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→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𝜎</m:t>
                    </m:r>
                    <m:r>
                      <m:rPr>
                        <m:nor/>
                      </m:rPr>
                      <a:rPr lang="ko-KR" altLang="en-US" sz="2000"/>
                      <m:t>⊙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0</m:t>
                        </m:r>
                        <m:r>
                          <a:rPr lang="en-US" altLang="ko-KR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𝐼</m:t>
                        </m:r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078" y="4366501"/>
                <a:ext cx="4209127" cy="1372876"/>
              </a:xfrm>
              <a:prstGeom prst="rect">
                <a:avLst/>
              </a:prstGeom>
              <a:blipFill>
                <a:blip r:embed="rId27"/>
                <a:stretch>
                  <a:fillRect l="-1302" t="-2222" b="-7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모서리가 둥근 직사각형 53"/>
          <p:cNvSpPr/>
          <p:nvPr/>
        </p:nvSpPr>
        <p:spPr>
          <a:xfrm>
            <a:off x="2935941" y="2528149"/>
            <a:ext cx="670029" cy="1240103"/>
          </a:xfrm>
          <a:prstGeom prst="roundRect">
            <a:avLst>
              <a:gd name="adj" fmla="val 7970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985847" y="4605713"/>
            <a:ext cx="3262841" cy="1432015"/>
          </a:xfrm>
          <a:prstGeom prst="roundRect">
            <a:avLst>
              <a:gd name="adj" fmla="val 3728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꺾인 연결선 56"/>
          <p:cNvCxnSpPr>
            <a:stCxn id="54" idx="2"/>
            <a:endCxn id="55" idx="0"/>
          </p:cNvCxnSpPr>
          <p:nvPr/>
        </p:nvCxnSpPr>
        <p:spPr>
          <a:xfrm rot="16200000" flipH="1">
            <a:off x="3525382" y="3513826"/>
            <a:ext cx="837461" cy="1346312"/>
          </a:xfrm>
          <a:prstGeom prst="bentConnector3">
            <a:avLst/>
          </a:prstGeom>
          <a:ln w="15875">
            <a:solidFill>
              <a:schemeClr val="accent2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86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770" y="2427346"/>
            <a:ext cx="2798307" cy="1177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Inference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762441" y="2457778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441" y="2457778"/>
                <a:ext cx="524070" cy="11103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2133324" y="2457778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324" y="2457778"/>
                <a:ext cx="1110344" cy="663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7085517" y="2452015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7" y="2452015"/>
                <a:ext cx="524070" cy="6636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49888" y="2623811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888" y="2623811"/>
                <a:ext cx="29235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77606" y="2618048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06" y="2618048"/>
                <a:ext cx="29235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873622" y="2637486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606075" y="2201506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914063" y="2201507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237139" y="2195743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7726218" y="2618048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4887833" y="2465176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833" y="2465176"/>
                <a:ext cx="524070" cy="11103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5694930" y="2474346"/>
                <a:ext cx="524070" cy="11103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930" y="2474346"/>
                <a:ext cx="524070" cy="11103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95461" y="2881848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461" y="2881848"/>
                <a:ext cx="29235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252070" y="2780926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070" y="2780926"/>
                <a:ext cx="29235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rcRect l="14478" t="-1142" r="76289" b="1142"/>
          <a:stretch/>
        </p:blipFill>
        <p:spPr>
          <a:xfrm>
            <a:off x="3498624" y="2298723"/>
            <a:ext cx="286871" cy="136801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14478" t="-1142" r="76289" b="1142"/>
          <a:stretch/>
        </p:blipFill>
        <p:spPr>
          <a:xfrm flipH="1">
            <a:off x="6505116" y="2294979"/>
            <a:ext cx="286871" cy="1368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344704" y="1690688"/>
            <a:ext cx="908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구현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62813" y="3622520"/>
                <a:ext cx="8866374" cy="2982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이렇게 모델링한 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ELBO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에 대하여 기존에 하던 것과 동일하게 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minibatch-based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training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하면 끝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!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={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}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일 때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argmax</m:t>
                        </m:r>
                      </m:e>
                      <m:li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lim>
                    </m:limLow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log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𝐷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𝐾𝐿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)||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)]</m:t>
                    </m:r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limLow>
                      <m:limLow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argmax</m:t>
                        </m:r>
                      </m:e>
                      <m:li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lim>
                    </m:limLow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𝐾𝐿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)||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)]</m:t>
                    </m:r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지금까지 한 것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미분가능한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파이프라인을 만듦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(RT)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으로써 </a:t>
                </a:r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minibatch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기반 학습을 가능케 함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이러한 방법을 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Stochastic Gradient </a:t>
                </a:r>
                <a:r>
                  <a:rPr lang="en-US" altLang="ko-KR" b="1" dirty="0" err="1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Variational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Bayes(</a:t>
                </a:r>
                <a:r>
                  <a:rPr lang="en-US" altLang="ko-KR" b="1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SGVB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라고 함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13" y="3622520"/>
                <a:ext cx="8866374" cy="2982548"/>
              </a:xfrm>
              <a:prstGeom prst="rect">
                <a:avLst/>
              </a:prstGeom>
              <a:blipFill>
                <a:blip r:embed="rId13"/>
                <a:stretch>
                  <a:fillRect l="-481" t="-1020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6295260" y="5355246"/>
            <a:ext cx="1950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보통 </a:t>
            </a:r>
            <a:r>
              <a:rPr lang="en-US" altLang="ko-KR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Analytic</a:t>
            </a:r>
            <a:r>
              <a:rPr lang="ko-KR" altLang="en-US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하게 계산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44786" y="5340391"/>
            <a:ext cx="2364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Minibatch</a:t>
            </a:r>
            <a:r>
              <a:rPr lang="en-US" altLang="ko-KR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-based 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MC approximation</a:t>
            </a:r>
            <a:endParaRPr lang="ko-KR" altLang="en-US" sz="12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447833" y="4986787"/>
            <a:ext cx="1645024" cy="32273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63269" y="4932781"/>
            <a:ext cx="2663162" cy="431346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E4892D-5E3C-4E72-AFAB-052FAC4771DC}"/>
              </a:ext>
            </a:extLst>
          </p:cNvPr>
          <p:cNvCxnSpPr/>
          <p:nvPr/>
        </p:nvCxnSpPr>
        <p:spPr>
          <a:xfrm flipH="1">
            <a:off x="7726218" y="4690872"/>
            <a:ext cx="220825" cy="40233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BEE70E-EA7D-4B0B-A2B4-DC30240663E7}"/>
                  </a:ext>
                </a:extLst>
              </p:cNvPr>
              <p:cNvSpPr/>
              <p:nvPr/>
            </p:nvSpPr>
            <p:spPr>
              <a:xfrm>
                <a:off x="7595487" y="4347476"/>
                <a:ext cx="943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𝑁</m:t>
                      </m:r>
                      <m:r>
                        <a:rPr lang="en-US" altLang="ko-KR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(0,</m:t>
                      </m:r>
                      <m:r>
                        <a:rPr lang="en-US" altLang="ko-KR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𝐼</m:t>
                      </m:r>
                      <m:r>
                        <a:rPr lang="en-US" altLang="ko-KR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BEE70E-EA7D-4B0B-A2B4-DC3024066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87" y="4347476"/>
                <a:ext cx="943015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30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튜토리얼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개요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89722"/>
            <a:ext cx="10515600" cy="4453878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endParaRPr lang="en-US" altLang="ko-KR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latin typeface="Calibri" panose="020F0502020204030204" pitchFamily="34" charset="0"/>
              </a:rPr>
              <a:t>Sparse Variational Dropout. – 1.5 </a:t>
            </a:r>
            <a:r>
              <a:rPr lang="en-US" altLang="ko-KR" dirty="0" err="1">
                <a:latin typeface="Calibri" panose="020F0502020204030204" pitchFamily="34" charset="0"/>
              </a:rPr>
              <a:t>hr</a:t>
            </a:r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신우현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</a:rPr>
              <a:t>2.   Beta-</a:t>
            </a:r>
            <a:r>
              <a:rPr lang="en-US" altLang="ko-KR" dirty="0" err="1">
                <a:latin typeface="Calibri" panose="020F0502020204030204" pitchFamily="34" charset="0"/>
              </a:rPr>
              <a:t>bernoulli</a:t>
            </a:r>
            <a:r>
              <a:rPr lang="en-US" altLang="ko-KR" dirty="0">
                <a:latin typeface="Calibri" panose="020F0502020204030204" pitchFamily="34" charset="0"/>
              </a:rPr>
              <a:t> Dropout – 1.5 </a:t>
            </a:r>
            <a:r>
              <a:rPr lang="en-US" altLang="ko-KR" dirty="0" err="1">
                <a:latin typeface="Calibri" panose="020F0502020204030204" pitchFamily="34" charset="0"/>
              </a:rPr>
              <a:t>hr</a:t>
            </a:r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이하연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7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770" y="2427346"/>
            <a:ext cx="2798307" cy="1177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Inference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762441" y="2457778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441" y="2457778"/>
                <a:ext cx="524070" cy="11103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2133324" y="2457778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324" y="2457778"/>
                <a:ext cx="1110344" cy="663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7085517" y="2452015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7" y="2452015"/>
                <a:ext cx="524070" cy="6636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49888" y="2623811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888" y="2623811"/>
                <a:ext cx="29235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77606" y="2618048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06" y="2618048"/>
                <a:ext cx="29235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873622" y="2637486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606075" y="2201506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914063" y="2201507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237139" y="2195743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7726218" y="2618048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4887833" y="2465176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833" y="2465176"/>
                <a:ext cx="524070" cy="11103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5694930" y="2474346"/>
                <a:ext cx="524070" cy="11103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930" y="2474346"/>
                <a:ext cx="524070" cy="11103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95461" y="2881848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461" y="2881848"/>
                <a:ext cx="29235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252070" y="2780926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070" y="2780926"/>
                <a:ext cx="29235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rcRect l="14478" t="-1142" r="76289" b="1142"/>
          <a:stretch/>
        </p:blipFill>
        <p:spPr>
          <a:xfrm>
            <a:off x="3498624" y="2298723"/>
            <a:ext cx="286871" cy="136801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14478" t="-1142" r="76289" b="1142"/>
          <a:stretch/>
        </p:blipFill>
        <p:spPr>
          <a:xfrm flipH="1">
            <a:off x="6505116" y="2294979"/>
            <a:ext cx="286871" cy="1368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344704" y="1690688"/>
            <a:ext cx="908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구현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62812" y="3622520"/>
                <a:ext cx="10170599" cy="253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argmax</m:t>
                        </m:r>
                      </m:e>
                      <m:li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lim>
                    </m:limLow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𝐾𝐿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)||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)]</m:t>
                    </m:r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해석해보면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첫번째 항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: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기존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Non-Bayesian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과 똑같은 분류 성능 최적화 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단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, weight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에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randomness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가 추가된 상황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두번째 항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: prior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𝑁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(0,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𝐼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와의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KL divergence.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우리의 초기 믿음에서 너무 벗어나지 않도록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regularize.</a:t>
                </a:r>
              </a:p>
              <a:p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12" y="3622520"/>
                <a:ext cx="10170599" cy="2532488"/>
              </a:xfrm>
              <a:prstGeom prst="rect">
                <a:avLst/>
              </a:prstGeom>
              <a:blipFill>
                <a:blip r:embed="rId13"/>
                <a:stretch>
                  <a:fillRect l="-420" t="-15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32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Recap: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Inference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44704" y="1690688"/>
            <a:ext cx="908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마지막으로 생각해볼 것들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559579" y="2210579"/>
                <a:ext cx="8866374" cy="331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argm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ax</m:t>
                        </m:r>
                      </m:e>
                      <m:lim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lim>
                    </m:limLow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log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𝐷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𝐾𝐿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)||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SGVB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에서의 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Gradient variance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randomness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가 개입되므로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gradient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의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variance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가 크다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!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Source: 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data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p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𝐷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/ 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noise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𝜖</m:t>
                        </m:r>
                      </m:e>
                    </m:d>
                  </m:oMath>
                </a14:m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Variance</a:t>
                </a:r>
                <a:r>
                  <a:rPr lang="ko-KR" altLang="en-US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를 줄이는 것은 학습 안정화에 매우 중요한 요소</a:t>
                </a:r>
                <a:endParaRPr lang="en-US" altLang="ko-KR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두번째 항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(KL term)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은 가능한 경우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, closed-form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으로 직접 계산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계산 가능한데 근사할 필요는 없음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불필요한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gradient variance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가 더 증가</a:t>
                </a:r>
                <a:endPara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9" y="2210579"/>
                <a:ext cx="8866374" cy="3312382"/>
              </a:xfrm>
              <a:prstGeom prst="rect">
                <a:avLst/>
              </a:prstGeom>
              <a:blipFill>
                <a:blip r:embed="rId3"/>
                <a:stretch>
                  <a:fillRect l="-481" t="-16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498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Picture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220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2987634" y="27279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62204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Gaussian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>
            <a:off x="5517474" y="2722880"/>
            <a:ext cx="705526" cy="721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223000" y="301244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52040" y="3766380"/>
            <a:ext cx="3165434" cy="923687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Bayesian NN /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r>
              <a:rPr lang="en-US" altLang="ko-KR" sz="2400" dirty="0">
                <a:solidFill>
                  <a:schemeClr val="tx1"/>
                </a:solidFill>
              </a:rPr>
              <a:t> Inference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52840" y="2834640"/>
            <a:ext cx="1895434" cy="120904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Sparse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5517474" y="3444240"/>
            <a:ext cx="705526" cy="7839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18434" y="34391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23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VD: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Dropout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1963" y="1550523"/>
            <a:ext cx="908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개요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59578" y="2210579"/>
            <a:ext cx="94223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SGVB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효율적으로 개선하려는 테크닉을 제안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Local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Reparametrization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Trick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(LRT)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Gradient variance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낮추고 더 쉽고 빠르게 계산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endParaRPr lang="en-US" altLang="ko-KR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Dropout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과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variational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method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의 연결점을 탐색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GD +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Varaitional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method + LRT =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Variational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Dropout</a:t>
            </a:r>
            <a:endParaRPr lang="en-US" altLang="ko-KR" sz="2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이를 통해 얻을 수 있는 것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2000" i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발전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: GD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의 성능 향상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(with LRT)</a:t>
            </a:r>
            <a:endParaRPr lang="en-US" altLang="ko-KR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2000" i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확장 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학습 가능한 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dropout rate.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2000" i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재해석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: GD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Bayesian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network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로 보았을 때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prior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는 무엇일까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928" y="2134746"/>
            <a:ext cx="183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← </a:t>
            </a:r>
            <a:r>
              <a:rPr lang="en-US" altLang="ko-KR" sz="2800" dirty="0">
                <a:solidFill>
                  <a:srgbClr val="C00000"/>
                </a:solidFill>
              </a:rPr>
              <a:t>Part 1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4120" y="3349011"/>
            <a:ext cx="183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← </a:t>
            </a:r>
            <a:r>
              <a:rPr lang="en-US" altLang="ko-KR" sz="2800" dirty="0">
                <a:solidFill>
                  <a:srgbClr val="C00000"/>
                </a:solidFill>
              </a:rPr>
              <a:t>Part 2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42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1: Local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Reparameterization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Trick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1963" y="1859805"/>
            <a:ext cx="90812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Local Reparameterization Trick(LRT)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 알아보자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SGVB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효율적으로 개선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SGVB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gradient variance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줄이자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먼저 해야할 일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Gradient variance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요인을 분석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수학적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decomposition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분석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04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1: Local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Reparameterization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Trick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151963" y="1859805"/>
                <a:ext cx="9081249" cy="410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SGVB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다시 살펴보자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ELBO: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  <m:t>𝜃</m:t>
                                    </m:r>
                                  </m:e>
                                </m:d>
                              </m:sub>
                            </m:sSub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log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)]−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𝐾𝐿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[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||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]  </m:t>
                    </m:r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두번째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KL term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closed-form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으로 계산이 가능하다고 가정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ea typeface="나눔고딕" panose="020D0604000000000000" pitchFamily="50" charset="-127"/>
                  </a:rPr>
                  <a:t>Minibatch approximation: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  <m:t>𝜃</m:t>
                                    </m:r>
                                  </m:e>
                                </m:d>
                              </m:sub>
                            </m:sSub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log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)]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𝐥𝐨𝐠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즉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SGVB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꼴로 나타낼 수 있음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번째 데이터에 대한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likelihood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나타냄을 기억하자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63" y="1859805"/>
                <a:ext cx="9081249" cy="4107791"/>
              </a:xfrm>
              <a:prstGeom prst="rect">
                <a:avLst/>
              </a:prstGeom>
              <a:blipFill>
                <a:blip r:embed="rId3"/>
                <a:stretch>
                  <a:fillRect l="-604" t="-742" b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657406" y="1616819"/>
                <a:ext cx="2348272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06" y="1616819"/>
                <a:ext cx="2348272" cy="81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5347447" y="2110817"/>
            <a:ext cx="273424" cy="37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26608" y="4048204"/>
                <a:ext cx="2113429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 err="1"/>
                  <a:t>Minibatch</a:t>
                </a:r>
                <a:r>
                  <a:rPr lang="en-US" altLang="ko-KR" dirty="0"/>
                  <a:t> size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: Data size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08" y="4048204"/>
                <a:ext cx="2113429" cy="646331"/>
              </a:xfrm>
              <a:prstGeom prst="rect">
                <a:avLst/>
              </a:prstGeom>
              <a:blipFill>
                <a:blip r:embed="rId6"/>
                <a:stretch>
                  <a:fillRect t="-37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818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1: Local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Reparameterization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Trick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151963" y="1859805"/>
                <a:ext cx="10201837" cy="4387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그렇다면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variance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1"/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알 수 있는 사실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Variance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영향은 </a:t>
                </a: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minibatch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size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𝑀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을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키워서 줄일 수 있음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반면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Covariance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경우는 </a:t>
                </a:r>
                <a:r>
                  <a:rPr lang="ko-KR" altLang="en-US" sz="2000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불가능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우리가 원하는 것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=0</m:t>
                    </m:r>
                  </m:oMath>
                </a14:m>
                <a:endParaRPr lang="en-US" altLang="ko-KR" sz="20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 Korean: </a:t>
                </a: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Minibatch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안의 데이터들의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log-likelihood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종속성을 제거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63" y="1859805"/>
                <a:ext cx="10201837" cy="4387740"/>
              </a:xfrm>
              <a:prstGeom prst="rect">
                <a:avLst/>
              </a:prstGeom>
              <a:blipFill>
                <a:blip r:embed="rId3"/>
                <a:stretch>
                  <a:fillRect l="-538" t="-9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5838"/>
          <a:stretch/>
        </p:blipFill>
        <p:spPr>
          <a:xfrm>
            <a:off x="3801034" y="2243429"/>
            <a:ext cx="3675531" cy="12291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635" y="3041150"/>
            <a:ext cx="3794128" cy="431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1948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1: Local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Reparameterization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Trick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586" y="1671292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포인트 사이의 종속성 제거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13" y="4251250"/>
            <a:ext cx="2798307" cy="117781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344704" y="2344045"/>
            <a:ext cx="3352801" cy="1366615"/>
            <a:chOff x="1523999" y="1390514"/>
            <a:chExt cx="4831976" cy="1969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/>
                <p:cNvSpPr/>
                <p:nvPr/>
              </p:nvSpPr>
              <p:spPr>
                <a:xfrm>
                  <a:off x="3928782" y="1759846"/>
                  <a:ext cx="755277" cy="16002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직사각형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782" y="1759846"/>
                  <a:ext cx="755277" cy="16002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1898275" y="1759847"/>
                  <a:ext cx="1600201" cy="9564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275" y="1759847"/>
                  <a:ext cx="1600201" cy="95645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5114365" y="1759847"/>
                  <a:ext cx="755277" cy="9564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365" y="1759847"/>
                  <a:ext cx="755277" cy="95645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507440" y="1999130"/>
                  <a:ext cx="421341" cy="39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440" y="1999130"/>
                  <a:ext cx="421341" cy="39920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670611" y="1999130"/>
                  <a:ext cx="421341" cy="39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0611" y="1999130"/>
                  <a:ext cx="421341" cy="3992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523999" y="2018838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B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9593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I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7297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O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32878" y="1390514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O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37727" y="1999130"/>
              <a:ext cx="31824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B</a:t>
              </a:r>
              <a:endParaRPr lang="ko-KR" alt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1629584" y="4281682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84" y="4281682"/>
                <a:ext cx="524070" cy="11103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781206" y="4025411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2754976" y="4289080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76" y="4289080"/>
                <a:ext cx="524070" cy="11103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3562073" y="4298250"/>
                <a:ext cx="524070" cy="1110344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073" y="4298250"/>
                <a:ext cx="524070" cy="11103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62604" y="4705752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604" y="4705752"/>
                <a:ext cx="29235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19213" y="460483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213" y="4604830"/>
                <a:ext cx="29235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rcRect l="14478" t="-1142" r="76289" b="1142"/>
          <a:stretch/>
        </p:blipFill>
        <p:spPr>
          <a:xfrm>
            <a:off x="1365767" y="4122627"/>
            <a:ext cx="286871" cy="136801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rcRect l="14478" t="-1142" r="76289" b="1142"/>
          <a:stretch/>
        </p:blipFill>
        <p:spPr>
          <a:xfrm flipH="1">
            <a:off x="4372259" y="4118883"/>
            <a:ext cx="286871" cy="1368011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2935941" y="2528149"/>
            <a:ext cx="670029" cy="1240103"/>
          </a:xfrm>
          <a:prstGeom prst="roundRect">
            <a:avLst>
              <a:gd name="adj" fmla="val 7970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81908" y="4108654"/>
            <a:ext cx="3262841" cy="1432015"/>
          </a:xfrm>
          <a:prstGeom prst="roundRect">
            <a:avLst>
              <a:gd name="adj" fmla="val 3728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2"/>
            <a:endCxn id="38" idx="0"/>
          </p:cNvCxnSpPr>
          <p:nvPr/>
        </p:nvCxnSpPr>
        <p:spPr>
          <a:xfrm rot="5400000">
            <a:off x="2971942" y="3809640"/>
            <a:ext cx="340402" cy="257627"/>
          </a:xfrm>
          <a:prstGeom prst="bentConnector3">
            <a:avLst/>
          </a:prstGeom>
          <a:ln w="15875">
            <a:solidFill>
              <a:schemeClr val="accent2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11719" y="2259311"/>
                <a:ext cx="5519352" cy="3735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기존 상황</a:t>
                </a:r>
                <a:r>
                  <a:rPr lang="en-US" altLang="ko-KR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배치 안의 모든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가 하나의 </a:t>
                </a:r>
                <a:r>
                  <a:rPr lang="en-US" altLang="ko-KR" dirty="0"/>
                  <a:t>weight matrix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공유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당연히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ko-KR" altLang="en-US" b="1" dirty="0"/>
                  <a:t>하나의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</a:t>
                </a:r>
                <a:r>
                  <a:rPr lang="en-US" altLang="ko-KR" dirty="0"/>
                  <a:t>dependent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모든 데이터가 같은 노이즈를 공유하므로 서로 </a:t>
                </a:r>
                <a:r>
                  <a:rPr lang="en-US" altLang="ko-KR" dirty="0"/>
                  <a:t>dependent</a:t>
                </a:r>
                <a:r>
                  <a:rPr lang="ko-KR" altLang="en-US" dirty="0"/>
                  <a:t>한 상황</a:t>
                </a:r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0</m:t>
                    </m:r>
                  </m:oMath>
                </a14:m>
                <a:endParaRPr lang="en-US" altLang="ko-KR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719" y="2259311"/>
                <a:ext cx="5519352" cy="3735382"/>
              </a:xfrm>
              <a:prstGeom prst="rect">
                <a:avLst/>
              </a:prstGeom>
              <a:blipFill>
                <a:blip r:embed="rId24"/>
                <a:stretch>
                  <a:fillRect l="-662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/>
          <p:cNvSpPr/>
          <p:nvPr/>
        </p:nvSpPr>
        <p:spPr>
          <a:xfrm>
            <a:off x="1604406" y="2604411"/>
            <a:ext cx="1110344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03509" y="2718732"/>
            <a:ext cx="1110344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03509" y="2831959"/>
            <a:ext cx="1110344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3509" y="2947012"/>
            <a:ext cx="1110344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2056422" y="3010625"/>
            <a:ext cx="41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839301" y="2600316"/>
            <a:ext cx="520749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38880" y="2714637"/>
            <a:ext cx="520749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38880" y="2827864"/>
            <a:ext cx="520749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838880" y="2942917"/>
            <a:ext cx="520749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5400000">
            <a:off x="4077693" y="3104588"/>
            <a:ext cx="410801" cy="17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2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1: Local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Reparameterization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Trick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586" y="1671292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포인트 사이의 종속성 제거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13" y="4251250"/>
            <a:ext cx="2798307" cy="1177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835979" y="2600317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979" y="2600317"/>
                <a:ext cx="524070" cy="6636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28068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68" y="2766350"/>
                <a:ext cx="29235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344704" y="2780025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077157" y="2344045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164952" y="2344045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987600" y="2344045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476679" y="2766350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</a:t>
            </a:r>
            <a:endParaRPr lang="ko-KR" altLang="en-US" sz="11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013417" y="2592456"/>
            <a:ext cx="778925" cy="1381545"/>
            <a:chOff x="6482818" y="5079231"/>
            <a:chExt cx="778925" cy="1381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6737673" y="5350432"/>
                  <a:ext cx="524070" cy="111034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673" y="5350432"/>
                  <a:ext cx="524070" cy="11103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/>
                <p:cNvSpPr/>
                <p:nvPr/>
              </p:nvSpPr>
              <p:spPr>
                <a:xfrm>
                  <a:off x="6658883" y="5260785"/>
                  <a:ext cx="524070" cy="111034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직사각형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8883" y="5260785"/>
                  <a:ext cx="524070" cy="11103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직사각형 58"/>
                <p:cNvSpPr/>
                <p:nvPr/>
              </p:nvSpPr>
              <p:spPr>
                <a:xfrm>
                  <a:off x="6572927" y="5175973"/>
                  <a:ext cx="524070" cy="111034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직사각형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2927" y="5175973"/>
                  <a:ext cx="524070" cy="11103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482818" y="5079231"/>
                  <a:ext cx="524070" cy="111034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18" y="5079231"/>
                  <a:ext cx="524070" cy="11103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1629584" y="4281682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84" y="4281682"/>
                <a:ext cx="524070" cy="11103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781206" y="4025411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2754976" y="4289080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76" y="4289080"/>
                <a:ext cx="524070" cy="11103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62604" y="4705752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604" y="4705752"/>
                <a:ext cx="29235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19213" y="460483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213" y="4604830"/>
                <a:ext cx="29235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7"/>
          <a:srcRect l="14478" t="-1142" r="76289" b="1142"/>
          <a:stretch/>
        </p:blipFill>
        <p:spPr>
          <a:xfrm>
            <a:off x="1365767" y="4122627"/>
            <a:ext cx="286871" cy="136801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rcRect l="14478" t="-1142" r="76289" b="1142"/>
          <a:stretch/>
        </p:blipFill>
        <p:spPr>
          <a:xfrm flipH="1">
            <a:off x="4372259" y="4118883"/>
            <a:ext cx="286871" cy="1368011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2935941" y="2528149"/>
            <a:ext cx="670029" cy="1240103"/>
          </a:xfrm>
          <a:prstGeom prst="roundRect">
            <a:avLst>
              <a:gd name="adj" fmla="val 7970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81908" y="4108654"/>
            <a:ext cx="3262841" cy="1432015"/>
          </a:xfrm>
          <a:prstGeom prst="roundRect">
            <a:avLst>
              <a:gd name="adj" fmla="val 3728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2"/>
            <a:endCxn id="38" idx="0"/>
          </p:cNvCxnSpPr>
          <p:nvPr/>
        </p:nvCxnSpPr>
        <p:spPr>
          <a:xfrm rot="5400000">
            <a:off x="2971942" y="3809640"/>
            <a:ext cx="340402" cy="257627"/>
          </a:xfrm>
          <a:prstGeom prst="bentConnector3">
            <a:avLst/>
          </a:prstGeom>
          <a:ln w="15875">
            <a:solidFill>
              <a:schemeClr val="accent2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11719" y="2259311"/>
                <a:ext cx="5519352" cy="4289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해결 방법</a:t>
                </a:r>
                <a:r>
                  <a:rPr lang="en-US" altLang="ko-K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배치 안의 모든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가 각기 다른 </a:t>
                </a:r>
                <a:r>
                  <a:rPr lang="en-US" altLang="ko-KR" dirty="0"/>
                  <a:t>weight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를 공유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ko-KR" altLang="en-US" b="1" dirty="0"/>
                  <a:t>각기 다른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</a:t>
                </a:r>
                <a:r>
                  <a:rPr lang="en-US" altLang="ko-KR" dirty="0"/>
                  <a:t>dependent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데이터 사이의 </a:t>
                </a:r>
                <a:r>
                  <a:rPr lang="en-US" altLang="ko-KR" dirty="0"/>
                  <a:t>dependency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제거됨</a:t>
                </a:r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0</m:t>
                    </m:r>
                  </m:oMath>
                </a14:m>
                <a:endParaRPr lang="en-US" altLang="ko-KR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문제점</a:t>
                </a:r>
                <a:r>
                  <a:rPr lang="en-US" altLang="ko-KR" dirty="0"/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계산 비용 증가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샘플링은 비싼 편</a:t>
                </a:r>
                <a:r>
                  <a:rPr lang="en-US" altLang="ko-K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병렬화가 불가능</a:t>
                </a:r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719" y="2259311"/>
                <a:ext cx="5519352" cy="4289379"/>
              </a:xfrm>
              <a:prstGeom prst="rect">
                <a:avLst/>
              </a:prstGeom>
              <a:blipFill>
                <a:blip r:embed="rId22"/>
                <a:stretch>
                  <a:fillRect l="-662" t="-8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3593435" y="4289080"/>
            <a:ext cx="770754" cy="1345323"/>
            <a:chOff x="5327248" y="4646791"/>
            <a:chExt cx="770754" cy="1345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5573932" y="4881770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932" y="4881770"/>
                  <a:ext cx="524070" cy="111034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/>
                <p:cNvSpPr/>
                <p:nvPr/>
              </p:nvSpPr>
              <p:spPr>
                <a:xfrm>
                  <a:off x="5490308" y="4802888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308" y="4802888"/>
                  <a:ext cx="524070" cy="111034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/>
                <p:cNvSpPr/>
                <p:nvPr/>
              </p:nvSpPr>
              <p:spPr>
                <a:xfrm>
                  <a:off x="5412443" y="4724006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443" y="4724006"/>
                  <a:ext cx="524070" cy="11103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직사각형 40"/>
                <p:cNvSpPr/>
                <p:nvPr/>
              </p:nvSpPr>
              <p:spPr>
                <a:xfrm>
                  <a:off x="5327248" y="4646791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직사각형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248" y="4646791"/>
                  <a:ext cx="524070" cy="111034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 rot="2928195">
            <a:off x="3797965" y="3648120"/>
            <a:ext cx="41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 rot="2928195">
            <a:off x="4344780" y="5344092"/>
            <a:ext cx="41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1604406" y="2604411"/>
            <a:ext cx="1110344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603509" y="2718732"/>
            <a:ext cx="1110344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603509" y="2831959"/>
            <a:ext cx="1110344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03509" y="2947012"/>
            <a:ext cx="1110344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 rot="5400000">
            <a:off x="2056422" y="3010625"/>
            <a:ext cx="41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839301" y="2600316"/>
            <a:ext cx="520749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838880" y="2714637"/>
            <a:ext cx="520749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838880" y="2827864"/>
            <a:ext cx="520749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838880" y="2942917"/>
            <a:ext cx="520749" cy="11409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5400000">
            <a:off x="4077693" y="3104588"/>
            <a:ext cx="410801" cy="17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4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3264281" y="2855715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281" y="2855715"/>
                <a:ext cx="524070" cy="11103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/>
              <p:cNvSpPr/>
              <p:nvPr/>
            </p:nvSpPr>
            <p:spPr>
              <a:xfrm>
                <a:off x="3179925" y="2771059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직사각형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925" y="2771059"/>
                <a:ext cx="524070" cy="111034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3098087" y="2671614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087" y="2671614"/>
                <a:ext cx="524070" cy="11103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/>
          <p:cNvSpPr/>
          <p:nvPr/>
        </p:nvSpPr>
        <p:spPr>
          <a:xfrm>
            <a:off x="3185043" y="2671614"/>
            <a:ext cx="83713" cy="111034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1: Local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Reparameterization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Trick</a:t>
            </a:r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586" y="1671292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포인트 사이의 종속성 제거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030913" y="4251250"/>
            <a:ext cx="2798307" cy="1177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835979" y="2600317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979" y="2600317"/>
                <a:ext cx="524070" cy="66366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28068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68" y="2766350"/>
                <a:ext cx="29235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blipFill>
                <a:blip r:embed="rId10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blipFill>
                <a:blip r:embed="rId1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87601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01" y="2344045"/>
                <a:ext cx="220825" cy="261610"/>
              </a:xfrm>
              <a:prstGeom prst="rect">
                <a:avLst/>
              </a:prstGeom>
              <a:blipFill>
                <a:blip r:embed="rId1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76680" y="2766350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680" y="2766350"/>
                <a:ext cx="220825" cy="261610"/>
              </a:xfrm>
              <a:prstGeom prst="rect">
                <a:avLst/>
              </a:prstGeom>
              <a:blipFill>
                <a:blip r:embed="rId13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1629584" y="4281682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84" y="4281682"/>
                <a:ext cx="524070" cy="11103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781206" y="4025411"/>
            <a:ext cx="22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2754976" y="4289080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76" y="4289080"/>
                <a:ext cx="524070" cy="11103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62604" y="4705752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604" y="4705752"/>
                <a:ext cx="29235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19213" y="460483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213" y="4604830"/>
                <a:ext cx="29235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3"/>
          <a:srcRect l="14478" t="-1142" r="76289" b="1142"/>
          <a:stretch/>
        </p:blipFill>
        <p:spPr>
          <a:xfrm>
            <a:off x="1365767" y="4122627"/>
            <a:ext cx="286871" cy="136801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3"/>
          <a:srcRect l="14478" t="-1142" r="76289" b="1142"/>
          <a:stretch/>
        </p:blipFill>
        <p:spPr>
          <a:xfrm flipH="1">
            <a:off x="4372259" y="4118883"/>
            <a:ext cx="286871" cy="1368011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1381908" y="4108654"/>
            <a:ext cx="3262841" cy="1432015"/>
          </a:xfrm>
          <a:prstGeom prst="roundRect">
            <a:avLst>
              <a:gd name="adj" fmla="val 3728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2"/>
            <a:endCxn id="38" idx="0"/>
          </p:cNvCxnSpPr>
          <p:nvPr/>
        </p:nvCxnSpPr>
        <p:spPr>
          <a:xfrm rot="5400000">
            <a:off x="2971942" y="3809640"/>
            <a:ext cx="340402" cy="257627"/>
          </a:xfrm>
          <a:prstGeom prst="bentConnector3">
            <a:avLst/>
          </a:prstGeom>
          <a:ln w="15875">
            <a:solidFill>
              <a:schemeClr val="accent2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11719" y="2259311"/>
                <a:ext cx="5519352" cy="2546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더 나은 방법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이면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도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If X,Y independent and normally distributed,</a:t>
                </a:r>
                <a:endPara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2"/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X+Y is also normally distributed.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719" y="2259311"/>
                <a:ext cx="5519352" cy="2546082"/>
              </a:xfrm>
              <a:prstGeom prst="rect">
                <a:avLst/>
              </a:prstGeom>
              <a:blipFill>
                <a:blip r:embed="rId36"/>
                <a:stretch>
                  <a:fillRect l="-662" t="-1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/>
          <p:cNvSpPr/>
          <p:nvPr/>
        </p:nvSpPr>
        <p:spPr>
          <a:xfrm>
            <a:off x="3100286" y="2600316"/>
            <a:ext cx="83713" cy="111034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05254" y="2690654"/>
            <a:ext cx="1110344" cy="906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932120" y="2675172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605254" y="2795615"/>
            <a:ext cx="1110344" cy="9064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32120" y="2785360"/>
            <a:ext cx="85923" cy="10061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508711" y="1648158"/>
            <a:ext cx="2063312" cy="1023157"/>
            <a:chOff x="8895197" y="1652015"/>
            <a:chExt cx="2063312" cy="102315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9333041" y="1652015"/>
              <a:ext cx="1187624" cy="73041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895197" y="2406044"/>
              <a:ext cx="2063312" cy="269128"/>
            </a:xfrm>
            <a:prstGeom prst="rect">
              <a:avLst/>
            </a:prstGeom>
          </p:spPr>
        </p:pic>
      </p:grpSp>
      <p:cxnSp>
        <p:nvCxnSpPr>
          <p:cNvPr id="5" name="직선 화살표 연결선 4"/>
          <p:cNvCxnSpPr/>
          <p:nvPr/>
        </p:nvCxnSpPr>
        <p:spPr>
          <a:xfrm flipV="1">
            <a:off x="2662518" y="3415554"/>
            <a:ext cx="502434" cy="1927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1553819" y="2742803"/>
            <a:ext cx="249671" cy="4249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91588" y="3062752"/>
                <a:ext cx="54065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88" y="3062752"/>
                <a:ext cx="540658" cy="39164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180019" y="3433208"/>
                <a:ext cx="54065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019" y="3433208"/>
                <a:ext cx="540658" cy="391646"/>
              </a:xfrm>
              <a:prstGeom prst="rect">
                <a:avLst/>
              </a:prstGeom>
              <a:blipFill>
                <a:blip r:embed="rId40"/>
                <a:stretch>
                  <a:fillRect r="-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470867" y="2121845"/>
                <a:ext cx="54065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867" y="2121845"/>
                <a:ext cx="540658" cy="391646"/>
              </a:xfrm>
              <a:prstGeom prst="rect">
                <a:avLst/>
              </a:prstGeom>
              <a:blipFill>
                <a:blip r:embed="rId41"/>
                <a:stretch>
                  <a:fillRect r="-12360"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/>
          <p:nvPr/>
        </p:nvCxnSpPr>
        <p:spPr>
          <a:xfrm flipH="1">
            <a:off x="3985012" y="2418876"/>
            <a:ext cx="526660" cy="3151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2618750" y="3206962"/>
            <a:ext cx="529660" cy="3203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2601141" y="2956939"/>
            <a:ext cx="549148" cy="4619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1642004" y="2733651"/>
            <a:ext cx="366302" cy="4553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1747798" y="2742804"/>
            <a:ext cx="425948" cy="466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449192" y="5549561"/>
                <a:ext cx="26745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*</a:t>
                </a:r>
                <a:r>
                  <a:rPr lang="ko-KR" altLang="en-US" sz="1100" dirty="0"/>
                  <a:t>논문 표기로 통일 </a:t>
                </a:r>
                <a:r>
                  <a:rPr lang="en-US" altLang="ko-KR" sz="11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𝐴𝑊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1100" dirty="0"/>
                  <a:t>)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192" y="5549561"/>
                <a:ext cx="2674573" cy="261610"/>
              </a:xfrm>
              <a:prstGeom prst="rect">
                <a:avLst/>
              </a:prstGeom>
              <a:blipFill>
                <a:blip r:embed="rId4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그룹 69"/>
          <p:cNvGrpSpPr/>
          <p:nvPr/>
        </p:nvGrpSpPr>
        <p:grpSpPr>
          <a:xfrm>
            <a:off x="3593435" y="4289080"/>
            <a:ext cx="770754" cy="1345323"/>
            <a:chOff x="5327248" y="4646791"/>
            <a:chExt cx="770754" cy="1345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직사각형 70"/>
                <p:cNvSpPr/>
                <p:nvPr/>
              </p:nvSpPr>
              <p:spPr>
                <a:xfrm>
                  <a:off x="5573932" y="4881770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직사각형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932" y="4881770"/>
                  <a:ext cx="524070" cy="11103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직사각형 71"/>
                <p:cNvSpPr/>
                <p:nvPr/>
              </p:nvSpPr>
              <p:spPr>
                <a:xfrm>
                  <a:off x="5490308" y="4802888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직사각형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308" y="4802888"/>
                  <a:ext cx="524070" cy="1110344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직사각형 72"/>
                <p:cNvSpPr/>
                <p:nvPr/>
              </p:nvSpPr>
              <p:spPr>
                <a:xfrm>
                  <a:off x="5412443" y="4724006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직사각형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443" y="4724006"/>
                  <a:ext cx="524070" cy="111034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직사각형 73"/>
                <p:cNvSpPr/>
                <p:nvPr/>
              </p:nvSpPr>
              <p:spPr>
                <a:xfrm>
                  <a:off x="5327248" y="4646791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직사각형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248" y="4646791"/>
                  <a:ext cx="524070" cy="1110344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178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5384" y="1459208"/>
            <a:ext cx="9505258" cy="2981815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1" dirty="0">
                <a:latin typeface="Calibri" panose="020F0502020204030204" pitchFamily="34" charset="0"/>
              </a:rPr>
              <a:t>Part I</a:t>
            </a:r>
            <a:r>
              <a:rPr lang="en-US" altLang="ko-KR" sz="4400" dirty="0">
                <a:latin typeface="Calibri" panose="020F0502020204030204" pitchFamily="34" charset="0"/>
              </a:rPr>
              <a:t>: </a:t>
            </a:r>
            <a:br>
              <a:rPr lang="en-US" altLang="ko-KR" sz="4400" dirty="0">
                <a:latin typeface="Calibri" panose="020F0502020204030204" pitchFamily="34" charset="0"/>
              </a:rPr>
            </a:br>
            <a:r>
              <a:rPr lang="en-US" altLang="ko-KR" sz="4400" dirty="0">
                <a:latin typeface="Calibri" panose="020F0502020204030204" pitchFamily="34" charset="0"/>
              </a:rPr>
              <a:t>Sparse </a:t>
            </a:r>
            <a:r>
              <a:rPr lang="en-US" altLang="ko-KR" sz="4400" dirty="0" err="1">
                <a:latin typeface="Calibri" panose="020F0502020204030204" pitchFamily="34" charset="0"/>
              </a:rPr>
              <a:t>Variational</a:t>
            </a:r>
            <a:r>
              <a:rPr lang="en-US" altLang="ko-KR" sz="4400" dirty="0">
                <a:latin typeface="Calibri" panose="020F0502020204030204" pitchFamily="34" charset="0"/>
              </a:rPr>
              <a:t> Dropout</a:t>
            </a:r>
            <a:endParaRPr lang="ko-KR" altLang="en-US" sz="4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914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3996432" y="4151363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32" y="4151363"/>
                <a:ext cx="524070" cy="6636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그림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831" y="4111415"/>
            <a:ext cx="813464" cy="731725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476" y="4065220"/>
            <a:ext cx="2242092" cy="784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6" y="2600317"/>
                <a:ext cx="1110344" cy="663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1: Local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Reparameterization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Trick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586" y="1671292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포인트 사이의 종속성 제거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0" y="2600316"/>
                <a:ext cx="524070" cy="11103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4002356" y="2636424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356" y="2636424"/>
                <a:ext cx="524070" cy="663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70" y="2766350"/>
                <a:ext cx="29235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28068" y="2766350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68" y="2766350"/>
                <a:ext cx="29235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4" y="2780025"/>
                <a:ext cx="220825" cy="261610"/>
              </a:xfrm>
              <a:prstGeom prst="rect">
                <a:avLst/>
              </a:prstGeom>
              <a:blipFill>
                <a:blip r:embed="rId11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57" y="2344045"/>
                <a:ext cx="22082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52" y="2344045"/>
                <a:ext cx="220825" cy="261610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53978" y="2380152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978" y="2380152"/>
                <a:ext cx="220825" cy="261610"/>
              </a:xfrm>
              <a:prstGeom prst="rect">
                <a:avLst/>
              </a:prstGeom>
              <a:blipFill>
                <a:blip r:embed="rId1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11719" y="2259311"/>
                <a:ext cx="5519352" cy="4208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더 나은 방법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이면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도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If X,Y independent and normally distributed,</a:t>
                </a:r>
                <a:endPara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2"/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X+Y is also normally distributed.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그렇다면 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</a:t>
                </a:r>
                <a:r>
                  <a:rPr lang="ko-KR" altLang="en-US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 바로 샘플링해보자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ko-KR" altLang="en-US" b="1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→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LRT!</a:t>
                </a:r>
                <a:endParaRPr lang="ko-KR" altLang="en-US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1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글로벌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noise</a:t>
                </a:r>
                <a:r>
                  <a:rPr lang="ko-KR" altLang="en-US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→ 로컬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noise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weight</a:t>
                </a:r>
                <a:r>
                  <a:rPr lang="ko-KR" altLang="en-US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noise</a:t>
                </a:r>
                <a:r>
                  <a:rPr lang="ko-KR" altLang="en-US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→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activation</a:t>
                </a:r>
                <a:r>
                  <a:rPr lang="ko-KR" altLang="en-US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noise</a:t>
                </a:r>
                <a:endParaRPr lang="ko-KR" altLang="en-US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719" y="2259311"/>
                <a:ext cx="5519352" cy="4208075"/>
              </a:xfrm>
              <a:prstGeom prst="rect">
                <a:avLst/>
              </a:prstGeom>
              <a:blipFill>
                <a:blip r:embed="rId15"/>
                <a:stretch>
                  <a:fillRect l="-662" t="-870" r="-1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/>
          <p:cNvSpPr/>
          <p:nvPr/>
        </p:nvSpPr>
        <p:spPr>
          <a:xfrm>
            <a:off x="3100286" y="2600316"/>
            <a:ext cx="83713" cy="111034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05254" y="2690654"/>
            <a:ext cx="1110344" cy="906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98497" y="2711279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557083" y="4306614"/>
            <a:ext cx="4260663" cy="1073051"/>
            <a:chOff x="5773568" y="4342252"/>
            <a:chExt cx="5470286" cy="137769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73568" y="4342252"/>
              <a:ext cx="5470286" cy="883016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6070311" y="5424417"/>
              <a:ext cx="4254789" cy="295531"/>
              <a:chOff x="6070311" y="5591175"/>
              <a:chExt cx="7953664" cy="552450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70311" y="5591175"/>
                <a:ext cx="2438400" cy="514350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56625" y="5591175"/>
                <a:ext cx="5467350" cy="552450"/>
              </a:xfrm>
              <a:prstGeom prst="rect">
                <a:avLst/>
              </a:prstGeom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8508711" y="1648158"/>
            <a:ext cx="2063312" cy="1023157"/>
            <a:chOff x="8895197" y="1652015"/>
            <a:chExt cx="2063312" cy="102315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333041" y="1652015"/>
              <a:ext cx="1187624" cy="73041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895197" y="2406044"/>
              <a:ext cx="2063312" cy="26912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1598482" y="4115256"/>
                <a:ext cx="1110344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82" y="4115256"/>
                <a:ext cx="1110344" cy="6636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3007406" y="4115255"/>
                <a:ext cx="524070" cy="11103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06" y="4115255"/>
                <a:ext cx="524070" cy="11103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15046" y="428128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46" y="4281289"/>
                <a:ext cx="29235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522144" y="4281289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144" y="4281289"/>
                <a:ext cx="29235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338780" y="429496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780" y="4294964"/>
                <a:ext cx="220825" cy="261610"/>
              </a:xfrm>
              <a:prstGeom prst="rect">
                <a:avLst/>
              </a:prstGeom>
              <a:blipFill>
                <a:blip r:embed="rId25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071233" y="385898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33" y="3858984"/>
                <a:ext cx="220825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59028" y="3858984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028" y="3858984"/>
                <a:ext cx="220825" cy="261610"/>
              </a:xfrm>
              <a:prstGeom prst="rect">
                <a:avLst/>
              </a:prstGeom>
              <a:blipFill>
                <a:blip r:embed="rId2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148054" y="3895091"/>
                <a:ext cx="2208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054" y="3895091"/>
                <a:ext cx="220825" cy="261610"/>
              </a:xfrm>
              <a:prstGeom prst="rect">
                <a:avLst/>
              </a:prstGeom>
              <a:blipFill>
                <a:blip r:embed="rId2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직사각형 55"/>
          <p:cNvSpPr/>
          <p:nvPr/>
        </p:nvSpPr>
        <p:spPr>
          <a:xfrm>
            <a:off x="3094362" y="4115255"/>
            <a:ext cx="83713" cy="111034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99330" y="4205593"/>
            <a:ext cx="1110344" cy="906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92573" y="4226218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449192" y="5549561"/>
                <a:ext cx="277032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*</a:t>
                </a:r>
                <a:r>
                  <a:rPr lang="ko-KR" altLang="en-US" sz="1100" dirty="0"/>
                  <a:t>논문 표기로 통일 </a:t>
                </a:r>
                <a:r>
                  <a:rPr lang="en-US" altLang="ko-KR" sz="11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𝐴𝑊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1100" dirty="0"/>
                  <a:t>)</a:t>
                </a:r>
              </a:p>
              <a:p>
                <a:r>
                  <a:rPr lang="en-US" altLang="ko-KR" sz="1100" dirty="0"/>
                  <a:t>*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거듭제곱</a:t>
                </a:r>
                <a:r>
                  <a:rPr lang="ko-KR" altLang="en-US" sz="1100" dirty="0"/>
                  <a:t>은 </a:t>
                </a:r>
                <a:r>
                  <a:rPr lang="en-US" altLang="ko-KR" sz="1100" dirty="0"/>
                  <a:t>elementwise</a:t>
                </a:r>
                <a:r>
                  <a:rPr lang="ko-KR" altLang="en-US" sz="1100" dirty="0"/>
                  <a:t>임을 주의</a:t>
                </a:r>
                <a:r>
                  <a:rPr lang="en-US" altLang="ko-KR" sz="1100" dirty="0"/>
                  <a:t>.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192" y="5549561"/>
                <a:ext cx="2770325" cy="430887"/>
              </a:xfrm>
              <a:prstGeom prst="rect">
                <a:avLst/>
              </a:prstGeom>
              <a:blipFill>
                <a:blip r:embed="rId2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169459" y="3406588"/>
            <a:ext cx="0" cy="41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92756" y="3445911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squared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/>
              <p:cNvSpPr/>
              <p:nvPr/>
            </p:nvSpPr>
            <p:spPr>
              <a:xfrm>
                <a:off x="4759193" y="4145292"/>
                <a:ext cx="524070" cy="655077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직사각형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93" y="4145292"/>
                <a:ext cx="524070" cy="6550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466834" y="4333284"/>
                <a:ext cx="292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⊙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834" y="4333284"/>
                <a:ext cx="292359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직사각형 69"/>
          <p:cNvSpPr/>
          <p:nvPr/>
        </p:nvSpPr>
        <p:spPr>
          <a:xfrm>
            <a:off x="4849522" y="4236713"/>
            <a:ext cx="85923" cy="1006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96019" y="3539635"/>
                <a:ext cx="2923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019" y="3539635"/>
                <a:ext cx="292359" cy="338554"/>
              </a:xfrm>
              <a:prstGeom prst="rect">
                <a:avLst/>
              </a:prstGeom>
              <a:blipFill>
                <a:blip r:embed="rId32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모서리가 둥근 직사각형 73"/>
          <p:cNvSpPr/>
          <p:nvPr/>
        </p:nvSpPr>
        <p:spPr>
          <a:xfrm>
            <a:off x="3888134" y="2430048"/>
            <a:ext cx="1532033" cy="1015863"/>
          </a:xfrm>
          <a:prstGeom prst="roundRect">
            <a:avLst>
              <a:gd name="adj" fmla="val 3728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887171" y="3967635"/>
            <a:ext cx="1532996" cy="982204"/>
          </a:xfrm>
          <a:prstGeom prst="roundRect">
            <a:avLst>
              <a:gd name="adj" fmla="val 3728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 rot="5400000">
                <a:off x="4519116" y="4973853"/>
                <a:ext cx="2923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19116" y="4973853"/>
                <a:ext cx="292359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/>
              <p:cNvSpPr/>
              <p:nvPr/>
            </p:nvSpPr>
            <p:spPr>
              <a:xfrm>
                <a:off x="4385894" y="5345582"/>
                <a:ext cx="524070" cy="663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94" y="5345582"/>
                <a:ext cx="524070" cy="66366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직사각형 77"/>
          <p:cNvSpPr/>
          <p:nvPr/>
        </p:nvSpPr>
        <p:spPr>
          <a:xfrm>
            <a:off x="4482035" y="5420437"/>
            <a:ext cx="85923" cy="1006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440449" y="4004335"/>
                <a:ext cx="22082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49" y="4004335"/>
                <a:ext cx="220825" cy="29405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287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1: Local 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Reparameterization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Trick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120586" y="1671292"/>
                <a:ext cx="96415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𝐿𝑅𝑇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장점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86" y="1671292"/>
                <a:ext cx="9641543" cy="400110"/>
              </a:xfrm>
              <a:prstGeom prst="rect">
                <a:avLst/>
              </a:prstGeom>
              <a:blipFill>
                <a:blip r:embed="rId3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16383" y="2283825"/>
                <a:ext cx="7581897" cy="2350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서로 독립적 </a:t>
                </a:r>
                <a:r>
                  <a:rPr lang="ko-KR" altLang="en-US" dirty="0"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→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=0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→ 낮은 </a:t>
                </a:r>
                <a:r>
                  <a:rPr lang="en-US" altLang="ko-KR" dirty="0"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gradient variance!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빠른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학습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(in terms of </a:t>
                </a:r>
                <a:r>
                  <a:rPr lang="en-US" altLang="ko-KR" b="1" i="1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optimization step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더 작은 샘플링 횟수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&amp;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병렬화 가능한 연산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빠른 학습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(in terms of </a:t>
                </a:r>
                <a:r>
                  <a:rPr lang="en-US" altLang="ko-KR" b="1" i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wall-clock time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383" y="2283825"/>
                <a:ext cx="7581897" cy="2350387"/>
              </a:xfrm>
              <a:prstGeom prst="rect">
                <a:avLst/>
              </a:prstGeom>
              <a:blipFill>
                <a:blip r:embed="rId4"/>
                <a:stretch>
                  <a:fillRect l="-563" t="-10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그룹 61"/>
          <p:cNvGrpSpPr/>
          <p:nvPr/>
        </p:nvGrpSpPr>
        <p:grpSpPr>
          <a:xfrm>
            <a:off x="2974871" y="4079844"/>
            <a:ext cx="770754" cy="1345323"/>
            <a:chOff x="5327248" y="4646791"/>
            <a:chExt cx="770754" cy="1345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직사각형 62"/>
                <p:cNvSpPr/>
                <p:nvPr/>
              </p:nvSpPr>
              <p:spPr>
                <a:xfrm>
                  <a:off x="5573932" y="4881770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직사각형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932" y="4881770"/>
                  <a:ext cx="524070" cy="111034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직사각형 63"/>
                <p:cNvSpPr/>
                <p:nvPr/>
              </p:nvSpPr>
              <p:spPr>
                <a:xfrm>
                  <a:off x="5490308" y="4802888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직사각형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308" y="4802888"/>
                  <a:ext cx="524070" cy="1110344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직사각형 64"/>
                <p:cNvSpPr/>
                <p:nvPr/>
              </p:nvSpPr>
              <p:spPr>
                <a:xfrm>
                  <a:off x="5412443" y="4724006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직사각형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443" y="4724006"/>
                  <a:ext cx="524070" cy="1110344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직사각형 65"/>
                <p:cNvSpPr/>
                <p:nvPr/>
              </p:nvSpPr>
              <p:spPr>
                <a:xfrm>
                  <a:off x="5327248" y="4646791"/>
                  <a:ext cx="524070" cy="11103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직사각형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248" y="4646791"/>
                  <a:ext cx="524070" cy="1110344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5955763" y="4458044"/>
                <a:ext cx="524070" cy="655077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63" y="4458044"/>
                <a:ext cx="524070" cy="6550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752324" y="5055835"/>
                <a:ext cx="586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𝑚</m:t>
                    </m:r>
                  </m:oMath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324" y="5055835"/>
                <a:ext cx="586042" cy="369332"/>
              </a:xfrm>
              <a:prstGeom prst="rect">
                <a:avLst/>
              </a:prstGeom>
              <a:blipFill>
                <a:blip r:embed="rId39"/>
                <a:stretch>
                  <a:fillRect l="-937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오른쪽 화살표 2"/>
          <p:cNvSpPr/>
          <p:nvPr/>
        </p:nvSpPr>
        <p:spPr>
          <a:xfrm>
            <a:off x="4606689" y="4660777"/>
            <a:ext cx="672709" cy="29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47211" y="5544875"/>
            <a:ext cx="170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Global noise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Weight noise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2455" y="5534744"/>
            <a:ext cx="28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Local noise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Activation/Units noise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290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0586" y="1671292"/>
            <a:ext cx="96415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지금까지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SGVB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 가능한 효율적인 테크닉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이제부터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method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재해석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Varational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dropout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(with LRT)</a:t>
            </a:r>
          </a:p>
        </p:txBody>
      </p:sp>
    </p:spTree>
    <p:extLst>
      <p:ext uri="{BB962C8B-B14F-4D97-AF65-F5344CB8AC3E}">
        <p14:creationId xmlns:p14="http://schemas.microsoft.com/office/powerpoint/2010/main" val="2230459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2: Reinterpretation of GD as VD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320" y="1690688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variational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method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관계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76766" y="2326217"/>
                <a:ext cx="5575299" cy="2719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 dropout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Multiplicative noise in units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𝐵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ko-KR" altLang="en-US" sz="2000"/>
                          <m:t>⊙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LRT: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b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𝑚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sz="1600" i="1" dirty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𝑚</m:t>
                                </m:r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,</m:t>
                                </m:r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i="1" dirty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𝑚</m:t>
                                </m:r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,</m:t>
                                </m:r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i="1" dirty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16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66" y="2326217"/>
                <a:ext cx="5575299" cy="2719078"/>
              </a:xfrm>
              <a:prstGeom prst="rect">
                <a:avLst/>
              </a:prstGeom>
              <a:blipFill>
                <a:blip r:embed="rId3"/>
                <a:stretch>
                  <a:fillRect t="-1345" b="-9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146520" y="2326217"/>
                <a:ext cx="5626379" cy="2749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Variational Bayesian Inference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Noise in weights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𝐵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𝐴</m:t>
                    </m:r>
                    <m:r>
                      <m:rPr>
                        <m:nor/>
                      </m:rPr>
                      <a:rPr lang="en-US" altLang="ko-KR" sz="200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W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∼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𝑁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LRT: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𝑚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𝑖</m:t>
                                </m:r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,</m:t>
                                </m:r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  <m: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𝑖</m:t>
                                </m:r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,</m:t>
                                </m:r>
                                <m:r>
                                  <a:rPr lang="en-US" altLang="ko-KR" sz="1600" i="1" dirty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i="1" dirty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16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𝑚</m:t>
                            </m:r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𝑖</m:t>
                            </m:r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520" y="2326217"/>
                <a:ext cx="5626379" cy="2749855"/>
              </a:xfrm>
              <a:prstGeom prst="rect">
                <a:avLst/>
              </a:prstGeom>
              <a:blipFill>
                <a:blip r:embed="rId4"/>
                <a:stretch>
                  <a:fillRect t="-1330" b="-9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화살표 3"/>
          <p:cNvSpPr/>
          <p:nvPr/>
        </p:nvSpPr>
        <p:spPr>
          <a:xfrm>
            <a:off x="4978120" y="2766282"/>
            <a:ext cx="11430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92700" y="2448950"/>
            <a:ext cx="93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재해석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4366" y="4906795"/>
            <a:ext cx="4153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직접적 증명은 논문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appendix B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2662767" y="4652433"/>
            <a:ext cx="177800" cy="362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825" y="5033215"/>
            <a:ext cx="1569615" cy="4422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0467" y="4853879"/>
            <a:ext cx="1663700" cy="1924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39215" y="4818641"/>
            <a:ext cx="46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0567" y="5128187"/>
            <a:ext cx="581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32158" y="4772140"/>
            <a:ext cx="2260542" cy="712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8822267" y="3289299"/>
            <a:ext cx="105833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9211733" y="3306233"/>
            <a:ext cx="122767" cy="20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28049" y="3462866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mean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11733" y="3462865"/>
            <a:ext cx="262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Multiplicative noise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689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2: Reinterpretation of GD as VD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3320" y="1690688"/>
                <a:ext cx="9641543" cy="473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 dropout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 </a:t>
                </a: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Variational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method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유사성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의미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lvl="1"/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Variational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Dropout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제안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 (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드디어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이를 통해 얻을 수 있는 이점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LRT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이용해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 drop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보다 안정적 학습 가능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ea typeface="나눔고딕" panose="020D0604000000000000" pitchFamily="50" charset="-127"/>
                  </a:rPr>
                  <a:t>이제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𝜶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variational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parameter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놓고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학습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할 수 있음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2628900" lvl="5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lim>
                        </m:limLow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𝐾𝐿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𝑊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)|</m:t>
                        </m:r>
                        <m:d>
                          <m:dPr>
                            <m:begChr m:val="|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𝜙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𝛼</m:t>
                        </m:r>
                      </m:e>
                    </m:d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또다른 해석 가능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Prior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뭘까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Binary dropout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Gaussian Dropout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Variational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Dropout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Binary dropout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도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central limit theorem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의해 근사 가능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참조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: Fast dropout training. Wang et al. ICML 2013.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20" y="1690688"/>
                <a:ext cx="9641543" cy="4736297"/>
              </a:xfrm>
              <a:prstGeom prst="rect">
                <a:avLst/>
              </a:prstGeom>
              <a:blipFill>
                <a:blip r:embed="rId3"/>
                <a:stretch>
                  <a:fillRect t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/>
          <p:nvPr/>
        </p:nvCxnSpPr>
        <p:spPr>
          <a:xfrm flipV="1">
            <a:off x="7153995" y="3852333"/>
            <a:ext cx="105833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7543461" y="3869267"/>
            <a:ext cx="122767" cy="20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59777" y="4025900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mean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43461" y="4025899"/>
            <a:ext cx="262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Multiplicative noise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140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2: Reinterpretation of GD as VD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4487" y="1690688"/>
                <a:ext cx="9641543" cy="4467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그렇다면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prior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Gaussian dropout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과의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consistency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고려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2000" strike="sngStrike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꼭 필요한가</a:t>
                </a:r>
                <a:r>
                  <a:rPr lang="en-US" altLang="ko-KR" sz="2000" strike="sngStrike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droprate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상수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 weight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대해서만 학습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𝜙</m:t>
                    </m:r>
                    <m:r>
                      <a:rPr lang="en-US" altLang="ko-KR" sz="200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𝛼</m:t>
                        </m:r>
                      </m:e>
                    </m:d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𝐸𝐿𝐵𝑂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에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expected log-likelihood term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대해서만 학습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W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∼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𝑁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 </m:t>
                        </m:r>
                        <m: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𝑦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  <m:t>𝑞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  <m:t>𝑊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  <m:t>|</m:t>
                                        </m:r>
                                        <m:r>
                                          <a:rPr lang="en-US" altLang="ko-KR" sz="200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  <m:t>𝜃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sub>
                                </m:sSub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log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𝑝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𝑦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|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𝑊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)]−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𝐾𝐿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[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𝑊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|</m:t>
                            </m:r>
                            <m: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||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𝑊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]</m:t>
                        </m:r>
                      </m:e>
                    </m:func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이러한 조건을 만족하는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prior?</a:t>
                </a: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Log-uniform prior</a:t>
                </a: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87" y="1690688"/>
                <a:ext cx="9641543" cy="4467441"/>
              </a:xfrm>
              <a:prstGeom prst="rect">
                <a:avLst/>
              </a:prstGeom>
              <a:blipFill>
                <a:blip r:embed="rId3"/>
                <a:stretch>
                  <a:fillRect t="-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6653105" y="3608176"/>
            <a:ext cx="2675468" cy="36830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8024707" y="4023043"/>
            <a:ext cx="132380" cy="1776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03303" y="4135794"/>
                <a:ext cx="34755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Has to be Independent to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(no effect),</a:t>
                </a:r>
              </a:p>
              <a:p>
                <a:pPr algn="ctr"/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</m:oMath>
                </a14:m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is fixed.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303" y="4135794"/>
                <a:ext cx="3475567" cy="523220"/>
              </a:xfrm>
              <a:prstGeom prst="rect">
                <a:avLst/>
              </a:prstGeom>
              <a:blipFill>
                <a:blip r:embed="rId4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270" y="1448941"/>
            <a:ext cx="2408730" cy="74014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5520268" y="1494019"/>
            <a:ext cx="478365" cy="31361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/>
          <a:srcRect l="260" t="27347" r="51024" b="29274"/>
          <a:stretch/>
        </p:blipFill>
        <p:spPr>
          <a:xfrm>
            <a:off x="2946400" y="4978399"/>
            <a:ext cx="2311400" cy="3175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8547777" y="2711293"/>
            <a:ext cx="234102" cy="234102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15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2: Reinterpretation of GD as VD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487" y="1690688"/>
            <a:ext cx="96415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Log-uniform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distribution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성질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871" y="2084698"/>
            <a:ext cx="4744508" cy="731911"/>
          </a:xfrm>
          <a:prstGeom prst="rect">
            <a:avLst/>
          </a:prstGeom>
        </p:spPr>
      </p:pic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68" y="3184947"/>
            <a:ext cx="2253192" cy="135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form distributi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09" y="2925965"/>
            <a:ext cx="2545291" cy="187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035300" y="4801443"/>
                <a:ext cx="884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0" y="4801443"/>
                <a:ext cx="88476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81422" y="4801443"/>
                <a:ext cx="884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422" y="4801443"/>
                <a:ext cx="884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124820" y="5229754"/>
            <a:ext cx="96415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Zero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근처에서 높은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density </a:t>
            </a:r>
            <a:r>
              <a:rPr lang="ko-KR" altLang="en-US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→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weight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적용할 경우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sparsity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*MDL(Maximum Description Length)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관점으로 해석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lvl="1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weight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floating point format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변환 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log-uniform distribution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따를 경우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lvl="1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digit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숫자를 최적으로 하여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압축 가능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weight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크기를 제한하는 효과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논문참조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3236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38896" t="38497" r="13621"/>
          <a:stretch/>
        </p:blipFill>
        <p:spPr>
          <a:xfrm>
            <a:off x="3259724" y="4722642"/>
            <a:ext cx="1879601" cy="615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20586" y="1671292"/>
                <a:ext cx="9641543" cy="422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Negative KL term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closed-form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으로 구할 수 있을까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𝑦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  <m:t>𝑊</m:t>
                                        </m:r>
                                      </m:e>
                                    </m:d>
                                  </m:sub>
                                </m:sSub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log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𝑝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𝑦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|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𝑊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)]−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𝐾𝐿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𝑊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||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𝑊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]</m:t>
                        </m:r>
                      </m:e>
                    </m:func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Appendix C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믿는다면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결과적으로                      항 때문에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계산 불가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그러나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대해 쉽게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샘플링 가능</a:t>
                </a:r>
                <a:endPara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86" y="1671292"/>
                <a:ext cx="9641543" cy="4225772"/>
              </a:xfrm>
              <a:prstGeom prst="rect">
                <a:avLst/>
              </a:prstGeom>
              <a:blipFill>
                <a:blip r:embed="rId4"/>
                <a:stretch>
                  <a:fillRect l="-569" t="-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2: Reinterpretation of GD as VD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68433" y="2315742"/>
            <a:ext cx="2345267" cy="36830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056241" y="3309096"/>
            <a:ext cx="8190120" cy="1052801"/>
            <a:chOff x="1903840" y="3209395"/>
            <a:chExt cx="9871601" cy="1268947"/>
          </a:xfrm>
        </p:grpSpPr>
        <p:grpSp>
          <p:nvGrpSpPr>
            <p:cNvPr id="18" name="그룹 17"/>
            <p:cNvGrpSpPr/>
            <p:nvPr/>
          </p:nvGrpSpPr>
          <p:grpSpPr>
            <a:xfrm>
              <a:off x="1903840" y="3863128"/>
              <a:ext cx="7529186" cy="615214"/>
              <a:chOff x="2309177" y="3921349"/>
              <a:chExt cx="6574548" cy="53721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/>
              <a:srcRect r="10582" b="60920"/>
              <a:stretch/>
            </p:blipFill>
            <p:spPr>
              <a:xfrm>
                <a:off x="2309177" y="4037361"/>
                <a:ext cx="3090863" cy="341346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3"/>
              <a:srcRect t="38497"/>
              <a:stretch/>
            </p:blipFill>
            <p:spPr>
              <a:xfrm>
                <a:off x="5427102" y="3921349"/>
                <a:ext cx="3456623" cy="537210"/>
              </a:xfrm>
              <a:prstGeom prst="rect">
                <a:avLst/>
              </a:prstGeom>
            </p:spPr>
          </p:pic>
        </p:grp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/>
            <a:srcRect l="14883" r="12577" b="67264"/>
            <a:stretch/>
          </p:blipFill>
          <p:spPr>
            <a:xfrm>
              <a:off x="2092959" y="3276116"/>
              <a:ext cx="3307081" cy="39905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/>
            <a:srcRect l="8774" t="35618" b="3343"/>
            <a:stretch/>
          </p:blipFill>
          <p:spPr>
            <a:xfrm>
              <a:off x="5554028" y="3209395"/>
              <a:ext cx="3716972" cy="665012"/>
            </a:xfrm>
            <a:prstGeom prst="rect">
              <a:avLst/>
            </a:prstGeom>
          </p:spPr>
        </p:pic>
        <p:cxnSp>
          <p:nvCxnSpPr>
            <p:cNvPr id="11" name="직선 화살표 연결선 10"/>
            <p:cNvCxnSpPr/>
            <p:nvPr/>
          </p:nvCxnSpPr>
          <p:spPr>
            <a:xfrm flipH="1">
              <a:off x="9507480" y="4170735"/>
              <a:ext cx="30767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601202" y="4001842"/>
                  <a:ext cx="2174239" cy="370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𝜃</m:t>
                      </m:r>
                      <m:r>
                        <a:rPr lang="ko-KR" alt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에</m:t>
                      </m:r>
                    </m:oMath>
                  </a14:m>
                  <a:r>
                    <a:rPr lang="ko-KR" altLang="en-US" sz="1400" dirty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1400" dirty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independent</a:t>
                  </a:r>
                  <a:r>
                    <a:rPr lang="ko-KR" altLang="en-US" sz="1400" dirty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1202" y="4001842"/>
                  <a:ext cx="2174239" cy="370965"/>
                </a:xfrm>
                <a:prstGeom prst="rect">
                  <a:avLst/>
                </a:prstGeom>
                <a:blipFill>
                  <a:blip r:embed="rId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모서리가 둥근 직사각형 19"/>
            <p:cNvSpPr/>
            <p:nvPr/>
          </p:nvSpPr>
          <p:spPr>
            <a:xfrm>
              <a:off x="7010860" y="4018599"/>
              <a:ext cx="1894789" cy="36830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39882" y="3693851"/>
              <a:ext cx="2667598" cy="37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Analytically intractable</a:t>
              </a:r>
              <a:endPara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260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VD-Part 2: Reinterpretation of GD as VD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85026" y="1671292"/>
                <a:ext cx="9641543" cy="480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계산할 수 없다면 많이 </a:t>
                </a:r>
                <a:r>
                  <a:rPr lang="ko-KR" altLang="en-US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샘플링해서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근사</a:t>
                </a:r>
                <a:r>
                  <a:rPr lang="ko-KR" altLang="en-US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하자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(1) 3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차 다항식으로 근사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(2)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더 간단한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lower bound: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0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이므로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</a:p>
              <a:p>
                <a:pPr lvl="2"/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제한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1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0.5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𝛼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이유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클때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large gradient variance </a:t>
                </a:r>
                <a:r>
                  <a:rPr lang="ko-KR" altLang="en-US" sz="2000" dirty="0"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→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local minima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26" y="1671292"/>
                <a:ext cx="9641543" cy="4806957"/>
              </a:xfrm>
              <a:prstGeom prst="rect">
                <a:avLst/>
              </a:prstGeom>
              <a:blipFill>
                <a:blip r:embed="rId3"/>
                <a:stretch>
                  <a:fillRect l="-569" t="-634" b="-12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1797160" y="2818525"/>
            <a:ext cx="6737240" cy="1312620"/>
            <a:chOff x="1766680" y="2519971"/>
            <a:chExt cx="8605240" cy="1676564"/>
          </a:xfrm>
        </p:grpSpPr>
        <p:grpSp>
          <p:nvGrpSpPr>
            <p:cNvPr id="18" name="그룹 17"/>
            <p:cNvGrpSpPr/>
            <p:nvPr/>
          </p:nvGrpSpPr>
          <p:grpSpPr>
            <a:xfrm>
              <a:off x="1766680" y="2689248"/>
              <a:ext cx="7529186" cy="615214"/>
              <a:chOff x="2309177" y="3921349"/>
              <a:chExt cx="6574548" cy="53721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4"/>
              <a:srcRect r="10582" b="60920"/>
              <a:stretch/>
            </p:blipFill>
            <p:spPr>
              <a:xfrm>
                <a:off x="2309177" y="4037361"/>
                <a:ext cx="3090863" cy="341346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4"/>
              <a:srcRect t="38497"/>
              <a:stretch/>
            </p:blipFill>
            <p:spPr>
              <a:xfrm>
                <a:off x="5427102" y="3921349"/>
                <a:ext cx="3456623" cy="537210"/>
              </a:xfrm>
              <a:prstGeom prst="rect">
                <a:avLst/>
              </a:prstGeom>
            </p:spPr>
          </p:pic>
        </p:grpSp>
        <p:sp>
          <p:nvSpPr>
            <p:cNvPr id="20" name="모서리가 둥근 직사각형 19"/>
            <p:cNvSpPr/>
            <p:nvPr/>
          </p:nvSpPr>
          <p:spPr>
            <a:xfrm>
              <a:off x="6873700" y="2844719"/>
              <a:ext cx="1894789" cy="36830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55201" y="2519971"/>
              <a:ext cx="1288118" cy="33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Intractable</a:t>
              </a:r>
              <a:endParaRPr lang="ko-KR" altLang="en-US" sz="11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/>
            <a:srcRect l="32664" t="-1" b="68063"/>
            <a:stretch/>
          </p:blipFill>
          <p:spPr>
            <a:xfrm>
              <a:off x="5430519" y="3392515"/>
              <a:ext cx="4941401" cy="3870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/>
            <a:srcRect t="72000"/>
            <a:stretch/>
          </p:blipFill>
          <p:spPr>
            <a:xfrm>
              <a:off x="2572726" y="3859227"/>
              <a:ext cx="7295354" cy="337308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8154501" y="3405530"/>
              <a:ext cx="2085340" cy="36830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74891" y="3061286"/>
              <a:ext cx="1546113" cy="33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Approximated</a:t>
              </a:r>
              <a:endParaRPr lang="ko-KR" altLang="en-US" sz="11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8323882" y="3206799"/>
              <a:ext cx="100720" cy="19304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187" y="2615253"/>
            <a:ext cx="2840356" cy="192586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rcRect l="38896" t="38497" r="13621"/>
          <a:stretch/>
        </p:blipFill>
        <p:spPr>
          <a:xfrm>
            <a:off x="2331711" y="4807093"/>
            <a:ext cx="1609807" cy="5269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7084" y="4951084"/>
            <a:ext cx="3803905" cy="292608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10977880" y="2382520"/>
            <a:ext cx="213360" cy="28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384233" y="1782586"/>
                <a:ext cx="2807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일 때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KL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되도록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설정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33" y="1782586"/>
                <a:ext cx="2807007" cy="646331"/>
              </a:xfrm>
              <a:prstGeom prst="rect">
                <a:avLst/>
              </a:prstGeom>
              <a:blipFill>
                <a:blip r:embed="rId8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5480596" y="5607238"/>
                <a:ext cx="31401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→ 완전히 </a:t>
                </a:r>
                <a:r>
                  <a:rPr lang="en-US" altLang="ko-KR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drop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=1)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불가능</a:t>
                </a:r>
                <a:r>
                  <a:rPr lang="en-US" altLang="ko-KR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!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596" y="5607238"/>
                <a:ext cx="3140164" cy="369332"/>
              </a:xfrm>
              <a:prstGeom prst="rect">
                <a:avLst/>
              </a:prstGeom>
              <a:blipFill>
                <a:blip r:embed="rId9"/>
                <a:stretch>
                  <a:fillRect l="-1553" t="-11667" r="-58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517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Picture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220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2987634" y="27279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62204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Gaussian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>
            <a:off x="5517474" y="2722880"/>
            <a:ext cx="705526" cy="721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223000" y="301244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52040" y="3766380"/>
            <a:ext cx="3165434" cy="923687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Bayesian NN /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r>
              <a:rPr lang="en-US" altLang="ko-KR" sz="2400" dirty="0">
                <a:solidFill>
                  <a:schemeClr val="tx1"/>
                </a:solidFill>
              </a:rPr>
              <a:t> Inference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52840" y="2834640"/>
            <a:ext cx="1895434" cy="1209040"/>
          </a:xfrm>
          <a:prstGeom prst="roundRect">
            <a:avLst>
              <a:gd name="adj" fmla="val 1017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Sparse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5517474" y="3444240"/>
            <a:ext cx="705526" cy="7839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18434" y="34391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6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진행방식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27433"/>
            <a:ext cx="10515600" cy="4135031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실제 </a:t>
            </a:r>
            <a:r>
              <a:rPr lang="en-US" altLang="ko-KR" sz="24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Variational Dropout</a:t>
            </a:r>
            <a:r>
              <a:rPr lang="ko-KR" altLang="en-US" sz="24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을 위한 코드 구현은 간단</a:t>
            </a:r>
            <a:endParaRPr lang="en-US" altLang="ko-KR" sz="24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lvl="1"/>
            <a:r>
              <a:rPr lang="ko-KR" altLang="en-US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다른 수업에서 했던 모델링 </a:t>
            </a:r>
            <a:r>
              <a:rPr lang="en-US" altLang="ko-KR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+ Dropout layer</a:t>
            </a:r>
          </a:p>
          <a:p>
            <a:pPr lvl="1"/>
            <a:r>
              <a:rPr lang="en-US" altLang="ko-KR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BNN </a:t>
            </a:r>
            <a:r>
              <a:rPr lang="ko-KR" altLang="en-US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학습을 위한 전체적 코드 구조는 두번째 시간과 유사</a:t>
            </a:r>
            <a:endParaRPr lang="en-US" altLang="ko-KR" sz="20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lvl="1"/>
            <a:endParaRPr lang="en-US" altLang="ko-KR" sz="20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r>
              <a:rPr lang="ko-KR" altLang="en-US" sz="24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왜 이렇게 하고</a:t>
            </a:r>
            <a:r>
              <a:rPr lang="en-US" altLang="ko-KR" sz="24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어떻게 해야하는지 원리를 이해하는 것이 더 중요</a:t>
            </a:r>
            <a:endParaRPr lang="en-US" altLang="ko-KR" sz="24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lvl="1"/>
            <a:r>
              <a:rPr lang="ko-KR" altLang="en-US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수학적 이해 및 공식 유도가 다소 요구됨</a:t>
            </a:r>
            <a:endParaRPr lang="en-US" altLang="ko-KR" sz="20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lvl="1"/>
            <a:r>
              <a:rPr lang="ko-KR" altLang="en-US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실제 주요 공식은 코드 한 줄로 구현</a:t>
            </a:r>
            <a:endParaRPr lang="en-US" altLang="ko-KR" sz="20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lvl="1"/>
            <a:endParaRPr lang="en-US" altLang="ko-KR" sz="20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r>
              <a:rPr lang="ko-KR" altLang="en-US" sz="24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수업목표</a:t>
            </a:r>
            <a:endParaRPr lang="en-US" altLang="ko-KR" sz="24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lvl="1"/>
            <a:r>
              <a:rPr lang="ko-KR" altLang="en-US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수학적 디테일을 모두 이해하지 못하더라도</a:t>
            </a:r>
            <a:r>
              <a:rPr lang="en-US" altLang="ko-KR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논리적 흐름을 파악하는 것이 목표</a:t>
            </a:r>
            <a:endParaRPr lang="en-US" altLang="ko-KR" sz="20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lvl="1"/>
            <a:r>
              <a:rPr lang="ko-KR" altLang="en-US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이론 수업에서 보다는 더 자세한 이해</a:t>
            </a:r>
            <a:endParaRPr lang="en-US" altLang="ko-KR" sz="2000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lvl="1"/>
            <a:r>
              <a:rPr lang="ko-KR" altLang="en-US" sz="2000" strike="sngStrike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코드를 보고 실제 어떻게 구현되는지 이해</a:t>
            </a:r>
            <a:endParaRPr lang="en-US" altLang="ko-KR" sz="2000" strike="sngStrike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27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Sparse VD: 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85026" y="1671292"/>
                <a:ext cx="9641543" cy="4739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VD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무엇이 추가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되었나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0" dirty="0">
                    <a:ea typeface="나눔고딕" panose="020D0604000000000000" pitchFamily="50" charset="-127"/>
                  </a:rPr>
                  <a:t>기본전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: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𝑗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로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확장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(weight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별 독립적인 </a:t>
                </a: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droprate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학습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Additive Noise </a:t>
                </a:r>
                <a:r>
                  <a:rPr lang="en-US" altLang="ko-KR" sz="20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Reparameterization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(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1)</a:t>
                </a:r>
                <a:endPara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Gradient variance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줄이기 위한 새로운 테크닉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Approximation of the KL Divergence 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(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2)</a:t>
                </a:r>
                <a:endParaRPr lang="en-US" altLang="ko-KR" sz="2000" b="1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의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범위에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제한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(e.g.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1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없이 학습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→∞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/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1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: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항상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drop /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제거 가능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기타 등등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결과적으로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매우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sparse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network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학습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Bayesian pruning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으로의 연결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26" y="1671292"/>
                <a:ext cx="9641543" cy="4739503"/>
              </a:xfrm>
              <a:prstGeom prst="rect">
                <a:avLst/>
              </a:prstGeom>
              <a:blipFill>
                <a:blip r:embed="rId3"/>
                <a:stretch>
                  <a:fillRect l="-569" t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710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Sparse VD: </a:t>
            </a:r>
            <a:r>
              <a:rPr lang="en-US" altLang="ko-KR" sz="40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Additive Noise </a:t>
            </a:r>
            <a:r>
              <a:rPr lang="en-US" altLang="ko-KR" sz="4000" spc="-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Reparametrization</a:t>
            </a:r>
            <a:endParaRPr lang="ko-KR" altLang="en-US" sz="40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85026" y="1671292"/>
                <a:ext cx="9641543" cy="4710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VD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에서의 문제점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endParaRPr lang="en-US" altLang="ko-KR" sz="2000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Droprate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𝜶</m:t>
                    </m:r>
                  </m:oMath>
                </a14:m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큰 영역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𝜽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대한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gradient variance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매우 큼</a:t>
                </a:r>
                <a:endPara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해결방법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새로운 변수 도입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2"/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2"/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2"/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Mean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를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통해서만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backpropagation.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Variance</a:t>
                </a:r>
                <a:r>
                  <a:rPr lang="ko-KR" altLang="en-US" sz="2000" dirty="0"/>
                  <a:t>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는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수치적으로만 활용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/ backpropagation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과정에는 상수 취급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26" y="1671292"/>
                <a:ext cx="9641543" cy="4710713"/>
              </a:xfrm>
              <a:prstGeom prst="rect">
                <a:avLst/>
              </a:prstGeom>
              <a:blipFill>
                <a:blip r:embed="rId3"/>
                <a:stretch>
                  <a:fillRect l="-569" t="-647" b="-1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38" y="2430614"/>
            <a:ext cx="2630708" cy="1362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898" y="2617260"/>
            <a:ext cx="2638629" cy="69630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8254998" y="2884132"/>
            <a:ext cx="0" cy="3810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974838" y="2884639"/>
            <a:ext cx="0" cy="3810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267527" y="2774912"/>
            <a:ext cx="0" cy="3810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428567" y="2735859"/>
            <a:ext cx="0" cy="3810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427861" y="2774912"/>
            <a:ext cx="541020" cy="63957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707011" y="2673992"/>
            <a:ext cx="541020" cy="63957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84153" y="2673991"/>
            <a:ext cx="689160" cy="63957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694481" y="2945345"/>
            <a:ext cx="541020" cy="3197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363075" y="2945345"/>
            <a:ext cx="298323" cy="31978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883398" y="3443821"/>
            <a:ext cx="1352103" cy="31978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8575" y="4650913"/>
            <a:ext cx="3940148" cy="983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85079" y="4018050"/>
                <a:ext cx="2529840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079" y="4018050"/>
                <a:ext cx="2529840" cy="427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/>
          <p:cNvSpPr/>
          <p:nvPr/>
        </p:nvSpPr>
        <p:spPr>
          <a:xfrm>
            <a:off x="5924941" y="4087092"/>
            <a:ext cx="958457" cy="319787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202626" y="4660524"/>
            <a:ext cx="330254" cy="319787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367753" y="4406879"/>
            <a:ext cx="0" cy="253645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19037" y="4812962"/>
            <a:ext cx="3119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variable</a:t>
            </a:r>
          </a:p>
          <a:p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b="1" i="1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Detached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from the graph)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0F474-7346-475E-8C0E-86B88CA72B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378"/>
          <a:stretch/>
        </p:blipFill>
        <p:spPr>
          <a:xfrm>
            <a:off x="3618915" y="1720412"/>
            <a:ext cx="2932328" cy="2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2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423" y="3223353"/>
            <a:ext cx="3168968" cy="223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Sparse VD: Approximation of the KL term</a:t>
            </a:r>
            <a:endParaRPr lang="ko-KR" altLang="en-US" sz="40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85026" y="1671292"/>
                <a:ext cx="96415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KL term approximation: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2000" b="1" i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𝛂</m:t>
                    </m:r>
                  </m:oMath>
                </a14:m>
                <a:r>
                  <a:rPr lang="en-US" altLang="ko-KR" sz="2000" b="1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b="1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영역에서 더 정확한 근사</a:t>
                </a:r>
                <a:endParaRPr lang="en-US" altLang="ko-KR" sz="2000" b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26" y="1671292"/>
                <a:ext cx="9641543" cy="400110"/>
              </a:xfrm>
              <a:prstGeom prst="rect">
                <a:avLst/>
              </a:prstGeom>
              <a:blipFill>
                <a:blip r:embed="rId4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094" y="2293284"/>
            <a:ext cx="4668164" cy="32997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127" y="2155970"/>
            <a:ext cx="3972560" cy="892871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30" idx="2"/>
          </p:cNvCxnSpPr>
          <p:nvPr/>
        </p:nvCxnSpPr>
        <p:spPr>
          <a:xfrm>
            <a:off x="9634887" y="2788814"/>
            <a:ext cx="91440" cy="1729097"/>
          </a:xfrm>
          <a:prstGeom prst="straightConnector1">
            <a:avLst/>
          </a:prstGeom>
          <a:ln>
            <a:solidFill>
              <a:srgbClr val="CE5B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862727" y="2464476"/>
            <a:ext cx="1544319" cy="32433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084725" y="2469027"/>
            <a:ext cx="1722122" cy="31978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8141367" y="2788814"/>
            <a:ext cx="502920" cy="14141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24000" y="5547677"/>
                <a:ext cx="91135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사실상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Heuristic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 방법을 사용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−0.5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먼저 설정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남은 차이가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sigmoid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와 비슷하다는 점에 착안하여 근사 함수 디자인</a:t>
                </a:r>
              </a:p>
              <a:p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547677"/>
                <a:ext cx="9113520" cy="1200329"/>
              </a:xfrm>
              <a:prstGeom prst="rect">
                <a:avLst/>
              </a:prstGeom>
              <a:blipFill>
                <a:blip r:embed="rId7"/>
                <a:stretch>
                  <a:fillRect l="-401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262393" y="2102039"/>
                <a:ext cx="3594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b="0" dirty="0">
                    <a:solidFill>
                      <a:srgbClr val="59AA6C"/>
                    </a:solidFill>
                  </a:rPr>
                  <a:t>기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59AA6C"/>
                        </a:solidFill>
                        <a:latin typeface="Cambria Math" panose="02040503050406030204" pitchFamily="18" charset="0"/>
                      </a:rPr>
                      <m:t>존</m:t>
                    </m:r>
                    <m:r>
                      <a:rPr lang="en-US" altLang="ko-KR" b="0" i="1" smtClean="0">
                        <a:solidFill>
                          <a:srgbClr val="59AA6C"/>
                        </a:solidFill>
                        <a:latin typeface="Cambria Math" panose="02040503050406030204" pitchFamily="18" charset="0"/>
                      </a:rPr>
                      <m:t>1: 0.5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59AA6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59AA6C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rgbClr val="59AA6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59AA6C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59AA6C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b="0" i="0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59AA6C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b="0" i="0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59AA6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dirty="0">
                  <a:solidFill>
                    <a:srgbClr val="59AA6C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93" y="2102039"/>
                <a:ext cx="3594767" cy="276999"/>
              </a:xfrm>
              <a:prstGeom prst="rect">
                <a:avLst/>
              </a:prstGeom>
              <a:blipFill>
                <a:blip r:embed="rId8"/>
                <a:stretch>
                  <a:fillRect l="-3898" t="-28889" r="-1017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>
            <a:off x="3261360" y="2379038"/>
            <a:ext cx="584200" cy="602922"/>
          </a:xfrm>
          <a:prstGeom prst="straightConnector1">
            <a:avLst/>
          </a:prstGeom>
          <a:ln>
            <a:solidFill>
              <a:srgbClr val="59AA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4526090" y="3835238"/>
            <a:ext cx="331070" cy="233842"/>
          </a:xfrm>
          <a:prstGeom prst="straightConnector1">
            <a:avLst/>
          </a:prstGeom>
          <a:ln>
            <a:solidFill>
              <a:srgbClr val="D952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5017335" y="3244159"/>
                <a:ext cx="1902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solidFill>
                      <a:srgbClr val="4C72B0"/>
                    </a:solidFill>
                  </a:rPr>
                  <a:t>기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4C72B0"/>
                        </a:solidFill>
                        <a:latin typeface="Cambria Math" panose="02040503050406030204" pitchFamily="18" charset="0"/>
                      </a:rPr>
                      <m:t>존</m:t>
                    </m:r>
                    <m:r>
                      <a:rPr lang="en-US" altLang="ko-KR" b="0" i="1" smtClean="0">
                        <a:solidFill>
                          <a:srgbClr val="4C72B0"/>
                        </a:solidFill>
                        <a:latin typeface="Cambria Math" panose="02040503050406030204" pitchFamily="18" charset="0"/>
                      </a:rPr>
                      <m:t>2: </m:t>
                    </m:r>
                    <m:r>
                      <a:rPr lang="en-US" altLang="ko-KR" i="1">
                        <a:solidFill>
                          <a:srgbClr val="4C72B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func>
                      <m:funcPr>
                        <m:ctrlPr>
                          <a:rPr lang="en-US" altLang="ko-KR" i="1">
                            <a:solidFill>
                              <a:srgbClr val="4C72B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rgbClr val="4C72B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rgbClr val="4C72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4C72B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335" y="3244159"/>
                <a:ext cx="1902893" cy="369332"/>
              </a:xfrm>
              <a:prstGeom prst="rect">
                <a:avLst/>
              </a:prstGeom>
              <a:blipFill>
                <a:blip r:embed="rId9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/>
          <p:cNvSpPr/>
          <p:nvPr/>
        </p:nvSpPr>
        <p:spPr>
          <a:xfrm>
            <a:off x="4789356" y="3920289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D9524B"/>
                </a:solidFill>
              </a:rPr>
              <a:t>새롭게 제안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 flipH="1" flipV="1">
            <a:off x="4851800" y="3143727"/>
            <a:ext cx="246815" cy="174331"/>
          </a:xfrm>
          <a:prstGeom prst="straightConnector1">
            <a:avLst/>
          </a:prstGeom>
          <a:ln>
            <a:solidFill>
              <a:srgbClr val="4C72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39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Sparse VD: Sparsity</a:t>
            </a:r>
            <a:endParaRPr lang="ko-KR" altLang="en-US" sz="40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06F4D-0F03-43A9-8399-E6116F695DF9}"/>
                  </a:ext>
                </a:extLst>
              </p:cNvPr>
              <p:cNvSpPr txBox="1"/>
              <p:nvPr/>
            </p:nvSpPr>
            <p:spPr>
              <a:xfrm>
                <a:off x="1085026" y="1671292"/>
                <a:ext cx="9641543" cy="1680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en-US" altLang="ko-KR" sz="20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droprate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관점에서 본다면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  <a:endParaRPr lang="en-US" altLang="ko-KR" sz="200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𝜶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→∞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→1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이므로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항상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drop /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제거 가능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𝛼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w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더해지는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multiplicative noise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관점에서 본다면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𝜶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→∞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: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무한대의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noise /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완전한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random /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상쇄시켜야 함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ko-KR" sz="2000" b="1" dirty="0"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𝟎</m:t>
                    </m:r>
                  </m:oMath>
                </a14:m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06F4D-0F03-43A9-8399-E6116F695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26" y="1671292"/>
                <a:ext cx="9641543" cy="1680588"/>
              </a:xfrm>
              <a:prstGeom prst="rect">
                <a:avLst/>
              </a:prstGeom>
              <a:blipFill>
                <a:blip r:embed="rId3"/>
                <a:stretch>
                  <a:fillRect l="-569" t="-1812" b="-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8918BEFB-398E-4D8F-A82E-E0D7A60B5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78"/>
          <a:stretch/>
        </p:blipFill>
        <p:spPr>
          <a:xfrm>
            <a:off x="7047915" y="3429000"/>
            <a:ext cx="2932328" cy="2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39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Sparse VD: For convolution layers</a:t>
            </a:r>
            <a:endParaRPr lang="ko-KR" altLang="en-US" sz="40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5026" y="1671292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Sparse VD for FC layers:</a:t>
            </a:r>
            <a:endParaRPr lang="en-US" altLang="ko-KR" sz="2000" b="1" dirty="0">
              <a:latin typeface="Cambria Math" panose="02040503050406030204" pitchFamily="18" charset="0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DB478-7152-4954-9DCD-1A1FE2FF8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421" y="2428262"/>
            <a:ext cx="3690747" cy="1137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75AF8C-4A3C-45C6-AD00-07F15C139503}"/>
                  </a:ext>
                </a:extLst>
              </p:cNvPr>
              <p:cNvSpPr txBox="1"/>
              <p:nvPr/>
            </p:nvSpPr>
            <p:spPr>
              <a:xfrm>
                <a:off x="8508872" y="2744006"/>
                <a:ext cx="1868424" cy="692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75AF8C-4A3C-45C6-AD00-07F15C1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872" y="2744006"/>
                <a:ext cx="1868424" cy="692626"/>
              </a:xfrm>
              <a:prstGeom prst="rect">
                <a:avLst/>
              </a:prstGeom>
              <a:blipFill>
                <a:blip r:embed="rId4"/>
                <a:stretch>
                  <a:fillRect b="-4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5D2B76-D097-41D3-9799-207B65C8CE8B}"/>
                  </a:ext>
                </a:extLst>
              </p:cNvPr>
              <p:cNvSpPr txBox="1"/>
              <p:nvPr/>
            </p:nvSpPr>
            <p:spPr>
              <a:xfrm>
                <a:off x="5277802" y="2778679"/>
                <a:ext cx="3190113" cy="10308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  <a:p>
                <a:endParaRPr lang="ko-KR" alt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5D2B76-D097-41D3-9799-207B65C8C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802" y="2778679"/>
                <a:ext cx="3190113" cy="10308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2CFBB29-1E95-41FD-B698-FF570A02C8E5}"/>
              </a:ext>
            </a:extLst>
          </p:cNvPr>
          <p:cNvSpPr txBox="1"/>
          <p:nvPr/>
        </p:nvSpPr>
        <p:spPr>
          <a:xfrm>
            <a:off x="8508872" y="2340621"/>
            <a:ext cx="178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By additive </a:t>
            </a:r>
            <a:r>
              <a:rPr lang="en-US" altLang="ko-KR" dirty="0" err="1">
                <a:solidFill>
                  <a:schemeClr val="accent5"/>
                </a:solidFill>
              </a:rPr>
              <a:t>reparam</a:t>
            </a:r>
            <a:r>
              <a:rPr lang="en-US" altLang="ko-KR" dirty="0">
                <a:solidFill>
                  <a:schemeClr val="accent5"/>
                </a:solidFill>
              </a:rPr>
              <a:t>. trick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5F449-CF2F-4FD0-A95F-7D32B23EBF84}"/>
              </a:ext>
            </a:extLst>
          </p:cNvPr>
          <p:cNvSpPr txBox="1"/>
          <p:nvPr/>
        </p:nvSpPr>
        <p:spPr>
          <a:xfrm>
            <a:off x="1085026" y="3968833"/>
            <a:ext cx="964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Sparse VD for Conv layers:</a:t>
            </a:r>
            <a:endParaRPr lang="en-US" altLang="ko-KR" sz="2000" b="1" dirty="0">
              <a:latin typeface="Cambria Math" panose="02040503050406030204" pitchFamily="18" charset="0"/>
              <a:ea typeface="나눔고딕" panose="020D0604000000000000" pitchFamily="50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8F891D-B71C-46FD-AD66-5F04CAB5C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0735" y="4715534"/>
            <a:ext cx="4790123" cy="74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15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Sparse VD: Empirical Observations</a:t>
            </a:r>
            <a:endParaRPr lang="ko-KR" altLang="en-US" sz="40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06F4D-0F03-43A9-8399-E6116F695DF9}"/>
                  </a:ext>
                </a:extLst>
              </p:cNvPr>
              <p:cNvSpPr txBox="1"/>
              <p:nvPr/>
            </p:nvSpPr>
            <p:spPr>
              <a:xfrm>
                <a:off x="1085026" y="1671292"/>
                <a:ext cx="964154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Test time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에는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실제 완전히 드랍되는 경우는 없으므로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𝜶</m:t>
                    </m:r>
                  </m:oMath>
                </a14:m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대한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thresholding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필요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Expected log likelihood term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보다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KL term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지배적인 경우가 더 일반적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초반에 급격하게 높은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sparsity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수렴하여 학습에 실패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해결책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 Pretraining or Scaling term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사용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Prior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없이도 학습이 가능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사전 지식없이 데이터만 보고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variance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fitting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시킬 수 있음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06F4D-0F03-43A9-8399-E6116F695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26" y="1671292"/>
                <a:ext cx="9641543" cy="2862322"/>
              </a:xfrm>
              <a:prstGeom prst="rect">
                <a:avLst/>
              </a:prstGeom>
              <a:blipFill>
                <a:blip r:embed="rId3"/>
                <a:stretch>
                  <a:fillRect l="-569" t="-1064" b="-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675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Picture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220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2987634" y="27279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62204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Gaussian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>
            <a:off x="5517474" y="2722880"/>
            <a:ext cx="705526" cy="721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223000" y="301244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52040" y="3766380"/>
            <a:ext cx="3165434" cy="923687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Bayesian NN /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r>
              <a:rPr lang="en-US" altLang="ko-KR" sz="2400" dirty="0">
                <a:solidFill>
                  <a:schemeClr val="tx1"/>
                </a:solidFill>
              </a:rPr>
              <a:t> Inference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52840" y="2834640"/>
            <a:ext cx="1895434" cy="1209040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Sparse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5517474" y="3444240"/>
            <a:ext cx="705526" cy="7839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18434" y="34391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11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>
            <a:normAutofit/>
          </a:bodyPr>
          <a:lstStyle/>
          <a:p>
            <a:r>
              <a:rPr lang="en-US" altLang="ko-KR" sz="40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Implementation</a:t>
            </a:r>
            <a:endParaRPr lang="ko-KR" altLang="en-US" sz="40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6957" y="1827848"/>
            <a:ext cx="10098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논문저자 공개 </a:t>
            </a:r>
            <a:r>
              <a:rPr lang="en-US" altLang="ko-KR" sz="2000" dirty="0"/>
              <a:t>(Theano, </a:t>
            </a:r>
            <a:r>
              <a:rPr lang="en-US" altLang="ko-KR" sz="2000" dirty="0" err="1"/>
              <a:t>Lasagne</a:t>
            </a:r>
            <a:r>
              <a:rPr lang="en-US" altLang="ko-KR" sz="2000" dirty="0"/>
              <a:t>)</a:t>
            </a:r>
            <a:endParaRPr lang="en-US" altLang="ko-KR" sz="2000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3"/>
              </a:rPr>
              <a:t>https://github.com/senya-ashukha/variational-dropout-sparsifies-dnn</a:t>
            </a:r>
            <a:endParaRPr lang="en-US" altLang="ko-KR" sz="2000" dirty="0">
              <a:hlinkClick r:id="rId4"/>
            </a:endParaRPr>
          </a:p>
          <a:p>
            <a:endParaRPr lang="en-US" altLang="ko-KR" sz="2000" dirty="0"/>
          </a:p>
          <a:p>
            <a:r>
              <a:rPr lang="ko-KR" altLang="en-US" sz="2000" dirty="0"/>
              <a:t>다른 논문에서 활용 </a:t>
            </a:r>
            <a:r>
              <a:rPr lang="en-US" altLang="ko-KR" sz="2000" dirty="0"/>
              <a:t>(TF / </a:t>
            </a:r>
            <a:r>
              <a:rPr lang="ko-KR" altLang="en-US" sz="2000" dirty="0"/>
              <a:t>저자 참여 </a:t>
            </a:r>
            <a:r>
              <a:rPr lang="en-US" altLang="ko-KR" sz="2000" dirty="0"/>
              <a:t>/ by Google AI research / </a:t>
            </a:r>
            <a:r>
              <a:rPr lang="ko-KR" altLang="en-US" sz="2000" dirty="0"/>
              <a:t>바로 사용하기 어려움</a:t>
            </a:r>
            <a:r>
              <a:rPr lang="en-US" altLang="ko-KR" sz="2000" dirty="0"/>
              <a:t>)</a:t>
            </a:r>
            <a:r>
              <a:rPr lang="ko-KR" altLang="en-US" sz="2000" dirty="0">
                <a:hlinkClick r:id="rId4"/>
              </a:rPr>
              <a:t> </a:t>
            </a:r>
            <a:endParaRPr lang="en-US" altLang="ko-KR" sz="2000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5"/>
              </a:rPr>
              <a:t>https://github.com/google-research/google-research/tree/master/state_of_sparsity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ko-KR" altLang="en-US" sz="2000" dirty="0"/>
              <a:t>개인 </a:t>
            </a:r>
            <a:r>
              <a:rPr lang="en-US" altLang="ko-KR" sz="2000" dirty="0"/>
              <a:t>repository (TF / </a:t>
            </a:r>
            <a:r>
              <a:rPr lang="ko-KR" altLang="en-US" sz="2000" dirty="0"/>
              <a:t>미검증</a:t>
            </a:r>
            <a:r>
              <a:rPr lang="en-US" altLang="ko-KR" sz="2000" dirty="0"/>
              <a:t>)</a:t>
            </a:r>
            <a:endParaRPr lang="en-US" altLang="ko-KR" sz="2000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4"/>
              </a:rPr>
              <a:t>https://github.com/cjratcliff/variational-dropout</a:t>
            </a:r>
            <a:r>
              <a:rPr lang="en-US" altLang="ko-KR" sz="2000" dirty="0"/>
              <a:t> (in progress)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6"/>
              </a:rPr>
              <a:t>https://github.com/BayesWatch/tf-variational-dropout</a:t>
            </a:r>
            <a:r>
              <a:rPr lang="en-US" altLang="ko-KR" sz="2000" dirty="0"/>
              <a:t> (incomplete)</a:t>
            </a:r>
            <a:endParaRPr lang="en-US" altLang="ko-KR" sz="2000" b="1" dirty="0">
              <a:latin typeface="Cambria Math" panose="02040503050406030204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234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438096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Any questions?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8577"/>
            <a:ext cx="10515600" cy="41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Next lecture – Generative </a:t>
            </a:r>
            <a:r>
              <a:rPr lang="en-US" altLang="ko-KR" sz="2400">
                <a:latin typeface="Calibri" panose="020F0502020204030204" pitchFamily="34" charset="0"/>
              </a:rPr>
              <a:t>Adversarial Networks</a:t>
            </a:r>
            <a:endParaRPr lang="en-US" altLang="ko-K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0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읽어야 할 논문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29478"/>
            <a:ext cx="10515600" cy="821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Binary Dropout (</a:t>
            </a:r>
            <a:r>
              <a:rPr lang="en-US" altLang="ko-KR" b="1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BD</a:t>
            </a: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</a:p>
          <a:p>
            <a:r>
              <a:rPr lang="en-US" altLang="ko-KR" sz="16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Improving neural networks by preventing co-adaptation of feature detectors. Hinton et al. arXiv:1207.0508. 2012. </a:t>
            </a:r>
            <a:r>
              <a:rPr lang="en-US" altLang="ko-KR" sz="1600" dirty="0">
                <a:solidFill>
                  <a:schemeClr val="accent1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4002</a:t>
            </a:r>
          </a:p>
          <a:p>
            <a:r>
              <a:rPr lang="en-US" altLang="ko-KR" sz="16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Dropout: a simple way to prevent neural networks from overfitting. Srivastava et al. JMLR 2014. </a:t>
            </a:r>
            <a:r>
              <a:rPr lang="en-US" altLang="ko-KR" sz="1600" dirty="0">
                <a:solidFill>
                  <a:schemeClr val="accent1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13126</a:t>
            </a:r>
            <a:endParaRPr lang="en-US" altLang="ko-KR" sz="3200" dirty="0">
              <a:solidFill>
                <a:schemeClr val="accent1"/>
              </a:solidFill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Gaussian Dropout (</a:t>
            </a:r>
            <a:r>
              <a:rPr lang="en-US" altLang="ko-KR" b="1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GD</a:t>
            </a: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</a:p>
          <a:p>
            <a:r>
              <a:rPr lang="en-US" altLang="ko-KR" sz="16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Fast dropout training. Wang et al. ICML 2013. </a:t>
            </a:r>
            <a:r>
              <a:rPr lang="en-US" altLang="ko-KR" sz="1600" dirty="0">
                <a:solidFill>
                  <a:schemeClr val="accent1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249</a:t>
            </a:r>
          </a:p>
          <a:p>
            <a:pPr marL="0" indent="0">
              <a:buNone/>
            </a:pPr>
            <a:r>
              <a:rPr lang="en-US" altLang="ko-KR" dirty="0" err="1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Variational</a:t>
            </a: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Dropout (</a:t>
            </a:r>
            <a:r>
              <a:rPr lang="en-US" altLang="ko-KR" b="1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VD</a:t>
            </a: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</a:p>
          <a:p>
            <a:r>
              <a:rPr lang="en-US" altLang="ko-KR" sz="1600" dirty="0" err="1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Variational</a:t>
            </a:r>
            <a:r>
              <a:rPr lang="en-US" altLang="ko-KR" sz="16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Dropout and the Local </a:t>
            </a:r>
            <a:r>
              <a:rPr lang="en-US" altLang="ko-KR" sz="1600" dirty="0" err="1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Reparameterization</a:t>
            </a:r>
            <a:r>
              <a:rPr lang="en-US" altLang="ko-KR" sz="16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Trick. </a:t>
            </a:r>
            <a:r>
              <a:rPr lang="en-US" altLang="ko-KR" sz="1600" dirty="0" err="1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Kingma</a:t>
            </a:r>
            <a:r>
              <a:rPr lang="en-US" altLang="ko-KR" sz="16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et al. NIPS 2015. </a:t>
            </a:r>
            <a:r>
              <a:rPr lang="en-US" altLang="ko-KR" sz="1600" dirty="0">
                <a:solidFill>
                  <a:schemeClr val="accent1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326</a:t>
            </a:r>
            <a:endParaRPr lang="en-US" altLang="ko-KR" sz="2400" dirty="0">
              <a:solidFill>
                <a:schemeClr val="accent1"/>
              </a:solidFill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Sparse </a:t>
            </a:r>
            <a:r>
              <a:rPr lang="en-US" altLang="ko-KR" dirty="0" err="1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Variational</a:t>
            </a: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Dropout (</a:t>
            </a:r>
            <a:r>
              <a:rPr lang="en-US" altLang="ko-KR" b="1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Sparse VD</a:t>
            </a:r>
            <a:r>
              <a:rPr lang="en-US" altLang="ko-KR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) </a:t>
            </a:r>
            <a:r>
              <a:rPr lang="en-US" altLang="ko-KR" dirty="0">
                <a:solidFill>
                  <a:srgbClr val="C00000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← Final goal!</a:t>
            </a:r>
          </a:p>
          <a:p>
            <a:r>
              <a:rPr lang="en-US" altLang="ko-KR" sz="1800" dirty="0" err="1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Variational</a:t>
            </a:r>
            <a:r>
              <a:rPr lang="en-US" altLang="ko-KR" sz="18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Dropout </a:t>
            </a:r>
            <a:r>
              <a:rPr lang="en-US" altLang="ko-KR" sz="1800" dirty="0" err="1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Sparsifies</a:t>
            </a:r>
            <a:r>
              <a:rPr lang="en-US" altLang="ko-KR" sz="18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Deep Neural Networks. </a:t>
            </a:r>
            <a:r>
              <a:rPr lang="en-US" altLang="ko-KR" sz="1800" dirty="0" err="1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Molchanov</a:t>
            </a:r>
            <a:r>
              <a:rPr lang="en-US" altLang="ko-KR" sz="18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et al. ICML 2017. </a:t>
            </a:r>
            <a:r>
              <a:rPr lang="en-US" altLang="ko-KR" sz="1800" dirty="0">
                <a:solidFill>
                  <a:schemeClr val="accent1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148</a:t>
            </a:r>
          </a:p>
          <a:p>
            <a:pPr marL="0" indent="0"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5669458"/>
            <a:ext cx="10515600" cy="821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→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논문들의 내용에서 차례차례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building block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확보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→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building block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조립하여 최종 논문 이해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10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Picture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2200" y="2296160"/>
            <a:ext cx="1895434" cy="86360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2987634" y="27279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622040" y="2296160"/>
            <a:ext cx="1895434" cy="86360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Gaussian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>
            <a:off x="5517474" y="2722880"/>
            <a:ext cx="705526" cy="721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223000" y="3012440"/>
            <a:ext cx="1895434" cy="86360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52040" y="3766380"/>
            <a:ext cx="3165434" cy="923687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Bayesian NN /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r>
              <a:rPr lang="en-US" altLang="ko-KR" sz="2400" dirty="0">
                <a:solidFill>
                  <a:schemeClr val="tx1"/>
                </a:solidFill>
              </a:rPr>
              <a:t> Inference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52840" y="2834640"/>
            <a:ext cx="1895434" cy="120904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Sparse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5517474" y="3444240"/>
            <a:ext cx="705526" cy="7839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18434" y="34391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2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Picture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451" y="5762464"/>
            <a:ext cx="10515600" cy="312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220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2987634" y="27279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622040" y="2296160"/>
            <a:ext cx="1895434" cy="863600"/>
          </a:xfrm>
          <a:prstGeom prst="roundRect">
            <a:avLst>
              <a:gd name="adj" fmla="val 1017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Gaussian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>
            <a:off x="5517474" y="2722880"/>
            <a:ext cx="705526" cy="721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223000" y="3012440"/>
            <a:ext cx="1895434" cy="86360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52040" y="3766380"/>
            <a:ext cx="3165434" cy="923687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Bayesian NN /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r>
              <a:rPr lang="en-US" altLang="ko-KR" sz="2400" dirty="0">
                <a:solidFill>
                  <a:schemeClr val="tx1"/>
                </a:solidFill>
              </a:rPr>
              <a:t> Inference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52840" y="2834640"/>
            <a:ext cx="1895434" cy="1209040"/>
          </a:xfrm>
          <a:prstGeom prst="roundRect">
            <a:avLst>
              <a:gd name="adj" fmla="val 10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Sparse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Variational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dropout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5517474" y="3444240"/>
            <a:ext cx="705526" cy="7839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18434" y="3439160"/>
            <a:ext cx="634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62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71542" y="3740622"/>
                <a:ext cx="4214338" cy="1530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Multiplicative Bernoulli Noise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b="0" i="1" dirty="0">
                  <a:latin typeface="Cambria Math" panose="02040503050406030204" pitchFamily="18" charset="0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𝑛𝑒𝑤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𝑜𝑙𝑑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∗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𝒓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𝒃</m:t>
                        </m:r>
                      </m:sub>
                    </m:sSub>
                  </m:oMath>
                </a14:m>
                <a:endPara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2" y="3740622"/>
                <a:ext cx="4214338" cy="1530355"/>
              </a:xfrm>
              <a:prstGeom prst="rect">
                <a:avLst/>
              </a:prstGeom>
              <a:blipFill>
                <a:blip r:embed="rId3"/>
                <a:stretch>
                  <a:fillRect l="-1302" t="-2390" b="-43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BD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GD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일반화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71451" y="2091904"/>
            <a:ext cx="6143625" cy="3333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749" y="4804640"/>
            <a:ext cx="2798941" cy="572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1541" y="2158341"/>
            <a:ext cx="41493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잘 알고 있는 그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확률로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retain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1-p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확률로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drop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반대로 표기하기도 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7923258" y="4875769"/>
                <a:ext cx="8254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𝒓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58" y="4875769"/>
                <a:ext cx="825418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C2EE6C2-4ED1-4C70-9862-2B6B57AB1D97}"/>
              </a:ext>
            </a:extLst>
          </p:cNvPr>
          <p:cNvSpPr txBox="1"/>
          <p:nvPr/>
        </p:nvSpPr>
        <p:spPr>
          <a:xfrm>
            <a:off x="6810861" y="1556685"/>
            <a:ext cx="358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ea typeface="나눔고딕" panose="020D0604000000000000"/>
              </a:rPr>
              <a:t>Binary Dropout?</a:t>
            </a:r>
            <a:endParaRPr lang="ko-KR" altLang="en-US" sz="2400" dirty="0"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9104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BD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GD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일반화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30353" y="2402284"/>
            <a:ext cx="4316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가지 상황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효과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두번째 케이스로 구현되어 있음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 time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특별한 조치가 없다는 점에서 더 편리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앞으로 두번째 케이스를 전제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37" y="2025719"/>
            <a:ext cx="4739263" cy="14798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42" y="4614994"/>
            <a:ext cx="4739263" cy="1479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123426" y="5282310"/>
                <a:ext cx="507348" cy="3913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26" y="5282310"/>
                <a:ext cx="507348" cy="391383"/>
              </a:xfrm>
              <a:prstGeom prst="rect">
                <a:avLst/>
              </a:prstGeom>
              <a:blipFill>
                <a:blip r:embed="rId7"/>
                <a:stretch>
                  <a:fillRect t="-17188" b="-218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5522048" y="5318726"/>
            <a:ext cx="237729" cy="130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546767" y="5264606"/>
                <a:ext cx="333324" cy="3098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767" y="5264606"/>
                <a:ext cx="333324" cy="309892"/>
              </a:xfrm>
              <a:prstGeom prst="rect">
                <a:avLst/>
              </a:prstGeom>
              <a:blipFill>
                <a:blip r:embed="rId8"/>
                <a:stretch>
                  <a:fillRect l="-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/>
          <p:cNvCxnSpPr/>
          <p:nvPr/>
        </p:nvCxnSpPr>
        <p:spPr>
          <a:xfrm>
            <a:off x="1356737" y="3724609"/>
            <a:ext cx="4804900" cy="0"/>
          </a:xfrm>
          <a:prstGeom prst="line">
            <a:avLst/>
          </a:prstGeom>
          <a:ln w="3175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7933" y="1690688"/>
            <a:ext cx="2176870" cy="4450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8311" y="4095365"/>
            <a:ext cx="2176870" cy="44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93185" y="4087655"/>
                <a:ext cx="92399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i</a:t>
                </a:r>
                <a:r>
                  <a:rPr lang="en-US" altLang="ko-KR" sz="1100" b="0" dirty="0"/>
                  <a:t>f</a:t>
                </a:r>
                <a:r>
                  <a:rPr lang="en-US" altLang="ko-KR" sz="11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ko-KR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100" dirty="0"/>
                  <a:t>,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185" y="4087655"/>
                <a:ext cx="923990" cy="261610"/>
              </a:xfrm>
              <a:prstGeom prst="rect">
                <a:avLst/>
              </a:prstGeom>
              <a:blipFill>
                <a:blip r:embed="rId10"/>
                <a:stretch>
                  <a:fillRect t="-238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7FA187-AB94-4C7B-9DE0-AB2C326A92C3}"/>
              </a:ext>
            </a:extLst>
          </p:cNvPr>
          <p:cNvSpPr txBox="1"/>
          <p:nvPr/>
        </p:nvSpPr>
        <p:spPr>
          <a:xfrm>
            <a:off x="6614536" y="1640719"/>
            <a:ext cx="422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ea typeface="나눔고딕" panose="020D0604000000000000"/>
              </a:rPr>
              <a:t>학습</a:t>
            </a:r>
            <a:r>
              <a:rPr lang="ko-KR" altLang="en-US" sz="2400" dirty="0">
                <a:ea typeface="나눔고딕" panose="020D0604000000000000"/>
              </a:rPr>
              <a:t>과 </a:t>
            </a:r>
            <a:r>
              <a:rPr lang="ko-KR" altLang="en-US" sz="2400" b="1" dirty="0">
                <a:ea typeface="나눔고딕" panose="020D0604000000000000"/>
              </a:rPr>
              <a:t>테스트 </a:t>
            </a:r>
            <a:r>
              <a:rPr lang="ko-KR" altLang="en-US" sz="2400" dirty="0">
                <a:ea typeface="나눔고딕" panose="020D0604000000000000"/>
              </a:rPr>
              <a:t>시의 차이</a:t>
            </a:r>
          </a:p>
        </p:txBody>
      </p:sp>
    </p:spTree>
    <p:extLst>
      <p:ext uri="{BB962C8B-B14F-4D97-AF65-F5344CB8AC3E}">
        <p14:creationId xmlns:p14="http://schemas.microsoft.com/office/powerpoint/2010/main" val="116958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28619</TotalTime>
  <Words>2934</Words>
  <Application>Microsoft Office PowerPoint</Application>
  <PresentationFormat>Widescreen</PresentationFormat>
  <Paragraphs>780</Paragraphs>
  <Slides>48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나눔고딕</vt:lpstr>
      <vt:lpstr>맑은 고딕</vt:lpstr>
      <vt:lpstr>Arial</vt:lpstr>
      <vt:lpstr>Calibri</vt:lpstr>
      <vt:lpstr>Cambria Math</vt:lpstr>
      <vt:lpstr>Office 테마</vt:lpstr>
      <vt:lpstr>Tutorial: Bayesian pruning</vt:lpstr>
      <vt:lpstr>튜토리얼 개요</vt:lpstr>
      <vt:lpstr>Part I:  Sparse Variational Dropout</vt:lpstr>
      <vt:lpstr>진행방식</vt:lpstr>
      <vt:lpstr>읽어야 할 논문?</vt:lpstr>
      <vt:lpstr>Big Picture</vt:lpstr>
      <vt:lpstr>Big Picture</vt:lpstr>
      <vt:lpstr>BD를 GD로 일반화</vt:lpstr>
      <vt:lpstr>BD를 GD로 일반화</vt:lpstr>
      <vt:lpstr>BD를 GD로 일반화</vt:lpstr>
      <vt:lpstr>BD를 GD로 일반화</vt:lpstr>
      <vt:lpstr>Big Picture</vt:lpstr>
      <vt:lpstr>Recap: Bayesian Neural Networks</vt:lpstr>
      <vt:lpstr>Recap: Variational Inference</vt:lpstr>
      <vt:lpstr>Recap: Variational Inference</vt:lpstr>
      <vt:lpstr>Recap: Variational Inference</vt:lpstr>
      <vt:lpstr>Recap: Variational Inference</vt:lpstr>
      <vt:lpstr>Recap: Variational Inference</vt:lpstr>
      <vt:lpstr>Recap: Variational Inference</vt:lpstr>
      <vt:lpstr>Recap: Variational Inference</vt:lpstr>
      <vt:lpstr>Recap: Variational Inference</vt:lpstr>
      <vt:lpstr>Big Picture</vt:lpstr>
      <vt:lpstr> VD: Variational Dropout</vt:lpstr>
      <vt:lpstr> VD-Part 1: Local Reparameterization Trick</vt:lpstr>
      <vt:lpstr> VD-Part 1: Local Reparameterization Trick</vt:lpstr>
      <vt:lpstr> VD-Part 1: Local Reparameterization Trick</vt:lpstr>
      <vt:lpstr> VD-Part 1: Local Reparameterization Trick</vt:lpstr>
      <vt:lpstr> VD-Part 1: Local Reparameterization Trick</vt:lpstr>
      <vt:lpstr> VD-Part 1: Local Reparameterization Trick</vt:lpstr>
      <vt:lpstr> VD-Part 1: Local Reparameterization Trick</vt:lpstr>
      <vt:lpstr> VD-Part 1: Local Reparameterization Trick</vt:lpstr>
      <vt:lpstr> VD-Part 2</vt:lpstr>
      <vt:lpstr> VD-Part 2: Reinterpretation of GD as VD</vt:lpstr>
      <vt:lpstr> VD-Part 2: Reinterpretation of GD as VD</vt:lpstr>
      <vt:lpstr> VD-Part 2: Reinterpretation of GD as VD</vt:lpstr>
      <vt:lpstr> VD-Part 2: Reinterpretation of GD as VD</vt:lpstr>
      <vt:lpstr> VD-Part 2: Reinterpretation of GD as VD</vt:lpstr>
      <vt:lpstr> VD-Part 2: Reinterpretation of GD as VD</vt:lpstr>
      <vt:lpstr>Big Picture</vt:lpstr>
      <vt:lpstr> Sparse VD: </vt:lpstr>
      <vt:lpstr> Sparse VD: Additive Noise Reparametrization</vt:lpstr>
      <vt:lpstr> Sparse VD: Approximation of the KL term</vt:lpstr>
      <vt:lpstr> Sparse VD: Sparsity</vt:lpstr>
      <vt:lpstr> Sparse VD: For convolution layers</vt:lpstr>
      <vt:lpstr> Sparse VD: Empirical Observations</vt:lpstr>
      <vt:lpstr>Big Picture</vt:lpstr>
      <vt:lpstr>Implementation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ricos</cp:lastModifiedBy>
  <cp:revision>2856</cp:revision>
  <dcterms:created xsi:type="dcterms:W3CDTF">2015-08-13T07:44:06Z</dcterms:created>
  <dcterms:modified xsi:type="dcterms:W3CDTF">2019-07-24T07:06:04Z</dcterms:modified>
</cp:coreProperties>
</file>