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57" r:id="rId4"/>
    <p:sldId id="258" r:id="rId5"/>
    <p:sldId id="259" r:id="rId6"/>
    <p:sldId id="285" r:id="rId7"/>
    <p:sldId id="283" r:id="rId8"/>
    <p:sldId id="261" r:id="rId9"/>
    <p:sldId id="289" r:id="rId10"/>
    <p:sldId id="286" r:id="rId11"/>
    <p:sldId id="287" r:id="rId12"/>
    <p:sldId id="262" r:id="rId13"/>
    <p:sldId id="264" r:id="rId14"/>
    <p:sldId id="301" r:id="rId15"/>
    <p:sldId id="313" r:id="rId16"/>
    <p:sldId id="302" r:id="rId17"/>
    <p:sldId id="303" r:id="rId18"/>
    <p:sldId id="306" r:id="rId19"/>
    <p:sldId id="270" r:id="rId20"/>
    <p:sldId id="290" r:id="rId21"/>
    <p:sldId id="291" r:id="rId22"/>
    <p:sldId id="292" r:id="rId23"/>
    <p:sldId id="297" r:id="rId24"/>
    <p:sldId id="308" r:id="rId25"/>
    <p:sldId id="293" r:id="rId26"/>
    <p:sldId id="309" r:id="rId27"/>
    <p:sldId id="294" r:id="rId28"/>
    <p:sldId id="307" r:id="rId29"/>
    <p:sldId id="295" r:id="rId30"/>
    <p:sldId id="314" r:id="rId31"/>
    <p:sldId id="275" r:id="rId32"/>
    <p:sldId id="310" r:id="rId33"/>
    <p:sldId id="31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84FDF8-7638-492D-8FB7-97EBCB9114DF}">
          <p14:sldIdLst>
            <p14:sldId id="256"/>
            <p14:sldId id="263"/>
            <p14:sldId id="257"/>
            <p14:sldId id="258"/>
            <p14:sldId id="259"/>
            <p14:sldId id="285"/>
            <p14:sldId id="283"/>
            <p14:sldId id="261"/>
            <p14:sldId id="289"/>
            <p14:sldId id="286"/>
            <p14:sldId id="287"/>
            <p14:sldId id="262"/>
            <p14:sldId id="264"/>
            <p14:sldId id="301"/>
            <p14:sldId id="313"/>
            <p14:sldId id="302"/>
            <p14:sldId id="303"/>
            <p14:sldId id="306"/>
            <p14:sldId id="270"/>
            <p14:sldId id="290"/>
            <p14:sldId id="291"/>
            <p14:sldId id="292"/>
            <p14:sldId id="297"/>
            <p14:sldId id="308"/>
            <p14:sldId id="293"/>
            <p14:sldId id="309"/>
            <p14:sldId id="294"/>
            <p14:sldId id="307"/>
            <p14:sldId id="295"/>
            <p14:sldId id="314"/>
            <p14:sldId id="275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B0F0"/>
    <a:srgbClr val="5B9BD5"/>
    <a:srgbClr val="70AD4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23" autoAdjust="0"/>
    <p:restoredTop sz="67644" autoAdjust="0"/>
  </p:normalViewPr>
  <p:slideViewPr>
    <p:cSldViewPr snapToGrid="0">
      <p:cViewPr varScale="1">
        <p:scale>
          <a:sx n="77" d="100"/>
          <a:sy n="77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72725-79BF-594A-8640-62496A74699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34E8B-AF06-174A-92B2-0B2A7481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드랍아웃은 아시죠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네트워크가 훈련 데이터셋에 과적합</a:t>
            </a:r>
            <a:r>
              <a:rPr lang="en-US" altLang="ko-KR" dirty="0"/>
              <a:t>(</a:t>
            </a:r>
            <a:r>
              <a:rPr lang="en-US" altLang="ko-KR" dirty="0" err="1"/>
              <a:t>overfitting</a:t>
            </a:r>
            <a:r>
              <a:rPr lang="en-US" altLang="ko-KR" dirty="0"/>
              <a:t>)</a:t>
            </a:r>
            <a:r>
              <a:rPr lang="ko-KR" altLang="en-US" dirty="0"/>
              <a:t>되면</a:t>
            </a:r>
            <a:r>
              <a:rPr lang="en-US" altLang="ko-KR" dirty="0"/>
              <a:t>,</a:t>
            </a:r>
            <a:r>
              <a:rPr lang="ko-KR" altLang="en-US" dirty="0"/>
              <a:t> 테스트 데이터 셋에 대해 성능이 안나옵니다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그래서 네트워크가 </a:t>
            </a:r>
            <a:r>
              <a:rPr lang="en-US" altLang="ko-KR" baseline="0" dirty="0"/>
              <a:t> </a:t>
            </a:r>
            <a:r>
              <a:rPr lang="ko-KR" altLang="en-US" baseline="0" dirty="0"/>
              <a:t>과적합 되는 것을 막고 </a:t>
            </a:r>
            <a:r>
              <a:rPr lang="ko-KR" altLang="en-US" dirty="0"/>
              <a:t>보다 일반화를 잘 할 수 있도록 </a:t>
            </a:r>
            <a:r>
              <a:rPr lang="en-US" altLang="ko-KR" dirty="0"/>
              <a:t>regularization</a:t>
            </a:r>
            <a:r>
              <a:rPr lang="ko-KR" altLang="en-US" dirty="0"/>
              <a:t>하는 여러가지 방법이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그중 하나가 드랍아웃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드랍아웃은 랜덤하게 네트워크의 노드를 드랍시키는데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이때 사전에 정한 확률 </a:t>
            </a:r>
            <a:r>
              <a:rPr lang="en-US" altLang="ko-KR" dirty="0"/>
              <a:t>p</a:t>
            </a:r>
            <a:r>
              <a:rPr lang="ko-KR" altLang="en-US" dirty="0"/>
              <a:t>에 따라 드랍시키는 정도를 정합니다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기본 드랍아웃은 </a:t>
            </a:r>
            <a:r>
              <a:rPr lang="en-US" altLang="ko-KR" dirty="0"/>
              <a:t>Bernoulli </a:t>
            </a:r>
            <a:r>
              <a:rPr lang="ko-KR" altLang="en-US" dirty="0"/>
              <a:t>분포따르고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0.7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그러면 </a:t>
            </a:r>
            <a:r>
              <a:rPr lang="en-US" altLang="ko-KR" dirty="0"/>
              <a:t>70%</a:t>
            </a:r>
            <a:r>
              <a:rPr lang="ko-KR" altLang="en-US" dirty="0"/>
              <a:t>의 확률로 </a:t>
            </a:r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나오고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30%</a:t>
            </a:r>
            <a:r>
              <a:rPr lang="ko-KR" altLang="en-US" dirty="0"/>
              <a:t>의 확률로 </a:t>
            </a:r>
            <a:r>
              <a:rPr lang="en-US" altLang="ko-KR" dirty="0"/>
              <a:t>0</a:t>
            </a:r>
            <a:r>
              <a:rPr lang="ko-KR" altLang="en-US" dirty="0"/>
              <a:t>이 나오겠죠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</a:t>
            </a:r>
            <a:r>
              <a:rPr lang="en-US" altLang="ko-KR" dirty="0"/>
              <a:t>z</a:t>
            </a:r>
            <a:r>
              <a:rPr lang="ko-KR" altLang="en-US" dirty="0"/>
              <a:t>를 각 노드에 곱해서 드랍시키면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베타 분포는 두 개의 모수 알파와 베타를 갖는 분포인데요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확률 밀도 함수는 다음과 같이 생겼습니다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분모의 </a:t>
            </a:r>
            <a:r>
              <a:rPr lang="en-US" altLang="ko-KR" dirty="0"/>
              <a:t>B</a:t>
            </a:r>
            <a:r>
              <a:rPr lang="ko-KR" altLang="en-US" dirty="0"/>
              <a:t>는 베타함수라고 부르는데 확률 밀도 함수의 적분 값이 </a:t>
            </a:r>
            <a:r>
              <a:rPr lang="en-US" altLang="ko-KR" dirty="0"/>
              <a:t>1</a:t>
            </a:r>
            <a:r>
              <a:rPr lang="ko-KR" altLang="en-US" dirty="0"/>
              <a:t>이 되도록 조정해주는 역할이라고 보시면 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베타 분포가 어떤 의미를 가지는지 그림으로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 그림에서 가장 높이 솟은 부분에 해당하는 </a:t>
            </a:r>
            <a:r>
              <a:rPr lang="en-US" altLang="ko-KR" dirty="0"/>
              <a:t>x</a:t>
            </a:r>
            <a:r>
              <a:rPr lang="ko-KR" altLang="en-US" dirty="0"/>
              <a:t>가 평균 값에 가깝다고 보시면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파란색과 초록색 그림 보시면 알파가 증가하면</a:t>
            </a:r>
            <a:r>
              <a:rPr lang="en-US" altLang="ko-KR" dirty="0"/>
              <a:t>,</a:t>
            </a:r>
            <a:r>
              <a:rPr lang="ko-KR" altLang="en-US" dirty="0"/>
              <a:t> 평균이 커지니까 그래프가 오른쪽으로 치우치고</a:t>
            </a:r>
          </a:p>
          <a:p>
            <a:r>
              <a:rPr lang="ko-KR" altLang="en-US" dirty="0"/>
              <a:t>분산을 보시면</a:t>
            </a:r>
            <a:r>
              <a:rPr lang="en-US" altLang="ko-KR" dirty="0"/>
              <a:t>,</a:t>
            </a:r>
            <a:r>
              <a:rPr lang="ko-KR" altLang="en-US" dirty="0"/>
              <a:t> 알파와 베타 값이 클수록 분산이 작아지니까</a:t>
            </a:r>
          </a:p>
          <a:p>
            <a:r>
              <a:rPr lang="ko-KR" altLang="en-US" dirty="0"/>
              <a:t>그래프가 뾰족해지겠죠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파란색과 빨간색을 비교해보면 그런 경향을 알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Latent feature model</a:t>
            </a:r>
            <a:r>
              <a:rPr lang="ko-KR" altLang="en-US" dirty="0"/>
              <a:t>의 가정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latent features</a:t>
            </a:r>
            <a:r>
              <a:rPr lang="ko-KR" altLang="en-US" dirty="0"/>
              <a:t>의 콤비네이션으로 생성 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Binary mask z</a:t>
            </a:r>
            <a:r>
              <a:rPr lang="ko-KR" altLang="en-US" dirty="0"/>
              <a:t>를 이용해 </a:t>
            </a:r>
            <a:r>
              <a:rPr lang="en-US" altLang="ko-KR" dirty="0"/>
              <a:t>d</a:t>
            </a:r>
            <a:r>
              <a:rPr lang="ko-KR" altLang="en-US" dirty="0"/>
              <a:t>를 생성하기 위해 </a:t>
            </a:r>
            <a:r>
              <a:rPr lang="en-US" altLang="ko-KR" dirty="0"/>
              <a:t>feature w</a:t>
            </a:r>
            <a:r>
              <a:rPr lang="ko-KR" altLang="en-US" dirty="0"/>
              <a:t>를 넣을지 말지 결정할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행렬로 </a:t>
            </a:r>
            <a:r>
              <a:rPr lang="en-US" altLang="ko-KR" dirty="0"/>
              <a:t>binary mask</a:t>
            </a:r>
            <a:r>
              <a:rPr lang="ko-KR" altLang="en-US" dirty="0"/>
              <a:t>의 집합을 표현 할 수 있고</a:t>
            </a:r>
            <a:r>
              <a:rPr lang="en-US" altLang="ko-KR" dirty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주어진 </a:t>
            </a:r>
            <a:r>
              <a:rPr lang="en-US" altLang="ko-KR" dirty="0"/>
              <a:t>N</a:t>
            </a:r>
            <a:r>
              <a:rPr lang="ko-KR" altLang="en-US" dirty="0"/>
              <a:t>개의 데이터 포인트에 대해 </a:t>
            </a:r>
            <a:r>
              <a:rPr lang="en-US" altLang="ko-KR" dirty="0"/>
              <a:t>binary matrix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en-US" altLang="ko-KR" baseline="0" dirty="0"/>
              <a:t> \in {0,1}^(N x K)</a:t>
            </a:r>
            <a:r>
              <a:rPr lang="ko-KR" altLang="en-US" baseline="0" dirty="0"/>
              <a:t>를 생성하고</a:t>
            </a:r>
            <a:endParaRPr lang="en-US" altLang="ko-K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IBP</a:t>
            </a:r>
            <a:r>
              <a:rPr lang="ko-KR" altLang="en-US" baseline="0" dirty="0"/>
              <a:t>에 따르면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주어진 데이터 셋에 따라 적응적으로 행렬의 열의 개수를 조정 할 수 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 </a:t>
            </a:r>
            <a:r>
              <a:rPr lang="en-US" altLang="ko-KR" baseline="0" dirty="0"/>
              <a:t>binary mask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beta-Bernoulli </a:t>
            </a:r>
            <a:r>
              <a:rPr lang="en-US" altLang="ko-KR" baseline="0" dirty="0" err="1"/>
              <a:t>dist</a:t>
            </a:r>
            <a:r>
              <a:rPr lang="ko-KR" altLang="en-US" baseline="0" dirty="0"/>
              <a:t>를 이용해서 뽑을 수 있는데요</a:t>
            </a:r>
            <a:r>
              <a:rPr lang="en-US" altLang="ko-KR" baseline="0" dirty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이때 </a:t>
            </a:r>
            <a:r>
              <a:rPr lang="ko-KR" altLang="en-US" baseline="0" dirty="0" err="1"/>
              <a:t>모수</a:t>
            </a:r>
            <a:r>
              <a:rPr lang="ko-KR" altLang="en-US" baseline="0" dirty="0"/>
              <a:t> 알파와 </a:t>
            </a:r>
            <a:r>
              <a:rPr lang="ko-KR" altLang="en-US" baseline="0" dirty="0" err="1"/>
              <a:t>베파를</a:t>
            </a:r>
            <a:r>
              <a:rPr lang="ko-KR" altLang="en-US" baseline="0" dirty="0"/>
              <a:t> 다음과 같이 </a:t>
            </a:r>
            <a:r>
              <a:rPr lang="ko-KR" altLang="en-US" baseline="0" dirty="0" err="1"/>
              <a:t>셋팅하여</a:t>
            </a:r>
            <a:r>
              <a:rPr lang="ko-KR" altLang="en-US" baseline="0" dirty="0"/>
              <a:t> </a:t>
            </a:r>
            <a:r>
              <a:rPr lang="en-US" altLang="ko-KR" baseline="0" dirty="0"/>
              <a:t>beta </a:t>
            </a:r>
            <a:r>
              <a:rPr lang="ko-KR" altLang="en-US" baseline="0" dirty="0"/>
              <a:t>분포를 설정을 하면 행렬이 </a:t>
            </a:r>
            <a:r>
              <a:rPr lang="en-US" altLang="ko-KR" baseline="0" dirty="0"/>
              <a:t>sparse</a:t>
            </a:r>
            <a:r>
              <a:rPr lang="ko-KR" altLang="en-US" baseline="0" dirty="0"/>
              <a:t>해집니다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0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binary mask</a:t>
            </a:r>
            <a:r>
              <a:rPr lang="ko-KR" altLang="en-US" baseline="0" dirty="0"/>
              <a:t>의 수가 증가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특히</a:t>
            </a:r>
            <a:r>
              <a:rPr lang="en-US" altLang="ko-KR" baseline="0" dirty="0"/>
              <a:t>, K </a:t>
            </a:r>
            <a:r>
              <a:rPr lang="ko-KR" altLang="en-US" baseline="0" dirty="0"/>
              <a:t>즉 </a:t>
            </a:r>
            <a:r>
              <a:rPr lang="ko-KR" altLang="en-US" baseline="0" dirty="0" err="1"/>
              <a:t>피쳐의</a:t>
            </a:r>
            <a:r>
              <a:rPr lang="ko-KR" altLang="en-US" baseline="0" dirty="0"/>
              <a:t> 수가 무한대로 가면 수학적으로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z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</a:t>
            </a:r>
            <a:r>
              <a:rPr lang="ko-KR" altLang="en-US" baseline="0" dirty="0"/>
              <a:t>알파로 수렴합니다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이때 </a:t>
            </a:r>
            <a:r>
              <a:rPr lang="en-US" altLang="ko-KR" baseline="0" dirty="0"/>
              <a:t>N</a:t>
            </a:r>
            <a:r>
              <a:rPr lang="ko-KR" altLang="en-US" baseline="0" dirty="0"/>
              <a:t>는 데이터 개수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알파는 </a:t>
            </a:r>
            <a:r>
              <a:rPr lang="en-US" altLang="ko-KR" baseline="0" dirty="0"/>
              <a:t>sparsity level</a:t>
            </a:r>
            <a:r>
              <a:rPr lang="ko-KR" altLang="en-US" baseline="0" dirty="0"/>
              <a:t>를 조정하는 </a:t>
            </a:r>
            <a:r>
              <a:rPr lang="ko-KR" altLang="en-US" baseline="0" dirty="0" err="1"/>
              <a:t>하이퍼</a:t>
            </a:r>
            <a:r>
              <a:rPr lang="ko-KR" altLang="en-US" baseline="0" dirty="0"/>
              <a:t> 파라메터입니다</a:t>
            </a:r>
            <a:r>
              <a:rPr lang="en-US" altLang="ko-KR" baseline="0" dirty="0"/>
              <a:t>.</a:t>
            </a: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To overcome that the number of training instances N may be too large,</a:t>
            </a:r>
          </a:p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	approximate with the summation over a uniformly sampled mini-batch B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2145-7D11-49ED-B3CF-FF923B23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7D2F09-C936-42EA-A247-63729F1BB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D9F9C-8FBF-4FBA-B0B0-80BFBA7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829E4-A714-482D-89C1-038A6C2B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E4146-F238-4CFE-99FD-2D26B6BE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09068-58A4-4050-AE48-6508C99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790C4-63A0-4ABF-97B9-45BDEB74A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86E02-079A-4CB3-8C64-D33F60F1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9AFAF-33FE-46DF-BCE4-D119B4D7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F0000-A47A-4D73-9B3C-5B4A0BB5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B994F0-261A-48E1-85EC-7CD5F588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0B415B-5E36-47D0-ACD3-5D324446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715CC-6A27-41AD-8E5A-39515F60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8C78-F595-44AA-8398-7EE13CAF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4CF64-BC65-4D82-9F16-147E1255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503E5-E5D5-4CAC-BB44-DA896F7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FF1AD-21D3-4E4A-B8A8-4A6DB4A6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D976C-94EC-4F87-B51E-F70061B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6B2B2-10F9-45DF-90CD-594895B0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E0002-4B41-4399-BE28-01721B10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8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2B9EB-5C6E-4192-B176-2F1CB1B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CDDD7-4107-4AD5-BE69-D723F1B2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C3E74-BA12-4E0B-82DC-33B0ADEB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0ECE5-30EE-4CEF-B25B-5285FFB9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2BE5F-8B1E-4221-9B38-3FC9030A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8D3F-2FF3-412F-9C16-CE942533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9029B-FA3C-4525-8575-0B9DF577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81FEB-A77C-46D6-85A7-0B1011BB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78C9-044A-4EEF-A0E9-4718D85D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2242A-375B-455C-A8C9-D7CFB30F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EE5B9-2AA0-4C7F-86CE-0062542E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A2CE-53E7-4FAB-91FC-8D0885CB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B4003-C151-4B85-9A43-FBC4D365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3DE7D-A20F-4D4C-BC9D-F8F32B97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4285D7-87D1-43FC-8A6C-7B4D8D80B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3A842-518D-48EF-9A5A-BCC45C394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5C740-43BD-49F6-B0B3-CDA7167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A7694-6D65-4227-A1AE-3F588C69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C4A0DB-793A-42CF-8862-E73F462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FCAB-D94A-4EB9-80FE-46D60985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1C359-36A5-4D28-A207-1416160C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3D868-7D28-4B91-8E1F-891913BD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32835-02FC-490F-8639-D75CFEF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2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77180E-33E0-4A54-8A0E-9AC02CA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FB656-0710-42A5-8AE8-8AD4E7FE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957E6-39FA-4673-9791-D12A865B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206C5-91A4-43A6-885F-C61BD995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00BE3-0141-4F18-BCD8-BAF8A2E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99CDC-B10A-4C5A-9655-4A88B106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BC29E-09C7-4BF7-8D7A-E16F3F3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21B10-CF5E-436B-90BC-E15E304E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06BF7-86DA-4271-A689-E0FA87F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E058-8A96-4CED-9215-3CBFF6C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A81150-7231-4814-A913-2B5852BAF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F4B83-133E-436A-B025-0F327375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F684F-2279-419C-B792-35F7B976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D607C-EA07-4E06-8357-130D8827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5FEEB-B92E-4619-96C1-B2C0374C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6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67272-100D-4917-A9D0-5D1EC4A8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9EF01-295A-4D8B-BAFB-EF7E78D8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ED600-EA87-4E8B-9D29-A52BC8D8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06D-F437-4D92-B550-352465C1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220FE-7658-432F-9981-41C561D7B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0.png"/><Relationship Id="rId7" Type="http://schemas.openxmlformats.org/officeDocument/2006/relationships/image" Target="../media/image3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ZvEFx3aXNUrTRpi4AygNJX_auVKaodCJ#scrollTo=Rz6djPqUWps9&amp;line=25&amp;uniqifier=1" TargetMode="External"/><Relationship Id="rId3" Type="http://schemas.openxmlformats.org/officeDocument/2006/relationships/image" Target="../media/image45.png"/><Relationship Id="rId7" Type="http://schemas.openxmlformats.org/officeDocument/2006/relationships/hyperlink" Target="https://colab.research.google.com/drive/1ZvEFx3aXNUrTRpi4AygNJX_auVKaodCJ#scrollTo=r3lKC6JjHRKM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colab.research.google.com/drive/1ZvEFx3aXNUrTRpi4AygNJX_auVKaodCJ#scrollTo=sJrRN4ujgQh9&amp;line=4&amp;uniqifier=1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510.png"/><Relationship Id="rId4" Type="http://schemas.openxmlformats.org/officeDocument/2006/relationships/image" Target="../media/image50.png"/><Relationship Id="rId9" Type="http://schemas.openxmlformats.org/officeDocument/2006/relationships/image" Target="../media/image501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50.png"/><Relationship Id="rId7" Type="http://schemas.openxmlformats.org/officeDocument/2006/relationships/image" Target="../media/image48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hyperlink" Target="https://colab.research.google.com/drive/1ZvEFx3aXNUrTRpi4AygNJX_auVKaodCJ#scrollTo=tJjoi_-lga15&amp;line=3&amp;uniqifier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590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78.png"/><Relationship Id="rId10" Type="http://schemas.openxmlformats.org/officeDocument/2006/relationships/image" Target="../media/image540.png"/><Relationship Id="rId4" Type="http://schemas.openxmlformats.org/officeDocument/2006/relationships/image" Target="../media/image460.png"/><Relationship Id="rId9" Type="http://schemas.openxmlformats.org/officeDocument/2006/relationships/image" Target="../media/image5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590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2.png"/><Relationship Id="rId5" Type="http://schemas.openxmlformats.org/officeDocument/2006/relationships/image" Target="../media/image78.png"/><Relationship Id="rId10" Type="http://schemas.openxmlformats.org/officeDocument/2006/relationships/image" Target="../media/image81.png"/><Relationship Id="rId4" Type="http://schemas.openxmlformats.org/officeDocument/2006/relationships/image" Target="../media/image460.png"/><Relationship Id="rId9" Type="http://schemas.openxmlformats.org/officeDocument/2006/relationships/hyperlink" Target="https://colab.research.google.com/drive/1ZvEFx3aXNUrTRpi4AygNJX_auVKaodCJ#scrollTo=tJjoi_-lga15&amp;line=3&amp;uniqifier=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20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ZvEFx3aXNUrTRpi4AygNJX_auVKaodCJ#scrollTo=tJjoi_-lga15&amp;line=3&amp;uniqifier=1" TargetMode="External"/><Relationship Id="rId7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6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ZvEFx3aXNUrTRpi4AygNJX_auVKaodCJ#scrollTo=tJjoi_-lga15&amp;line=3&amp;uniqifier=1" TargetMode="Externa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yeonLee/sparsification_samsung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0.png"/><Relationship Id="rId10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4E6F-74D7-4623-9AB0-188CD647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1248"/>
            <a:ext cx="9144000" cy="781277"/>
          </a:xfrm>
        </p:spPr>
        <p:txBody>
          <a:bodyPr/>
          <a:lstStyle/>
          <a:p>
            <a:r>
              <a:rPr lang="en-US" altLang="ko-KR" sz="4400" b="1" dirty="0"/>
              <a:t>Beta-Bernoulli Dropout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80F74-1B03-40EE-BD48-7BC235152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4895"/>
            <a:ext cx="9144000" cy="1655762"/>
          </a:xfrm>
        </p:spPr>
        <p:txBody>
          <a:bodyPr/>
          <a:lstStyle/>
          <a:p>
            <a:r>
              <a:rPr lang="ko-KR" altLang="en-US" dirty="0"/>
              <a:t>이하연</a:t>
            </a:r>
            <a:endParaRPr lang="en-US" altLang="ko-KR" dirty="0"/>
          </a:p>
          <a:p>
            <a:r>
              <a:rPr lang="en-US" altLang="ko-KR" dirty="0"/>
              <a:t>MLAI Lab.</a:t>
            </a:r>
          </a:p>
          <a:p>
            <a:r>
              <a:rPr lang="en-US" altLang="ko-KR" dirty="0"/>
              <a:t>19. 07. 24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FC6201C-5333-4708-A760-62788A976A2E}"/>
              </a:ext>
            </a:extLst>
          </p:cNvPr>
          <p:cNvSpPr txBox="1">
            <a:spLocks/>
          </p:cNvSpPr>
          <p:nvPr/>
        </p:nvSpPr>
        <p:spPr>
          <a:xfrm>
            <a:off x="1037770" y="1809868"/>
            <a:ext cx="9144000" cy="904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	</a:t>
            </a:r>
            <a:r>
              <a:rPr lang="ko-KR" altLang="en-US" sz="4400" dirty="0"/>
              <a:t>메모리</a:t>
            </a:r>
            <a:r>
              <a:rPr lang="en-US" altLang="ko-KR" sz="4400" dirty="0"/>
              <a:t>, </a:t>
            </a:r>
            <a:r>
              <a:rPr lang="ko-KR" altLang="en-US" sz="4400" dirty="0"/>
              <a:t>계산 효율적 </a:t>
            </a:r>
            <a:r>
              <a:rPr lang="ko-KR" altLang="en-US" sz="4400" dirty="0" err="1"/>
              <a:t>딥러닝</a:t>
            </a:r>
            <a:r>
              <a:rPr lang="ko-KR" altLang="en-US" sz="4400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17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Beta </a:t>
            </a:r>
            <a:r>
              <a:rPr lang="ko-KR" altLang="en-US" dirty="0"/>
              <a:t>분포의 </a:t>
            </a:r>
            <a:r>
              <a:rPr lang="ko-KR" altLang="en-US" dirty="0" err="1"/>
              <a:t>모수를</a:t>
            </a:r>
            <a:r>
              <a:rPr lang="ko-KR" altLang="en-US" dirty="0"/>
              <a:t> </a:t>
            </a:r>
            <a:r>
              <a:rPr lang="en-US" altLang="ko-KR" dirty="0" err="1"/>
              <a:t>a,b</a:t>
            </a:r>
            <a:r>
              <a:rPr lang="ko-KR" altLang="en-US" dirty="0"/>
              <a:t>로 변경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71C007-FC4C-445E-98A4-B0C2A523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8" y="3096545"/>
            <a:ext cx="10246822" cy="1090367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8A11A-A425-4E44-B843-0119BF6A1757}"/>
                  </a:ext>
                </a:extLst>
              </p:cNvPr>
              <p:cNvSpPr txBox="1"/>
              <p:nvPr/>
            </p:nvSpPr>
            <p:spPr>
              <a:xfrm>
                <a:off x="1149260" y="5244854"/>
                <a:ext cx="5766515" cy="313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2000" dirty="0"/>
                  <a:t> 원소의 개수는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/>
                  <a:t>로 수렴한다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8A11A-A425-4E44-B843-0119BF6A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60" y="5244854"/>
                <a:ext cx="5766515" cy="313612"/>
              </a:xfrm>
              <a:prstGeom prst="rect">
                <a:avLst/>
              </a:prstGeom>
              <a:blipFill>
                <a:blip r:embed="rId5"/>
                <a:stretch>
                  <a:fillRect l="-2540" t="-23077" r="-423" b="-48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7A98CE-D9CC-4EE3-B19E-1C83B1FDFAB4}"/>
                  </a:ext>
                </a:extLst>
              </p:cNvPr>
              <p:cNvSpPr txBox="1"/>
              <p:nvPr/>
            </p:nvSpPr>
            <p:spPr>
              <a:xfrm>
                <a:off x="1149260" y="5816212"/>
                <a:ext cx="78044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은 데이터 개수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sparsity level</a:t>
                </a:r>
                <a:r>
                  <a:rPr lang="ko-KR" altLang="en-US" sz="2000" dirty="0"/>
                  <a:t>을 조정하는 </a:t>
                </a:r>
                <a:r>
                  <a:rPr lang="ko-KR" altLang="en-US" sz="2000" dirty="0" err="1"/>
                  <a:t>하이퍼파라메터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7A98CE-D9CC-4EE3-B19E-1C83B1FD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60" y="5816212"/>
                <a:ext cx="7804444" cy="307777"/>
              </a:xfrm>
              <a:prstGeom prst="rect">
                <a:avLst/>
              </a:prstGeom>
              <a:blipFill>
                <a:blip r:embed="rId6"/>
                <a:stretch>
                  <a:fillRect l="-1875" t="-25490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40BDB-2A10-4F11-ACC7-D786ECC4B34A}"/>
              </a:ext>
            </a:extLst>
          </p:cNvPr>
          <p:cNvSpPr/>
          <p:nvPr/>
        </p:nvSpPr>
        <p:spPr>
          <a:xfrm>
            <a:off x="1004734" y="21403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IBP</a:t>
            </a:r>
            <a:r>
              <a:rPr lang="ko-KR" altLang="en-US" sz="2000" dirty="0"/>
              <a:t>의 행렬은 </a:t>
            </a:r>
            <a:r>
              <a:rPr lang="en-US" altLang="ko-KR" sz="2000" dirty="0"/>
              <a:t>BB </a:t>
            </a:r>
            <a:r>
              <a:rPr lang="ko-KR" altLang="en-US" sz="2000" dirty="0"/>
              <a:t>분포를 통해 얻어질 수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466184-E74F-4C96-A0AE-04CBAE535E33}"/>
                  </a:ext>
                </a:extLst>
              </p:cNvPr>
              <p:cNvSpPr/>
              <p:nvPr/>
            </p:nvSpPr>
            <p:spPr>
              <a:xfrm>
                <a:off x="1037986" y="4596642"/>
                <a:ext cx="55451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rgbClr val="FF0000"/>
                    </a:solidFill>
                  </a:rPr>
                  <a:t>BB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분포는 행렬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ko-KR" altLang="en-US" sz="2000" b="1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sparsity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를 발생</a:t>
                </a:r>
                <a:r>
                  <a:rPr lang="ko-KR" altLang="en-US" sz="2000" dirty="0"/>
                  <a:t>시킨다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466184-E74F-4C96-A0AE-04CBAE535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86" y="4596642"/>
                <a:ext cx="5545172" cy="400110"/>
              </a:xfrm>
              <a:prstGeom prst="rect">
                <a:avLst/>
              </a:prstGeom>
              <a:blipFill>
                <a:blip r:embed="rId7"/>
                <a:stretch>
                  <a:fillRect l="-989" t="-7576" r="-330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B8DFD3-AAE3-4760-8B07-9AAD6CC8A868}"/>
                  </a:ext>
                </a:extLst>
              </p:cNvPr>
              <p:cNvSpPr txBox="1"/>
              <p:nvPr/>
            </p:nvSpPr>
            <p:spPr>
              <a:xfrm>
                <a:off x="6987236" y="1909848"/>
                <a:ext cx="1757753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B8DFD3-AAE3-4760-8B07-9AAD6CC8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36" y="1909848"/>
                <a:ext cx="1757753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9">
                <a:extLst>
                  <a:ext uri="{FF2B5EF4-FFF2-40B4-BE49-F238E27FC236}">
                    <a16:creationId xmlns:a16="http://schemas.microsoft.com/office/drawing/2014/main" id="{E182CB9F-5B96-4AD0-B046-642A7CAAF233}"/>
                  </a:ext>
                </a:extLst>
              </p:cNvPr>
              <p:cNvSpPr/>
              <p:nvPr/>
            </p:nvSpPr>
            <p:spPr>
              <a:xfrm>
                <a:off x="3467344" y="2484397"/>
                <a:ext cx="15172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𝑏𝑒𝑡𝑎</m:t>
                    </m:r>
                    <m:r>
                      <a:rPr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ko-KR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ko-KR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9">
                <a:extLst>
                  <a:ext uri="{FF2B5EF4-FFF2-40B4-BE49-F238E27FC236}">
                    <a16:creationId xmlns:a16="http://schemas.microsoft.com/office/drawing/2014/main" id="{E182CB9F-5B96-4AD0-B046-642A7CAAF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44" y="2484397"/>
                <a:ext cx="1517210" cy="461665"/>
              </a:xfrm>
              <a:prstGeom prst="rect">
                <a:avLst/>
              </a:prstGeom>
              <a:blipFill>
                <a:blip r:embed="rId9"/>
                <a:stretch>
                  <a:fillRect l="-1205" t="-10667" r="-2410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4F1B28-6185-42AA-90D4-C9CBF861CE11}"/>
              </a:ext>
            </a:extLst>
          </p:cNvPr>
          <p:cNvCxnSpPr>
            <a:cxnSpLocks/>
          </p:cNvCxnSpPr>
          <p:nvPr/>
        </p:nvCxnSpPr>
        <p:spPr>
          <a:xfrm>
            <a:off x="4339244" y="2946062"/>
            <a:ext cx="0" cy="391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4F0CB41-CD44-4B73-8D1C-9CE6E4FEFA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1443" y="4648642"/>
            <a:ext cx="2483577" cy="16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1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r>
              <a:rPr lang="en-US" altLang="ko-KR" dirty="0"/>
              <a:t>Indian Buffet Processes</a:t>
            </a:r>
          </a:p>
          <a:p>
            <a:r>
              <a:rPr lang="en-US" altLang="ko-KR" dirty="0"/>
              <a:t>Beta-Bernoulli dist. </a:t>
            </a:r>
            <a:r>
              <a:rPr lang="ko-KR" altLang="en-US" dirty="0" err="1"/>
              <a:t>생긴거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113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  <a:r>
              <a:rPr lang="en-US" altLang="ko-KR" sz="2400" b="1" baseline="30000" dirty="0"/>
              <a:t>1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45043A-D87F-4540-9128-1098B8953DD6}"/>
              </a:ext>
            </a:extLst>
          </p:cNvPr>
          <p:cNvGrpSpPr/>
          <p:nvPr/>
        </p:nvGrpSpPr>
        <p:grpSpPr>
          <a:xfrm>
            <a:off x="5438136" y="2756709"/>
            <a:ext cx="5465890" cy="2850461"/>
            <a:chOff x="6661852" y="2634774"/>
            <a:chExt cx="5465890" cy="28504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DE35FC2-6B2C-4BD0-BCC6-7FB329E74D7A}"/>
                </a:ext>
              </a:extLst>
            </p:cNvPr>
            <p:cNvGrpSpPr/>
            <p:nvPr/>
          </p:nvGrpSpPr>
          <p:grpSpPr>
            <a:xfrm>
              <a:off x="6661852" y="2860014"/>
              <a:ext cx="5465890" cy="2625221"/>
              <a:chOff x="6096000" y="2171594"/>
              <a:chExt cx="6529087" cy="313586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171594"/>
                <a:ext cx="5364483" cy="1318130"/>
              </a:xfrm>
              <a:prstGeom prst="rect">
                <a:avLst/>
              </a:prstGeom>
            </p:spPr>
          </p:pic>
          <p:sp>
            <p:nvSpPr>
              <p:cNvPr id="16" name="Rounded Rectangle 15"/>
              <p:cNvSpPr/>
              <p:nvPr/>
            </p:nvSpPr>
            <p:spPr>
              <a:xfrm>
                <a:off x="10078720" y="2641600"/>
                <a:ext cx="619760" cy="42672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698480" y="2641600"/>
                <a:ext cx="518160" cy="426720"/>
              </a:xfrm>
              <a:prstGeom prst="roundRect">
                <a:avLst/>
              </a:prstGeom>
              <a:solidFill>
                <a:schemeClr val="accent2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585379" y="3867439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dropout mask</a:t>
                </a:r>
              </a:p>
            </p:txBody>
          </p:sp>
          <p:cxnSp>
            <p:nvCxnSpPr>
              <p:cNvPr id="19" name="Straight Arrow Connector 18"/>
              <p:cNvCxnSpPr>
                <a:stCxn id="18" idx="0"/>
                <a:endCxn id="16" idx="2"/>
              </p:cNvCxnSpPr>
              <p:nvPr/>
            </p:nvCxnSpPr>
            <p:spPr>
              <a:xfrm flipV="1">
                <a:off x="9411086" y="3068320"/>
                <a:ext cx="977513" cy="79911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0698481" y="3873649"/>
                <a:ext cx="1926606" cy="1433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en-US" altLang="ko-KR" dirty="0"/>
                  <a:t>n</a:t>
                </a:r>
                <a:r>
                  <a:rPr lang="en-US" dirty="0"/>
                  <a:t>ode</a:t>
                </a:r>
              </a:p>
              <a:p>
                <a:r>
                  <a:rPr lang="en-US" dirty="0"/>
                  <a:t>(inputs or </a:t>
                </a:r>
              </a:p>
              <a:p>
                <a:r>
                  <a:rPr lang="en-US" dirty="0"/>
                  <a:t>Intermediate </a:t>
                </a:r>
              </a:p>
              <a:p>
                <a:r>
                  <a:rPr lang="en-US" dirty="0"/>
                  <a:t>Feature units)</a:t>
                </a:r>
              </a:p>
            </p:txBody>
          </p:sp>
          <p:cxnSp>
            <p:nvCxnSpPr>
              <p:cNvPr id="25" name="Straight Arrow Connector 24"/>
              <p:cNvCxnSpPr>
                <a:stCxn id="24" idx="0"/>
              </p:cNvCxnSpPr>
              <p:nvPr/>
            </p:nvCxnSpPr>
            <p:spPr>
              <a:xfrm flipH="1" flipV="1">
                <a:off x="10968782" y="3068321"/>
                <a:ext cx="693003" cy="8053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8395E1F8-7AFC-4337-A3BA-82A8CA2B9A10}"/>
                </a:ext>
              </a:extLst>
            </p:cNvPr>
            <p:cNvSpPr txBox="1">
              <a:spLocks/>
            </p:cNvSpPr>
            <p:nvPr/>
          </p:nvSpPr>
          <p:spPr>
            <a:xfrm>
              <a:off x="7802246" y="2634774"/>
              <a:ext cx="2712618" cy="3646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Latent Feature Model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FABD15-5299-41F9-816B-5E869701B11F}"/>
              </a:ext>
            </a:extLst>
          </p:cNvPr>
          <p:cNvSpPr txBox="1"/>
          <p:nvPr/>
        </p:nvSpPr>
        <p:spPr>
          <a:xfrm>
            <a:off x="838199" y="6006390"/>
            <a:ext cx="107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BB </a:t>
            </a:r>
            <a:r>
              <a:rPr lang="ko-KR" altLang="en-US" dirty="0"/>
              <a:t>분포를 따르는 </a:t>
            </a:r>
            <a:r>
              <a:rPr lang="en-US" altLang="ko-KR" dirty="0"/>
              <a:t>IBP</a:t>
            </a:r>
            <a:r>
              <a:rPr lang="ko-KR" altLang="en-US" dirty="0"/>
              <a:t>를 </a:t>
            </a:r>
            <a:r>
              <a:rPr lang="en-US" altLang="ko-KR" dirty="0"/>
              <a:t>dropout</a:t>
            </a:r>
            <a:r>
              <a:rPr lang="ko-KR" altLang="en-US" dirty="0"/>
              <a:t>이 있는 네트워크에 적용시키면</a:t>
            </a:r>
            <a:r>
              <a:rPr lang="en-US" altLang="ko-KR" dirty="0"/>
              <a:t>, </a:t>
            </a:r>
            <a:r>
              <a:rPr lang="ko-KR" altLang="en-US" dirty="0"/>
              <a:t>네트워크를 </a:t>
            </a:r>
            <a:r>
              <a:rPr lang="en-US" altLang="ko-KR" dirty="0"/>
              <a:t>sparse</a:t>
            </a:r>
            <a:r>
              <a:rPr lang="ko-KR" altLang="en-US" dirty="0"/>
              <a:t>하게 만들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" name="Picture 2" descr="Image result for dropout">
            <a:extLst>
              <a:ext uri="{FF2B5EF4-FFF2-40B4-BE49-F238E27FC236}">
                <a16:creationId xmlns:a16="http://schemas.microsoft.com/office/drawing/2014/main" id="{B99922F0-7C3B-4A9F-B69D-E697026BF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4"/>
          <a:stretch/>
        </p:blipFill>
        <p:spPr bwMode="auto">
          <a:xfrm>
            <a:off x="1722202" y="2435604"/>
            <a:ext cx="2947753" cy="31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6784-123F-4123-B14C-B5DFE5E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451F02-E173-4608-B716-3490766654EA}"/>
              </a:ext>
            </a:extLst>
          </p:cNvPr>
          <p:cNvGrpSpPr/>
          <p:nvPr/>
        </p:nvGrpSpPr>
        <p:grpSpPr>
          <a:xfrm>
            <a:off x="1843650" y="2501686"/>
            <a:ext cx="8504700" cy="1854627"/>
            <a:chOff x="1975890" y="2211173"/>
            <a:chExt cx="8504700" cy="18546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FD446BA-48E4-4976-8988-EEF8C3549709}"/>
                </a:ext>
              </a:extLst>
            </p:cNvPr>
            <p:cNvGrpSpPr/>
            <p:nvPr/>
          </p:nvGrpSpPr>
          <p:grpSpPr>
            <a:xfrm>
              <a:off x="1975890" y="2211173"/>
              <a:ext cx="8504700" cy="1854627"/>
              <a:chOff x="2213884" y="1973179"/>
              <a:chExt cx="8504700" cy="18546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D86F96E-13D5-499F-8416-FA4AB24D45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884" y="1973179"/>
                    <a:ext cx="8504700" cy="4685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사</m:t>
                        </m:r>
                      </m:oMath>
                    </a14:m>
                    <a:r>
                      <a:rPr lang="ko-KR" altLang="en-US" sz="2400" dirty="0"/>
                      <a:t>후 확률 </a:t>
                    </a:r>
                    <a:r>
                      <a:rPr lang="en-US" altLang="ko-KR" sz="2400" dirty="0"/>
                      <a:t>(posterior)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oMath>
                    </a14:m>
                    <a:r>
                      <a:rPr lang="ko-KR" altLang="en-US" sz="2400" dirty="0"/>
                      <a:t> 사전 확률 </a:t>
                    </a:r>
                    <a:r>
                      <a:rPr lang="en-US" altLang="ko-KR" sz="2400" dirty="0"/>
                      <a:t>(prior)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ko-KR" altLang="en-US" sz="2400" dirty="0"/>
                      <a:t> 우도 </a:t>
                    </a:r>
                    <a:r>
                      <a:rPr lang="en-US" altLang="ko-KR" sz="2400" dirty="0"/>
                      <a:t>(likelihood)</a:t>
                    </a:r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D86F96E-13D5-499F-8416-FA4AB24D4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884" y="1973179"/>
                    <a:ext cx="8504700" cy="4685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09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59E615A-A9C1-47B5-A42F-AA637B75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2983905" y="2570228"/>
                    <a:ext cx="13553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59E615A-A9C1-47B5-A42F-AA637B75C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3905" y="2570228"/>
                    <a:ext cx="135530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0D7D42-81E5-4493-A17F-0EF0208D7719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865" y="2570228"/>
                    <a:ext cx="102521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0D7D42-81E5-4493-A17F-0EF0208D77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1865" y="2570228"/>
                    <a:ext cx="102521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62CE737-EFE0-4083-8E92-1C2B0E1DBED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081" y="257022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62CE737-EFE0-4083-8E92-1C2B0E1DB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081" y="2570228"/>
                    <a:ext cx="51007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352308A-9FDC-4D7D-8E96-60089F10073A}"/>
                      </a:ext>
                    </a:extLst>
                  </p:cNvPr>
                  <p:cNvSpPr txBox="1"/>
                  <p:nvPr/>
                </p:nvSpPr>
                <p:spPr>
                  <a:xfrm>
                    <a:off x="7852790" y="2570228"/>
                    <a:ext cx="51328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352308A-9FDC-4D7D-8E96-60089F1007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2790" y="2570228"/>
                    <a:ext cx="51328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65EE86B-61F6-4330-8DA2-566CA64071E9}"/>
                      </a:ext>
                    </a:extLst>
                  </p:cNvPr>
                  <p:cNvSpPr txBox="1"/>
                  <p:nvPr/>
                </p:nvSpPr>
                <p:spPr>
                  <a:xfrm>
                    <a:off x="8685079" y="3366141"/>
                    <a:ext cx="20335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65EE86B-61F6-4330-8DA2-566CA6407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5079" y="3366141"/>
                    <a:ext cx="203350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4BAC83-8F33-4C3F-999B-CD4B05BE993F}"/>
                    </a:ext>
                  </a:extLst>
                </p:cNvPr>
                <p:cNvSpPr txBox="1"/>
                <p:nvPr/>
              </p:nvSpPr>
              <p:spPr>
                <a:xfrm>
                  <a:off x="8723786" y="2792201"/>
                  <a:ext cx="13442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4BAC83-8F33-4C3F-999B-CD4B05BE9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786" y="2792201"/>
                  <a:ext cx="13442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E180F73-F27A-4BC7-A576-F1B0B488A188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395893" y="3253866"/>
              <a:ext cx="0" cy="3502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35BE7B-2939-454D-B479-2A44FF7C3386}"/>
              </a:ext>
            </a:extLst>
          </p:cNvPr>
          <p:cNvSpPr txBox="1"/>
          <p:nvPr/>
        </p:nvSpPr>
        <p:spPr>
          <a:xfrm>
            <a:off x="1015811" y="5079217"/>
            <a:ext cx="10716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데이터를 고려한 후에 </a:t>
            </a:r>
            <a:endParaRPr lang="en-US" altLang="ko-KR" sz="2000" dirty="0"/>
          </a:p>
          <a:p>
            <a:pPr algn="ctr"/>
            <a:r>
              <a:rPr lang="ko-KR" altLang="en-US" sz="2000" dirty="0"/>
              <a:t>자신이 이전에 가지고 있던 사전 확률 분포를 수정하여 </a:t>
            </a:r>
            <a:endParaRPr lang="en-US" altLang="ko-KR" sz="2000" dirty="0"/>
          </a:p>
          <a:p>
            <a:pPr algn="ctr"/>
            <a:r>
              <a:rPr lang="ko-KR" altLang="en-US" sz="2000" dirty="0"/>
              <a:t>사후 확률 분포를 얻음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51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2CDDB9-69D8-4830-A1ED-9E02486BA68A}"/>
              </a:ext>
            </a:extLst>
          </p:cNvPr>
          <p:cNvGrpSpPr/>
          <p:nvPr/>
        </p:nvGrpSpPr>
        <p:grpSpPr>
          <a:xfrm>
            <a:off x="1141558" y="2222995"/>
            <a:ext cx="9001729" cy="2519106"/>
            <a:chOff x="1313008" y="1718762"/>
            <a:chExt cx="9001729" cy="25191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943250-3FEE-462D-A163-690B8391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6925" y="1718762"/>
              <a:ext cx="8058150" cy="12287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169C00-4528-415E-A733-4F040A22FC0A}"/>
                </a:ext>
              </a:extLst>
            </p:cNvPr>
            <p:cNvSpPr txBox="1"/>
            <p:nvPr/>
          </p:nvSpPr>
          <p:spPr>
            <a:xfrm>
              <a:off x="6974500" y="3375974"/>
              <a:ext cx="3340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사후 확률 분포 </a:t>
              </a:r>
              <a:r>
                <a:rPr lang="en-US" altLang="ko-KR" sz="2400" dirty="0"/>
                <a:t>(posterior)</a:t>
              </a:r>
              <a:endParaRPr lang="en-US" altLang="ko-KR" sz="2400" b="0" dirty="0"/>
            </a:p>
          </p:txBody>
        </p:sp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2E58B919-AE14-4C19-8CBD-6DC08BEDF136}"/>
                </a:ext>
              </a:extLst>
            </p:cNvPr>
            <p:cNvSpPr/>
            <p:nvPr/>
          </p:nvSpPr>
          <p:spPr>
            <a:xfrm rot="16200000">
              <a:off x="8554812" y="2214920"/>
              <a:ext cx="179615" cy="1494066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B51945-E239-4CA2-92F6-75F70C3A3271}"/>
                </a:ext>
              </a:extLst>
            </p:cNvPr>
            <p:cNvSpPr txBox="1"/>
            <p:nvPr/>
          </p:nvSpPr>
          <p:spPr>
            <a:xfrm>
              <a:off x="5310090" y="3406871"/>
              <a:ext cx="2270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0" dirty="0"/>
                <a:t>예측 값</a:t>
              </a:r>
              <a:endParaRPr lang="en-US" altLang="ko-KR" sz="2400" b="0" dirty="0"/>
            </a:p>
            <a:p>
              <a:pPr algn="ctr"/>
              <a:r>
                <a:rPr lang="en-US" altLang="ko-KR" sz="2400" dirty="0"/>
                <a:t>(prediction)</a:t>
              </a:r>
              <a:endParaRPr lang="en-US" altLang="ko-KR" sz="2400" b="0" dirty="0"/>
            </a:p>
          </p:txBody>
        </p:sp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1145650C-AB83-4B1A-B409-A373BA42296E}"/>
                </a:ext>
              </a:extLst>
            </p:cNvPr>
            <p:cNvSpPr/>
            <p:nvPr/>
          </p:nvSpPr>
          <p:spPr>
            <a:xfrm rot="16200000">
              <a:off x="6316364" y="1743666"/>
              <a:ext cx="257644" cy="2514602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18DD6A-EB8C-4F95-95E9-FC936BCF3F1F}"/>
                </a:ext>
              </a:extLst>
            </p:cNvPr>
            <p:cNvSpPr txBox="1"/>
            <p:nvPr/>
          </p:nvSpPr>
          <p:spPr>
            <a:xfrm>
              <a:off x="1313008" y="3484439"/>
              <a:ext cx="358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0" dirty="0"/>
                <a:t>예측 기대 값</a:t>
              </a:r>
              <a:endParaRPr lang="en-US" altLang="ko-KR" sz="2400" b="0" dirty="0"/>
            </a:p>
          </p:txBody>
        </p: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4B5540CA-F6DE-4D53-A835-459A8A7AC051}"/>
                </a:ext>
              </a:extLst>
            </p:cNvPr>
            <p:cNvSpPr/>
            <p:nvPr/>
          </p:nvSpPr>
          <p:spPr>
            <a:xfrm rot="16200000">
              <a:off x="2979082" y="1785644"/>
              <a:ext cx="257644" cy="2514602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636DC0-CCA7-4A8A-816F-570238F778C2}"/>
                  </a:ext>
                </a:extLst>
              </p:cNvPr>
              <p:cNvSpPr txBox="1"/>
              <p:nvPr/>
            </p:nvSpPr>
            <p:spPr>
              <a:xfrm>
                <a:off x="1259522" y="5207461"/>
                <a:ext cx="94230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ko-KR" sz="3200" dirty="0"/>
                  <a:t>: </a:t>
                </a:r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intractable </a:t>
                </a:r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approximate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ko-KR" sz="3200" dirty="0">
                    <a:sym typeface="Wingdings" panose="05000000000000000000" pitchFamily="2" charset="2"/>
                  </a:rPr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636DC0-CCA7-4A8A-816F-570238F7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22" y="5207461"/>
                <a:ext cx="9423029" cy="584775"/>
              </a:xfrm>
              <a:prstGeom prst="rect">
                <a:avLst/>
              </a:prstGeom>
              <a:blipFill>
                <a:blip r:embed="rId3"/>
                <a:stretch>
                  <a:fillRect t="-16667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87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3D55F-786E-4691-8627-2CAC5156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23" y="3644624"/>
            <a:ext cx="5752636" cy="18703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55FE52-4E92-4EFA-8B9F-A82D9DDA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3" y="2022603"/>
            <a:ext cx="4286250" cy="58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94D1B-2671-4D83-9CAD-634CA76BC6D3}"/>
              </a:ext>
            </a:extLst>
          </p:cNvPr>
          <p:cNvSpPr txBox="1"/>
          <p:nvPr/>
        </p:nvSpPr>
        <p:spPr>
          <a:xfrm>
            <a:off x="1066800" y="2005846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minimize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52F72-988B-4436-8715-5B5255AA08CD}"/>
                  </a:ext>
                </a:extLst>
              </p:cNvPr>
              <p:cNvSpPr txBox="1"/>
              <p:nvPr/>
            </p:nvSpPr>
            <p:spPr>
              <a:xfrm>
                <a:off x="1066800" y="3092828"/>
                <a:ext cx="2739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maximize ELBO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52F72-988B-4436-8715-5B5255AA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92828"/>
                <a:ext cx="2739661" cy="523220"/>
              </a:xfrm>
              <a:prstGeom prst="rect">
                <a:avLst/>
              </a:prstGeom>
              <a:blipFill>
                <a:blip r:embed="rId4"/>
                <a:stretch>
                  <a:fillRect t="-10465" r="-3341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C5360-3E12-4CD1-8D3F-9A781A1B955A}"/>
                  </a:ext>
                </a:extLst>
              </p:cNvPr>
              <p:cNvSpPr txBox="1"/>
              <p:nvPr/>
            </p:nvSpPr>
            <p:spPr>
              <a:xfrm>
                <a:off x="7537046" y="4991756"/>
                <a:ext cx="2563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regularization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C5360-3E12-4CD1-8D3F-9A781A1B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46" y="4991756"/>
                <a:ext cx="2563907" cy="523220"/>
              </a:xfrm>
              <a:prstGeom prst="rect">
                <a:avLst/>
              </a:prstGeom>
              <a:blipFill>
                <a:blip r:embed="rId5"/>
                <a:stretch>
                  <a:fillRect t="-11628" r="-3088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263C1-0609-4AE6-AFD1-ACF7D81C2C0C}"/>
                  </a:ext>
                </a:extLst>
              </p:cNvPr>
              <p:cNvSpPr txBox="1"/>
              <p:nvPr/>
            </p:nvSpPr>
            <p:spPr>
              <a:xfrm>
                <a:off x="7537046" y="4013378"/>
                <a:ext cx="3943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expected log-likelihood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263C1-0609-4AE6-AFD1-ACF7D81C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46" y="4013378"/>
                <a:ext cx="3943708" cy="523220"/>
              </a:xfrm>
              <a:prstGeom prst="rect">
                <a:avLst/>
              </a:prstGeom>
              <a:blipFill>
                <a:blip r:embed="rId6"/>
                <a:stretch>
                  <a:fillRect t="-10465" r="-185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57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Likelihood</a:t>
            </a:r>
            <a:r>
              <a:rPr lang="ko-KR" altLang="en-US" dirty="0"/>
              <a:t>와 </a:t>
            </a:r>
            <a:r>
              <a:rPr lang="en-US" altLang="ko-KR" dirty="0"/>
              <a:t>cross-entropy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C6F3C5-4BBF-429A-A416-00440F356D46}"/>
              </a:ext>
            </a:extLst>
          </p:cNvPr>
          <p:cNvGrpSpPr/>
          <p:nvPr/>
        </p:nvGrpSpPr>
        <p:grpSpPr>
          <a:xfrm>
            <a:off x="1027944" y="1562462"/>
            <a:ext cx="7874356" cy="1182159"/>
            <a:chOff x="2960016" y="2246841"/>
            <a:chExt cx="7874356" cy="11821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83D55F-786E-4691-8627-2CAC5156A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59" b="36795"/>
            <a:stretch/>
          </p:blipFill>
          <p:spPr>
            <a:xfrm>
              <a:off x="2960016" y="2246841"/>
              <a:ext cx="4466372" cy="1182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6263C1-0609-4AE6-AFD1-ACF7D81C2C0C}"/>
                    </a:ext>
                  </a:extLst>
                </p:cNvPr>
                <p:cNvSpPr txBox="1"/>
                <p:nvPr/>
              </p:nvSpPr>
              <p:spPr>
                <a:xfrm>
                  <a:off x="7426388" y="2608398"/>
                  <a:ext cx="34079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altLang="ko-KR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expected log-likelihood</a:t>
                  </a:r>
                  <a:endPara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6263C1-0609-4AE6-AFD1-ACF7D81C2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388" y="2608398"/>
                  <a:ext cx="3407984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667" r="-1252" b="-30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C7DBFB-1632-457B-8763-46927E9621F3}"/>
              </a:ext>
            </a:extLst>
          </p:cNvPr>
          <p:cNvGrpSpPr/>
          <p:nvPr/>
        </p:nvGrpSpPr>
        <p:grpSpPr>
          <a:xfrm>
            <a:off x="8849121" y="1442965"/>
            <a:ext cx="2932548" cy="953458"/>
            <a:chOff x="8735999" y="1448159"/>
            <a:chExt cx="2932548" cy="95345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2367501-BDC6-4686-B1A8-5AE710F22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5999" y="1448159"/>
              <a:ext cx="2932548" cy="953458"/>
            </a:xfrm>
            <a:prstGeom prst="rect">
              <a:avLst/>
            </a:prstGeom>
          </p:spPr>
        </p:pic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FA9F0458-FBF5-4962-B210-F989721598C4}"/>
                </a:ext>
              </a:extLst>
            </p:cNvPr>
            <p:cNvSpPr/>
            <p:nvPr/>
          </p:nvSpPr>
          <p:spPr>
            <a:xfrm>
              <a:off x="9942853" y="1567656"/>
              <a:ext cx="1725694" cy="345986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327DF1-4C99-4D6E-A970-A876F241ACB4}"/>
              </a:ext>
            </a:extLst>
          </p:cNvPr>
          <p:cNvGrpSpPr/>
          <p:nvPr/>
        </p:nvGrpSpPr>
        <p:grpSpPr>
          <a:xfrm>
            <a:off x="974274" y="3741339"/>
            <a:ext cx="10243451" cy="937436"/>
            <a:chOff x="991061" y="4278995"/>
            <a:chExt cx="10243451" cy="9374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718E1-2F50-4EF1-975C-FB4799AB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827" y="4639939"/>
              <a:ext cx="10169685" cy="57649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D802D7-EC99-4900-874D-17E74FDA212E}"/>
                </a:ext>
              </a:extLst>
            </p:cNvPr>
            <p:cNvSpPr txBox="1"/>
            <p:nvPr/>
          </p:nvSpPr>
          <p:spPr>
            <a:xfrm>
              <a:off x="991061" y="4278995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Define the functions and </a:t>
              </a:r>
              <a:r>
                <a:rPr lang="en-US" altLang="ko-KR" i="1" dirty="0" err="1"/>
                <a:t>utils</a:t>
              </a:r>
              <a:r>
                <a:rPr lang="en-US" altLang="ko-KR" i="1" dirty="0"/>
                <a:t> </a:t>
              </a:r>
              <a:r>
                <a:rPr lang="en-US" altLang="ko-KR" dirty="0"/>
                <a:t>[</a:t>
              </a:r>
              <a:r>
                <a:rPr lang="en-US" altLang="ko-KR" dirty="0">
                  <a:hlinkClick r:id="rId5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27C652C-B454-4B47-BE6F-234FCB3D41A7}"/>
              </a:ext>
            </a:extLst>
          </p:cNvPr>
          <p:cNvGrpSpPr/>
          <p:nvPr/>
        </p:nvGrpSpPr>
        <p:grpSpPr>
          <a:xfrm>
            <a:off x="1011157" y="4893548"/>
            <a:ext cx="5175316" cy="735200"/>
            <a:chOff x="991061" y="4585314"/>
            <a:chExt cx="5175316" cy="7352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F9663BB-207B-456C-8894-BEC3AE059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7944" y="4942614"/>
              <a:ext cx="4487561" cy="377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31699-0A15-4839-BA39-80CE0EA59570}"/>
                </a:ext>
              </a:extLst>
            </p:cNvPr>
            <p:cNvSpPr txBox="1"/>
            <p:nvPr/>
          </p:nvSpPr>
          <p:spPr>
            <a:xfrm>
              <a:off x="991061" y="4585314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Create models </a:t>
              </a:r>
              <a:r>
                <a:rPr lang="en-US" altLang="ko-KR" dirty="0"/>
                <a:t>[</a:t>
              </a:r>
              <a:r>
                <a:rPr lang="en-US" altLang="ko-KR" dirty="0">
                  <a:hlinkClick r:id="rId7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B72F16-FD25-4390-890C-0B2B1CBE048B}"/>
              </a:ext>
            </a:extLst>
          </p:cNvPr>
          <p:cNvGrpSpPr/>
          <p:nvPr/>
        </p:nvGrpSpPr>
        <p:grpSpPr>
          <a:xfrm>
            <a:off x="1011157" y="5894016"/>
            <a:ext cx="8314108" cy="707329"/>
            <a:chOff x="1027944" y="5674714"/>
            <a:chExt cx="8314108" cy="707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215843-E4FA-4328-B114-A9A2AD70759E}"/>
                </a:ext>
              </a:extLst>
            </p:cNvPr>
            <p:cNvSpPr txBox="1"/>
            <p:nvPr/>
          </p:nvSpPr>
          <p:spPr>
            <a:xfrm>
              <a:off x="1027944" y="5674714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Lets’ run the code!</a:t>
              </a:r>
              <a:r>
                <a:rPr lang="en-US" altLang="ko-KR" dirty="0"/>
                <a:t> [</a:t>
              </a:r>
              <a:r>
                <a:rPr lang="en-US" altLang="ko-KR" dirty="0">
                  <a:hlinkClick r:id="rId8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430360-3027-4B65-ACAB-C25A74BD2F16}"/>
                </a:ext>
              </a:extLst>
            </p:cNvPr>
            <p:cNvGrpSpPr/>
            <p:nvPr/>
          </p:nvGrpSpPr>
          <p:grpSpPr>
            <a:xfrm>
              <a:off x="1064827" y="6039143"/>
              <a:ext cx="8277225" cy="342900"/>
              <a:chOff x="1156109" y="6745299"/>
              <a:chExt cx="8277225" cy="342900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1A4CACE-BBF8-499D-9B0E-0A6899232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6109" y="6754824"/>
                <a:ext cx="8277225" cy="333375"/>
              </a:xfrm>
              <a:prstGeom prst="rect">
                <a:avLst/>
              </a:prstGeom>
            </p:spPr>
          </p:pic>
          <p:sp>
            <p:nvSpPr>
              <p:cNvPr id="22" name="Rounded Rectangle 15">
                <a:extLst>
                  <a:ext uri="{FF2B5EF4-FFF2-40B4-BE49-F238E27FC236}">
                    <a16:creationId xmlns:a16="http://schemas.microsoft.com/office/drawing/2014/main" id="{6B0AAF7F-979B-4200-99B5-957648FEDF7A}"/>
                  </a:ext>
                </a:extLst>
              </p:cNvPr>
              <p:cNvSpPr/>
              <p:nvPr/>
            </p:nvSpPr>
            <p:spPr>
              <a:xfrm>
                <a:off x="2125314" y="6745299"/>
                <a:ext cx="1556276" cy="34290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ABF21C-E4BD-4971-8E9B-3F89A72D60B3}"/>
              </a:ext>
            </a:extLst>
          </p:cNvPr>
          <p:cNvGrpSpPr/>
          <p:nvPr/>
        </p:nvGrpSpPr>
        <p:grpSpPr>
          <a:xfrm>
            <a:off x="8385659" y="2845723"/>
            <a:ext cx="3383479" cy="923925"/>
            <a:chOff x="7514404" y="2817920"/>
            <a:chExt cx="3383479" cy="92392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A1D1BA5-CB85-4471-A342-67D629CDB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14404" y="2817920"/>
              <a:ext cx="2743200" cy="923925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9A10D7E-DA6C-473A-AA87-1931D3ACB247}"/>
                </a:ext>
              </a:extLst>
            </p:cNvPr>
            <p:cNvSpPr/>
            <p:nvPr/>
          </p:nvSpPr>
          <p:spPr>
            <a:xfrm>
              <a:off x="9445658" y="2868207"/>
              <a:ext cx="716437" cy="560793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70C808-0AFB-4D4E-8EE5-45E436982CC4}"/>
                </a:ext>
              </a:extLst>
            </p:cNvPr>
            <p:cNvSpPr/>
            <p:nvPr/>
          </p:nvSpPr>
          <p:spPr>
            <a:xfrm>
              <a:off x="8351790" y="2842662"/>
              <a:ext cx="716437" cy="560793"/>
            </a:xfrm>
            <a:prstGeom prst="ellipse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EF1471-E61F-4E90-A30C-FDD1C7C6CE2B}"/>
                </a:ext>
              </a:extLst>
            </p:cNvPr>
            <p:cNvSpPr txBox="1"/>
            <p:nvPr/>
          </p:nvSpPr>
          <p:spPr>
            <a:xfrm>
              <a:off x="8389836" y="334604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label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818F7E-1DCF-4712-8D38-5C9EA7A240CE}"/>
                </a:ext>
              </a:extLst>
            </p:cNvPr>
            <p:cNvSpPr txBox="1"/>
            <p:nvPr/>
          </p:nvSpPr>
          <p:spPr>
            <a:xfrm>
              <a:off x="9155098" y="3347400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r>
                <a:rPr lang="en-US" altLang="ko-KR" dirty="0"/>
                <a:t>(logits)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4945B7-16CD-4504-A7A9-053A04711168}"/>
              </a:ext>
            </a:extLst>
          </p:cNvPr>
          <p:cNvGrpSpPr/>
          <p:nvPr/>
        </p:nvGrpSpPr>
        <p:grpSpPr>
          <a:xfrm>
            <a:off x="527599" y="2868207"/>
            <a:ext cx="7741991" cy="676438"/>
            <a:chOff x="991061" y="2868207"/>
            <a:chExt cx="7741991" cy="6764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CA0F533-5E8E-4E0D-9DB3-54E514822AAF}"/>
                </a:ext>
              </a:extLst>
            </p:cNvPr>
            <p:cNvSpPr/>
            <p:nvPr/>
          </p:nvSpPr>
          <p:spPr>
            <a:xfrm>
              <a:off x="991061" y="2868207"/>
              <a:ext cx="77419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Maximize log-likelihood = Minimize cross entropy + </a:t>
              </a:r>
              <a:r>
                <a:rPr lang="en-US" altLang="ko-KR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ko-KR" altLang="en-US" sz="24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D884EA-9160-42AF-B2D0-16B7ECAFBAC2}"/>
                </a:ext>
              </a:extLst>
            </p:cNvPr>
            <p:cNvSpPr/>
            <p:nvPr/>
          </p:nvSpPr>
          <p:spPr>
            <a:xfrm>
              <a:off x="3043481" y="3206091"/>
              <a:ext cx="2380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Prediction</a:t>
              </a:r>
              <a:r>
                <a:rPr lang="ko-KR" alt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확률을 최대화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1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666231-F594-47BD-8D64-EFFE8A57C3F7}"/>
              </a:ext>
            </a:extLst>
          </p:cNvPr>
          <p:cNvGrpSpPr/>
          <p:nvPr/>
        </p:nvGrpSpPr>
        <p:grpSpPr>
          <a:xfrm>
            <a:off x="4539821" y="2199170"/>
            <a:ext cx="5856209" cy="3707156"/>
            <a:chOff x="4539821" y="2199170"/>
            <a:chExt cx="5856209" cy="3707156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D411822-04C3-4AC6-8D3C-0AD166B36F95}"/>
                </a:ext>
              </a:extLst>
            </p:cNvPr>
            <p:cNvSpPr/>
            <p:nvPr/>
          </p:nvSpPr>
          <p:spPr>
            <a:xfrm>
              <a:off x="5721253" y="2229477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f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553874E3-F078-428A-86DB-06A266E14AFB}"/>
                </a:ext>
              </a:extLst>
            </p:cNvPr>
            <p:cNvSpPr/>
            <p:nvPr/>
          </p:nvSpPr>
          <p:spPr>
            <a:xfrm>
              <a:off x="5729204" y="5047583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다이아몬드 30">
                  <a:extLst>
                    <a:ext uri="{FF2B5EF4-FFF2-40B4-BE49-F238E27FC236}">
                      <a16:creationId xmlns:a16="http://schemas.microsoft.com/office/drawing/2014/main" id="{67626890-BD0A-4BE7-A020-4C72746BAD86}"/>
                    </a:ext>
                  </a:extLst>
                </p:cNvPr>
                <p:cNvSpPr/>
                <p:nvPr/>
              </p:nvSpPr>
              <p:spPr>
                <a:xfrm>
                  <a:off x="4539821" y="5047586"/>
                  <a:ext cx="858740" cy="85874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다이아몬드 30">
                  <a:extLst>
                    <a:ext uri="{FF2B5EF4-FFF2-40B4-BE49-F238E27FC236}">
                      <a16:creationId xmlns:a16="http://schemas.microsoft.com/office/drawing/2014/main" id="{67626890-BD0A-4BE7-A020-4C72746BAD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9821" y="5047586"/>
                  <a:ext cx="858740" cy="858740"/>
                </a:xfrm>
                <a:prstGeom prst="diamond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6F425A6-9A66-4BB0-88F3-B457B469F336}"/>
                    </a:ext>
                  </a:extLst>
                </p:cNvPr>
                <p:cNvSpPr/>
                <p:nvPr/>
              </p:nvSpPr>
              <p:spPr>
                <a:xfrm>
                  <a:off x="7090165" y="5047986"/>
                  <a:ext cx="739469" cy="728061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6F425A6-9A66-4BB0-88F3-B457B469F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165" y="5047986"/>
                  <a:ext cx="739469" cy="72806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F959AF4-1857-4E37-A9C6-7F86A3ABD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015" y="4139593"/>
              <a:ext cx="757737" cy="1070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5BAD2BF-21C2-4A3B-81C0-71BEABB2496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158574" y="4350691"/>
              <a:ext cx="0" cy="69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C25F380-7F75-44B1-93C7-4CBDCF69489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6154537" y="3054684"/>
              <a:ext cx="0" cy="423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C66BF2-34DA-46F8-ACF1-7DD53F037CE7}"/>
                    </a:ext>
                  </a:extLst>
                </p:cNvPr>
                <p:cNvSpPr txBox="1"/>
                <p:nvPr/>
              </p:nvSpPr>
              <p:spPr>
                <a:xfrm>
                  <a:off x="7729210" y="5168348"/>
                  <a:ext cx="22446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C66BF2-34DA-46F8-ACF1-7DD53F037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210" y="5168348"/>
                  <a:ext cx="22446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85D5F96-D767-46F9-B1A1-1864CA427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19"/>
            <a:stretch/>
          </p:blipFill>
          <p:spPr>
            <a:xfrm>
              <a:off x="8081928" y="4429323"/>
              <a:ext cx="1767419" cy="788461"/>
            </a:xfrm>
            <a:prstGeom prst="rect">
              <a:avLst/>
            </a:prstGeom>
          </p:spPr>
        </p:pic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D914B340-B9CE-4ECF-99D7-BC125B808957}"/>
                </a:ext>
              </a:extLst>
            </p:cNvPr>
            <p:cNvSpPr/>
            <p:nvPr/>
          </p:nvSpPr>
          <p:spPr>
            <a:xfrm>
              <a:off x="5725167" y="3478258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Z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49A947D-9866-4EF0-A469-2579A9ABED8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6386037" y="4174535"/>
              <a:ext cx="812421" cy="980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91F8D2B-217A-485E-B0F2-86053D7FAF61}"/>
                    </a:ext>
                  </a:extLst>
                </p:cNvPr>
                <p:cNvSpPr txBox="1"/>
                <p:nvPr/>
              </p:nvSpPr>
              <p:spPr>
                <a:xfrm>
                  <a:off x="7729210" y="2199170"/>
                  <a:ext cx="26668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91F8D2B-217A-485E-B0F2-86053D7FA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210" y="2199170"/>
                  <a:ext cx="266682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7C13DF2-7A05-494D-8BCB-6B88D63F0776}"/>
                    </a:ext>
                  </a:extLst>
                </p:cNvPr>
                <p:cNvSpPr txBox="1"/>
                <p:nvPr/>
              </p:nvSpPr>
              <p:spPr>
                <a:xfrm>
                  <a:off x="7829634" y="2999804"/>
                  <a:ext cx="2393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7C13DF2-7A05-494D-8BCB-6B88D63F0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634" y="2999804"/>
                  <a:ext cx="239386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D3C73C9-3063-4E81-9298-23FE271449C0}"/>
                </a:ext>
              </a:extLst>
            </p:cNvPr>
            <p:cNvCxnSpPr>
              <a:cxnSpLocks/>
            </p:cNvCxnSpPr>
            <p:nvPr/>
          </p:nvCxnSpPr>
          <p:spPr>
            <a:xfrm>
              <a:off x="9004263" y="2623005"/>
              <a:ext cx="0" cy="543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5877F32-363C-498D-A498-F6EE589AD70A}"/>
                    </a:ext>
                  </a:extLst>
                </p:cNvPr>
                <p:cNvSpPr txBox="1"/>
                <p:nvPr/>
              </p:nvSpPr>
              <p:spPr>
                <a:xfrm>
                  <a:off x="8081928" y="3419976"/>
                  <a:ext cx="17393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altLang="ko-KR" sz="2400" b="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5877F32-363C-498D-A498-F6EE589AD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928" y="3419976"/>
                  <a:ext cx="173932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95839A8-44D7-479E-9BBA-593436A035C5}"/>
              </a:ext>
            </a:extLst>
          </p:cNvPr>
          <p:cNvCxnSpPr/>
          <p:nvPr/>
        </p:nvCxnSpPr>
        <p:spPr>
          <a:xfrm>
            <a:off x="5939752" y="3047134"/>
            <a:ext cx="0" cy="454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altLang="ko-KR" dirty="0" err="1"/>
              <a:t>Reparametrization</a:t>
            </a:r>
            <a:r>
              <a:rPr lang="en-US" altLang="ko-KR" dirty="0"/>
              <a:t> Trick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56860-B24C-4EA8-9ED9-C0A7B0DA4710}"/>
              </a:ext>
            </a:extLst>
          </p:cNvPr>
          <p:cNvSpPr txBox="1"/>
          <p:nvPr/>
        </p:nvSpPr>
        <p:spPr>
          <a:xfrm>
            <a:off x="838200" y="1506022"/>
            <a:ext cx="1016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미분이 안되는 샘플링 된 노드        </a:t>
            </a:r>
            <a:r>
              <a:rPr lang="ko-KR" altLang="en-US" dirty="0" err="1"/>
              <a:t>를</a:t>
            </a:r>
            <a:r>
              <a:rPr lang="ko-KR" altLang="en-US" dirty="0"/>
              <a:t> 미분 가능하게 바꿔 </a:t>
            </a:r>
            <a:r>
              <a:rPr lang="en-US" altLang="ko-KR" dirty="0"/>
              <a:t>Back-propagation</a:t>
            </a:r>
            <a:r>
              <a:rPr lang="ko-KR" altLang="en-US" dirty="0"/>
              <a:t>을 가능하게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1F06918-519F-4EEA-95E0-F31731DBB44E}"/>
              </a:ext>
            </a:extLst>
          </p:cNvPr>
          <p:cNvGrpSpPr/>
          <p:nvPr/>
        </p:nvGrpSpPr>
        <p:grpSpPr>
          <a:xfrm>
            <a:off x="408830" y="2164541"/>
            <a:ext cx="4483710" cy="3676849"/>
            <a:chOff x="408830" y="2164541"/>
            <a:chExt cx="4483710" cy="3676849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00366343-44DA-417C-A7D3-2EED70F08F43}"/>
                </a:ext>
              </a:extLst>
            </p:cNvPr>
            <p:cNvSpPr/>
            <p:nvPr/>
          </p:nvSpPr>
          <p:spPr>
            <a:xfrm>
              <a:off x="1598213" y="2164541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f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DBB597CC-C70D-4B28-8095-4F4092FD3727}"/>
                </a:ext>
              </a:extLst>
            </p:cNvPr>
            <p:cNvSpPr/>
            <p:nvPr/>
          </p:nvSpPr>
          <p:spPr>
            <a:xfrm>
              <a:off x="1598213" y="4982647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다이아몬드 6">
                  <a:extLst>
                    <a:ext uri="{FF2B5EF4-FFF2-40B4-BE49-F238E27FC236}">
                      <a16:creationId xmlns:a16="http://schemas.microsoft.com/office/drawing/2014/main" id="{D80070D8-9072-4FA8-81A8-5CA90AAF52CA}"/>
                    </a:ext>
                  </a:extLst>
                </p:cNvPr>
                <p:cNvSpPr/>
                <p:nvPr/>
              </p:nvSpPr>
              <p:spPr>
                <a:xfrm>
                  <a:off x="408830" y="4982650"/>
                  <a:ext cx="858740" cy="85874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다이아몬드 6">
                  <a:extLst>
                    <a:ext uri="{FF2B5EF4-FFF2-40B4-BE49-F238E27FC236}">
                      <a16:creationId xmlns:a16="http://schemas.microsoft.com/office/drawing/2014/main" id="{D80070D8-9072-4FA8-81A8-5CA90AAF52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30" y="4982650"/>
                  <a:ext cx="858740" cy="858740"/>
                </a:xfrm>
                <a:prstGeom prst="diamond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DD9407-9F7F-42D4-AF4F-10CEEA78E26C}"/>
                </a:ext>
              </a:extLst>
            </p:cNvPr>
            <p:cNvSpPr/>
            <p:nvPr/>
          </p:nvSpPr>
          <p:spPr>
            <a:xfrm>
              <a:off x="1657848" y="3557692"/>
              <a:ext cx="739469" cy="72806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Z</a:t>
              </a:r>
              <a:endParaRPr lang="ko-KR" altLang="en-US" sz="2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D5FD3EE-B831-4A7F-8BCE-898A24210F60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049572" y="4179131"/>
              <a:ext cx="716569" cy="989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656ABF2-4494-468F-B5FD-26914B39F04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027583" y="4285755"/>
              <a:ext cx="0" cy="69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2D62421-85DE-4A1B-AA09-64C4852E59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27583" y="3023282"/>
              <a:ext cx="0" cy="534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2A41F9-526A-4E43-BE31-5FA0D730E02A}"/>
                    </a:ext>
                  </a:extLst>
                </p:cNvPr>
                <p:cNvSpPr txBox="1"/>
                <p:nvPr/>
              </p:nvSpPr>
              <p:spPr>
                <a:xfrm>
                  <a:off x="2419684" y="3712870"/>
                  <a:ext cx="24728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2A41F9-526A-4E43-BE31-5FA0D730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684" y="3712870"/>
                  <a:ext cx="247285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8B9C1F4-16B5-47A8-8E21-FEA1D3557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19"/>
            <a:stretch/>
          </p:blipFill>
          <p:spPr>
            <a:xfrm>
              <a:off x="2772402" y="2973845"/>
              <a:ext cx="1767419" cy="788461"/>
            </a:xfrm>
            <a:prstGeom prst="rect">
              <a:avLst/>
            </a:prstGeom>
          </p:spPr>
        </p:pic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4D3D23-4D29-40FC-A807-16106E56638E}"/>
              </a:ext>
            </a:extLst>
          </p:cNvPr>
          <p:cNvCxnSpPr>
            <a:cxnSpLocks/>
          </p:cNvCxnSpPr>
          <p:nvPr/>
        </p:nvCxnSpPr>
        <p:spPr>
          <a:xfrm flipH="1">
            <a:off x="5041127" y="4058264"/>
            <a:ext cx="605752" cy="855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C61ECF-F7B8-4421-9F41-1F27F580F3E7}"/>
                  </a:ext>
                </a:extLst>
              </p:cNvPr>
              <p:cNvSpPr/>
              <p:nvPr/>
            </p:nvSpPr>
            <p:spPr>
              <a:xfrm>
                <a:off x="4675881" y="2710277"/>
                <a:ext cx="121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Backprop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C61ECF-F7B8-4421-9F41-1F27F580F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81" y="2710277"/>
                <a:ext cx="121700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15ACCBB-4D16-43F4-B96E-27AA2483B14B}"/>
                  </a:ext>
                </a:extLst>
              </p:cNvPr>
              <p:cNvSpPr/>
              <p:nvPr/>
            </p:nvSpPr>
            <p:spPr>
              <a:xfrm>
                <a:off x="4901615" y="3414438"/>
                <a:ext cx="895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15ACCBB-4D16-43F4-B96E-27AA2483B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15" y="3414438"/>
                <a:ext cx="895886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97F42AB-31C1-4338-AC45-0AEB85D3081D}"/>
                  </a:ext>
                </a:extLst>
              </p:cNvPr>
              <p:cNvSpPr/>
              <p:nvPr/>
            </p:nvSpPr>
            <p:spPr>
              <a:xfrm>
                <a:off x="4079972" y="4684072"/>
                <a:ext cx="941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97F42AB-31C1-4338-AC45-0AEB85D30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72" y="4684072"/>
                <a:ext cx="941733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6A1CC49-2EEE-4308-A649-B7587168CC7D}"/>
                  </a:ext>
                </a:extLst>
              </p:cNvPr>
              <p:cNvSpPr/>
              <p:nvPr/>
            </p:nvSpPr>
            <p:spPr>
              <a:xfrm>
                <a:off x="4079972" y="1439073"/>
                <a:ext cx="488410" cy="48087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6A1CC49-2EEE-4308-A649-B7587168C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72" y="1439073"/>
                <a:ext cx="488410" cy="48087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C8969-93EF-4CF4-8079-F46CE9E1F161}"/>
              </a:ext>
            </a:extLst>
          </p:cNvPr>
          <p:cNvSpPr txBox="1"/>
          <p:nvPr/>
        </p:nvSpPr>
        <p:spPr>
          <a:xfrm>
            <a:off x="962952" y="1783844"/>
            <a:ext cx="4088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Mini-batch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단위로 샘플링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F5D775-F10D-4958-8472-24E4E2E88CCF}"/>
              </a:ext>
            </a:extLst>
          </p:cNvPr>
          <p:cNvGrpSpPr/>
          <p:nvPr/>
        </p:nvGrpSpPr>
        <p:grpSpPr>
          <a:xfrm>
            <a:off x="2143345" y="2637691"/>
            <a:ext cx="7905309" cy="3058259"/>
            <a:chOff x="2361273" y="2923441"/>
            <a:chExt cx="7905309" cy="30582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50B7644-8034-466F-82A1-091E70744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1273" y="2923441"/>
              <a:ext cx="7905309" cy="3058259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9D79E13-981E-42DB-A881-DF7514EEDC01}"/>
                </a:ext>
              </a:extLst>
            </p:cNvPr>
            <p:cNvSpPr/>
            <p:nvPr/>
          </p:nvSpPr>
          <p:spPr>
            <a:xfrm>
              <a:off x="3219450" y="4452570"/>
              <a:ext cx="819150" cy="1376730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3F10914-F6A6-4447-9678-1D95FBA4D83B}"/>
                </a:ext>
              </a:extLst>
            </p:cNvPr>
            <p:cNvSpPr/>
            <p:nvPr/>
          </p:nvSpPr>
          <p:spPr>
            <a:xfrm>
              <a:off x="4077627" y="5481270"/>
              <a:ext cx="819150" cy="500430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63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F3C6-37F3-403B-90CB-179F14AE0D41}"/>
              </a:ext>
            </a:extLst>
          </p:cNvPr>
          <p:cNvSpPr txBox="1"/>
          <p:nvPr/>
        </p:nvSpPr>
        <p:spPr>
          <a:xfrm>
            <a:off x="838200" y="1690688"/>
            <a:ext cx="4448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+ </a:t>
            </a:r>
            <a:r>
              <a:rPr lang="en-US" altLang="ko-KR" sz="2800" dirty="0" err="1"/>
              <a:t>Reparametrization</a:t>
            </a:r>
            <a:r>
              <a:rPr lang="en-US" altLang="ko-KR" sz="2800" dirty="0"/>
              <a:t> trick </a:t>
            </a:r>
          </a:p>
          <a:p>
            <a:r>
              <a:rPr lang="en-US" altLang="ko-KR" sz="2800" dirty="0"/>
              <a:t>+ Mini-batch sampling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028CBD-2397-491C-9D14-04E4AC9D34F5}"/>
              </a:ext>
            </a:extLst>
          </p:cNvPr>
          <p:cNvGrpSpPr/>
          <p:nvPr/>
        </p:nvGrpSpPr>
        <p:grpSpPr>
          <a:xfrm>
            <a:off x="4048394" y="3009927"/>
            <a:ext cx="4095212" cy="838145"/>
            <a:chOff x="2791363" y="3286572"/>
            <a:chExt cx="4095212" cy="8381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327A8D-3AFE-41DB-A79F-6161BC215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363" y="3429000"/>
              <a:ext cx="1819275" cy="6762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C0A6D1-D088-4BD5-B8FA-9C6A8CDA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550" y="3391292"/>
              <a:ext cx="581025" cy="733425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F6B26CC-C1BA-4857-831C-FC8521C163B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4610638" y="3758005"/>
              <a:ext cx="1694912" cy="91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1636BF-02CD-47F1-877E-C3B523F1DE7B}"/>
                </a:ext>
              </a:extLst>
            </p:cNvPr>
            <p:cNvSpPr txBox="1"/>
            <p:nvPr/>
          </p:nvSpPr>
          <p:spPr>
            <a:xfrm>
              <a:off x="4877326" y="3286572"/>
              <a:ext cx="1161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update</a:t>
              </a:r>
              <a:endParaRPr lang="ko-KR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FF788C-D5AE-4669-8839-BE5830F084A8}"/>
                  </a:ext>
                </a:extLst>
              </p:cNvPr>
              <p:cNvSpPr/>
              <p:nvPr/>
            </p:nvSpPr>
            <p:spPr>
              <a:xfrm>
                <a:off x="5123944" y="4157635"/>
                <a:ext cx="2363211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ko-KR" sz="4400" dirty="0">
                    <a:sym typeface="Wingdings" panose="05000000000000000000" pitchFamily="2" charset="2"/>
                  </a:rPr>
                  <a:t> </a:t>
                </a:r>
                <a:endParaRPr lang="ko-KR" altLang="en-US" sz="4400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FF788C-D5AE-4669-8839-BE5830F08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44" y="4157635"/>
                <a:ext cx="236321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39DB491-65C8-4A67-83F0-53235D80D3D0}"/>
              </a:ext>
            </a:extLst>
          </p:cNvPr>
          <p:cNvSpPr/>
          <p:nvPr/>
        </p:nvSpPr>
        <p:spPr>
          <a:xfrm>
            <a:off x="2531342" y="5594218"/>
            <a:ext cx="7637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 err="1"/>
              <a:t>BBDrop</a:t>
            </a:r>
            <a:r>
              <a:rPr lang="ko-KR" altLang="en-US" sz="2000" i="1" dirty="0"/>
              <a:t>을 </a:t>
            </a:r>
            <a:r>
              <a:rPr lang="en-US" altLang="ko-KR" sz="2000" i="1" dirty="0"/>
              <a:t>VI</a:t>
            </a:r>
            <a:r>
              <a:rPr lang="ko-KR" altLang="en-US" sz="2000" i="1" dirty="0"/>
              <a:t>을 이용하여 어떻게 최적화하는지 한편 살펴봅시다</a:t>
            </a:r>
            <a:r>
              <a:rPr lang="en-US" altLang="ko-KR" sz="2000" i="1" dirty="0"/>
              <a:t>!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480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49E4537-901E-4755-9B1F-60D249B3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97"/>
          <a:stretch/>
        </p:blipFill>
        <p:spPr>
          <a:xfrm>
            <a:off x="2160678" y="3464740"/>
            <a:ext cx="7740014" cy="1416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7BA9E-6843-4B99-87C9-1C617B058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92" b="61177"/>
          <a:stretch/>
        </p:blipFill>
        <p:spPr>
          <a:xfrm>
            <a:off x="2160678" y="2002970"/>
            <a:ext cx="2725079" cy="1141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CABD5-F197-4C2E-8033-CF6DCAF7AA1D}"/>
                  </a:ext>
                </a:extLst>
              </p:cNvPr>
              <p:cNvSpPr txBox="1"/>
              <p:nvPr/>
            </p:nvSpPr>
            <p:spPr>
              <a:xfrm>
                <a:off x="1640958" y="1798813"/>
                <a:ext cx="32447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사전 정보</a:t>
                </a:r>
                <a:r>
                  <a:rPr lang="en-US" altLang="ko-KR" dirty="0"/>
                  <a:t>(prior):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Gaussian</a:t>
                </a:r>
                <a:r>
                  <a:rPr lang="ko-KR" altLang="en-US" dirty="0"/>
                  <a:t> 분포를 따른다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CABD5-F197-4C2E-8033-CF6DCAF7A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58" y="1798813"/>
                <a:ext cx="3244799" cy="646331"/>
              </a:xfrm>
              <a:prstGeom prst="rect">
                <a:avLst/>
              </a:prstGeom>
              <a:blipFill>
                <a:blip r:embed="rId3"/>
                <a:stretch>
                  <a:fillRect l="-1504" t="-4717" r="-94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358F498D-E8FE-47DD-B498-93258E9A8C87}"/>
              </a:ext>
            </a:extLst>
          </p:cNvPr>
          <p:cNvSpPr/>
          <p:nvPr/>
        </p:nvSpPr>
        <p:spPr>
          <a:xfrm rot="16200000">
            <a:off x="5684998" y="1300773"/>
            <a:ext cx="598714" cy="7647353"/>
          </a:xfrm>
          <a:prstGeom prst="leftBrace">
            <a:avLst>
              <a:gd name="adj1" fmla="val 100000"/>
              <a:gd name="adj2" fmla="val 5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63EC8-E366-43FC-8247-8F1703117107}"/>
                  </a:ext>
                </a:extLst>
              </p:cNvPr>
              <p:cNvSpPr txBox="1"/>
              <p:nvPr/>
            </p:nvSpPr>
            <p:spPr>
              <a:xfrm>
                <a:off x="2762187" y="5812809"/>
                <a:ext cx="733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BB</a:t>
                </a:r>
                <a:r>
                  <a:rPr lang="ko-KR" altLang="en-US" dirty="0"/>
                  <a:t>분포를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을 뽑으면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이 많이 뽑혀서 네트워크가 </a:t>
                </a:r>
                <a:r>
                  <a:rPr lang="en-US" altLang="ko-KR" dirty="0"/>
                  <a:t>sparse</a:t>
                </a:r>
                <a:r>
                  <a:rPr lang="ko-KR" altLang="en-US" dirty="0"/>
                  <a:t>해짐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63EC8-E366-43FC-8247-8F170311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87" y="5812809"/>
                <a:ext cx="7334444" cy="369332"/>
              </a:xfrm>
              <a:prstGeom prst="rect">
                <a:avLst/>
              </a:prstGeom>
              <a:blipFill>
                <a:blip r:embed="rId4"/>
                <a:stretch>
                  <a:fillRect l="-66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18538F1-B350-45B0-8581-F5A394BF6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8" b="48203"/>
          <a:stretch/>
        </p:blipFill>
        <p:spPr>
          <a:xfrm>
            <a:off x="5505684" y="1942339"/>
            <a:ext cx="4718505" cy="15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0714-130C-42F8-B4CD-AA2076AF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들어가기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4C47A-26E3-402B-8D4D-7DD7B3DB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Beta-Bernoulli Dropout (</a:t>
            </a:r>
            <a:r>
              <a:rPr lang="en-US" altLang="ko-KR" sz="2000" dirty="0" err="1"/>
              <a:t>BBDrop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수학적 증명에 기반하여 네트워크의 </a:t>
            </a:r>
            <a:r>
              <a:rPr lang="en-US" altLang="ko-KR" sz="2000" dirty="0"/>
              <a:t>sparsity</a:t>
            </a:r>
            <a:r>
              <a:rPr lang="ko-KR" altLang="en-US" sz="2000" dirty="0"/>
              <a:t>를 유도했습니다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5E006C-46FD-4B8A-A5CD-C9EB9724245B}"/>
              </a:ext>
            </a:extLst>
          </p:cNvPr>
          <p:cNvSpPr/>
          <p:nvPr/>
        </p:nvSpPr>
        <p:spPr>
          <a:xfrm>
            <a:off x="838199" y="3075056"/>
            <a:ext cx="1062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 코드를 보기 전 짚고 넘어가야 할 수학적 증명이 있습니다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902186-C0EF-4581-BBAB-B1913FE8A6EF}"/>
              </a:ext>
            </a:extLst>
          </p:cNvPr>
          <p:cNvSpPr/>
          <p:nvPr/>
        </p:nvSpPr>
        <p:spPr>
          <a:xfrm>
            <a:off x="838199" y="3744798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2000" dirty="0"/>
              <a:t> 내용이 어렵게 느껴질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9D2C5F-A540-4CB5-B193-64FB5D4A25ED}"/>
              </a:ext>
            </a:extLst>
          </p:cNvPr>
          <p:cNvSpPr/>
          <p:nvPr/>
        </p:nvSpPr>
        <p:spPr>
          <a:xfrm>
            <a:off x="838199" y="5009075"/>
            <a:ext cx="12401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000" dirty="0"/>
              <a:t> </a:t>
            </a:r>
            <a:r>
              <a:rPr lang="ko-KR" altLang="en-US" sz="2000" dirty="0"/>
              <a:t>실습도 쉽게 구성하였습니다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차근차근 같이 해봅시다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ED146-645F-421B-A868-DEF0F16AC1AA}"/>
              </a:ext>
            </a:extLst>
          </p:cNvPr>
          <p:cNvSpPr/>
          <p:nvPr/>
        </p:nvSpPr>
        <p:spPr>
          <a:xfrm>
            <a:off x="838199" y="4414540"/>
            <a:ext cx="12401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000" dirty="0"/>
              <a:t> </a:t>
            </a:r>
            <a:r>
              <a:rPr lang="ko-KR" altLang="en-US" sz="2000" dirty="0"/>
              <a:t>다행히 첫번째 실습과 접근 방법이 비슷합니다</a:t>
            </a:r>
          </a:p>
        </p:txBody>
      </p:sp>
    </p:spTree>
    <p:extLst>
      <p:ext uri="{BB962C8B-B14F-4D97-AF65-F5344CB8AC3E}">
        <p14:creationId xmlns:p14="http://schemas.microsoft.com/office/powerpoint/2010/main" val="32976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A80CB-11B1-408B-B9AD-A313EAD55B0F}"/>
              </a:ext>
            </a:extLst>
          </p:cNvPr>
          <p:cNvSpPr txBox="1"/>
          <p:nvPr/>
        </p:nvSpPr>
        <p:spPr>
          <a:xfrm>
            <a:off x="5355771" y="1506022"/>
            <a:ext cx="1121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Goal</a:t>
            </a:r>
            <a:endParaRPr lang="ko-KR" altLang="en-US" sz="32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A19019-6822-4637-B431-D55474A7BE5B}"/>
              </a:ext>
            </a:extLst>
          </p:cNvPr>
          <p:cNvGrpSpPr/>
          <p:nvPr/>
        </p:nvGrpSpPr>
        <p:grpSpPr>
          <a:xfrm>
            <a:off x="4278501" y="5115491"/>
            <a:ext cx="3389292" cy="929879"/>
            <a:chOff x="4191415" y="4115913"/>
            <a:chExt cx="3389292" cy="9298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BB6AFC2-B42B-4C53-AEF3-33F1190B5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415" y="4239962"/>
              <a:ext cx="3389292" cy="79369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33D43C5-2635-453B-8A07-2E986AC8FB96}"/>
                </a:ext>
              </a:extLst>
            </p:cNvPr>
            <p:cNvSpPr/>
            <p:nvPr/>
          </p:nvSpPr>
          <p:spPr>
            <a:xfrm>
              <a:off x="4191415" y="4115913"/>
              <a:ext cx="3330830" cy="929879"/>
            </a:xfrm>
            <a:prstGeom prst="round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044E28D-FB53-42A2-8F8D-F1C5D391A101}"/>
              </a:ext>
            </a:extLst>
          </p:cNvPr>
          <p:cNvGrpSpPr/>
          <p:nvPr/>
        </p:nvGrpSpPr>
        <p:grpSpPr>
          <a:xfrm>
            <a:off x="2814174" y="2273996"/>
            <a:ext cx="7013013" cy="1503669"/>
            <a:chOff x="2727088" y="2067167"/>
            <a:chExt cx="7013013" cy="150366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5D5837-E32F-4334-97C7-D31083E61718}"/>
                </a:ext>
              </a:extLst>
            </p:cNvPr>
            <p:cNvGrpSpPr/>
            <p:nvPr/>
          </p:nvGrpSpPr>
          <p:grpSpPr>
            <a:xfrm>
              <a:off x="4191415" y="2640957"/>
              <a:ext cx="3330831" cy="929879"/>
              <a:chOff x="1209674" y="2664979"/>
              <a:chExt cx="3330831" cy="92987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6293A80-82C0-48CC-8E3D-D4D63E657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674" y="2831585"/>
                <a:ext cx="3330831" cy="684501"/>
              </a:xfrm>
              <a:prstGeom prst="rect">
                <a:avLst/>
              </a:prstGeom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283658F-CD68-48A6-9093-32D0D3463070}"/>
                  </a:ext>
                </a:extLst>
              </p:cNvPr>
              <p:cNvSpPr/>
              <p:nvPr/>
            </p:nvSpPr>
            <p:spPr>
              <a:xfrm>
                <a:off x="1209675" y="2664979"/>
                <a:ext cx="3330830" cy="929879"/>
              </a:xfrm>
              <a:prstGeom prst="roundRect">
                <a:avLst/>
              </a:prstGeom>
              <a:solidFill>
                <a:srgbClr val="5B9BD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B92DAE-4AE7-478C-A53E-D1C149444D97}"/>
                    </a:ext>
                  </a:extLst>
                </p:cNvPr>
                <p:cNvSpPr txBox="1"/>
                <p:nvPr/>
              </p:nvSpPr>
              <p:spPr>
                <a:xfrm>
                  <a:off x="2727088" y="2067167"/>
                  <a:ext cx="7013013" cy="4636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dirty="0"/>
                    <a:t>주어진 데이터 </a:t>
                  </a:r>
                  <a14:m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를</m:t>
                      </m:r>
                    </m:oMath>
                  </a14:m>
                  <a:r>
                    <a:rPr lang="ko-KR" altLang="en-US" sz="2400" dirty="0"/>
                    <a:t> 관찰 한 후의 사후 확률 분포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B92DAE-4AE7-478C-A53E-D1C149444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088" y="2067167"/>
                  <a:ext cx="7013013" cy="463653"/>
                </a:xfrm>
                <a:prstGeom prst="rect">
                  <a:avLst/>
                </a:prstGeom>
                <a:blipFill>
                  <a:blip r:embed="rId4"/>
                  <a:stretch>
                    <a:fillRect l="-1391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FFF56C-531E-42AC-9A21-2DCE9AD5E206}"/>
              </a:ext>
            </a:extLst>
          </p:cNvPr>
          <p:cNvSpPr txBox="1"/>
          <p:nvPr/>
        </p:nvSpPr>
        <p:spPr>
          <a:xfrm>
            <a:off x="3755788" y="4020993"/>
            <a:ext cx="440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를</a:t>
            </a:r>
            <a:r>
              <a:rPr lang="ko-KR" altLang="en-US" sz="2400" dirty="0"/>
              <a:t> 잘 근사한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65916-D539-46FF-B446-A79CCA90F12B}"/>
              </a:ext>
            </a:extLst>
          </p:cNvPr>
          <p:cNvSpPr txBox="1"/>
          <p:nvPr/>
        </p:nvSpPr>
        <p:spPr>
          <a:xfrm>
            <a:off x="4358639" y="4678153"/>
            <a:ext cx="392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Variational </a:t>
            </a:r>
            <a:r>
              <a:rPr lang="ko-KR" altLang="en-US" sz="2400" dirty="0"/>
              <a:t>분포 구하기</a:t>
            </a:r>
          </a:p>
        </p:txBody>
      </p:sp>
    </p:spTree>
    <p:extLst>
      <p:ext uri="{BB962C8B-B14F-4D97-AF65-F5344CB8AC3E}">
        <p14:creationId xmlns:p14="http://schemas.microsoft.com/office/powerpoint/2010/main" val="128214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F95F9C-31DC-4076-A290-4170DCED56A5}"/>
              </a:ext>
            </a:extLst>
          </p:cNvPr>
          <p:cNvGrpSpPr/>
          <p:nvPr/>
        </p:nvGrpSpPr>
        <p:grpSpPr>
          <a:xfrm>
            <a:off x="504144" y="2185809"/>
            <a:ext cx="11183711" cy="3028562"/>
            <a:chOff x="642257" y="2984047"/>
            <a:chExt cx="11183711" cy="302856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5EFC2C8-54D7-4AC3-9639-ED4522C075D2}"/>
                </a:ext>
              </a:extLst>
            </p:cNvPr>
            <p:cNvGrpSpPr/>
            <p:nvPr/>
          </p:nvGrpSpPr>
          <p:grpSpPr>
            <a:xfrm>
              <a:off x="642257" y="2984047"/>
              <a:ext cx="11183711" cy="1543050"/>
              <a:chOff x="838200" y="2973161"/>
              <a:chExt cx="11183711" cy="154305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D44655E0-1953-4675-98C2-63A1D0013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3429000"/>
                <a:ext cx="3200400" cy="762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53ADAB4-BF77-4A7D-ACEE-746B98427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7086" y="2973161"/>
                <a:ext cx="8124825" cy="1543050"/>
              </a:xfrm>
              <a:prstGeom prst="rect">
                <a:avLst/>
              </a:prstGeom>
            </p:spPr>
          </p:pic>
        </p:grp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2B6EDC07-9813-48F8-BEC9-6331C71D2FFA}"/>
                </a:ext>
              </a:extLst>
            </p:cNvPr>
            <p:cNvSpPr/>
            <p:nvPr/>
          </p:nvSpPr>
          <p:spPr>
            <a:xfrm rot="16200000">
              <a:off x="6857999" y="3842861"/>
              <a:ext cx="359229" cy="1883227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959737-DD05-473B-87F3-5AB6BA07EF24}"/>
                    </a:ext>
                  </a:extLst>
                </p:cNvPr>
                <p:cNvSpPr txBox="1"/>
                <p:nvPr/>
              </p:nvSpPr>
              <p:spPr>
                <a:xfrm>
                  <a:off x="6047014" y="5181612"/>
                  <a:ext cx="245677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a14:m>
                  <a:r>
                    <a:rPr lang="ko-KR" altLang="en-US" sz="2400" dirty="0"/>
                    <a:t> </a:t>
                  </a:r>
                  <a:endParaRPr lang="en-US" altLang="ko-KR" sz="2400" dirty="0"/>
                </a:p>
                <a:p>
                  <a:pPr algn="ctr"/>
                  <a:r>
                    <a:rPr lang="ko-KR" altLang="en-US" sz="2400" dirty="0"/>
                    <a:t>근사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959737-DD05-473B-87F3-5AB6BA07E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014" y="5181612"/>
                  <a:ext cx="2456770" cy="830997"/>
                </a:xfrm>
                <a:prstGeom prst="rect">
                  <a:avLst/>
                </a:prstGeom>
                <a:blipFill>
                  <a:blip r:embed="rId4"/>
                  <a:stretch>
                    <a:fillRect r="-2233" b="-161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264FDD-9183-4EFD-9B34-CD69A0158412}"/>
                    </a:ext>
                  </a:extLst>
                </p:cNvPr>
                <p:cNvSpPr txBox="1"/>
                <p:nvPr/>
              </p:nvSpPr>
              <p:spPr>
                <a:xfrm>
                  <a:off x="8290491" y="5161583"/>
                  <a:ext cx="3243312" cy="847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𝐵𝑒𝑟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2400" b="0" dirty="0"/>
                </a:p>
                <a:p>
                  <a:pPr algn="ctr"/>
                  <a:r>
                    <a:rPr lang="ko-KR" altLang="en-US" sz="2400" dirty="0"/>
                    <a:t>근사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264FDD-9183-4EFD-9B34-CD69A0158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491" y="5161583"/>
                  <a:ext cx="3243312" cy="847220"/>
                </a:xfrm>
                <a:prstGeom prst="rect">
                  <a:avLst/>
                </a:prstGeom>
                <a:blipFill>
                  <a:blip r:embed="rId5"/>
                  <a:stretch>
                    <a:fillRect b="-158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1FA789C7-EF4E-4D58-9500-0200E4E5FE0B}"/>
                </a:ext>
              </a:extLst>
            </p:cNvPr>
            <p:cNvSpPr/>
            <p:nvPr/>
          </p:nvSpPr>
          <p:spPr>
            <a:xfrm rot="16200000">
              <a:off x="9720942" y="2948625"/>
              <a:ext cx="359229" cy="3646714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2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749E458-54D9-4420-85CF-346138AD9425}"/>
              </a:ext>
            </a:extLst>
          </p:cNvPr>
          <p:cNvGrpSpPr/>
          <p:nvPr/>
        </p:nvGrpSpPr>
        <p:grpSpPr>
          <a:xfrm>
            <a:off x="949530" y="2350347"/>
            <a:ext cx="7257906" cy="584775"/>
            <a:chOff x="1058387" y="2182665"/>
            <a:chExt cx="7257906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464E77B-857A-4D41-870D-31BC4766BB5F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35306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464E77B-857A-4D41-870D-31BC4766B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35306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30614-D691-4A0D-8A89-CB8AF6683D7C}"/>
                </a:ext>
              </a:extLst>
            </p:cNvPr>
            <p:cNvSpPr txBox="1"/>
            <p:nvPr/>
          </p:nvSpPr>
          <p:spPr>
            <a:xfrm>
              <a:off x="2198913" y="2305775"/>
              <a:ext cx="6117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/>
                <a:t>를</a:t>
              </a:r>
              <a:r>
                <a:rPr lang="ko-KR" altLang="en-US" sz="2400" dirty="0"/>
                <a:t> 구하기 위해 </a:t>
              </a:r>
              <a:r>
                <a:rPr lang="en-US" altLang="ko-KR" sz="2400" b="1" dirty="0"/>
                <a:t>Kumaraswamy </a:t>
              </a:r>
              <a:r>
                <a:rPr lang="ko-KR" altLang="en-US" sz="2400" b="1" dirty="0"/>
                <a:t>분포</a:t>
              </a:r>
              <a:r>
                <a:rPr lang="en-US" altLang="ko-KR" sz="2400" baseline="30000" dirty="0"/>
                <a:t>2</a:t>
              </a:r>
              <a:r>
                <a:rPr lang="en-US" altLang="ko-KR" sz="2400" b="1" dirty="0"/>
                <a:t> </a:t>
              </a:r>
              <a:r>
                <a:rPr lang="ko-KR" altLang="en-US" sz="2400" dirty="0"/>
                <a:t>사용</a:t>
              </a:r>
              <a:r>
                <a:rPr lang="en-US" altLang="ko-KR" sz="2400" dirty="0"/>
                <a:t>.</a:t>
              </a:r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[Kumaraswamy] A generalized probability density function for double-bounded random processes. Journal of Hydrology, 1980.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46365B-2A81-4F8A-8BC1-40E36719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2971800"/>
            <a:ext cx="8105775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AAFAB4-8E28-4038-A776-F1703741506F}"/>
              </a:ext>
            </a:extLst>
          </p:cNvPr>
          <p:cNvSpPr txBox="1"/>
          <p:nvPr/>
        </p:nvSpPr>
        <p:spPr>
          <a:xfrm>
            <a:off x="2090056" y="43373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EB275EA-63F7-4F92-9389-B5BFF60A4ADA}"/>
                  </a:ext>
                </a:extLst>
              </p:cNvPr>
              <p:cNvSpPr/>
              <p:nvPr/>
            </p:nvSpPr>
            <p:spPr>
              <a:xfrm>
                <a:off x="1141683" y="5248440"/>
                <a:ext cx="92541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𝐵𝑒𝑡𝑎</m:t>
                    </m:r>
                  </m:oMath>
                </a14:m>
                <a:r>
                  <a:rPr lang="ko-KR" altLang="en-US" dirty="0"/>
                  <a:t> 분포와 닮았으면서 매개 변수를 구하기 쉽게 바꿀 수 있음</a:t>
                </a:r>
                <a:r>
                  <a:rPr lang="en-US" altLang="ko-KR" dirty="0"/>
                  <a:t> (</a:t>
                </a:r>
                <a:r>
                  <a:rPr lang="en-US" altLang="ko-KR" dirty="0" err="1"/>
                  <a:t>reparametrizable</a:t>
                </a:r>
                <a:r>
                  <a:rPr lang="en-US" altLang="ko-KR" dirty="0"/>
                  <a:t>).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EB275EA-63F7-4F92-9389-B5BFF60A4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83" y="5248440"/>
                <a:ext cx="9254174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D0C73-F64B-4BFE-9B85-93808A9D953C}"/>
                  </a:ext>
                </a:extLst>
              </p:cNvPr>
              <p:cNvSpPr txBox="1"/>
              <p:nvPr/>
            </p:nvSpPr>
            <p:spPr>
              <a:xfrm>
                <a:off x="2955735" y="4022459"/>
                <a:ext cx="6280528" cy="982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D0C73-F64B-4BFE-9B85-93808A9D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735" y="4022459"/>
                <a:ext cx="6280528" cy="982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B3EE7D-F5B5-4174-A8D6-AEBF1F8394E3}"/>
                  </a:ext>
                </a:extLst>
              </p:cNvPr>
              <p:cNvSpPr txBox="1"/>
              <p:nvPr/>
            </p:nvSpPr>
            <p:spPr>
              <a:xfrm>
                <a:off x="6095999" y="4145443"/>
                <a:ext cx="11242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 ∈[0,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B3EE7D-F5B5-4174-A8D6-AEBF1F83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145443"/>
                <a:ext cx="1124219" cy="307777"/>
              </a:xfrm>
              <a:prstGeom prst="rect">
                <a:avLst/>
              </a:prstGeom>
              <a:blipFill>
                <a:blip r:embed="rId9"/>
                <a:stretch>
                  <a:fillRect l="-1087" r="-7065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1A65C7-7D40-4309-9339-C0BEB5FA584A}"/>
                  </a:ext>
                </a:extLst>
              </p:cNvPr>
              <p:cNvSpPr txBox="1"/>
              <p:nvPr/>
            </p:nvSpPr>
            <p:spPr>
              <a:xfrm>
                <a:off x="6160679" y="4613772"/>
                <a:ext cx="1117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1A65C7-7D40-4309-9339-C0BEB5FA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79" y="4613772"/>
                <a:ext cx="1117549" cy="276999"/>
              </a:xfrm>
              <a:prstGeom prst="rect">
                <a:avLst/>
              </a:prstGeom>
              <a:blipFill>
                <a:blip r:embed="rId10"/>
                <a:stretch>
                  <a:fillRect l="-3825" r="-382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8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https://en.wikipedia.org/wiki/Inverse_transform_sampling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8FF5FB8-FD17-481B-9E50-120F85FBA4F2}"/>
              </a:ext>
            </a:extLst>
          </p:cNvPr>
          <p:cNvGrpSpPr/>
          <p:nvPr/>
        </p:nvGrpSpPr>
        <p:grpSpPr>
          <a:xfrm>
            <a:off x="931025" y="3023540"/>
            <a:ext cx="10133215" cy="643382"/>
            <a:chOff x="931024" y="3079555"/>
            <a:chExt cx="10133215" cy="64338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1CB187E-BB7F-4132-A5DD-33FABBC20985}"/>
                </a:ext>
              </a:extLst>
            </p:cNvPr>
            <p:cNvSpPr/>
            <p:nvPr/>
          </p:nvSpPr>
          <p:spPr>
            <a:xfrm>
              <a:off x="931024" y="3079555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30B55E-7DED-4EA3-B484-50796718872A}"/>
                </a:ext>
              </a:extLst>
            </p:cNvPr>
            <p:cNvSpPr/>
            <p:nvPr/>
          </p:nvSpPr>
          <p:spPr>
            <a:xfrm>
              <a:off x="2035452" y="3267800"/>
              <a:ext cx="88544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하지만</a:t>
              </a:r>
              <a:r>
                <a:rPr lang="en-US" altLang="ko-KR" dirty="0"/>
                <a:t>, </a:t>
              </a:r>
              <a:r>
                <a:rPr lang="ko-KR" altLang="en-US" dirty="0" err="1"/>
                <a:t>텐서플로우는</a:t>
              </a:r>
              <a:r>
                <a:rPr lang="ko-KR" altLang="en-US" dirty="0"/>
                <a:t> </a:t>
              </a:r>
              <a:r>
                <a:rPr lang="en-US" altLang="ko-KR" dirty="0"/>
                <a:t>Kumaraswamy </a:t>
              </a:r>
              <a:r>
                <a:rPr lang="ko-KR" altLang="en-US" dirty="0"/>
                <a:t>분포를 이용한 난수 생성기를 제공 </a:t>
              </a:r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137439-E6E0-4703-B8FD-FD136F9EF588}"/>
              </a:ext>
            </a:extLst>
          </p:cNvPr>
          <p:cNvGrpSpPr/>
          <p:nvPr/>
        </p:nvGrpSpPr>
        <p:grpSpPr>
          <a:xfrm>
            <a:off x="931025" y="2182273"/>
            <a:ext cx="10133215" cy="643382"/>
            <a:chOff x="931025" y="2062781"/>
            <a:chExt cx="10133215" cy="64338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AE0F046-0058-479D-A668-325CEEBCD3B6}"/>
                </a:ext>
              </a:extLst>
            </p:cNvPr>
            <p:cNvSpPr/>
            <p:nvPr/>
          </p:nvSpPr>
          <p:spPr>
            <a:xfrm>
              <a:off x="931025" y="2062781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E813AA3-1AAB-4678-923D-FE1434370B51}"/>
                    </a:ext>
                  </a:extLst>
                </p:cNvPr>
                <p:cNvSpPr/>
                <p:nvPr/>
              </p:nvSpPr>
              <p:spPr>
                <a:xfrm>
                  <a:off x="2565069" y="2184417"/>
                  <a:ext cx="779526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2000" b="1" dirty="0"/>
                    <a:t>: Kumaraswamy </a:t>
                  </a:r>
                  <a:r>
                    <a:rPr lang="ko-KR" altLang="en-US" sz="2000" b="1" dirty="0"/>
                    <a:t>분포를 따르는 난수 </a:t>
                  </a:r>
                  <a:r>
                    <a:rPr lang="ko-KR" altLang="en-US" sz="2000" b="1" dirty="0" err="1"/>
                    <a:t>생성기</a:t>
                  </a:r>
                  <a:endParaRPr lang="ko-KR" altLang="en-US" sz="2000" b="1" dirty="0"/>
                </a:p>
              </p:txBody>
            </p:sp>
          </mc:Choice>
          <mc:Fallback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E813AA3-1AAB-4678-923D-FE1434370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69" y="2184417"/>
                  <a:ext cx="7795260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64208D-527D-4BED-B466-E8E867ABE490}"/>
              </a:ext>
            </a:extLst>
          </p:cNvPr>
          <p:cNvGrpSpPr/>
          <p:nvPr/>
        </p:nvGrpSpPr>
        <p:grpSpPr>
          <a:xfrm>
            <a:off x="931025" y="3864643"/>
            <a:ext cx="10133215" cy="643382"/>
            <a:chOff x="931024" y="3079555"/>
            <a:chExt cx="10133215" cy="64338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C1110-69AC-49D7-945F-924749958FB9}"/>
                </a:ext>
              </a:extLst>
            </p:cNvPr>
            <p:cNvSpPr/>
            <p:nvPr/>
          </p:nvSpPr>
          <p:spPr>
            <a:xfrm>
              <a:off x="931024" y="3079555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CB22607-CD4E-4721-8783-279C22B9E4FC}"/>
                </a:ext>
              </a:extLst>
            </p:cNvPr>
            <p:cNvSpPr/>
            <p:nvPr/>
          </p:nvSpPr>
          <p:spPr>
            <a:xfrm>
              <a:off x="4076008" y="3223474"/>
              <a:ext cx="4591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Inverse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Transform</a:t>
              </a:r>
              <a:r>
                <a:rPr lang="ko-KR" altLang="en-US" b="1" dirty="0"/>
                <a:t> </a:t>
              </a:r>
              <a:r>
                <a:rPr lang="en-US" altLang="ko-KR" b="1" dirty="0"/>
                <a:t>Sampling</a:t>
              </a:r>
              <a:r>
                <a:rPr lang="en-US" altLang="ko-KR" b="1" baseline="30000" dirty="0"/>
                <a:t>3</a:t>
              </a:r>
              <a:r>
                <a:rPr lang="ko-KR" altLang="en-US" dirty="0"/>
                <a:t>를 이용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3AFFEE3-9C83-40EA-9F0E-11C6D8471C22}"/>
              </a:ext>
            </a:extLst>
          </p:cNvPr>
          <p:cNvGrpSpPr/>
          <p:nvPr/>
        </p:nvGrpSpPr>
        <p:grpSpPr>
          <a:xfrm>
            <a:off x="931025" y="4728412"/>
            <a:ext cx="10474597" cy="1594809"/>
            <a:chOff x="931025" y="4633859"/>
            <a:chExt cx="10474597" cy="159480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39FEA8B-16B4-4B05-B21E-F54CF32B292D}"/>
                </a:ext>
              </a:extLst>
            </p:cNvPr>
            <p:cNvSpPr/>
            <p:nvPr/>
          </p:nvSpPr>
          <p:spPr>
            <a:xfrm>
              <a:off x="931025" y="4633859"/>
              <a:ext cx="10133215" cy="1594809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5F3472-AE2A-4F52-B676-EDFCE7D3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571" y="5251761"/>
              <a:ext cx="6666858" cy="80002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/>
                <p:nvPr/>
              </p:nvSpPr>
              <p:spPr>
                <a:xfrm>
                  <a:off x="1337523" y="4800680"/>
                  <a:ext cx="100680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Kumaraswamy</a:t>
                  </a:r>
                  <a:r>
                    <a:rPr lang="ko-KR" altLang="en-US" dirty="0"/>
                    <a:t>분포의 누적 분포 함수</a:t>
                  </a:r>
                  <a:r>
                    <a:rPr lang="en-US" altLang="ko-KR" dirty="0"/>
                    <a:t>(CDF)</a:t>
                  </a:r>
                  <a:r>
                    <a:rPr lang="ko-KR" altLang="en-US" dirty="0"/>
                    <a:t>의 역함수에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𝑢𝑛𝑖𝑓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 err="1"/>
                    <a:t>를</a:t>
                  </a:r>
                  <a:r>
                    <a:rPr lang="ko-KR" altLang="en-US" dirty="0"/>
                    <a:t> 인풋으로 제공</a:t>
                  </a:r>
                </a:p>
              </p:txBody>
            </p:sp>
          </mc:Choice>
          <mc:Fallback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523" y="4800680"/>
                  <a:ext cx="100680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84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BB8B77-A83F-400A-8149-B569C430DD49}"/>
              </a:ext>
            </a:extLst>
          </p:cNvPr>
          <p:cNvCxnSpPr>
            <a:stCxn id="14" idx="2"/>
            <a:endCxn id="43" idx="0"/>
          </p:cNvCxnSpPr>
          <p:nvPr/>
        </p:nvCxnSpPr>
        <p:spPr>
          <a:xfrm>
            <a:off x="5997633" y="2825655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216630F-1271-40A2-AB7A-DCB55E4D4323}"/>
              </a:ext>
            </a:extLst>
          </p:cNvPr>
          <p:cNvCxnSpPr/>
          <p:nvPr/>
        </p:nvCxnSpPr>
        <p:spPr>
          <a:xfrm>
            <a:off x="5997633" y="3666922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E5214-1634-403F-A457-8AC103F0EAFA}"/>
              </a:ext>
            </a:extLst>
          </p:cNvPr>
          <p:cNvCxnSpPr/>
          <p:nvPr/>
        </p:nvCxnSpPr>
        <p:spPr>
          <a:xfrm>
            <a:off x="6025341" y="4509281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5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https://en.wikipedia.org/wiki/Inverse_transform_sampling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3AFFEE3-9C83-40EA-9F0E-11C6D8471C22}"/>
              </a:ext>
            </a:extLst>
          </p:cNvPr>
          <p:cNvGrpSpPr/>
          <p:nvPr/>
        </p:nvGrpSpPr>
        <p:grpSpPr>
          <a:xfrm>
            <a:off x="921598" y="2126611"/>
            <a:ext cx="10539067" cy="1594809"/>
            <a:chOff x="931025" y="4633859"/>
            <a:chExt cx="10539067" cy="159480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39FEA8B-16B4-4B05-B21E-F54CF32B292D}"/>
                </a:ext>
              </a:extLst>
            </p:cNvPr>
            <p:cNvSpPr/>
            <p:nvPr/>
          </p:nvSpPr>
          <p:spPr>
            <a:xfrm>
              <a:off x="931025" y="4633859"/>
              <a:ext cx="10133215" cy="1594809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5F3472-AE2A-4F52-B676-EDFCE7D3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571" y="5251761"/>
              <a:ext cx="6666858" cy="80002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/>
                <p:nvPr/>
              </p:nvSpPr>
              <p:spPr>
                <a:xfrm>
                  <a:off x="1401993" y="4841053"/>
                  <a:ext cx="100680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Kumaraswamy</a:t>
                  </a:r>
                  <a:r>
                    <a:rPr lang="ko-KR" altLang="en-US" dirty="0"/>
                    <a:t>분포의 누적 분포 함수</a:t>
                  </a:r>
                  <a:r>
                    <a:rPr lang="en-US" altLang="ko-KR" dirty="0"/>
                    <a:t>(CDF)</a:t>
                  </a:r>
                  <a:r>
                    <a:rPr lang="ko-KR" altLang="en-US" dirty="0"/>
                    <a:t>의 역함수에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𝑢𝑛𝑖𝑓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 err="1"/>
                    <a:t>를</a:t>
                  </a:r>
                  <a:r>
                    <a:rPr lang="ko-KR" altLang="en-US" dirty="0"/>
                    <a:t> 인풋으로 제공</a:t>
                  </a:r>
                </a:p>
              </p:txBody>
            </p:sp>
          </mc:Choice>
          <mc:Fallback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993" y="4841053"/>
                  <a:ext cx="100680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84"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454027A-B3D3-43E3-AB2D-041A5EA8B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171" y="4551559"/>
            <a:ext cx="6457950" cy="285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39A928-0BF6-456F-8223-4C12200A8F22}"/>
              </a:ext>
            </a:extLst>
          </p:cNvPr>
          <p:cNvSpPr txBox="1"/>
          <p:nvPr/>
        </p:nvSpPr>
        <p:spPr>
          <a:xfrm>
            <a:off x="2753143" y="4159578"/>
            <a:ext cx="675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7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7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4E24800-A86C-46E8-BC02-2DB26115AFCA}"/>
              </a:ext>
            </a:extLst>
          </p:cNvPr>
          <p:cNvGrpSpPr/>
          <p:nvPr/>
        </p:nvGrpSpPr>
        <p:grpSpPr>
          <a:xfrm>
            <a:off x="1299558" y="2120411"/>
            <a:ext cx="8776300" cy="542136"/>
            <a:chOff x="1058387" y="2182665"/>
            <a:chExt cx="8776300" cy="542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/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/>
                    <a:t>는 </a:t>
                  </a:r>
                  <a:r>
                    <a:rPr lang="en-US" altLang="ko-KR" sz="2000" b="1" i="1" dirty="0">
                      <a:solidFill>
                        <a:schemeClr val="accent1"/>
                      </a:solidFill>
                    </a:rPr>
                    <a:t>continuous</a:t>
                  </a:r>
                  <a:r>
                    <a:rPr lang="en-US" altLang="ko-KR" sz="2000" b="1" dirty="0"/>
                    <a:t> relaxation</a:t>
                  </a:r>
                  <a:r>
                    <a:rPr lang="en-US" altLang="ko-KR" sz="2000" baseline="30000" dirty="0"/>
                    <a:t>4</a:t>
                  </a:r>
                  <a:r>
                    <a:rPr lang="ko-KR" altLang="en-US" sz="2000" dirty="0"/>
                    <a:t>를 이용하여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a14:m>
                  <a:r>
                    <a:rPr lang="ko-KR" altLang="en-US" sz="2000" dirty="0"/>
                    <a:t> 분포 근사</a:t>
                  </a:r>
                  <a:endParaRPr lang="en-US" altLang="ko-K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65"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2C630-A594-4EB0-9805-0D05F87D9E38}"/>
              </a:ext>
            </a:extLst>
          </p:cNvPr>
          <p:cNvGrpSpPr/>
          <p:nvPr/>
        </p:nvGrpSpPr>
        <p:grpSpPr>
          <a:xfrm>
            <a:off x="1304981" y="2793736"/>
            <a:ext cx="5926542" cy="1270527"/>
            <a:chOff x="2966474" y="2995940"/>
            <a:chExt cx="5926542" cy="12705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9ED5A-8991-4AF1-BA5C-0A9EE5C7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74" y="2995940"/>
              <a:ext cx="5926542" cy="127052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141D52-3189-4C4C-BE43-0AE7DFBC0E5C}"/>
                </a:ext>
              </a:extLst>
            </p:cNvPr>
            <p:cNvSpPr/>
            <p:nvPr/>
          </p:nvSpPr>
          <p:spPr>
            <a:xfrm>
              <a:off x="4746551" y="3612541"/>
              <a:ext cx="324214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27ED87-69B6-425A-AAEA-0611C4658C0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[Maddison et al.] The concrete distribution: A continuous relaxation of discrete random variables,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/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증명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레퍼런스 </a:t>
                </a:r>
                <a:r>
                  <a:rPr lang="en-US" altLang="ko-KR" sz="2000" dirty="0" err="1"/>
                  <a:t>BinConcrete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blipFill>
                <a:blip r:embed="rId6"/>
                <a:stretch>
                  <a:fillRect l="-1574" t="-9231" r="-715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C710064-80C9-4BAF-B0FB-3D45EF5BE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666"/>
          <a:stretch/>
        </p:blipFill>
        <p:spPr>
          <a:xfrm>
            <a:off x="7535554" y="3236492"/>
            <a:ext cx="2222294" cy="800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38845E-C470-4186-A8F2-B0CA0BAC4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711" y="2954119"/>
            <a:ext cx="2329116" cy="4001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CBB45D4-E581-4964-9728-52666685B47E}"/>
              </a:ext>
            </a:extLst>
          </p:cNvPr>
          <p:cNvGrpSpPr/>
          <p:nvPr/>
        </p:nvGrpSpPr>
        <p:grpSpPr>
          <a:xfrm>
            <a:off x="7043800" y="4760474"/>
            <a:ext cx="7330568" cy="691055"/>
            <a:chOff x="5062436" y="5465822"/>
            <a:chExt cx="4992008" cy="691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F5804F-FA32-4613-9228-B9FD200A87B8}"/>
                    </a:ext>
                  </a:extLst>
                </p:cNvPr>
                <p:cNvSpPr txBox="1"/>
                <p:nvPr/>
              </p:nvSpPr>
              <p:spPr>
                <a:xfrm>
                  <a:off x="5062436" y="5465822"/>
                  <a:ext cx="29902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𝑑𝑖𝑠𝑐𝑟𝑒𝑡𝑒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a14:m>
                  <a:r>
                    <a:rPr lang="ko-KR" alt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F5804F-FA32-4613-9228-B9FD200A8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36" y="5465822"/>
                  <a:ext cx="299024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497"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8EFB368-664F-4603-85DF-0540A570EE35}"/>
                    </a:ext>
                  </a:extLst>
                </p:cNvPr>
                <p:cNvSpPr txBox="1"/>
                <p:nvPr/>
              </p:nvSpPr>
              <p:spPr>
                <a:xfrm>
                  <a:off x="5062436" y="5787545"/>
                  <a:ext cx="49920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→ ∞</m:t>
                      </m:r>
                    </m:oMath>
                  </a14:m>
                  <a:r>
                    <a:rPr lang="ko-KR" alt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8EFB368-664F-4603-85DF-0540A570E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36" y="5787545"/>
                  <a:ext cx="49920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96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77CF7AE-FE83-4712-8A82-FA81D5D2FC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154" y="4166463"/>
            <a:ext cx="6293565" cy="20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4E24800-A86C-46E8-BC02-2DB26115AFCA}"/>
              </a:ext>
            </a:extLst>
          </p:cNvPr>
          <p:cNvGrpSpPr/>
          <p:nvPr/>
        </p:nvGrpSpPr>
        <p:grpSpPr>
          <a:xfrm>
            <a:off x="1299558" y="2120411"/>
            <a:ext cx="8776300" cy="542136"/>
            <a:chOff x="1058387" y="2182665"/>
            <a:chExt cx="8776300" cy="542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/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/>
                    <a:t>는 </a:t>
                  </a:r>
                  <a:r>
                    <a:rPr lang="en-US" altLang="ko-KR" sz="2000" b="1" i="1" dirty="0">
                      <a:solidFill>
                        <a:schemeClr val="accent1"/>
                      </a:solidFill>
                    </a:rPr>
                    <a:t>continuous</a:t>
                  </a:r>
                  <a:r>
                    <a:rPr lang="en-US" altLang="ko-KR" sz="2000" b="1" dirty="0"/>
                    <a:t> relaxation</a:t>
                  </a:r>
                  <a:r>
                    <a:rPr lang="en-US" altLang="ko-KR" sz="2000" baseline="30000" dirty="0"/>
                    <a:t>4</a:t>
                  </a:r>
                  <a:r>
                    <a:rPr lang="ko-KR" altLang="en-US" sz="2000" dirty="0"/>
                    <a:t>를 이용하여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a14:m>
                  <a:r>
                    <a:rPr lang="ko-KR" altLang="en-US" sz="2000" dirty="0"/>
                    <a:t> 분포 근사</a:t>
                  </a:r>
                  <a:endParaRPr lang="en-US" altLang="ko-K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65"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2C630-A594-4EB0-9805-0D05F87D9E38}"/>
              </a:ext>
            </a:extLst>
          </p:cNvPr>
          <p:cNvGrpSpPr/>
          <p:nvPr/>
        </p:nvGrpSpPr>
        <p:grpSpPr>
          <a:xfrm>
            <a:off x="1304981" y="2793736"/>
            <a:ext cx="5926542" cy="1270527"/>
            <a:chOff x="2966474" y="2995940"/>
            <a:chExt cx="5926542" cy="12705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9ED5A-8991-4AF1-BA5C-0A9EE5C7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74" y="2995940"/>
              <a:ext cx="5926542" cy="127052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141D52-3189-4C4C-BE43-0AE7DFBC0E5C}"/>
                </a:ext>
              </a:extLst>
            </p:cNvPr>
            <p:cNvSpPr/>
            <p:nvPr/>
          </p:nvSpPr>
          <p:spPr>
            <a:xfrm>
              <a:off x="4746551" y="3612541"/>
              <a:ext cx="324214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27ED87-69B6-425A-AAEA-0611C4658C0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[Maddison et al.] The concrete distribution: A continuous relaxation of discrete random variables,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/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증명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레퍼런스 </a:t>
                </a:r>
                <a:r>
                  <a:rPr lang="en-US" altLang="ko-KR" sz="2000" dirty="0" err="1"/>
                  <a:t>BinConcrete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blipFill>
                <a:blip r:embed="rId6"/>
                <a:stretch>
                  <a:fillRect l="-1574" t="-9231" r="-715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C710064-80C9-4BAF-B0FB-3D45EF5BE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666"/>
          <a:stretch/>
        </p:blipFill>
        <p:spPr>
          <a:xfrm>
            <a:off x="7535554" y="3236492"/>
            <a:ext cx="2222294" cy="800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38845E-C470-4186-A8F2-B0CA0BAC4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711" y="2954119"/>
            <a:ext cx="2329116" cy="400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869E51-8C81-487B-B1D6-14A2F22C5B64}"/>
              </a:ext>
            </a:extLst>
          </p:cNvPr>
          <p:cNvSpPr txBox="1"/>
          <p:nvPr/>
        </p:nvSpPr>
        <p:spPr>
          <a:xfrm>
            <a:off x="2753144" y="4159578"/>
            <a:ext cx="672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9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50BB5-DC7D-46CE-B292-B087247356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8758" y="4530349"/>
            <a:ext cx="7277100" cy="381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8A55A0-9D8B-4B82-B776-6EC5C3B188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8758" y="5078544"/>
            <a:ext cx="1562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77713-5FB3-4B07-803C-02E049EE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50" y="2136136"/>
            <a:ext cx="7115175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0D797-CBB5-448F-9DA5-7436DD990E88}"/>
                  </a:ext>
                </a:extLst>
              </p:cNvPr>
              <p:cNvSpPr txBox="1"/>
              <p:nvPr/>
            </p:nvSpPr>
            <p:spPr>
              <a:xfrm>
                <a:off x="8450681" y="2831431"/>
                <a:ext cx="3029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: Euler-</a:t>
                </a:r>
                <a:r>
                  <a:rPr lang="en-US" altLang="ko-KR" dirty="0" err="1"/>
                  <a:t>Mascheroni</a:t>
                </a:r>
                <a:r>
                  <a:rPr lang="en-US" altLang="ko-KR" dirty="0"/>
                  <a:t> constant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0D797-CBB5-448F-9DA5-7436DD990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681" y="2831431"/>
                <a:ext cx="3029804" cy="276999"/>
              </a:xfrm>
              <a:prstGeom prst="rect">
                <a:avLst/>
              </a:prstGeom>
              <a:blipFill>
                <a:blip r:embed="rId3"/>
                <a:stretch>
                  <a:fillRect l="-2616" t="-28261" r="-422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579EDDB-1BF6-4E62-80C3-BE8D444CD5B8}"/>
              </a:ext>
            </a:extLst>
          </p:cNvPr>
          <p:cNvGrpSpPr/>
          <p:nvPr/>
        </p:nvGrpSpPr>
        <p:grpSpPr>
          <a:xfrm>
            <a:off x="8370471" y="3235947"/>
            <a:ext cx="2247625" cy="321938"/>
            <a:chOff x="8305298" y="3166675"/>
            <a:chExt cx="2247625" cy="3219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4ABF7-2B1E-4DA8-8EF8-C8CB7BDE0870}"/>
                </a:ext>
              </a:extLst>
            </p:cNvPr>
            <p:cNvSpPr txBox="1"/>
            <p:nvPr/>
          </p:nvSpPr>
          <p:spPr>
            <a:xfrm>
              <a:off x="8581229" y="3166675"/>
              <a:ext cx="19716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dirty="0"/>
                <a:t>:digamma function</a:t>
              </a:r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36FAF1-BC16-4565-BCFA-F7D9F53A5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5298" y="3182717"/>
              <a:ext cx="258835" cy="30589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8952C5-00FC-442B-BFD6-B088F4895F20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[</a:t>
            </a:r>
            <a:r>
              <a:rPr lang="en-US" altLang="ko-KR" sz="1200" dirty="0" err="1"/>
              <a:t>Nalisnick</a:t>
            </a:r>
            <a:r>
              <a:rPr lang="en-US" altLang="ko-KR" sz="1200" dirty="0"/>
              <a:t> and Smyth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ko-KR" sz="1200" dirty="0"/>
              <a:t>Stick-breaking variational autoencoders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05B4A-7CDC-4044-AAD7-F5A46CE5ED2C}"/>
              </a:ext>
            </a:extLst>
          </p:cNvPr>
          <p:cNvSpPr txBox="1"/>
          <p:nvPr/>
        </p:nvSpPr>
        <p:spPr>
          <a:xfrm>
            <a:off x="1033501" y="1578238"/>
            <a:ext cx="585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Prior</a:t>
            </a:r>
            <a:r>
              <a:rPr lang="ko-KR" altLang="en-US" sz="2000" dirty="0"/>
              <a:t>와 </a:t>
            </a:r>
            <a:r>
              <a:rPr lang="en-US" altLang="ko-KR" sz="2000" dirty="0"/>
              <a:t>variational distribution</a:t>
            </a:r>
            <a:r>
              <a:rPr lang="ko-KR" altLang="en-US" sz="2000" dirty="0"/>
              <a:t>의</a:t>
            </a:r>
            <a:r>
              <a:rPr lang="en-US" altLang="ko-KR" sz="2000" dirty="0"/>
              <a:t> KL-divergence</a:t>
            </a:r>
            <a:r>
              <a:rPr lang="en-US" altLang="ko-KR" sz="2000" baseline="30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/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FD5A09-5021-474E-AD4F-B6C776F2CE2A}"/>
              </a:ext>
            </a:extLst>
          </p:cNvPr>
          <p:cNvSpPr/>
          <p:nvPr/>
        </p:nvSpPr>
        <p:spPr>
          <a:xfrm>
            <a:off x="2534653" y="3127065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B0D5F9-F99F-4960-B957-59221E17DA8D}"/>
              </a:ext>
            </a:extLst>
          </p:cNvPr>
          <p:cNvSpPr/>
          <p:nvPr/>
        </p:nvSpPr>
        <p:spPr>
          <a:xfrm>
            <a:off x="3168316" y="3660861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8CC7CA-6B30-4013-ACA2-60798EFB1FBF}"/>
              </a:ext>
            </a:extLst>
          </p:cNvPr>
          <p:cNvSpPr/>
          <p:nvPr/>
        </p:nvSpPr>
        <p:spPr>
          <a:xfrm>
            <a:off x="3689130" y="4460627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5A78686-A235-4732-9C70-30B44D139B1D}"/>
              </a:ext>
            </a:extLst>
          </p:cNvPr>
          <p:cNvSpPr/>
          <p:nvPr/>
        </p:nvSpPr>
        <p:spPr>
          <a:xfrm>
            <a:off x="6167636" y="3358935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6CB1A4-444A-4A14-89A0-5E21E22B5BF9}"/>
              </a:ext>
            </a:extLst>
          </p:cNvPr>
          <p:cNvSpPr/>
          <p:nvPr/>
        </p:nvSpPr>
        <p:spPr>
          <a:xfrm>
            <a:off x="7170268" y="3660860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80D334-DEB2-4C61-9057-74EFEEB353F0}"/>
              </a:ext>
            </a:extLst>
          </p:cNvPr>
          <p:cNvSpPr/>
          <p:nvPr/>
        </p:nvSpPr>
        <p:spPr>
          <a:xfrm>
            <a:off x="5012605" y="4432737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08F950-2AB0-40B6-AAB6-AE0969579783}"/>
              </a:ext>
            </a:extLst>
          </p:cNvPr>
          <p:cNvSpPr/>
          <p:nvPr/>
        </p:nvSpPr>
        <p:spPr>
          <a:xfrm>
            <a:off x="5316298" y="4976406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035FB2-7FBE-48EA-A5AE-E4D9B1CA9104}"/>
              </a:ext>
            </a:extLst>
          </p:cNvPr>
          <p:cNvSpPr/>
          <p:nvPr/>
        </p:nvSpPr>
        <p:spPr>
          <a:xfrm>
            <a:off x="4087415" y="4460626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0DC2C9-BBCF-44F5-AD48-8A7AD8994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294" y="5169346"/>
            <a:ext cx="5048389" cy="60580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B9027-D6DF-43A1-A2B7-EEEE8ED299FF}"/>
              </a:ext>
            </a:extLst>
          </p:cNvPr>
          <p:cNvSpPr/>
          <p:nvPr/>
        </p:nvSpPr>
        <p:spPr>
          <a:xfrm>
            <a:off x="6970356" y="4976406"/>
            <a:ext cx="346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Kumaraswamy</a:t>
            </a:r>
            <a:r>
              <a:rPr lang="ko-KR" altLang="en-US" dirty="0"/>
              <a:t>분포의 파라메터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8AC967F-7F56-4B24-9B61-19C8DABE9BE0}"/>
              </a:ext>
            </a:extLst>
          </p:cNvPr>
          <p:cNvSpPr/>
          <p:nvPr/>
        </p:nvSpPr>
        <p:spPr>
          <a:xfrm>
            <a:off x="7571320" y="5289398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542FB2-D391-440C-BF3B-426748881978}"/>
              </a:ext>
            </a:extLst>
          </p:cNvPr>
          <p:cNvSpPr/>
          <p:nvPr/>
        </p:nvSpPr>
        <p:spPr>
          <a:xfrm>
            <a:off x="7970525" y="5289397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26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952C5-00FC-442B-BFD6-B088F4895F20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[</a:t>
            </a:r>
            <a:r>
              <a:rPr lang="en-US" altLang="ko-KR" sz="1200" dirty="0" err="1"/>
              <a:t>Nalisnick</a:t>
            </a:r>
            <a:r>
              <a:rPr lang="en-US" altLang="ko-KR" sz="1200" dirty="0"/>
              <a:t> and Smyth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ko-KR" sz="1200" dirty="0"/>
              <a:t>Stick-breaking variational autoencoders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05B4A-7CDC-4044-AAD7-F5A46CE5ED2C}"/>
              </a:ext>
            </a:extLst>
          </p:cNvPr>
          <p:cNvSpPr txBox="1"/>
          <p:nvPr/>
        </p:nvSpPr>
        <p:spPr>
          <a:xfrm>
            <a:off x="1033501" y="1578238"/>
            <a:ext cx="585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Prior</a:t>
            </a:r>
            <a:r>
              <a:rPr lang="ko-KR" altLang="en-US" sz="2000" dirty="0"/>
              <a:t>와 </a:t>
            </a:r>
            <a:r>
              <a:rPr lang="en-US" altLang="ko-KR" sz="2000" dirty="0"/>
              <a:t>variational distribution</a:t>
            </a:r>
            <a:r>
              <a:rPr lang="ko-KR" altLang="en-US" sz="2000" dirty="0"/>
              <a:t>의</a:t>
            </a:r>
            <a:r>
              <a:rPr lang="en-US" altLang="ko-KR" sz="2000" dirty="0"/>
              <a:t> KL-divergence</a:t>
            </a:r>
            <a:r>
              <a:rPr lang="en-US" altLang="ko-KR" sz="2000" baseline="30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/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01C26D23-24A9-4481-9740-FF4506278F29}"/>
              </a:ext>
            </a:extLst>
          </p:cNvPr>
          <p:cNvGrpSpPr/>
          <p:nvPr/>
        </p:nvGrpSpPr>
        <p:grpSpPr>
          <a:xfrm>
            <a:off x="367133" y="2723877"/>
            <a:ext cx="4967090" cy="2473571"/>
            <a:chOff x="855350" y="2136136"/>
            <a:chExt cx="7115175" cy="3543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177713-5FB3-4B07-803C-02E049EE4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5350" y="2136136"/>
              <a:ext cx="7115175" cy="3543300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7FD5A09-5021-474E-AD4F-B6C776F2CE2A}"/>
                </a:ext>
              </a:extLst>
            </p:cNvPr>
            <p:cNvSpPr/>
            <p:nvPr/>
          </p:nvSpPr>
          <p:spPr>
            <a:xfrm>
              <a:off x="2534653" y="3127065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6B0D5F9-F99F-4960-B957-59221E17DA8D}"/>
                </a:ext>
              </a:extLst>
            </p:cNvPr>
            <p:cNvSpPr/>
            <p:nvPr/>
          </p:nvSpPr>
          <p:spPr>
            <a:xfrm>
              <a:off x="3168316" y="3660861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08CC7CA-6B30-4013-ACA2-60798EFB1FBF}"/>
                </a:ext>
              </a:extLst>
            </p:cNvPr>
            <p:cNvSpPr/>
            <p:nvPr/>
          </p:nvSpPr>
          <p:spPr>
            <a:xfrm>
              <a:off x="3689130" y="4460627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5A78686-A235-4732-9C70-30B44D139B1D}"/>
                </a:ext>
              </a:extLst>
            </p:cNvPr>
            <p:cNvSpPr/>
            <p:nvPr/>
          </p:nvSpPr>
          <p:spPr>
            <a:xfrm>
              <a:off x="6167636" y="3358935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6CB1A4-444A-4A14-89A0-5E21E22B5BF9}"/>
                </a:ext>
              </a:extLst>
            </p:cNvPr>
            <p:cNvSpPr/>
            <p:nvPr/>
          </p:nvSpPr>
          <p:spPr>
            <a:xfrm>
              <a:off x="7170268" y="3660860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280D334-DEB2-4C61-9057-74EFEEB353F0}"/>
                </a:ext>
              </a:extLst>
            </p:cNvPr>
            <p:cNvSpPr/>
            <p:nvPr/>
          </p:nvSpPr>
          <p:spPr>
            <a:xfrm>
              <a:off x="5012605" y="4432737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08F950-2AB0-40B6-AAB6-AE0969579783}"/>
                </a:ext>
              </a:extLst>
            </p:cNvPr>
            <p:cNvSpPr/>
            <p:nvPr/>
          </p:nvSpPr>
          <p:spPr>
            <a:xfrm>
              <a:off x="5316298" y="4976406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D035FB2-7FBE-48EA-A5AE-E4D9B1CA9104}"/>
                </a:ext>
              </a:extLst>
            </p:cNvPr>
            <p:cNvSpPr/>
            <p:nvPr/>
          </p:nvSpPr>
          <p:spPr>
            <a:xfrm>
              <a:off x="4087415" y="4460626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AFEDB3-05ED-41BB-99CF-8B575AB3A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764" y="3458192"/>
            <a:ext cx="5981917" cy="7774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DEDAE2-3611-4A6F-8BBB-418BBD335FB8}"/>
              </a:ext>
            </a:extLst>
          </p:cNvPr>
          <p:cNvSpPr txBox="1"/>
          <p:nvPr/>
        </p:nvSpPr>
        <p:spPr>
          <a:xfrm>
            <a:off x="5778629" y="3068875"/>
            <a:ext cx="60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8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A39351-B487-49AF-84EF-9FF73ED63047}"/>
              </a:ext>
            </a:extLst>
          </p:cNvPr>
          <p:cNvSpPr/>
          <p:nvPr/>
        </p:nvSpPr>
        <p:spPr>
          <a:xfrm>
            <a:off x="6655957" y="3765711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91C43E-7CCE-436E-A324-A3B59AA4EFBB}"/>
              </a:ext>
            </a:extLst>
          </p:cNvPr>
          <p:cNvSpPr/>
          <p:nvPr/>
        </p:nvSpPr>
        <p:spPr>
          <a:xfrm>
            <a:off x="7714179" y="3752348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E8AAAB-399E-4FF6-9FA3-0BE5803078CD}"/>
              </a:ext>
            </a:extLst>
          </p:cNvPr>
          <p:cNvSpPr/>
          <p:nvPr/>
        </p:nvSpPr>
        <p:spPr>
          <a:xfrm>
            <a:off x="7569320" y="3981700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ADD001-47B9-4F15-A053-7700BDA1B6C8}"/>
              </a:ext>
            </a:extLst>
          </p:cNvPr>
          <p:cNvSpPr/>
          <p:nvPr/>
        </p:nvSpPr>
        <p:spPr>
          <a:xfrm>
            <a:off x="10371540" y="3752349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52B682-07A8-48E0-B72E-2589126DBE3C}"/>
              </a:ext>
            </a:extLst>
          </p:cNvPr>
          <p:cNvSpPr/>
          <p:nvPr/>
        </p:nvSpPr>
        <p:spPr>
          <a:xfrm>
            <a:off x="11151630" y="3752348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24DF912-E95F-4F14-9A7F-C805E314E5FF}"/>
              </a:ext>
            </a:extLst>
          </p:cNvPr>
          <p:cNvSpPr/>
          <p:nvPr/>
        </p:nvSpPr>
        <p:spPr>
          <a:xfrm>
            <a:off x="7829535" y="4006260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DE814D-CCDF-4BC5-9D77-9CA984E29BC5}"/>
              </a:ext>
            </a:extLst>
          </p:cNvPr>
          <p:cNvSpPr/>
          <p:nvPr/>
        </p:nvSpPr>
        <p:spPr>
          <a:xfrm>
            <a:off x="10009972" y="4006260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2361B-34E1-4096-A277-1CC59ECC1747}"/>
              </a:ext>
            </a:extLst>
          </p:cNvPr>
          <p:cNvSpPr/>
          <p:nvPr/>
        </p:nvSpPr>
        <p:spPr>
          <a:xfrm>
            <a:off x="10589717" y="4025274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5739848-2C9F-493F-9BA7-029CC97A0F05}"/>
              </a:ext>
            </a:extLst>
          </p:cNvPr>
          <p:cNvSpPr/>
          <p:nvPr/>
        </p:nvSpPr>
        <p:spPr>
          <a:xfrm>
            <a:off x="6967203" y="372772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69A97A5-21F2-410B-8C72-EECE98AB9269}"/>
              </a:ext>
            </a:extLst>
          </p:cNvPr>
          <p:cNvSpPr/>
          <p:nvPr/>
        </p:nvSpPr>
        <p:spPr>
          <a:xfrm>
            <a:off x="8924783" y="3947951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4343B82-02A0-4E72-8CBE-8F105A904631}"/>
              </a:ext>
            </a:extLst>
          </p:cNvPr>
          <p:cNvSpPr/>
          <p:nvPr/>
        </p:nvSpPr>
        <p:spPr>
          <a:xfrm>
            <a:off x="2148083" y="338380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3DFE6C-84A3-467B-96E8-E09D8F089160}"/>
              </a:ext>
            </a:extLst>
          </p:cNvPr>
          <p:cNvSpPr/>
          <p:nvPr/>
        </p:nvSpPr>
        <p:spPr>
          <a:xfrm>
            <a:off x="2356229" y="468766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46E8873-4FEA-44FE-A73F-712946E7A8A4}"/>
              </a:ext>
            </a:extLst>
          </p:cNvPr>
          <p:cNvSpPr/>
          <p:nvPr/>
        </p:nvSpPr>
        <p:spPr>
          <a:xfrm>
            <a:off x="8418889" y="3731989"/>
            <a:ext cx="583061" cy="278593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F4266A8-F468-458E-951B-96AD4147ADDA}"/>
              </a:ext>
            </a:extLst>
          </p:cNvPr>
          <p:cNvSpPr/>
          <p:nvPr/>
        </p:nvSpPr>
        <p:spPr>
          <a:xfrm>
            <a:off x="3265632" y="3572905"/>
            <a:ext cx="251458" cy="337002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7A05C4-86E5-4243-AC93-4423BFCC9ABE}"/>
              </a:ext>
            </a:extLst>
          </p:cNvPr>
          <p:cNvSpPr/>
          <p:nvPr/>
        </p:nvSpPr>
        <p:spPr>
          <a:xfrm>
            <a:off x="3751743" y="3546770"/>
            <a:ext cx="251458" cy="337002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ADAC16-35DA-41EC-92D6-BE305A591CB2}"/>
              </a:ext>
            </a:extLst>
          </p:cNvPr>
          <p:cNvSpPr/>
          <p:nvPr/>
        </p:nvSpPr>
        <p:spPr>
          <a:xfrm>
            <a:off x="9466498" y="3727244"/>
            <a:ext cx="905041" cy="278593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16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0" dirty="0"/>
                  <a:t>인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prediction: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  <a:blipFill>
                <a:blip r:embed="rId2"/>
                <a:stretch>
                  <a:fillRect l="-2119" t="-7576" r="-77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1D1CC40-F450-47FB-BDEB-679AF9A4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06" y="2091503"/>
            <a:ext cx="5127185" cy="1601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F95CE5-023B-423C-AEF6-886599DA5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48" y="4291087"/>
            <a:ext cx="5127185" cy="2341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CFEC55-6B6B-487D-9875-010ACCB4E396}"/>
              </a:ext>
            </a:extLst>
          </p:cNvPr>
          <p:cNvSpPr/>
          <p:nvPr/>
        </p:nvSpPr>
        <p:spPr>
          <a:xfrm>
            <a:off x="838200" y="3860170"/>
            <a:ext cx="3367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Naïve approach in practice: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FFFD9-48A8-40B7-8ECE-38B2CDB46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57" y="5461912"/>
            <a:ext cx="6122955" cy="248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EA955-1B7C-41A5-857F-C5E2A039A5C3}"/>
              </a:ext>
            </a:extLst>
          </p:cNvPr>
          <p:cNvSpPr txBox="1"/>
          <p:nvPr/>
        </p:nvSpPr>
        <p:spPr>
          <a:xfrm>
            <a:off x="5703215" y="5091141"/>
            <a:ext cx="612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6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FFDAA-8FB4-46F4-921F-142514B0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Beta-Bernoulli 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8419B-62D5-4C8F-A8C1-C802EB46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088671"/>
            <a:ext cx="10515600" cy="1190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Beta-Bernoulli </a:t>
            </a:r>
            <a:r>
              <a:rPr lang="ko-KR" altLang="en-US" sz="2000" dirty="0"/>
              <a:t>분포로부터 추출된 확률에 따라 네트워크의 뉴런을 드랍 시키자</a:t>
            </a:r>
            <a:r>
              <a:rPr lang="en-US" altLang="ko-KR" sz="2000" dirty="0"/>
              <a:t>!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endParaRPr lang="ko-KR" altLang="en-US" sz="20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7ABE585-2BC4-4F9E-9382-6168D402011D}"/>
              </a:ext>
            </a:extLst>
          </p:cNvPr>
          <p:cNvSpPr/>
          <p:nvPr/>
        </p:nvSpPr>
        <p:spPr>
          <a:xfrm>
            <a:off x="5743074" y="2779906"/>
            <a:ext cx="705853" cy="846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07FF04-AA02-4FBB-A329-275C402D09DB}"/>
              </a:ext>
            </a:extLst>
          </p:cNvPr>
          <p:cNvSpPr txBox="1">
            <a:spLocks/>
          </p:cNvSpPr>
          <p:nvPr/>
        </p:nvSpPr>
        <p:spPr>
          <a:xfrm>
            <a:off x="838202" y="4055029"/>
            <a:ext cx="1051560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성능은 유지하면서 필요한 뉴런의 수는 감소한다</a:t>
            </a:r>
            <a:r>
              <a:rPr lang="en-US" altLang="ko-KR" sz="2000" dirty="0">
                <a:sym typeface="Wingdings" panose="05000000000000000000" pitchFamily="2" charset="2"/>
              </a:rPr>
              <a:t>.  </a:t>
            </a:r>
            <a:endParaRPr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586C1E-C99E-4920-B5F1-A4A3CC168D0C}"/>
              </a:ext>
            </a:extLst>
          </p:cNvPr>
          <p:cNvSpPr txBox="1">
            <a:spLocks/>
          </p:cNvSpPr>
          <p:nvPr/>
        </p:nvSpPr>
        <p:spPr>
          <a:xfrm>
            <a:off x="838198" y="4036079"/>
            <a:ext cx="10515600" cy="11902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성능은 유지하면서 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네트워크가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Sparse</a:t>
            </a:r>
            <a:r>
              <a:rPr lang="ko-KR" altLang="en-US" sz="2000" dirty="0">
                <a:sym typeface="Wingdings" panose="05000000000000000000" pitchFamily="2" charset="2"/>
              </a:rPr>
              <a:t>해진다</a:t>
            </a:r>
            <a:r>
              <a:rPr lang="en-US" altLang="ko-KR" sz="2000" dirty="0">
                <a:sym typeface="Wingdings" panose="05000000000000000000" pitchFamily="2" charset="2"/>
              </a:rPr>
              <a:t>!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8B046D-8E31-460A-9750-FDD9A2B757A1}"/>
              </a:ext>
            </a:extLst>
          </p:cNvPr>
          <p:cNvSpPr txBox="1">
            <a:spLocks/>
          </p:cNvSpPr>
          <p:nvPr/>
        </p:nvSpPr>
        <p:spPr>
          <a:xfrm>
            <a:off x="5743072" y="4978867"/>
            <a:ext cx="4725553" cy="495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Beta-Bernoulli </a:t>
            </a:r>
            <a:r>
              <a:rPr lang="ko-KR" altLang="en-US" sz="2000" dirty="0"/>
              <a:t>분포가 </a:t>
            </a:r>
            <a:r>
              <a:rPr lang="ko-KR" altLang="en-US" sz="2000" dirty="0" err="1"/>
              <a:t>뭔데</a:t>
            </a:r>
            <a:r>
              <a:rPr lang="en-US" altLang="ko-KR" sz="2000" dirty="0"/>
              <a:t>!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F9F8C7-ADFC-48F7-8AB9-0E3871B93B46}"/>
              </a:ext>
            </a:extLst>
          </p:cNvPr>
          <p:cNvSpPr txBox="1">
            <a:spLocks/>
          </p:cNvSpPr>
          <p:nvPr/>
        </p:nvSpPr>
        <p:spPr>
          <a:xfrm>
            <a:off x="3950984" y="5695390"/>
            <a:ext cx="3584176" cy="11902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이 분포를 이용하면 어떻게 네트워크가 </a:t>
            </a:r>
            <a:r>
              <a:rPr lang="en-US" altLang="ko-KR" sz="2000" dirty="0"/>
              <a:t>sparse</a:t>
            </a:r>
            <a:r>
              <a:rPr lang="ko-KR" altLang="en-US" sz="2000" dirty="0"/>
              <a:t>해지는데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10A04D-ADCC-4008-AE8E-97309D4222F3}"/>
              </a:ext>
            </a:extLst>
          </p:cNvPr>
          <p:cNvSpPr txBox="1">
            <a:spLocks/>
          </p:cNvSpPr>
          <p:nvPr/>
        </p:nvSpPr>
        <p:spPr>
          <a:xfrm>
            <a:off x="556255" y="4978867"/>
            <a:ext cx="4725553" cy="394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Dropout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알지알지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01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54FA8-AE13-4D62-81DA-97DCB229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데이터셋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CF6C22-DF46-4030-941D-40DD282FABF9}"/>
              </a:ext>
            </a:extLst>
          </p:cNvPr>
          <p:cNvGrpSpPr/>
          <p:nvPr/>
        </p:nvGrpSpPr>
        <p:grpSpPr>
          <a:xfrm>
            <a:off x="5260931" y="2002355"/>
            <a:ext cx="5775789" cy="3482247"/>
            <a:chOff x="3037040" y="1416397"/>
            <a:chExt cx="6872338" cy="4143361"/>
          </a:xfrm>
        </p:grpSpPr>
        <p:pic>
          <p:nvPicPr>
            <p:cNvPr id="2050" name="Picture 2" descr="Image result for fully connected layer">
              <a:extLst>
                <a:ext uri="{FF2B5EF4-FFF2-40B4-BE49-F238E27FC236}">
                  <a16:creationId xmlns:a16="http://schemas.microsoft.com/office/drawing/2014/main" id="{15509DD5-A822-4724-B171-95986D631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040" y="1416397"/>
              <a:ext cx="6872338" cy="3559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77C44D-2637-4FC8-95EE-53A6463002DB}"/>
                </a:ext>
              </a:extLst>
            </p:cNvPr>
            <p:cNvSpPr txBox="1"/>
            <p:nvPr/>
          </p:nvSpPr>
          <p:spPr>
            <a:xfrm>
              <a:off x="3037040" y="5098093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784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6C61FB-75D2-409B-BC6E-FFF9688FBEA6}"/>
                </a:ext>
              </a:extLst>
            </p:cNvPr>
            <p:cNvSpPr txBox="1"/>
            <p:nvPr/>
          </p:nvSpPr>
          <p:spPr>
            <a:xfrm>
              <a:off x="5030766" y="5096295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500</a:t>
              </a:r>
              <a:endParaRPr lang="ko-KR" altLang="en-US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1EC84F-E766-421C-A08A-B510D9996551}"/>
                </a:ext>
              </a:extLst>
            </p:cNvPr>
            <p:cNvSpPr txBox="1"/>
            <p:nvPr/>
          </p:nvSpPr>
          <p:spPr>
            <a:xfrm>
              <a:off x="7024492" y="5096295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300</a:t>
              </a:r>
              <a:endParaRPr lang="ko-KR" altLang="en-US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847A14-0887-4935-A88E-EBBA92805083}"/>
                </a:ext>
              </a:extLst>
            </p:cNvPr>
            <p:cNvSpPr txBox="1"/>
            <p:nvPr/>
          </p:nvSpPr>
          <p:spPr>
            <a:xfrm>
              <a:off x="8915923" y="5096295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10</a:t>
              </a:r>
              <a:endParaRPr lang="ko-KR" altLang="en-US" sz="2400" b="1" dirty="0"/>
            </a:p>
          </p:txBody>
        </p:sp>
      </p:grpSp>
      <p:pic>
        <p:nvPicPr>
          <p:cNvPr id="2052" name="Picture 4" descr="Image result for mnist dataset">
            <a:extLst>
              <a:ext uri="{FF2B5EF4-FFF2-40B4-BE49-F238E27FC236}">
                <a16:creationId xmlns:a16="http://schemas.microsoft.com/office/drawing/2014/main" id="{8F67D8AB-05B1-4B1B-AF10-03D77338B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1"/>
          <a:stretch/>
        </p:blipFill>
        <p:spPr bwMode="auto">
          <a:xfrm>
            <a:off x="1260657" y="2002355"/>
            <a:ext cx="3014468" cy="33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E5D32A-FC69-4F79-B3E3-1301F6FB5301}"/>
              </a:ext>
            </a:extLst>
          </p:cNvPr>
          <p:cNvSpPr txBox="1"/>
          <p:nvPr/>
        </p:nvSpPr>
        <p:spPr>
          <a:xfrm>
            <a:off x="2164837" y="5418713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MNIST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6445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A335FD-A59C-4A9E-B3D4-58FDA716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1"/>
          <a:stretch/>
        </p:blipFill>
        <p:spPr>
          <a:xfrm>
            <a:off x="3444656" y="1882680"/>
            <a:ext cx="6378971" cy="46101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C63ECB9-5AFC-4C44-9222-9FE8C52E41AD}"/>
              </a:ext>
            </a:extLst>
          </p:cNvPr>
          <p:cNvSpPr/>
          <p:nvPr/>
        </p:nvSpPr>
        <p:spPr>
          <a:xfrm>
            <a:off x="3444656" y="1321356"/>
            <a:ext cx="585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https://github.com/HayeonLee/sparsification_samsung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F7473-DE00-482A-A64F-41FA5054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08" y="1311816"/>
            <a:ext cx="8264265" cy="54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03CC7-2EE6-4894-A4A5-B65A3694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3" y="1361506"/>
            <a:ext cx="5884069" cy="5293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6BB7B-CC27-4971-BA1B-135F8940EDDF}"/>
              </a:ext>
            </a:extLst>
          </p:cNvPr>
          <p:cNvSpPr txBox="1"/>
          <p:nvPr/>
        </p:nvSpPr>
        <p:spPr>
          <a:xfrm>
            <a:off x="8060391" y="1234911"/>
            <a:ext cx="34371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각 레이어의 뉴런 수</a:t>
            </a:r>
            <a:endParaRPr lang="en-US" altLang="ko-KR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784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300</a:t>
            </a:r>
            <a:endParaRPr lang="ko-KR" altLang="en-US" sz="2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2F4DB-2259-44A5-83BB-AB943FAF94D5}"/>
              </a:ext>
            </a:extLst>
          </p:cNvPr>
          <p:cNvCxnSpPr>
            <a:cxnSpLocks/>
          </p:cNvCxnSpPr>
          <p:nvPr/>
        </p:nvCxnSpPr>
        <p:spPr>
          <a:xfrm flipH="1">
            <a:off x="6221691" y="1917753"/>
            <a:ext cx="2444308" cy="103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6D9AEB-A9F5-47DC-A7FC-1B5B6D3E1860}"/>
              </a:ext>
            </a:extLst>
          </p:cNvPr>
          <p:cNvCxnSpPr>
            <a:cxnSpLocks/>
          </p:cNvCxnSpPr>
          <p:nvPr/>
        </p:nvCxnSpPr>
        <p:spPr>
          <a:xfrm flipH="1">
            <a:off x="6513922" y="2274741"/>
            <a:ext cx="2152077" cy="2174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D9E0D5-5A10-4562-8FF3-8766D5F85D26}"/>
              </a:ext>
            </a:extLst>
          </p:cNvPr>
          <p:cNvCxnSpPr>
            <a:cxnSpLocks/>
          </p:cNvCxnSpPr>
          <p:nvPr/>
        </p:nvCxnSpPr>
        <p:spPr>
          <a:xfrm flipH="1">
            <a:off x="6400800" y="2649361"/>
            <a:ext cx="2265199" cy="3251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36AF2-0E5E-4A68-A4F5-1DD774C61961}"/>
              </a:ext>
            </a:extLst>
          </p:cNvPr>
          <p:cNvGrpSpPr/>
          <p:nvPr/>
        </p:nvGrpSpPr>
        <p:grpSpPr>
          <a:xfrm>
            <a:off x="2908170" y="3273125"/>
            <a:ext cx="7935797" cy="2223369"/>
            <a:chOff x="2908170" y="3273125"/>
            <a:chExt cx="7935797" cy="222336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9F6F358-500E-46B4-8389-9C23B2B12FE9}"/>
                </a:ext>
              </a:extLst>
            </p:cNvPr>
            <p:cNvSpPr/>
            <p:nvPr/>
          </p:nvSpPr>
          <p:spPr>
            <a:xfrm>
              <a:off x="4548352" y="4856139"/>
              <a:ext cx="418551" cy="64035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A560D24-C7BA-40DF-8D81-AA15079A6A81}"/>
                </a:ext>
              </a:extLst>
            </p:cNvPr>
            <p:cNvSpPr/>
            <p:nvPr/>
          </p:nvSpPr>
          <p:spPr>
            <a:xfrm>
              <a:off x="2908170" y="3273125"/>
              <a:ext cx="391212" cy="73529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1EA7AF-5BAC-41FA-952B-CFB78544CAA7}"/>
                </a:ext>
              </a:extLst>
            </p:cNvPr>
            <p:cNvSpPr/>
            <p:nvPr/>
          </p:nvSpPr>
          <p:spPr>
            <a:xfrm>
              <a:off x="8019155" y="3752050"/>
              <a:ext cx="2824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/>
                <a:t>드랍아웃된</a:t>
              </a:r>
              <a:r>
                <a:rPr lang="ko-KR" altLang="en-US" sz="2800" b="1" dirty="0"/>
                <a:t> 뉴런</a:t>
              </a:r>
              <a:endParaRPr lang="en-US" altLang="ko-KR" sz="2800" b="1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C1E4BEC-EA6D-48C4-BC80-DBA38F2B3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9382" y="3640770"/>
              <a:ext cx="4761008" cy="4085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AFDD7F5-FB31-4F4B-B10E-5CBBA0F5166B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4966903" y="4039992"/>
              <a:ext cx="3028770" cy="1136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18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438C0-A991-4DA7-A838-0D190AE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26821" cy="87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랜덤하게 네트워크의 노드를 드랍시켜 오버피팅을 방지하고 학습을 일반화 시킴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9D872A-C694-4C8E-B0D6-367031276A60}"/>
              </a:ext>
            </a:extLst>
          </p:cNvPr>
          <p:cNvGrpSpPr/>
          <p:nvPr/>
        </p:nvGrpSpPr>
        <p:grpSpPr>
          <a:xfrm>
            <a:off x="8172755" y="2630556"/>
            <a:ext cx="3448789" cy="2545087"/>
            <a:chOff x="8172755" y="2630556"/>
            <a:chExt cx="3448789" cy="2545087"/>
          </a:xfrm>
        </p:grpSpPr>
        <p:grpSp>
          <p:nvGrpSpPr>
            <p:cNvPr id="17" name="Group 16"/>
            <p:cNvGrpSpPr/>
            <p:nvPr/>
          </p:nvGrpSpPr>
          <p:grpSpPr>
            <a:xfrm>
              <a:off x="8172755" y="2955495"/>
              <a:ext cx="3448789" cy="2220148"/>
              <a:chOff x="10420974" y="365126"/>
              <a:chExt cx="3448789" cy="222014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420974" y="365126"/>
                <a:ext cx="3448789" cy="2220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987725" y="887924"/>
                <a:ext cx="2419199" cy="874783"/>
                <a:chOff x="8846611" y="3552758"/>
                <a:chExt cx="2419199" cy="874783"/>
              </a:xfrm>
              <a:solidFill>
                <a:schemeClr val="bg1"/>
              </a:solidFill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8846611" y="3603726"/>
                      <a:ext cx="1192121" cy="823815"/>
                    </a:xfrm>
                    <a:prstGeom prst="rect">
                      <a:avLst/>
                    </a:prstGeom>
                    <a:grp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mr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mr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=1,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=0,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6611" y="3603726"/>
                      <a:ext cx="1192121" cy="82381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0343771" y="3552758"/>
                      <a:ext cx="553245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3771" y="3552758"/>
                      <a:ext cx="55324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0277128" y="3968130"/>
                      <a:ext cx="988682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77128" y="3968130"/>
                      <a:ext cx="988682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164788E-E7DE-4E7F-858E-9C54F73C6B4F}"/>
                    </a:ext>
                  </a:extLst>
                </p:cNvPr>
                <p:cNvSpPr/>
                <p:nvPr/>
              </p:nvSpPr>
              <p:spPr>
                <a:xfrm>
                  <a:off x="8512109" y="2630556"/>
                  <a:ext cx="273170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600" i="1">
                            <a:latin typeface="Cambria Math" charset="0"/>
                          </a:rPr>
                          <m:t> ~ 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𝐵𝑒𝑟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(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𝑝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3600" dirty="0"/>
                </a:p>
              </p:txBody>
            </p:sp>
          </mc:Choice>
          <mc:Fallback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164788E-E7DE-4E7F-858E-9C54F73C6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109" y="2630556"/>
                  <a:ext cx="2731709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Image result for dropout">
            <a:extLst>
              <a:ext uri="{FF2B5EF4-FFF2-40B4-BE49-F238E27FC236}">
                <a16:creationId xmlns:a16="http://schemas.microsoft.com/office/drawing/2014/main" id="{1FC0C4CF-B2F1-4FC4-A113-559169DC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32" y="2670420"/>
            <a:ext cx="6394809" cy="31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900451-C414-4E28-AE08-1A02E7D75581}"/>
              </a:ext>
            </a:extLst>
          </p:cNvPr>
          <p:cNvGrpSpPr/>
          <p:nvPr/>
        </p:nvGrpSpPr>
        <p:grpSpPr>
          <a:xfrm>
            <a:off x="6645970" y="4559739"/>
            <a:ext cx="3682174" cy="1860923"/>
            <a:chOff x="7042827" y="4649822"/>
            <a:chExt cx="3682174" cy="1860923"/>
          </a:xfrm>
        </p:grpSpPr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6D3008D0-8E22-4547-8353-0837FEB9F2DC}"/>
                </a:ext>
              </a:extLst>
            </p:cNvPr>
            <p:cNvSpPr/>
            <p:nvPr/>
          </p:nvSpPr>
          <p:spPr>
            <a:xfrm>
              <a:off x="9618544" y="5328991"/>
              <a:ext cx="537526" cy="468143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6">
              <a:extLst>
                <a:ext uri="{FF2B5EF4-FFF2-40B4-BE49-F238E27FC236}">
                  <a16:creationId xmlns:a16="http://schemas.microsoft.com/office/drawing/2014/main" id="{1BC8540D-4871-4E32-9A0A-6AF2547E1A0B}"/>
                </a:ext>
              </a:extLst>
            </p:cNvPr>
            <p:cNvSpPr/>
            <p:nvPr/>
          </p:nvSpPr>
          <p:spPr>
            <a:xfrm>
              <a:off x="8547215" y="5301966"/>
              <a:ext cx="636542" cy="495168"/>
            </a:xfrm>
            <a:prstGeom prst="roundRect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042827" y="4649822"/>
              <a:ext cx="3213651" cy="1096458"/>
              <a:chOff x="7042827" y="4649822"/>
              <a:chExt cx="3213651" cy="1096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372885" y="5130727"/>
                    <a:ext cx="1883593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400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885" y="5130727"/>
                    <a:ext cx="1883593" cy="61555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urved Connector 10"/>
              <p:cNvCxnSpPr>
                <a:stCxn id="9" idx="1"/>
              </p:cNvCxnSpPr>
              <p:nvPr/>
            </p:nvCxnSpPr>
            <p:spPr>
              <a:xfrm rot="10800000">
                <a:off x="7607029" y="5438504"/>
                <a:ext cx="765856" cy="12700"/>
              </a:xfrm>
              <a:prstGeom prst="curvedConnector3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1"/>
              </p:cNvCxnSpPr>
              <p:nvPr/>
            </p:nvCxnSpPr>
            <p:spPr>
              <a:xfrm flipH="1" flipV="1">
                <a:off x="7042827" y="4649822"/>
                <a:ext cx="1330058" cy="78868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676BF2-6157-4C12-BEFF-A66A5A6779EB}"/>
                </a:ext>
              </a:extLst>
            </p:cNvPr>
            <p:cNvSpPr txBox="1"/>
            <p:nvPr/>
          </p:nvSpPr>
          <p:spPr>
            <a:xfrm>
              <a:off x="9342503" y="6136802"/>
              <a:ext cx="1382498" cy="309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dropout mask</a:t>
              </a:r>
            </a:p>
          </p:txBody>
        </p:sp>
        <p:cxnSp>
          <p:nvCxnSpPr>
            <p:cNvPr id="27" name="Straight Arrow Connector 18">
              <a:extLst>
                <a:ext uri="{FF2B5EF4-FFF2-40B4-BE49-F238E27FC236}">
                  <a16:creationId xmlns:a16="http://schemas.microsoft.com/office/drawing/2014/main" id="{38F58DF8-6DFD-4D4E-B630-561BE5577AC3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 flipV="1">
              <a:off x="9887307" y="5797134"/>
              <a:ext cx="221556" cy="3396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19EA1-CFFB-4AB4-9426-F66AF386F09F}"/>
                </a:ext>
              </a:extLst>
            </p:cNvPr>
            <p:cNvSpPr txBox="1"/>
            <p:nvPr/>
          </p:nvSpPr>
          <p:spPr>
            <a:xfrm>
              <a:off x="8410483" y="6141413"/>
              <a:ext cx="971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cxnSp>
          <p:nvCxnSpPr>
            <p:cNvPr id="29" name="Straight Arrow Connector 24">
              <a:extLst>
                <a:ext uri="{FF2B5EF4-FFF2-40B4-BE49-F238E27FC236}">
                  <a16:creationId xmlns:a16="http://schemas.microsoft.com/office/drawing/2014/main" id="{61DEB4CE-B863-422D-A54E-1EEB38F5C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4386" y="5774125"/>
              <a:ext cx="121285" cy="4278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5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Beta</a:t>
            </a:r>
            <a:r>
              <a:rPr lang="en-US" altLang="ko-KR" dirty="0"/>
              <a:t>-Bernoulli Distribution</a:t>
            </a:r>
            <a:r>
              <a:rPr lang="ko-KR" altLang="en-US" dirty="0"/>
              <a:t> </a:t>
            </a:r>
            <a:r>
              <a:rPr lang="en-US" altLang="ko-KR" dirty="0"/>
              <a:t>(BB </a:t>
            </a:r>
            <a:r>
              <a:rPr lang="ko-KR" altLang="en-US" dirty="0"/>
              <a:t>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26821" cy="527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Beta </a:t>
            </a:r>
            <a:r>
              <a:rPr lang="ko-KR" altLang="en-US" sz="2400" dirty="0"/>
              <a:t>분포의 확률 밀도 함수 </a:t>
            </a:r>
            <a:r>
              <a:rPr lang="en-US" altLang="ko-KR" sz="2400" dirty="0"/>
              <a:t>(pdf)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1408888" y="2217906"/>
            <a:ext cx="11126821" cy="52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두 개의 파라메터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1"/>
                </a:solidFill>
              </a:rPr>
              <a:t>𝛼&gt;0,𝛽&gt;0</a:t>
            </a:r>
            <a:r>
              <a:rPr lang="ko-KR" altLang="en-US" sz="2000" dirty="0"/>
              <a:t>를 갖는 분포</a:t>
            </a:r>
            <a:endParaRPr lang="en-US" altLang="ko-KR" sz="2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DEE393-099F-44A8-B6A3-0E60D5FABE2F}"/>
              </a:ext>
            </a:extLst>
          </p:cNvPr>
          <p:cNvGrpSpPr/>
          <p:nvPr/>
        </p:nvGrpSpPr>
        <p:grpSpPr>
          <a:xfrm>
            <a:off x="838199" y="3165921"/>
            <a:ext cx="7177391" cy="3224888"/>
            <a:chOff x="838199" y="3165921"/>
            <a:chExt cx="7177391" cy="322488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14EEE73-E6FD-4468-8D13-C9BBE6DB2D85}"/>
                </a:ext>
              </a:extLst>
            </p:cNvPr>
            <p:cNvGrpSpPr/>
            <p:nvPr/>
          </p:nvGrpSpPr>
          <p:grpSpPr>
            <a:xfrm>
              <a:off x="838199" y="3165921"/>
              <a:ext cx="7177391" cy="2132964"/>
              <a:chOff x="838199" y="3165921"/>
              <a:chExt cx="7177391" cy="213296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09C7759-F40F-4ABC-BF25-253FBF2A322F}"/>
                  </a:ext>
                </a:extLst>
              </p:cNvPr>
              <p:cNvSpPr/>
              <p:nvPr/>
            </p:nvSpPr>
            <p:spPr>
              <a:xfrm>
                <a:off x="5523109" y="3165921"/>
                <a:ext cx="890218" cy="369332"/>
              </a:xfrm>
              <a:prstGeom prst="rect">
                <a:avLst/>
              </a:prstGeom>
              <a:solidFill>
                <a:srgbClr val="5B9BD5">
                  <a:alpha val="50196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38199" y="4371557"/>
                <a:ext cx="7177391" cy="927328"/>
                <a:chOff x="838200" y="4490936"/>
                <a:chExt cx="7177391" cy="92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내용 개체 틀 2">
                      <a:extLst>
                        <a:ext uri="{FF2B5EF4-FFF2-40B4-BE49-F238E27FC236}">
                          <a16:creationId xmlns:a16="http://schemas.microsoft.com/office/drawing/2014/main" id="{9A50C6B9-06D2-44BB-BF84-A13D1B27AE8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838200" y="4490936"/>
                      <a:ext cx="2663758" cy="527218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a14:m>
                      <a:r>
                        <a:rPr lang="en-US" altLang="ko-KR" sz="2400" dirty="0"/>
                        <a:t>: </a:t>
                      </a:r>
                      <a:r>
                        <a:rPr lang="ko-KR" altLang="en-US" sz="2400" dirty="0"/>
                        <a:t>베타함수</a:t>
                      </a:r>
                      <a:endParaRPr lang="en-US" altLang="ko-KR" sz="2400" dirty="0"/>
                    </a:p>
                  </p:txBody>
                </p:sp>
              </mc:Choice>
              <mc:Fallback xmlns="">
                <p:sp>
                  <p:nvSpPr>
                    <p:cNvPr id="9" name="내용 개체 틀 2">
                      <a:extLst>
                        <a:ext uri="{FF2B5EF4-FFF2-40B4-BE49-F238E27FC236}">
                          <a16:creationId xmlns:a16="http://schemas.microsoft.com/office/drawing/2014/main" xmlns="" id="{9A50C6B9-06D2-44BB-BF84-A13D1B27AE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0" y="4490936"/>
                      <a:ext cx="2663758" cy="527218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29" t="-16092" r="-2975" b="-57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Rectangle 10"/>
                <p:cNvSpPr/>
                <p:nvPr/>
              </p:nvSpPr>
              <p:spPr>
                <a:xfrm>
                  <a:off x="1408887" y="5018154"/>
                  <a:ext cx="6606704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/>
                    <a:t>pdf</a:t>
                  </a:r>
                  <a:r>
                    <a:rPr lang="ko-KR" altLang="en-US" sz="2000" dirty="0"/>
                    <a:t>의 적분값이 </a:t>
                  </a:r>
                  <a:r>
                    <a:rPr lang="en-US" altLang="ko-KR" sz="2000" dirty="0"/>
                    <a:t>1</a:t>
                  </a:r>
                  <a:r>
                    <a:rPr lang="ko-KR" altLang="en-US" sz="2000" dirty="0"/>
                    <a:t>이 나오도록 하는 역할 </a:t>
                  </a:r>
                  <a:endParaRPr lang="en-US" altLang="ko-KR" sz="2000" dirty="0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48B3CB6-8B06-4D4B-A685-13FB928EFC6B}"/>
                    </a:ext>
                  </a:extLst>
                </p:cNvPr>
                <p:cNvSpPr/>
                <p:nvPr/>
              </p:nvSpPr>
              <p:spPr>
                <a:xfrm>
                  <a:off x="3669535" y="5468825"/>
                  <a:ext cx="4336252" cy="921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48B3CB6-8B06-4D4B-A685-13FB928EF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535" y="5468825"/>
                  <a:ext cx="4336252" cy="921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65D700-21BE-4EDB-96FA-E55FECAE27E8}"/>
              </a:ext>
            </a:extLst>
          </p:cNvPr>
          <p:cNvGrpSpPr/>
          <p:nvPr/>
        </p:nvGrpSpPr>
        <p:grpSpPr>
          <a:xfrm>
            <a:off x="2808905" y="2609070"/>
            <a:ext cx="6280528" cy="1375633"/>
            <a:chOff x="2170078" y="2558464"/>
            <a:chExt cx="6280528" cy="1375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534ED5-B2EC-4B26-85B9-B05C085958F5}"/>
                    </a:ext>
                  </a:extLst>
                </p:cNvPr>
                <p:cNvSpPr txBox="1"/>
                <p:nvPr/>
              </p:nvSpPr>
              <p:spPr>
                <a:xfrm>
                  <a:off x="2170078" y="2558464"/>
                  <a:ext cx="6280528" cy="13756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𝑏𝑒𝑡𝑎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0,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534ED5-B2EC-4B26-85B9-B05C08595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078" y="2558464"/>
                  <a:ext cx="6280528" cy="13756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68EC83-623B-4AA2-8119-FF529036444C}"/>
                    </a:ext>
                  </a:extLst>
                </p:cNvPr>
                <p:cNvSpPr txBox="1"/>
                <p:nvPr/>
              </p:nvSpPr>
              <p:spPr>
                <a:xfrm>
                  <a:off x="6845396" y="2776671"/>
                  <a:ext cx="147668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∈[0,1]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68EC83-623B-4AA2-8119-FF529036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396" y="2776671"/>
                  <a:ext cx="147668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E88002-EC6E-45F4-B522-F2A211ED77A3}"/>
                    </a:ext>
                  </a:extLst>
                </p:cNvPr>
                <p:cNvSpPr txBox="1"/>
                <p:nvPr/>
              </p:nvSpPr>
              <p:spPr>
                <a:xfrm>
                  <a:off x="6877878" y="3373674"/>
                  <a:ext cx="14911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E88002-EC6E-45F4-B522-F2A211ED7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878" y="3373674"/>
                  <a:ext cx="149111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65" r="-2857" b="-1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49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Beta</a:t>
            </a:r>
            <a:r>
              <a:rPr lang="en-US" altLang="ko-KR" dirty="0"/>
              <a:t>-Bernoulli Distribution (BB </a:t>
            </a:r>
            <a:r>
              <a:rPr lang="ko-KR" altLang="en-US" dirty="0"/>
              <a:t>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A50C6B9-06D2-44BB-BF84-A13D1B27A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26821" cy="5272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400" dirty="0"/>
                  <a:t>다양한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ko-KR" altLang="en-US" sz="2400" dirty="0"/>
                  <a:t>에 따른 </a:t>
                </a:r>
                <a:r>
                  <a:rPr lang="en-US" altLang="ko-KR" sz="2400" dirty="0"/>
                  <a:t>Bata </a:t>
                </a:r>
                <a:r>
                  <a:rPr lang="ko-KR" altLang="en-US" sz="2400" dirty="0"/>
                  <a:t>분포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xmlns="" id="{9A50C6B9-06D2-44BB-BF84-A13D1B27A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26821" cy="527218"/>
              </a:xfrm>
              <a:blipFill rotWithShape="0">
                <a:blip r:embed="rId4"/>
                <a:stretch>
                  <a:fillRect l="-821" t="-16092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285B-490B-440C-AF34-A7BC34A5DDBD}"/>
                  </a:ext>
                </a:extLst>
              </p:cNvPr>
              <p:cNvSpPr txBox="1"/>
              <p:nvPr/>
            </p:nvSpPr>
            <p:spPr>
              <a:xfrm>
                <a:off x="1510367" y="3882204"/>
                <a:ext cx="29690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&lt;1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  <a:p>
                <a:pPr algn="ctr"/>
                <a:r>
                  <a:rPr lang="ko-KR" altLang="en-US" dirty="0">
                    <a:sym typeface="Wingdings" panose="05000000000000000000" pitchFamily="2" charset="2"/>
                  </a:rPr>
                  <a:t>그래프가 왼쪽으로 치우침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(sparsity-inducing prior)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285B-490B-440C-AF34-A7BC34A5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67" y="3882204"/>
                <a:ext cx="2969083" cy="923330"/>
              </a:xfrm>
              <a:prstGeom prst="rect">
                <a:avLst/>
              </a:prstGeom>
              <a:blipFill>
                <a:blip r:embed="rId5"/>
                <a:stretch>
                  <a:fillRect l="-1437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CBB268F-F3AA-4D2C-B6BD-ACA37FC21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782" y="1991011"/>
            <a:ext cx="6127569" cy="41259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51BF81-1590-4A2C-B7AB-E30A3EFC256F}"/>
              </a:ext>
            </a:extLst>
          </p:cNvPr>
          <p:cNvGrpSpPr/>
          <p:nvPr/>
        </p:nvGrpSpPr>
        <p:grpSpPr>
          <a:xfrm>
            <a:off x="944230" y="2421668"/>
            <a:ext cx="6112701" cy="1007332"/>
            <a:chOff x="701458" y="2312065"/>
            <a:chExt cx="6112701" cy="100733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EAD5B08-2637-42D0-90AB-B26B28E694FD}"/>
                </a:ext>
              </a:extLst>
            </p:cNvPr>
            <p:cNvGrpSpPr/>
            <p:nvPr/>
          </p:nvGrpSpPr>
          <p:grpSpPr>
            <a:xfrm>
              <a:off x="838199" y="2312065"/>
              <a:ext cx="5975960" cy="884281"/>
              <a:chOff x="2170078" y="2558464"/>
              <a:chExt cx="6280528" cy="8842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BA9CBE2-D8AA-40B8-82B0-9C2118867CCE}"/>
                      </a:ext>
                    </a:extLst>
                  </p:cNvPr>
                  <p:cNvSpPr txBox="1"/>
                  <p:nvPr/>
                </p:nvSpPr>
                <p:spPr>
                  <a:xfrm>
                    <a:off x="2170078" y="2558464"/>
                    <a:ext cx="6280528" cy="8842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𝑏𝑒𝑡𝑎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0,</m:t>
                                </m:r>
                              </m:e>
                            </m:eqAr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BA9CBE2-D8AA-40B8-82B0-9C2118867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0078" y="2558464"/>
                    <a:ext cx="6280528" cy="8842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A922DC-0671-408B-B918-3518B903C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324" y="2686196"/>
                    <a:ext cx="9986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∈[0,1]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A922DC-0671-408B-B918-3518B903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4324" y="2686196"/>
                    <a:ext cx="99862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487" r="-7692" b="-413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2A06F27-66C2-498B-BCDD-B9F2669E3A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324" y="3134719"/>
                    <a:ext cx="996747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2A06F27-66C2-498B-BCDD-B9F2669E3A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4324" y="3134719"/>
                    <a:ext cx="996747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69" r="-4487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3A4E3D-31A7-4C8D-83CA-C2566BA2A0B3}"/>
                </a:ext>
              </a:extLst>
            </p:cNvPr>
            <p:cNvSpPr/>
            <p:nvPr/>
          </p:nvSpPr>
          <p:spPr>
            <a:xfrm>
              <a:off x="701458" y="2312065"/>
              <a:ext cx="4101358" cy="1007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CB78B6-55DF-4D19-BB7F-CFFDB0C39AB0}"/>
              </a:ext>
            </a:extLst>
          </p:cNvPr>
          <p:cNvSpPr txBox="1"/>
          <p:nvPr/>
        </p:nvSpPr>
        <p:spPr>
          <a:xfrm>
            <a:off x="8272988" y="5932285"/>
            <a:ext cx="322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/>
              <a:t>p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129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</a:t>
            </a:r>
            <a:r>
              <a:rPr lang="en-US" altLang="ko-KR" b="1" dirty="0">
                <a:solidFill>
                  <a:schemeClr val="accent1"/>
                </a:solidFill>
              </a:rPr>
              <a:t>Bernoulli</a:t>
            </a:r>
            <a:r>
              <a:rPr lang="en-US" altLang="ko-KR" dirty="0"/>
              <a:t> Distribution (BB </a:t>
            </a:r>
            <a:r>
              <a:rPr lang="ko-KR" altLang="en-US" dirty="0"/>
              <a:t>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0823" y="2238474"/>
            <a:ext cx="4789016" cy="2882929"/>
            <a:chOff x="1402066" y="1737916"/>
            <a:chExt cx="4789016" cy="2882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30081" y="1737916"/>
                  <a:ext cx="25927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 ~ 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𝐵𝑒𝑟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81" y="1737916"/>
                  <a:ext cx="2592761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402066" y="2400697"/>
              <a:ext cx="4789016" cy="2220148"/>
              <a:chOff x="10420974" y="365126"/>
              <a:chExt cx="4789016" cy="22201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420974" y="365126"/>
                <a:ext cx="3448789" cy="2220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0848989" y="815403"/>
                <a:ext cx="4361001" cy="1373068"/>
                <a:chOff x="8707875" y="3480237"/>
                <a:chExt cx="4361001" cy="1373068"/>
              </a:xfrm>
              <a:solidFill>
                <a:schemeClr val="bg1"/>
              </a:solidFill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8707875" y="3480237"/>
                      <a:ext cx="1751442" cy="1373068"/>
                    </a:xfrm>
                    <a:prstGeom prst="rect">
                      <a:avLst/>
                    </a:prstGeom>
                    <a:grp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mr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mr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=1,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=0,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07875" y="3480237"/>
                      <a:ext cx="1751442" cy="137306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1639997" y="3528023"/>
                      <a:ext cx="553245" cy="615553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39997" y="3528023"/>
                      <a:ext cx="553245" cy="6155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0764365" y="4160647"/>
                      <a:ext cx="2304511" cy="615553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4365" y="4160647"/>
                      <a:ext cx="2304511" cy="6155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4" name="Oval 13"/>
          <p:cNvSpPr/>
          <p:nvPr/>
        </p:nvSpPr>
        <p:spPr>
          <a:xfrm>
            <a:off x="4472712" y="2362288"/>
            <a:ext cx="479676" cy="569387"/>
          </a:xfrm>
          <a:prstGeom prst="ellipse">
            <a:avLst/>
          </a:prstGeom>
          <a:solidFill>
            <a:srgbClr val="0070C0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07694" y="2362288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Beta</a:t>
            </a:r>
            <a:r>
              <a:rPr lang="ko-KR" altLang="en-US" sz="2800" dirty="0"/>
              <a:t> 분포로 부터 추출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15" idx="1"/>
            <a:endCxn id="14" idx="6"/>
          </p:cNvCxnSpPr>
          <p:nvPr/>
        </p:nvCxnSpPr>
        <p:spPr>
          <a:xfrm flipH="1">
            <a:off x="4952388" y="2623898"/>
            <a:ext cx="1155306" cy="230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9931F-7236-4FEF-843E-77789EED8109}"/>
                  </a:ext>
                </a:extLst>
              </p:cNvPr>
              <p:cNvSpPr/>
              <p:nvPr/>
            </p:nvSpPr>
            <p:spPr>
              <a:xfrm>
                <a:off x="2020413" y="5226762"/>
                <a:ext cx="49294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ko-KR" sz="36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9931F-7236-4FEF-843E-77789EED8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13" y="5226762"/>
                <a:ext cx="492942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37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r>
              <a:rPr lang="en-US" altLang="ko-KR" dirty="0"/>
              <a:t>Indian Buffet Processes</a:t>
            </a:r>
          </a:p>
          <a:p>
            <a:r>
              <a:rPr lang="en-US" altLang="ko-KR" dirty="0"/>
              <a:t>Beta-Bernoulli dist. </a:t>
            </a:r>
            <a:r>
              <a:rPr lang="ko-KR" altLang="en-US" dirty="0" err="1"/>
              <a:t>생긴거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395E1F8-7AFC-4337-A3BA-82A8CA2B9A10}"/>
              </a:ext>
            </a:extLst>
          </p:cNvPr>
          <p:cNvSpPr txBox="1">
            <a:spLocks/>
          </p:cNvSpPr>
          <p:nvPr/>
        </p:nvSpPr>
        <p:spPr>
          <a:xfrm>
            <a:off x="1886315" y="2940113"/>
            <a:ext cx="3284036" cy="31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Latent Feature Model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25AAB46D-955B-49BA-BFC4-4F922FD3ADE7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48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  <a:r>
              <a:rPr lang="en-US" altLang="ko-KR" sz="2400" b="1" baseline="30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B17210-4B6B-459D-A473-F4D1ECFBF20F}"/>
                  </a:ext>
                </a:extLst>
              </p:cNvPr>
              <p:cNvSpPr txBox="1"/>
              <p:nvPr/>
            </p:nvSpPr>
            <p:spPr>
              <a:xfrm>
                <a:off x="6259195" y="3673982"/>
                <a:ext cx="5161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어떤 데이터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dirty="0"/>
                  <a:t>도 </a:t>
                </a:r>
                <a:r>
                  <a:rPr lang="en-US" altLang="ko-KR" dirty="0"/>
                  <a:t>latent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dirty="0"/>
                  <a:t>의 조합으로 </a:t>
                </a:r>
                <a:endParaRPr lang="en-US" altLang="ko-KR" dirty="0"/>
              </a:p>
              <a:p>
                <a:r>
                  <a:rPr lang="ko-KR" altLang="en-US" dirty="0"/>
                  <a:t>생성될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B17210-4B6B-459D-A473-F4D1ECFB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95" y="3673982"/>
                <a:ext cx="5161541" cy="646331"/>
              </a:xfrm>
              <a:prstGeom prst="rect">
                <a:avLst/>
              </a:prstGeom>
              <a:blipFill>
                <a:blip r:embed="rId3"/>
                <a:stretch>
                  <a:fillRect l="-106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5054DF-01A5-4D2C-9BB9-E14AB1CE9A9A}"/>
              </a:ext>
            </a:extLst>
          </p:cNvPr>
          <p:cNvGrpSpPr/>
          <p:nvPr/>
        </p:nvGrpSpPr>
        <p:grpSpPr>
          <a:xfrm>
            <a:off x="1084860" y="3366033"/>
            <a:ext cx="5011140" cy="1866287"/>
            <a:chOff x="928062" y="2838878"/>
            <a:chExt cx="5011140" cy="186628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DE35FC2-6B2C-4BD0-BCC6-7FB329E74D7A}"/>
                </a:ext>
              </a:extLst>
            </p:cNvPr>
            <p:cNvGrpSpPr/>
            <p:nvPr/>
          </p:nvGrpSpPr>
          <p:grpSpPr>
            <a:xfrm>
              <a:off x="928062" y="2838878"/>
              <a:ext cx="5011140" cy="1866287"/>
              <a:chOff x="6096000" y="2171594"/>
              <a:chExt cx="5985878" cy="222930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2171594"/>
                <a:ext cx="5364483" cy="1318130"/>
              </a:xfrm>
              <a:prstGeom prst="rect">
                <a:avLst/>
              </a:prstGeom>
            </p:spPr>
          </p:pic>
          <p:sp>
            <p:nvSpPr>
              <p:cNvPr id="16" name="Rounded Rectangle 15"/>
              <p:cNvSpPr/>
              <p:nvPr/>
            </p:nvSpPr>
            <p:spPr>
              <a:xfrm>
                <a:off x="10078720" y="2641600"/>
                <a:ext cx="619760" cy="42672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698480" y="2641600"/>
                <a:ext cx="518160" cy="426720"/>
              </a:xfrm>
              <a:prstGeom prst="roundRect">
                <a:avLst/>
              </a:prstGeom>
              <a:solidFill>
                <a:schemeClr val="accent2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88427" y="3949641"/>
                <a:ext cx="2890292" cy="44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mask 1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117360" y="3959729"/>
                <a:ext cx="1964518" cy="44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feature</a:t>
                </a:r>
                <a:endParaRPr lang="en-US" dirty="0"/>
              </a:p>
            </p:txBody>
          </p:sp>
        </p:grp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8DBD19BA-CAD6-4832-B0C3-97EE15608B20}"/>
                </a:ext>
              </a:extLst>
            </p:cNvPr>
            <p:cNvCxnSpPr>
              <a:stCxn id="18" idx="0"/>
              <a:endCxn id="16" idx="2"/>
            </p:cNvCxnSpPr>
            <p:nvPr/>
          </p:nvCxnSpPr>
          <p:spPr>
            <a:xfrm rot="5400000" flipH="1" flipV="1">
              <a:off x="3418134" y="3223865"/>
              <a:ext cx="737806" cy="1469239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333FEA2-E7A6-4D84-88A9-F4717F5DCEDE}"/>
                </a:ext>
              </a:extLst>
            </p:cNvPr>
            <p:cNvCxnSpPr>
              <a:stCxn id="24" idx="0"/>
              <a:endCxn id="17" idx="2"/>
            </p:cNvCxnSpPr>
            <p:nvPr/>
          </p:nvCxnSpPr>
          <p:spPr>
            <a:xfrm flipH="1" flipV="1">
              <a:off x="4997968" y="3589581"/>
              <a:ext cx="118926" cy="7462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5788B27-EB0C-4961-9389-4F5070C236B1}"/>
              </a:ext>
            </a:extLst>
          </p:cNvPr>
          <p:cNvSpPr/>
          <p:nvPr/>
        </p:nvSpPr>
        <p:spPr>
          <a:xfrm>
            <a:off x="8196349" y="3796870"/>
            <a:ext cx="2128058" cy="421014"/>
          </a:xfrm>
          <a:prstGeom prst="roundRect">
            <a:avLst/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5">
            <a:extLst>
              <a:ext uri="{FF2B5EF4-FFF2-40B4-BE49-F238E27FC236}">
                <a16:creationId xmlns:a16="http://schemas.microsoft.com/office/drawing/2014/main" id="{73BAD884-9E79-47C2-83A1-CFA27D41A4D1}"/>
              </a:ext>
            </a:extLst>
          </p:cNvPr>
          <p:cNvSpPr/>
          <p:nvPr/>
        </p:nvSpPr>
        <p:spPr>
          <a:xfrm>
            <a:off x="9767095" y="4710279"/>
            <a:ext cx="632127" cy="392231"/>
          </a:xfrm>
          <a:prstGeom prst="round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r>
              <a:rPr lang="en-US" altLang="ko-KR" dirty="0"/>
              <a:t>Indian Buffet Processes</a:t>
            </a:r>
          </a:p>
          <a:p>
            <a:r>
              <a:rPr lang="en-US" altLang="ko-KR" dirty="0"/>
              <a:t>Beta-Bernoulli dist. </a:t>
            </a:r>
            <a:r>
              <a:rPr lang="ko-KR" altLang="en-US" dirty="0" err="1"/>
              <a:t>생긴거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395E1F8-7AFC-4337-A3BA-82A8CA2B9A10}"/>
              </a:ext>
            </a:extLst>
          </p:cNvPr>
          <p:cNvSpPr txBox="1">
            <a:spLocks/>
          </p:cNvSpPr>
          <p:nvPr/>
        </p:nvSpPr>
        <p:spPr>
          <a:xfrm>
            <a:off x="1886315" y="2940113"/>
            <a:ext cx="3284036" cy="31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Latent Feature Model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25AAB46D-955B-49BA-BFC4-4F922FD3ADE7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48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  <a:r>
              <a:rPr lang="en-US" altLang="ko-KR" sz="2400" b="1" baseline="30000" dirty="0"/>
              <a:t>1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E35FC2-6B2C-4BD0-BCC6-7FB329E74D7A}"/>
              </a:ext>
            </a:extLst>
          </p:cNvPr>
          <p:cNvGrpSpPr/>
          <p:nvPr/>
        </p:nvGrpSpPr>
        <p:grpSpPr>
          <a:xfrm>
            <a:off x="1084860" y="3366034"/>
            <a:ext cx="4490933" cy="1103486"/>
            <a:chOff x="6096000" y="2171594"/>
            <a:chExt cx="5364483" cy="131813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71594"/>
              <a:ext cx="5364483" cy="1318130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10078720" y="2641600"/>
              <a:ext cx="619760" cy="426720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D81D8A-69A8-4456-A33D-5B8F84D3B0BC}"/>
              </a:ext>
            </a:extLst>
          </p:cNvPr>
          <p:cNvGrpSpPr/>
          <p:nvPr/>
        </p:nvGrpSpPr>
        <p:grpSpPr>
          <a:xfrm>
            <a:off x="6435738" y="3353882"/>
            <a:ext cx="4305586" cy="1787526"/>
            <a:chOff x="5205969" y="4395210"/>
            <a:chExt cx="4305586" cy="1787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35B58-C149-4AD9-B3CC-F16A24554153}"/>
                    </a:ext>
                  </a:extLst>
                </p:cNvPr>
                <p:cNvSpPr txBox="1"/>
                <p:nvPr/>
              </p:nvSpPr>
              <p:spPr>
                <a:xfrm>
                  <a:off x="6563802" y="4813259"/>
                  <a:ext cx="2947753" cy="13694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35B58-C149-4AD9-B3CC-F16A24554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802" y="4813259"/>
                  <a:ext cx="2947753" cy="13694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721A0BE9-BCCC-4EF3-9B99-6401019241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5969" y="5265492"/>
                  <a:ext cx="1897581" cy="392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</m:oMath>
                  </a14:m>
                  <a:r>
                    <a:rPr lang="ko-KR" alt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points</a:t>
                  </a:r>
                  <a:endPara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721A0BE9-BCCC-4EF3-9B99-640101924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969" y="5265492"/>
                  <a:ext cx="1897581" cy="392231"/>
                </a:xfrm>
                <a:prstGeom prst="rect">
                  <a:avLst/>
                </a:prstGeom>
                <a:blipFill>
                  <a:blip r:embed="rId5"/>
                  <a:stretch>
                    <a:fillRect t="-17188" b="-218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7093699B-733F-4E3E-9D6A-60651B7855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47467" y="4395210"/>
                  <a:ext cx="1897581" cy="392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a14:m>
                  <a:r>
                    <a:rPr lang="ko-KR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features</a:t>
                  </a:r>
                  <a:endPara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7093699B-733F-4E3E-9D6A-60651B785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467" y="4395210"/>
                  <a:ext cx="1897581" cy="392231"/>
                </a:xfrm>
                <a:prstGeom prst="rect">
                  <a:avLst/>
                </a:prstGeom>
                <a:blipFill>
                  <a:blip r:embed="rId6"/>
                  <a:stretch>
                    <a:fillRect l="-643" t="-21538" b="-4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0970C8-405D-46C8-893D-9417CFBCCACA}"/>
                  </a:ext>
                </a:extLst>
              </p:cNvPr>
              <p:cNvSpPr txBox="1"/>
              <p:nvPr/>
            </p:nvSpPr>
            <p:spPr>
              <a:xfrm>
                <a:off x="6191678" y="2919475"/>
                <a:ext cx="5126241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IBP</a:t>
                </a:r>
                <a:r>
                  <a:rPr lang="ko-KR" altLang="en-US" sz="2000" b="1" dirty="0"/>
                  <a:t>는 </a:t>
                </a:r>
                <a:r>
                  <a:rPr lang="en-US" altLang="ko-KR" sz="2000" b="1" dirty="0"/>
                  <a:t>binary matrix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를 생성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0970C8-405D-46C8-893D-9417CFBC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678" y="2919475"/>
                <a:ext cx="5126241" cy="405624"/>
              </a:xfrm>
              <a:prstGeom prst="rect">
                <a:avLst/>
              </a:prstGeom>
              <a:blipFill>
                <a:blip r:embed="rId7"/>
                <a:stretch>
                  <a:fillRect l="-1308" t="-757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C45821-B62E-4C95-9571-6FBA9D6D07CA}"/>
              </a:ext>
            </a:extLst>
          </p:cNvPr>
          <p:cNvCxnSpPr/>
          <p:nvPr/>
        </p:nvCxnSpPr>
        <p:spPr>
          <a:xfrm>
            <a:off x="10133034" y="5102510"/>
            <a:ext cx="0" cy="392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B362705-3B80-449C-BAC4-5E67F69E56E8}"/>
              </a:ext>
            </a:extLst>
          </p:cNvPr>
          <p:cNvCxnSpPr>
            <a:cxnSpLocks/>
          </p:cNvCxnSpPr>
          <p:nvPr/>
        </p:nvCxnSpPr>
        <p:spPr>
          <a:xfrm rot="10800000">
            <a:off x="4695083" y="4108424"/>
            <a:ext cx="5446265" cy="1386289"/>
          </a:xfrm>
          <a:prstGeom prst="bentConnector3">
            <a:avLst>
              <a:gd name="adj1" fmla="val 999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D939CA-CBD5-48A7-BC6A-8D35B400BFAF}"/>
              </a:ext>
            </a:extLst>
          </p:cNvPr>
          <p:cNvSpPr txBox="1"/>
          <p:nvPr/>
        </p:nvSpPr>
        <p:spPr>
          <a:xfrm>
            <a:off x="2186158" y="5907693"/>
            <a:ext cx="94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데이터 셋에 따라 </a:t>
            </a:r>
            <a:r>
              <a:rPr lang="ko-KR" altLang="en-US" b="1" dirty="0"/>
              <a:t>적응적으로 행렬의 열의 개수를 조정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D3D61BA-8412-4F55-94D7-A4A5D7AEB993}"/>
              </a:ext>
            </a:extLst>
          </p:cNvPr>
          <p:cNvSpPr/>
          <p:nvPr/>
        </p:nvSpPr>
        <p:spPr>
          <a:xfrm>
            <a:off x="10656917" y="4272741"/>
            <a:ext cx="565265" cy="43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6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1689</Words>
  <Application>Microsoft Office PowerPoint</Application>
  <PresentationFormat>와이드스크린</PresentationFormat>
  <Paragraphs>278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Cambria Math</vt:lpstr>
      <vt:lpstr>Mangal</vt:lpstr>
      <vt:lpstr>Wingdings</vt:lpstr>
      <vt:lpstr>Office 테마</vt:lpstr>
      <vt:lpstr>Beta-Bernoulli Dropout</vt:lpstr>
      <vt:lpstr>들어가기 전에..</vt:lpstr>
      <vt:lpstr>Beta-Bernoulli Dropout</vt:lpstr>
      <vt:lpstr>Dropout</vt:lpstr>
      <vt:lpstr>Beta-Bernoulli Distribution (BB 분포)</vt:lpstr>
      <vt:lpstr>Beta-Bernoulli Distribution (BB 분포)</vt:lpstr>
      <vt:lpstr>Beta-Bernoulli Distribution (BB 분포)</vt:lpstr>
      <vt:lpstr>BB 분포와 Sparsification의 상관관계</vt:lpstr>
      <vt:lpstr>BB 분포와 Sparsification의 상관관계</vt:lpstr>
      <vt:lpstr>BB 분포와 Sparsification의 상관관계</vt:lpstr>
      <vt:lpstr>BB 분포와 Sparsification의 상관관계</vt:lpstr>
      <vt:lpstr>Variational Inference</vt:lpstr>
      <vt:lpstr>Variational Inference</vt:lpstr>
      <vt:lpstr>Variational Inference</vt:lpstr>
      <vt:lpstr>Maximum Likelihood와 cross-entropy</vt:lpstr>
      <vt:lpstr>Reparametrization Trick</vt:lpstr>
      <vt:lpstr>Variational Inference</vt:lpstr>
      <vt:lpstr>Variational Inference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데이터셋, 네트워크</vt:lpstr>
      <vt:lpstr>훈련</vt:lpstr>
      <vt:lpstr>테스트</vt:lpstr>
      <vt:lpstr>시각화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</dc:creator>
  <cp:lastModifiedBy>hayeon</cp:lastModifiedBy>
  <cp:revision>302</cp:revision>
  <dcterms:created xsi:type="dcterms:W3CDTF">2019-07-21T15:33:55Z</dcterms:created>
  <dcterms:modified xsi:type="dcterms:W3CDTF">2019-07-24T04:25:08Z</dcterms:modified>
</cp:coreProperties>
</file>