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26"/>
  </p:notesMasterIdLst>
  <p:sldIdLst>
    <p:sldId id="662" r:id="rId2"/>
    <p:sldId id="760" r:id="rId3"/>
    <p:sldId id="754" r:id="rId4"/>
    <p:sldId id="775" r:id="rId5"/>
    <p:sldId id="777" r:id="rId6"/>
    <p:sldId id="776" r:id="rId7"/>
    <p:sldId id="761" r:id="rId8"/>
    <p:sldId id="778" r:id="rId9"/>
    <p:sldId id="779" r:id="rId10"/>
    <p:sldId id="780" r:id="rId11"/>
    <p:sldId id="757" r:id="rId12"/>
    <p:sldId id="756" r:id="rId13"/>
    <p:sldId id="767" r:id="rId14"/>
    <p:sldId id="768" r:id="rId15"/>
    <p:sldId id="764" r:id="rId16"/>
    <p:sldId id="766" r:id="rId17"/>
    <p:sldId id="772" r:id="rId18"/>
    <p:sldId id="765" r:id="rId19"/>
    <p:sldId id="769" r:id="rId20"/>
    <p:sldId id="770" r:id="rId21"/>
    <p:sldId id="771" r:id="rId22"/>
    <p:sldId id="773" r:id="rId23"/>
    <p:sldId id="774" r:id="rId24"/>
    <p:sldId id="781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2B93"/>
    <a:srgbClr val="275317"/>
    <a:srgbClr val="81120B"/>
    <a:srgbClr val="630E0D"/>
    <a:srgbClr val="0000FF"/>
    <a:srgbClr val="4CAF85"/>
    <a:srgbClr val="F2F2F2"/>
    <a:srgbClr val="002161"/>
    <a:srgbClr val="464D7E"/>
    <a:srgbClr val="256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5090" autoAdjust="0"/>
  </p:normalViewPr>
  <p:slideViewPr>
    <p:cSldViewPr snapToGrid="0">
      <p:cViewPr>
        <p:scale>
          <a:sx n="75" d="100"/>
          <a:sy n="75" d="100"/>
        </p:scale>
        <p:origin x="811" y="24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320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EE8D8-C820-459C-8D67-AF2F06C8AD70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2B259E-C654-441E-BBE4-DFAF35F0B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879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안녕하십니까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저는 서경대학교 컴퓨터공학과에 재학 중인 유하영입니다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제가 소개 드릴 프로젝트는 졸업작품으로 진행한 것이며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2023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8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월부터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11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월까지 약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4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개월간 제작하였습니다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본 프로젝트는 자연어 처리를 기반으로 하여 인간의 심리적 특성을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16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가지 성격 유형으로 분류하는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MBTI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검사의 새로운 지표를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//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제시하는 것을 목표로 합니다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./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2B259E-C654-441E-BBE4-DFAF35F0BD5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511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안녕하십니까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저는 서경대학교 컴퓨터공학과에 재학 중인 유하영입니다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제가 소개 드릴 프로젝트는 졸업작품으로 진행한 것이며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2023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8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월부터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11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월까지 약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4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개월간 제작하였습니다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본 프로젝트는 자연어 처리를 기반으로 하여 인간의 심리적 특성을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16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가지 성격 유형으로 분류하는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MBTI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검사의 새로운 지표를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//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제시하는 것을 목표로 합니다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./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2B259E-C654-441E-BBE4-DFAF35F0BD5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096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안녕하십니까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저는 서경대학교 컴퓨터공학과에 재학 중인 유하영입니다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제가 소개 드릴 프로젝트는 졸업작품으로 진행한 것이며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2023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8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월부터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11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월까지 약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4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개월간 제작하였습니다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본 프로젝트는 자연어 처리를 기반으로 하여 인간의 심리적 특성을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16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가지 성격 유형으로 분류하는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MBTI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검사의 새로운 지표를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//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제시하는 것을 목표로 합니다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./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2B259E-C654-441E-BBE4-DFAF35F0BD5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52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안녕하십니까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저는 서경대학교 컴퓨터공학과에 재학 중인 유하영입니다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제가 소개 드릴 프로젝트는 졸업작품으로 진행한 것이며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2023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8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월부터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11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월까지 약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4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개월간 제작하였습니다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본 프로젝트는 자연어 처리를 기반으로 하여 인간의 심리적 특성을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16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가지 성격 유형으로 분류하는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MBTI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검사의 새로운 지표를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//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제시하는 것을 목표로 합니다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./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2B259E-C654-441E-BBE4-DFAF35F0BD5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869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199CB3-8234-9579-6479-180675559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83F6F3-37A4-8731-9443-B8217110E3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4619DE-3056-A754-7B14-79DFF710D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B4FF-8E15-4640-AC65-9D20C05738F7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948C5-2817-2D89-74F2-49CD91D4B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4AB578-E7B3-2477-B403-63D3AB26B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DC4-D041-44D1-8BAE-FE65D15D2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510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3FA36A-422D-C7C9-32BD-73F1F2D2B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CB36F5-D43D-6191-A1B9-E8B93E95D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DBCA94-1F41-0D86-E8F9-1912DF27D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B4FF-8E15-4640-AC65-9D20C05738F7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610AC4-2BBC-B74A-C19B-35D91D2D9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69BF9F-7482-7F15-46E4-872AAA8B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DC4-D041-44D1-8BAE-FE65D15D2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374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376275C-EBE2-62D8-A24E-54E09FF188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F73F74-087D-E37E-A3B2-D887611D3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4BF639-7711-59ED-4A10-501A86601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B4FF-8E15-4640-AC65-9D20C05738F7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6AC58F-F30C-107D-58BE-856B1A554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79AE0C-EAA9-468A-F7FB-C114CE5DA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DC4-D041-44D1-8BAE-FE65D15D2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099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2E38B8-5E49-8215-5651-BC8EBD0A1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261FF3-063B-5B9D-166A-ED51BF5B1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A2262B-3EF0-F3DC-BA5D-A68D4FB4F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B4FF-8E15-4640-AC65-9D20C05738F7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55BD67-82EC-04E3-EA1B-127DFAEAE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AD6027-54D1-4B6C-EC8D-5C5156D9A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DC4-D041-44D1-8BAE-FE65D15D2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197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EA8230-A95F-A427-AF83-DFF0D0525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F9E3BE-335C-4309-D28C-17AA1274C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868B04-0327-65CC-6BFA-472006876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B4FF-8E15-4640-AC65-9D20C05738F7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587D8D-7905-FF27-FE0A-DC5ABCFAC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2862D5-3576-7F87-7826-20A9C2ABA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DC4-D041-44D1-8BAE-FE65D15D2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48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221AD4-7509-3965-D212-83988F77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0B507D-BBBF-72A7-6C0F-9E739BAF3E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99FE6E-67CE-EC54-F249-9D6B21BC6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77931B-8171-3808-FAC0-1B12B93F3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B4FF-8E15-4640-AC65-9D20C05738F7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209B2A-3902-9BC9-1F79-89CF9368A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5B90BD-FCDD-404A-BA59-D44F90345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DC4-D041-44D1-8BAE-FE65D15D2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491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A0843-AA65-943F-2DE9-CBF1F4506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162A2A-514C-2724-34C3-92912EBFE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57B01E-3B21-61B8-CCCE-0593F41C2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1CC8E88-1C6B-A08D-CF57-C387B4D4EB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872E1D6-3AEE-BA6E-4A06-D124642431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C60998-9730-6050-2B12-1CC6C45F4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B4FF-8E15-4640-AC65-9D20C05738F7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B1A333-31D6-0676-AF2B-739776124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569BE7-4C05-75A5-C8B5-BABBDE96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DC4-D041-44D1-8BAE-FE65D15D2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026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56028D-A2B2-EE52-1DA8-4E3381903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30418AD-9459-9796-62E2-FAE75ABAB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B4FF-8E15-4640-AC65-9D20C05738F7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A1B7B55-A64D-AF65-717A-B5CFDFC27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1EC498-EC83-2AFA-C9B2-76DA6645F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DC4-D041-44D1-8BAE-FE65D15D2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154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512573D-3279-C0D5-E53F-264D7AF82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B4FF-8E15-4640-AC65-9D20C05738F7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AEBAB05-0AB0-D855-F05B-3465FC528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9129C3-8979-A024-B703-7BD2F5430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DC4-D041-44D1-8BAE-FE65D15D2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939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8819EF-DA85-121A-8401-68EB935F2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CF748D-3530-627D-7EDE-57BEE7BAD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DE053D-0BFA-C3C1-6CCC-A8C37E107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D141B8-9600-A480-D63A-CCE727FC1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B4FF-8E15-4640-AC65-9D20C05738F7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C171D6-8A5A-F329-6D89-85E660F0B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290F5E-DDC9-92F0-0980-25AA76D53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DC4-D041-44D1-8BAE-FE65D15D2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492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29093-67D7-9A1B-341C-6412F6110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47F612-2F31-332C-EFE7-DFF758189C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F3AEB1-9308-CB6F-ABFF-1A974F650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E3F8EE-D5DD-5239-67F0-23A5A26F2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B4FF-8E15-4640-AC65-9D20C05738F7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5A700D-CDBF-7C86-54BE-285042F9A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C31CEA-EF2B-2BAE-D527-6288C65F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DC4-D041-44D1-8BAE-FE65D15D2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835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DD6DB0-E8B3-B34E-4BBE-8F2CDDAAE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3FAA34-707B-A85D-DBA7-F34AF8E38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CB0F09-1A2E-15AF-9425-06768EE3FE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4AB4FF-8E15-4640-AC65-9D20C05738F7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203BC5-61AB-E239-25F8-BD4CD53A4E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D83256-225A-6D18-19C1-0A12A3EDE4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6B7DC4-D041-44D1-8BAE-FE65D15D2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150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756A5BD-D11F-FAE0-4D66-34A47D0ABB63}"/>
              </a:ext>
            </a:extLst>
          </p:cNvPr>
          <p:cNvSpPr txBox="1"/>
          <p:nvPr/>
        </p:nvSpPr>
        <p:spPr>
          <a:xfrm>
            <a:off x="1245086" y="2473897"/>
            <a:ext cx="9701828" cy="1560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800" dirty="0">
                <a:solidFill>
                  <a:srgbClr val="81120B"/>
                </a:solidFill>
                <a:latin typeface="프리젠테이션 8 ExtraBold" pitchFamily="2" charset="-127"/>
                <a:ea typeface="프리젠테이션 8 ExtraBold" pitchFamily="2" charset="-127"/>
                <a:cs typeface="Times New Roman" panose="02020603050405020304" pitchFamily="18" charset="0"/>
              </a:rPr>
              <a:t>CS231n  Review</a:t>
            </a:r>
          </a:p>
          <a:p>
            <a:pPr algn="ctr">
              <a:lnSpc>
                <a:spcPct val="150000"/>
              </a:lnSpc>
            </a:pPr>
            <a:r>
              <a:rPr lang="en-US" altLang="ko-KR" sz="3600" dirty="0">
                <a:latin typeface="프리젠테이션 8 ExtraBold" pitchFamily="2" charset="-127"/>
                <a:ea typeface="프리젠테이션 8 ExtraBold" pitchFamily="2" charset="-127"/>
                <a:cs typeface="Times New Roman" panose="02020603050405020304" pitchFamily="18" charset="0"/>
              </a:rPr>
              <a:t>Lecture 4~7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02161E-5396-C3B6-D5AD-F80D72A21622}"/>
              </a:ext>
            </a:extLst>
          </p:cNvPr>
          <p:cNvSpPr txBox="1"/>
          <p:nvPr/>
        </p:nvSpPr>
        <p:spPr>
          <a:xfrm>
            <a:off x="10231121" y="5724261"/>
            <a:ext cx="18680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2400" spc="70" dirty="0">
                <a:latin typeface="프리젠테이션 8 ExtraBold" pitchFamily="2" charset="-127"/>
                <a:ea typeface="프리젠테이션 8 ExtraBold" pitchFamily="2" charset="-127"/>
              </a:rPr>
              <a:t>2024.07.26</a:t>
            </a:r>
          </a:p>
          <a:p>
            <a:pPr algn="r">
              <a:defRPr/>
            </a:pPr>
            <a:r>
              <a:rPr lang="ko-KR" altLang="en-US" sz="2400" spc="70" dirty="0">
                <a:latin typeface="프리젠테이션 8 ExtraBold" pitchFamily="2" charset="-127"/>
                <a:ea typeface="프리젠테이션 8 ExtraBold" pitchFamily="2" charset="-127"/>
              </a:rPr>
              <a:t>유하영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B081453-75A0-81D2-0243-F6893E39026F}"/>
              </a:ext>
            </a:extLst>
          </p:cNvPr>
          <p:cNvSpPr/>
          <p:nvPr/>
        </p:nvSpPr>
        <p:spPr>
          <a:xfrm>
            <a:off x="1" y="6667018"/>
            <a:ext cx="12191999" cy="190982"/>
          </a:xfrm>
          <a:prstGeom prst="rect">
            <a:avLst/>
          </a:prstGeom>
          <a:solidFill>
            <a:srgbClr val="81120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90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8E1505-20FF-AC71-A424-A38650EF5EC6}"/>
              </a:ext>
            </a:extLst>
          </p:cNvPr>
          <p:cNvSpPr/>
          <p:nvPr/>
        </p:nvSpPr>
        <p:spPr>
          <a:xfrm>
            <a:off x="1" y="-7323"/>
            <a:ext cx="12191999" cy="871031"/>
          </a:xfrm>
          <a:prstGeom prst="rect">
            <a:avLst/>
          </a:prstGeom>
          <a:solidFill>
            <a:srgbClr val="81120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09B466-1505-B357-0A96-3B05F879E273}"/>
              </a:ext>
            </a:extLst>
          </p:cNvPr>
          <p:cNvSpPr txBox="1"/>
          <p:nvPr/>
        </p:nvSpPr>
        <p:spPr>
          <a:xfrm>
            <a:off x="9001" y="56303"/>
            <a:ext cx="121919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Drop out</a:t>
            </a:r>
            <a:endParaRPr lang="ko-KR" altLang="en-US" sz="4000" dirty="0">
              <a:solidFill>
                <a:schemeClr val="bg1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D37D3D-74F4-1F64-7BCC-13B28F3C6FA2}"/>
              </a:ext>
            </a:extLst>
          </p:cNvPr>
          <p:cNvSpPr txBox="1"/>
          <p:nvPr/>
        </p:nvSpPr>
        <p:spPr>
          <a:xfrm>
            <a:off x="6805956" y="3429000"/>
            <a:ext cx="468293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overfitting</a:t>
            </a:r>
            <a:r>
              <a:rPr lang="ko-KR" altLang="en-US" dirty="0"/>
              <a:t>을 방지하기 위한 정규화 기법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학습 중에 무작위로 일부 뉴런을 </a:t>
            </a:r>
            <a:r>
              <a:rPr lang="en-US" altLang="ko-KR" dirty="0"/>
              <a:t>drop</a:t>
            </a:r>
            <a:r>
              <a:rPr lang="ko-KR" altLang="en-US" dirty="0"/>
              <a:t>하여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신경망이 특정 뉴런에 의존하지 않도록 일반화</a:t>
            </a: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71C4E6DF-CA63-1491-5D96-754CCD92F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16" y="2862071"/>
            <a:ext cx="5227084" cy="233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5064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27EBF6-ACDC-24AA-25E2-2E312C90F992}"/>
              </a:ext>
            </a:extLst>
          </p:cNvPr>
          <p:cNvSpPr/>
          <p:nvPr/>
        </p:nvSpPr>
        <p:spPr>
          <a:xfrm>
            <a:off x="1" y="2558005"/>
            <a:ext cx="12191999" cy="150470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2773F1-48BF-3C32-A256-A199A4D79A3A}"/>
              </a:ext>
            </a:extLst>
          </p:cNvPr>
          <p:cNvSpPr txBox="1"/>
          <p:nvPr/>
        </p:nvSpPr>
        <p:spPr>
          <a:xfrm>
            <a:off x="9001" y="2649031"/>
            <a:ext cx="1219199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  <a:cs typeface="Times New Roman" panose="02020603050405020304" pitchFamily="18" charset="0"/>
              </a:rPr>
              <a:t>Custom Dataset</a:t>
            </a:r>
            <a:r>
              <a:rPr lang="ko-KR" altLang="en-US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  <a:cs typeface="Times New Roman" panose="02020603050405020304" pitchFamily="18" charset="0"/>
              </a:rPr>
              <a:t>으로</a:t>
            </a:r>
            <a:endParaRPr lang="en-US" altLang="ko-KR" sz="4000" dirty="0">
              <a:solidFill>
                <a:schemeClr val="bg1"/>
              </a:solidFill>
              <a:latin typeface="프리젠테이션 8 ExtraBold" pitchFamily="2" charset="-127"/>
              <a:ea typeface="프리젠테이션 8 ExtraBold" pitchFamily="2" charset="-127"/>
              <a:cs typeface="Times New Roman" panose="02020603050405020304" pitchFamily="18" charset="0"/>
            </a:endParaRPr>
          </a:p>
          <a:p>
            <a:pPr algn="ctr"/>
            <a:r>
              <a:rPr lang="ko-KR" altLang="en-US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  <a:cs typeface="Times New Roman" panose="02020603050405020304" pitchFamily="18" charset="0"/>
              </a:rPr>
              <a:t>데이터 학습하기 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55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8E1505-20FF-AC71-A424-A38650EF5EC6}"/>
              </a:ext>
            </a:extLst>
          </p:cNvPr>
          <p:cNvSpPr/>
          <p:nvPr/>
        </p:nvSpPr>
        <p:spPr>
          <a:xfrm>
            <a:off x="1" y="-7323"/>
            <a:ext cx="12191999" cy="87103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텍스트, 폰트, 스크린샷, 영수증이(가) 표시된 사진&#10;&#10;자동 생성된 설명">
            <a:extLst>
              <a:ext uri="{FF2B5EF4-FFF2-40B4-BE49-F238E27FC236}">
                <a16:creationId xmlns:a16="http://schemas.microsoft.com/office/drawing/2014/main" id="{8118D5A7-D928-ECC2-B37C-5A170E87CC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74" y="1171260"/>
            <a:ext cx="7729652" cy="3131500"/>
          </a:xfrm>
          <a:prstGeom prst="rect">
            <a:avLst/>
          </a:prstGeom>
        </p:spPr>
      </p:pic>
      <p:pic>
        <p:nvPicPr>
          <p:cNvPr id="9" name="그림 8" descr="텍스트, 폰트, 스크린샷, 로고이(가) 표시된 사진&#10;&#10;자동 생성된 설명">
            <a:extLst>
              <a:ext uri="{FF2B5EF4-FFF2-40B4-BE49-F238E27FC236}">
                <a16:creationId xmlns:a16="http://schemas.microsoft.com/office/drawing/2014/main" id="{E58DA8C6-3175-6418-B6C8-8D797B9E9F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67" b="35298"/>
          <a:stretch/>
        </p:blipFill>
        <p:spPr>
          <a:xfrm>
            <a:off x="24434" y="5131155"/>
            <a:ext cx="5852172" cy="1169043"/>
          </a:xfrm>
          <a:prstGeom prst="rect">
            <a:avLst/>
          </a:prstGeom>
        </p:spPr>
      </p:pic>
      <p:pic>
        <p:nvPicPr>
          <p:cNvPr id="12" name="그림 11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4DC01E6D-4696-A098-03DD-2BFFCDED988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60" b="34186"/>
          <a:stretch/>
        </p:blipFill>
        <p:spPr>
          <a:xfrm>
            <a:off x="6199648" y="5100001"/>
            <a:ext cx="5852172" cy="12269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EC063F0-1D78-C694-7005-2BB74753428E}"/>
              </a:ext>
            </a:extLst>
          </p:cNvPr>
          <p:cNvSpPr txBox="1"/>
          <p:nvPr/>
        </p:nvSpPr>
        <p:spPr>
          <a:xfrm>
            <a:off x="9001" y="56303"/>
            <a:ext cx="121919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목표 정의</a:t>
            </a:r>
            <a:r>
              <a:rPr lang="en-US" altLang="ko-KR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,  Data</a:t>
            </a:r>
            <a:r>
              <a:rPr lang="ko-KR" altLang="en-US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 </a:t>
            </a:r>
            <a:r>
              <a:rPr lang="en-US" altLang="ko-KR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Load</a:t>
            </a:r>
            <a:endParaRPr lang="ko-KR" altLang="en-US" sz="4000" dirty="0">
              <a:solidFill>
                <a:schemeClr val="bg1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B407D21-37C0-BEFC-E566-D39924ECDB7F}"/>
              </a:ext>
            </a:extLst>
          </p:cNvPr>
          <p:cNvSpPr/>
          <p:nvPr/>
        </p:nvSpPr>
        <p:spPr>
          <a:xfrm>
            <a:off x="2854036" y="3629891"/>
            <a:ext cx="3241964" cy="332509"/>
          </a:xfrm>
          <a:prstGeom prst="rect">
            <a:avLst/>
          </a:prstGeom>
          <a:solidFill>
            <a:srgbClr val="A02B93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CC01060-0F2A-88A5-88EC-F3588C608056}"/>
              </a:ext>
            </a:extLst>
          </p:cNvPr>
          <p:cNvSpPr/>
          <p:nvPr/>
        </p:nvSpPr>
        <p:spPr>
          <a:xfrm>
            <a:off x="3616035" y="3035584"/>
            <a:ext cx="4992255" cy="332509"/>
          </a:xfrm>
          <a:prstGeom prst="rect">
            <a:avLst/>
          </a:prstGeom>
          <a:solidFill>
            <a:srgbClr val="A02B93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6262CD-C153-9085-0388-B9B4F92F13C9}"/>
              </a:ext>
            </a:extLst>
          </p:cNvPr>
          <p:cNvSpPr/>
          <p:nvPr/>
        </p:nvSpPr>
        <p:spPr>
          <a:xfrm>
            <a:off x="6629607" y="3629891"/>
            <a:ext cx="2163412" cy="332509"/>
          </a:xfrm>
          <a:prstGeom prst="rect">
            <a:avLst/>
          </a:prstGeom>
          <a:solidFill>
            <a:srgbClr val="A02B93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180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8E1505-20FF-AC71-A424-A38650EF5EC6}"/>
              </a:ext>
            </a:extLst>
          </p:cNvPr>
          <p:cNvSpPr/>
          <p:nvPr/>
        </p:nvSpPr>
        <p:spPr>
          <a:xfrm>
            <a:off x="1" y="-7323"/>
            <a:ext cx="12191999" cy="87103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150876-5654-4C37-8246-BB4F719DCD50}"/>
              </a:ext>
            </a:extLst>
          </p:cNvPr>
          <p:cNvSpPr txBox="1"/>
          <p:nvPr/>
        </p:nvSpPr>
        <p:spPr>
          <a:xfrm>
            <a:off x="9001" y="56303"/>
            <a:ext cx="121919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ImageNet Challenge</a:t>
            </a:r>
            <a:endParaRPr lang="ko-KR" altLang="en-US" sz="4000" dirty="0">
              <a:solidFill>
                <a:schemeClr val="bg1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pic>
        <p:nvPicPr>
          <p:cNvPr id="11" name="그림 10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D5312176-3575-59EF-F78B-13509523B6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569" y="1265765"/>
            <a:ext cx="6566861" cy="476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679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8E1505-20FF-AC71-A424-A38650EF5EC6}"/>
              </a:ext>
            </a:extLst>
          </p:cNvPr>
          <p:cNvSpPr/>
          <p:nvPr/>
        </p:nvSpPr>
        <p:spPr>
          <a:xfrm>
            <a:off x="1" y="-7323"/>
            <a:ext cx="12191999" cy="87103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150876-5654-4C37-8246-BB4F719DCD50}"/>
              </a:ext>
            </a:extLst>
          </p:cNvPr>
          <p:cNvSpPr txBox="1"/>
          <p:nvPr/>
        </p:nvSpPr>
        <p:spPr>
          <a:xfrm>
            <a:off x="9001" y="56303"/>
            <a:ext cx="121919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VGG</a:t>
            </a:r>
            <a:endParaRPr lang="ko-KR" altLang="en-US" sz="4000" dirty="0">
              <a:solidFill>
                <a:schemeClr val="bg1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pic>
        <p:nvPicPr>
          <p:cNvPr id="7" name="그림 6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0341DBEF-2A71-6F46-82C3-9ACA3AA9FC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08" y="1487438"/>
            <a:ext cx="7672607" cy="43222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D2B99D-93B1-AC99-49A3-1B1714956515}"/>
              </a:ext>
            </a:extLst>
          </p:cNvPr>
          <p:cNvSpPr txBox="1"/>
          <p:nvPr/>
        </p:nvSpPr>
        <p:spPr>
          <a:xfrm>
            <a:off x="7950661" y="2220256"/>
            <a:ext cx="412263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이전</a:t>
            </a:r>
            <a:r>
              <a:rPr lang="en-US" altLang="ko-KR" sz="1600" dirty="0"/>
              <a:t> </a:t>
            </a:r>
            <a:r>
              <a:rPr lang="ko-KR" altLang="en-US" sz="1600" dirty="0"/>
              <a:t>모델에 비해 구조가 간단하고</a:t>
            </a:r>
            <a:r>
              <a:rPr lang="en-US" altLang="ko-KR" sz="1600" dirty="0"/>
              <a:t>,</a:t>
            </a:r>
          </a:p>
          <a:p>
            <a:r>
              <a:rPr lang="ko-KR" altLang="en-US" sz="1600" dirty="0"/>
              <a:t>성능도 큰 차이가 없어서 많이 사용되는 알고리즘</a:t>
            </a:r>
            <a:endParaRPr lang="en-US" altLang="ko-KR" sz="1600" dirty="0"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87DA88-65B2-1132-BCB6-C273BFF6E4B8}"/>
              </a:ext>
            </a:extLst>
          </p:cNvPr>
          <p:cNvSpPr txBox="1"/>
          <p:nvPr/>
        </p:nvSpPr>
        <p:spPr>
          <a:xfrm>
            <a:off x="7950661" y="3060604"/>
            <a:ext cx="354170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1600" dirty="0"/>
              <a:t> 13 Convolution layer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600" dirty="0"/>
              <a:t> 3 Fully Connected layer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600" dirty="0"/>
              <a:t> 3x3 convolution filters</a:t>
            </a:r>
          </a:p>
          <a:p>
            <a:r>
              <a:rPr lang="en-US" altLang="ko-KR" sz="1200" dirty="0"/>
              <a:t>    (7x7 </a:t>
            </a:r>
            <a:r>
              <a:rPr lang="ko-KR" altLang="en-US" sz="1200" dirty="0"/>
              <a:t>필터 </a:t>
            </a:r>
            <a:r>
              <a:rPr lang="en-US" altLang="ko-KR" sz="1200" dirty="0"/>
              <a:t>1</a:t>
            </a:r>
            <a:r>
              <a:rPr lang="ko-KR" altLang="en-US" sz="1200" dirty="0"/>
              <a:t>개</a:t>
            </a:r>
            <a:r>
              <a:rPr lang="en-US" altLang="ko-KR" sz="1200" dirty="0"/>
              <a:t> </a:t>
            </a:r>
            <a:r>
              <a:rPr lang="ko-KR" altLang="en-US" sz="1200" dirty="0"/>
              <a:t>대신 </a:t>
            </a:r>
            <a:r>
              <a:rPr lang="en-US" altLang="ko-KR" sz="1200" dirty="0"/>
              <a:t>3x3 </a:t>
            </a:r>
            <a:r>
              <a:rPr lang="ko-KR" altLang="en-US" sz="1200" dirty="0"/>
              <a:t>필터 </a:t>
            </a:r>
            <a:r>
              <a:rPr lang="en-US" altLang="ko-KR" sz="1200" dirty="0"/>
              <a:t>3</a:t>
            </a:r>
            <a:r>
              <a:rPr lang="ko-KR" altLang="en-US" sz="1200" dirty="0"/>
              <a:t>개</a:t>
            </a:r>
            <a:r>
              <a:rPr lang="en-US" altLang="ko-KR" sz="12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600" dirty="0"/>
              <a:t> 1 stride, 1 padding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600" dirty="0"/>
              <a:t> 2x2 max pooling(2 stride)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600" dirty="0"/>
              <a:t> </a:t>
            </a:r>
            <a:r>
              <a:rPr lang="en-US" altLang="ko-KR" sz="1600" dirty="0" err="1"/>
              <a:t>ReLU</a:t>
            </a:r>
            <a:endParaRPr lang="en-US" altLang="ko-KR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34E01F-1A76-A8D0-350E-EBDE1558485C}"/>
              </a:ext>
            </a:extLst>
          </p:cNvPr>
          <p:cNvSpPr txBox="1"/>
          <p:nvPr/>
        </p:nvSpPr>
        <p:spPr>
          <a:xfrm>
            <a:off x="7950660" y="5341137"/>
            <a:ext cx="412263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accent3"/>
                </a:solidFill>
                <a:latin typeface="프리젠테이션 5 Medium" pitchFamily="2" charset="-127"/>
                <a:ea typeface="프리젠테이션 5 Medium" pitchFamily="2" charset="-127"/>
              </a:rPr>
              <a:t>vs </a:t>
            </a:r>
            <a:r>
              <a:rPr lang="ko-KR" altLang="en-US" sz="1600" dirty="0">
                <a:solidFill>
                  <a:schemeClr val="accent3"/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600" dirty="0" err="1">
                <a:solidFill>
                  <a:schemeClr val="accent3"/>
                </a:solidFill>
                <a:latin typeface="프리젠테이션 5 Medium" pitchFamily="2" charset="-127"/>
                <a:ea typeface="프리젠테이션 5 Medium" pitchFamily="2" charset="-127"/>
              </a:rPr>
              <a:t>AlexNet</a:t>
            </a:r>
            <a:endParaRPr lang="en-US" altLang="ko-KR" sz="1600" dirty="0">
              <a:solidFill>
                <a:schemeClr val="accent3"/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프리젠테이션 5 Medium" pitchFamily="2" charset="-127"/>
                <a:ea typeface="프리젠테이션 5 Medium" pitchFamily="2" charset="-127"/>
              </a:rPr>
              <a:t>더 큰 필터크기</a:t>
            </a:r>
            <a:r>
              <a:rPr lang="en-US" altLang="ko-KR" sz="1600" dirty="0"/>
              <a:t>(11x11, 5x5, 3x3)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프리젠테이션 5 Medium" pitchFamily="2" charset="-127"/>
                <a:ea typeface="프리젠테이션 5 Medium" pitchFamily="2" charset="-127"/>
              </a:rPr>
              <a:t>적은 레이어 수</a:t>
            </a:r>
            <a:endParaRPr lang="en-US" altLang="ko-KR" sz="1600" dirty="0"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ko-KR" altLang="en-US" sz="1200" dirty="0">
                <a:solidFill>
                  <a:schemeClr val="accent3"/>
                </a:solidFill>
              </a:rPr>
              <a:t>적절한 설계와 정규화 기법을 사용하면 깊은 네트워크가 더 나은 성능을 발휘한다는 점을 시사</a:t>
            </a:r>
            <a:endParaRPr lang="en-US" altLang="ko-KR" sz="1200" dirty="0">
              <a:solidFill>
                <a:schemeClr val="accent3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0801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8E1505-20FF-AC71-A424-A38650EF5EC6}"/>
              </a:ext>
            </a:extLst>
          </p:cNvPr>
          <p:cNvSpPr/>
          <p:nvPr/>
        </p:nvSpPr>
        <p:spPr>
          <a:xfrm>
            <a:off x="1" y="-7323"/>
            <a:ext cx="12191999" cy="87103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150876-5654-4C37-8246-BB4F719DCD50}"/>
              </a:ext>
            </a:extLst>
          </p:cNvPr>
          <p:cNvSpPr txBox="1"/>
          <p:nvPr/>
        </p:nvSpPr>
        <p:spPr>
          <a:xfrm>
            <a:off x="9001" y="56303"/>
            <a:ext cx="121919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VGG</a:t>
            </a:r>
            <a:endParaRPr lang="ko-KR" altLang="en-US" sz="4000" dirty="0">
              <a:solidFill>
                <a:schemeClr val="bg1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pic>
        <p:nvPicPr>
          <p:cNvPr id="6" name="그림 5" descr="라인, 텍스트, 그래프, 도표이(가) 표시된 사진&#10;&#10;자동 생성된 설명">
            <a:extLst>
              <a:ext uri="{FF2B5EF4-FFF2-40B4-BE49-F238E27FC236}">
                <a16:creationId xmlns:a16="http://schemas.microsoft.com/office/drawing/2014/main" id="{9641BE1B-027A-2CEF-AA42-6206A31857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093" y="1234030"/>
            <a:ext cx="6984522" cy="26877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84820B-84E6-EB2A-DDD0-51C153867DC8}"/>
              </a:ext>
            </a:extLst>
          </p:cNvPr>
          <p:cNvSpPr txBox="1"/>
          <p:nvPr/>
        </p:nvSpPr>
        <p:spPr>
          <a:xfrm>
            <a:off x="636991" y="4943389"/>
            <a:ext cx="25329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프리젠테이션 8 ExtraBold" pitchFamily="2" charset="-127"/>
                <a:ea typeface="프리젠테이션 8 ExtraBold" pitchFamily="2" charset="-127"/>
              </a:rPr>
              <a:t>VGG16 - pretrained</a:t>
            </a:r>
            <a:endParaRPr lang="en-US" altLang="ko-KR" sz="2000" dirty="0"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D2B99D-93B1-AC99-49A3-1B1714956515}"/>
              </a:ext>
            </a:extLst>
          </p:cNvPr>
          <p:cNvSpPr txBox="1"/>
          <p:nvPr/>
        </p:nvSpPr>
        <p:spPr>
          <a:xfrm>
            <a:off x="636991" y="2303383"/>
            <a:ext cx="25329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프리젠테이션 8 ExtraBold" pitchFamily="2" charset="-127"/>
                <a:ea typeface="프리젠테이션 8 ExtraBold" pitchFamily="2" charset="-127"/>
              </a:rPr>
              <a:t>VGG16</a:t>
            </a:r>
            <a:endParaRPr lang="en-US" altLang="ko-KR" sz="2000" dirty="0"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pic>
        <p:nvPicPr>
          <p:cNvPr id="17" name="그림 16" descr="텍스트, 라인, 그래프, 스크린샷이(가) 표시된 사진&#10;&#10;자동 생성된 설명">
            <a:extLst>
              <a:ext uri="{FF2B5EF4-FFF2-40B4-BE49-F238E27FC236}">
                <a16:creationId xmlns:a16="http://schemas.microsoft.com/office/drawing/2014/main" id="{086DB0E9-6E32-3604-D663-18BA001CB2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093" y="4152768"/>
            <a:ext cx="6984522" cy="264892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19F6325-92A5-0BA9-5339-C001AB350749}"/>
              </a:ext>
            </a:extLst>
          </p:cNvPr>
          <p:cNvSpPr txBox="1"/>
          <p:nvPr/>
        </p:nvSpPr>
        <p:spPr>
          <a:xfrm>
            <a:off x="8904959" y="2481370"/>
            <a:ext cx="34717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프리젠테이션 8 ExtraBold" pitchFamily="2" charset="-127"/>
                <a:ea typeface="프리젠테이션 8 ExtraBold" pitchFamily="2" charset="-127"/>
              </a:rPr>
              <a:t>Test Accuracy: 63.28%</a:t>
            </a:r>
            <a:endParaRPr lang="en-US" altLang="ko-KR" sz="2000" dirty="0"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F5C295-56F7-5DBC-843F-7C84CA0AD062}"/>
              </a:ext>
            </a:extLst>
          </p:cNvPr>
          <p:cNvSpPr txBox="1"/>
          <p:nvPr/>
        </p:nvSpPr>
        <p:spPr>
          <a:xfrm>
            <a:off x="8904959" y="5423915"/>
            <a:ext cx="34717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프리젠테이션 8 ExtraBold" pitchFamily="2" charset="-127"/>
                <a:ea typeface="프리젠테이션 8 ExtraBold" pitchFamily="2" charset="-127"/>
              </a:rPr>
              <a:t>Test Accuracy: 92.93%</a:t>
            </a:r>
            <a:endParaRPr lang="en-US" altLang="ko-KR" sz="2000" dirty="0">
              <a:latin typeface="프리젠테이션 8 ExtraBold" pitchFamily="2" charset="-127"/>
              <a:ea typeface="프리젠테이션 8 Extra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6058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8E1505-20FF-AC71-A424-A38650EF5EC6}"/>
              </a:ext>
            </a:extLst>
          </p:cNvPr>
          <p:cNvSpPr/>
          <p:nvPr/>
        </p:nvSpPr>
        <p:spPr>
          <a:xfrm>
            <a:off x="1" y="-7323"/>
            <a:ext cx="12191999" cy="87103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EFE83A-359D-991B-8F0C-76E5E81EB82E}"/>
              </a:ext>
            </a:extLst>
          </p:cNvPr>
          <p:cNvSpPr txBox="1"/>
          <p:nvPr/>
        </p:nvSpPr>
        <p:spPr>
          <a:xfrm>
            <a:off x="4823385" y="1643295"/>
            <a:ext cx="60998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VGG-19</a:t>
            </a:r>
            <a:r>
              <a:rPr lang="ko-KR" altLang="en-US" dirty="0"/>
              <a:t>의 구조에 </a:t>
            </a:r>
            <a:r>
              <a:rPr lang="ko-KR" altLang="en-US" dirty="0" err="1"/>
              <a:t>컨볼루션</a:t>
            </a:r>
            <a:r>
              <a:rPr lang="ko-KR" altLang="en-US" dirty="0"/>
              <a:t> 층들을 추가해서 깊게 만든 후</a:t>
            </a:r>
            <a:r>
              <a:rPr lang="en-US" altLang="ko-KR" dirty="0"/>
              <a:t>, shortcut</a:t>
            </a:r>
            <a:r>
              <a:rPr lang="ko-KR" altLang="en-US" dirty="0"/>
              <a:t>들을 추가하는 것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150876-5654-4C37-8246-BB4F719DCD50}"/>
              </a:ext>
            </a:extLst>
          </p:cNvPr>
          <p:cNvSpPr txBox="1"/>
          <p:nvPr/>
        </p:nvSpPr>
        <p:spPr>
          <a:xfrm>
            <a:off x="9001" y="56303"/>
            <a:ext cx="121919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 err="1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ResNet</a:t>
            </a:r>
            <a:endParaRPr lang="ko-KR" altLang="en-US" sz="4000" dirty="0">
              <a:solidFill>
                <a:schemeClr val="bg1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C4F77537-D48A-81BE-0E7D-DF63C6A6E7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00" y="1018774"/>
            <a:ext cx="2508916" cy="5692164"/>
          </a:xfrm>
          <a:prstGeom prst="rect">
            <a:avLst/>
          </a:prstGeom>
        </p:spPr>
      </p:pic>
      <p:pic>
        <p:nvPicPr>
          <p:cNvPr id="8" name="그림 7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EE1475D1-9E1E-B842-C4F3-17A2A36171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616" y="3429000"/>
            <a:ext cx="5203568" cy="17857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ECBAE4-2D08-7430-F4C9-EB1C43A8DCEE}"/>
              </a:ext>
            </a:extLst>
          </p:cNvPr>
          <p:cNvSpPr txBox="1"/>
          <p:nvPr/>
        </p:nvSpPr>
        <p:spPr>
          <a:xfrm>
            <a:off x="4925616" y="2942664"/>
            <a:ext cx="55154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Layer</a:t>
            </a:r>
            <a:r>
              <a:rPr lang="ko-KR" altLang="en-US" sz="1600" dirty="0"/>
              <a:t>가 깊을 수록 더 좋은 성능을 보여준다는 것을 나타낸다</a:t>
            </a:r>
            <a:r>
              <a:rPr lang="en-US" altLang="ko-KR" sz="1600" dirty="0"/>
              <a:t>.</a:t>
            </a:r>
            <a:endParaRPr lang="en-US" altLang="ko-KR" sz="1600" dirty="0">
              <a:latin typeface="프리젠테이션 5 Medium" pitchFamily="2" charset="-127"/>
              <a:ea typeface="프리젠테이션 5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5503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E8E15FA2-98C3-D53C-7184-EF20AB759C93}"/>
              </a:ext>
            </a:extLst>
          </p:cNvPr>
          <p:cNvGrpSpPr/>
          <p:nvPr/>
        </p:nvGrpSpPr>
        <p:grpSpPr>
          <a:xfrm>
            <a:off x="514757" y="2294902"/>
            <a:ext cx="3265846" cy="2476709"/>
            <a:chOff x="1073364" y="2407870"/>
            <a:chExt cx="4606076" cy="2907211"/>
          </a:xfrm>
        </p:grpSpPr>
        <p:pic>
          <p:nvPicPr>
            <p:cNvPr id="17" name="그림 16" descr="텍스트, 폰트, 스크린샷, 도표이(가) 표시된 사진&#10;&#10;자동 생성된 설명">
              <a:extLst>
                <a:ext uri="{FF2B5EF4-FFF2-40B4-BE49-F238E27FC236}">
                  <a16:creationId xmlns:a16="http://schemas.microsoft.com/office/drawing/2014/main" id="{8EB35297-6030-0AD2-0EFD-793DDD9E39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3364" y="2407870"/>
              <a:ext cx="4606076" cy="2907211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82D0BE8-4A7D-FFC5-FD91-BE5EC06DFAE3}"/>
                </a:ext>
              </a:extLst>
            </p:cNvPr>
            <p:cNvSpPr/>
            <p:nvPr/>
          </p:nvSpPr>
          <p:spPr>
            <a:xfrm>
              <a:off x="4511040" y="3554531"/>
              <a:ext cx="416560" cy="477520"/>
            </a:xfrm>
            <a:prstGeom prst="rect">
              <a:avLst/>
            </a:prstGeom>
            <a:noFill/>
            <a:ln w="57150">
              <a:solidFill>
                <a:srgbClr val="CC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60A647D-DE4D-C06C-F984-ED3FC2CFF320}"/>
                </a:ext>
              </a:extLst>
            </p:cNvPr>
            <p:cNvSpPr/>
            <p:nvPr/>
          </p:nvSpPr>
          <p:spPr>
            <a:xfrm>
              <a:off x="2499360" y="4365236"/>
              <a:ext cx="314960" cy="387862"/>
            </a:xfrm>
            <a:prstGeom prst="rect">
              <a:avLst/>
            </a:prstGeom>
            <a:noFill/>
            <a:ln w="57150">
              <a:solidFill>
                <a:srgbClr val="CC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BF71F15-6BD8-5345-DA7B-C181AAC17BAA}"/>
                </a:ext>
              </a:extLst>
            </p:cNvPr>
            <p:cNvSpPr/>
            <p:nvPr/>
          </p:nvSpPr>
          <p:spPr>
            <a:xfrm>
              <a:off x="1387132" y="3411245"/>
              <a:ext cx="665188" cy="477520"/>
            </a:xfrm>
            <a:prstGeom prst="rect">
              <a:avLst/>
            </a:prstGeom>
            <a:noFill/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0CB6043-0C6A-1F32-971B-A3715569CA25}"/>
                </a:ext>
              </a:extLst>
            </p:cNvPr>
            <p:cNvSpPr/>
            <p:nvPr/>
          </p:nvSpPr>
          <p:spPr>
            <a:xfrm>
              <a:off x="1615482" y="4320407"/>
              <a:ext cx="665188" cy="477520"/>
            </a:xfrm>
            <a:prstGeom prst="rect">
              <a:avLst/>
            </a:prstGeom>
            <a:noFill/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EF8E1505-20FF-AC71-A424-A38650EF5EC6}"/>
              </a:ext>
            </a:extLst>
          </p:cNvPr>
          <p:cNvSpPr/>
          <p:nvPr/>
        </p:nvSpPr>
        <p:spPr>
          <a:xfrm>
            <a:off x="1" y="-7323"/>
            <a:ext cx="12191999" cy="87103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150876-5654-4C37-8246-BB4F719DCD50}"/>
              </a:ext>
            </a:extLst>
          </p:cNvPr>
          <p:cNvSpPr txBox="1"/>
          <p:nvPr/>
        </p:nvSpPr>
        <p:spPr>
          <a:xfrm>
            <a:off x="9001" y="56303"/>
            <a:ext cx="121919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 err="1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ResNet</a:t>
            </a:r>
            <a:endParaRPr lang="ko-KR" altLang="en-US" sz="4000" dirty="0">
              <a:solidFill>
                <a:schemeClr val="bg1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ECBAE4-2D08-7430-F4C9-EB1C43A8DCEE}"/>
              </a:ext>
            </a:extLst>
          </p:cNvPr>
          <p:cNvSpPr txBox="1"/>
          <p:nvPr/>
        </p:nvSpPr>
        <p:spPr>
          <a:xfrm>
            <a:off x="9419152" y="2350713"/>
            <a:ext cx="24940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Batch Normalization</a:t>
            </a:r>
            <a:r>
              <a:rPr lang="ko-KR" altLang="en-US" sz="1600" dirty="0"/>
              <a:t>과 </a:t>
            </a:r>
            <a:r>
              <a:rPr lang="en-US" altLang="ko-KR" sz="1600" dirty="0" err="1"/>
              <a:t>ReLU</a:t>
            </a:r>
            <a:r>
              <a:rPr lang="en-US" altLang="ko-KR" sz="1600" dirty="0"/>
              <a:t> </a:t>
            </a:r>
            <a:r>
              <a:rPr lang="ko-KR" altLang="en-US" sz="1600" dirty="0"/>
              <a:t>위치에 따른 성능 평가 지표</a:t>
            </a:r>
            <a:endParaRPr lang="en-US" altLang="ko-KR" sz="1600" dirty="0">
              <a:latin typeface="프리젠테이션 5 Medium" pitchFamily="2" charset="-127"/>
              <a:ea typeface="프리젠테이션 5 Medium" pitchFamily="2" charset="-127"/>
            </a:endParaRPr>
          </a:p>
        </p:txBody>
      </p:sp>
      <p:pic>
        <p:nvPicPr>
          <p:cNvPr id="7" name="그림 6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13DE8DAE-1975-C443-65AF-6AEC666038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317" y="1404553"/>
            <a:ext cx="5178704" cy="2723319"/>
          </a:xfrm>
          <a:prstGeom prst="rect">
            <a:avLst/>
          </a:prstGeom>
        </p:spPr>
      </p:pic>
      <p:pic>
        <p:nvPicPr>
          <p:cNvPr id="12" name="그림 11" descr="텍스트, 도표, 스크린샷, 평면도이(가) 표시된 사진&#10;&#10;자동 생성된 설명">
            <a:extLst>
              <a:ext uri="{FF2B5EF4-FFF2-40B4-BE49-F238E27FC236}">
                <a16:creationId xmlns:a16="http://schemas.microsoft.com/office/drawing/2014/main" id="{E47E6977-76FB-8348-5648-A1E7921569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935" y="4771611"/>
            <a:ext cx="3817399" cy="189838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1631F95-4791-F0BF-46B1-851F1C80D1A9}"/>
              </a:ext>
            </a:extLst>
          </p:cNvPr>
          <p:cNvSpPr txBox="1"/>
          <p:nvPr/>
        </p:nvSpPr>
        <p:spPr>
          <a:xfrm>
            <a:off x="-146302" y="1894346"/>
            <a:ext cx="30667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프리젠테이션 8 ExtraBold" pitchFamily="2" charset="-127"/>
                <a:ea typeface="프리젠테이션 8 ExtraBold" pitchFamily="2" charset="-127"/>
              </a:rPr>
              <a:t>1. </a:t>
            </a:r>
            <a:r>
              <a:rPr lang="en-US" altLang="ko-KR" sz="2000" b="1" dirty="0">
                <a:effectLst/>
              </a:rPr>
              <a:t>Residual Block</a:t>
            </a:r>
            <a:endParaRPr lang="en-US" altLang="ko-KR" sz="2000" dirty="0"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96F6368-95C9-FA01-D767-6B33559F7C31}"/>
                  </a:ext>
                </a:extLst>
              </p:cNvPr>
              <p:cNvSpPr txBox="1"/>
              <p:nvPr/>
            </p:nvSpPr>
            <p:spPr>
              <a:xfrm>
                <a:off x="737228" y="4833212"/>
                <a:ext cx="253746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dirty="0" smtClean="0">
                          <a:latin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n-US" altLang="ko-KR" sz="20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ko-KR" sz="2000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000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altLang="ko-KR" sz="2000" b="1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96F6368-95C9-FA01-D767-6B33559F7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28" y="4833212"/>
                <a:ext cx="2537460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30F3EF49-F1A4-6E11-C9BF-EB9B75371DC6}"/>
              </a:ext>
            </a:extLst>
          </p:cNvPr>
          <p:cNvSpPr txBox="1"/>
          <p:nvPr/>
        </p:nvSpPr>
        <p:spPr>
          <a:xfrm>
            <a:off x="3649878" y="1034522"/>
            <a:ext cx="30667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/>
              <a:t>2. </a:t>
            </a:r>
            <a:r>
              <a:rPr lang="en-US" altLang="ko-KR" sz="2000" b="1" dirty="0">
                <a:effectLst/>
              </a:rPr>
              <a:t>Pre-Activation</a:t>
            </a:r>
            <a:endParaRPr lang="en-US" altLang="ko-KR" sz="2000" dirty="0"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338387-6C7B-53B5-14BF-81FB10637F94}"/>
              </a:ext>
            </a:extLst>
          </p:cNvPr>
          <p:cNvSpPr txBox="1"/>
          <p:nvPr/>
        </p:nvSpPr>
        <p:spPr>
          <a:xfrm>
            <a:off x="3471947" y="4468662"/>
            <a:ext cx="30667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/>
              <a:t>3. </a:t>
            </a:r>
            <a:r>
              <a:rPr lang="en-US" altLang="ko-KR" sz="2000" b="1" dirty="0">
                <a:effectLst/>
              </a:rPr>
              <a:t>Bottleneck</a:t>
            </a:r>
            <a:endParaRPr lang="en-US" altLang="ko-KR" sz="2000" dirty="0"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AA296F-2391-EADC-591C-0E3DA869B135}"/>
              </a:ext>
            </a:extLst>
          </p:cNvPr>
          <p:cNvSpPr txBox="1"/>
          <p:nvPr/>
        </p:nvSpPr>
        <p:spPr>
          <a:xfrm>
            <a:off x="9220334" y="5125650"/>
            <a:ext cx="29806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dimension</a:t>
            </a:r>
            <a:r>
              <a:rPr lang="ko-KR" altLang="en-US" sz="1600" dirty="0"/>
              <a:t>을 줄이기 위한 목적</a:t>
            </a:r>
            <a:endParaRPr lang="en-US" altLang="ko-KR" sz="1600" dirty="0"/>
          </a:p>
          <a:p>
            <a:r>
              <a:rPr lang="ko-KR" altLang="en-US" sz="1600" dirty="0"/>
              <a:t>파라미터 감소</a:t>
            </a:r>
            <a:endParaRPr lang="en-US" altLang="ko-KR" sz="1600" dirty="0"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30" name="Rectangle 1">
            <a:extLst>
              <a:ext uri="{FF2B5EF4-FFF2-40B4-BE49-F238E27FC236}">
                <a16:creationId xmlns:a16="http://schemas.microsoft.com/office/drawing/2014/main" id="{780B0564-A9D6-EBF5-B83F-2AE85599B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334" y="5882569"/>
            <a:ext cx="1749147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ResNet-50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이상에서 사용 </a:t>
            </a:r>
            <a:endParaRPr kumimoji="0" lang="ko-KR" altLang="ko-K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F7C8D2E-0CF2-04D3-51D1-D47E11EC0EAE}"/>
              </a:ext>
            </a:extLst>
          </p:cNvPr>
          <p:cNvSpPr txBox="1"/>
          <p:nvPr/>
        </p:nvSpPr>
        <p:spPr>
          <a:xfrm>
            <a:off x="223778" y="5561868"/>
            <a:ext cx="38478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입력을 출력에 더해줌으로써 기울기가 직접 전달될 수 있게 하여 </a:t>
            </a:r>
            <a:r>
              <a:rPr lang="en-US" altLang="ko-KR" sz="1400" dirty="0"/>
              <a:t>Gradient Vanishing </a:t>
            </a:r>
            <a:r>
              <a:rPr lang="ko-KR" altLang="en-US" sz="1400" dirty="0"/>
              <a:t>문제 완화</a:t>
            </a:r>
          </a:p>
        </p:txBody>
      </p:sp>
    </p:spTree>
    <p:extLst>
      <p:ext uri="{BB962C8B-B14F-4D97-AF65-F5344CB8AC3E}">
        <p14:creationId xmlns:p14="http://schemas.microsoft.com/office/powerpoint/2010/main" val="1277416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텍스트, 라인, 그래프, 도표이(가) 표시된 사진&#10;&#10;자동 생성된 설명">
            <a:extLst>
              <a:ext uri="{FF2B5EF4-FFF2-40B4-BE49-F238E27FC236}">
                <a16:creationId xmlns:a16="http://schemas.microsoft.com/office/drawing/2014/main" id="{EBB67FCB-B49A-47FD-0562-0A40E92F1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127" y="1033975"/>
            <a:ext cx="7703446" cy="2855975"/>
          </a:xfrm>
          <a:prstGeom prst="rect">
            <a:avLst/>
          </a:prstGeom>
        </p:spPr>
      </p:pic>
      <p:pic>
        <p:nvPicPr>
          <p:cNvPr id="12" name="그림 11" descr="텍스트, 라인, 그래프, 도표이(가) 표시된 사진&#10;&#10;자동 생성된 설명">
            <a:extLst>
              <a:ext uri="{FF2B5EF4-FFF2-40B4-BE49-F238E27FC236}">
                <a16:creationId xmlns:a16="http://schemas.microsoft.com/office/drawing/2014/main" id="{956BAD5C-870A-0B85-D0DA-5F9A3612CF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126" y="4012874"/>
            <a:ext cx="7703445" cy="269783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F8E1505-20FF-AC71-A424-A38650EF5EC6}"/>
              </a:ext>
            </a:extLst>
          </p:cNvPr>
          <p:cNvSpPr/>
          <p:nvPr/>
        </p:nvSpPr>
        <p:spPr>
          <a:xfrm>
            <a:off x="1" y="-7323"/>
            <a:ext cx="12191999" cy="87103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150876-5654-4C37-8246-BB4F719DCD50}"/>
              </a:ext>
            </a:extLst>
          </p:cNvPr>
          <p:cNvSpPr txBox="1"/>
          <p:nvPr/>
        </p:nvSpPr>
        <p:spPr>
          <a:xfrm>
            <a:off x="9001" y="56303"/>
            <a:ext cx="121919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 err="1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ResNet</a:t>
            </a:r>
            <a:endParaRPr lang="ko-KR" altLang="en-US" sz="4000" dirty="0">
              <a:solidFill>
                <a:schemeClr val="bg1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E78DE0-D968-2D67-AABB-823A214B1E95}"/>
              </a:ext>
            </a:extLst>
          </p:cNvPr>
          <p:cNvSpPr txBox="1"/>
          <p:nvPr/>
        </p:nvSpPr>
        <p:spPr>
          <a:xfrm>
            <a:off x="452583" y="4943389"/>
            <a:ext cx="29371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프리젠테이션 8 ExtraBold" pitchFamily="2" charset="-127"/>
                <a:ea typeface="프리젠테이션 8 ExtraBold" pitchFamily="2" charset="-127"/>
              </a:rPr>
              <a:t>ResNet18 - pretrained</a:t>
            </a:r>
            <a:endParaRPr lang="en-US" altLang="ko-KR" sz="2000" dirty="0"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A8371F-ED64-BA7D-A424-EDEDFBE12D52}"/>
              </a:ext>
            </a:extLst>
          </p:cNvPr>
          <p:cNvSpPr txBox="1"/>
          <p:nvPr/>
        </p:nvSpPr>
        <p:spPr>
          <a:xfrm>
            <a:off x="636991" y="2303383"/>
            <a:ext cx="25329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프리젠테이션 8 ExtraBold" pitchFamily="2" charset="-127"/>
                <a:ea typeface="프리젠테이션 8 ExtraBold" pitchFamily="2" charset="-127"/>
              </a:rPr>
              <a:t>ResNet18</a:t>
            </a:r>
            <a:endParaRPr lang="en-US" altLang="ko-KR" sz="2000" dirty="0"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0C10DE-EBF6-608A-4C58-E10AE906BB04}"/>
              </a:ext>
            </a:extLst>
          </p:cNvPr>
          <p:cNvSpPr txBox="1"/>
          <p:nvPr/>
        </p:nvSpPr>
        <p:spPr>
          <a:xfrm>
            <a:off x="8904959" y="2481370"/>
            <a:ext cx="34717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프리젠테이션 8 ExtraBold" pitchFamily="2" charset="-127"/>
                <a:ea typeface="프리젠테이션 8 ExtraBold" pitchFamily="2" charset="-127"/>
              </a:rPr>
              <a:t>Test Accuracy: 63.79%</a:t>
            </a:r>
            <a:endParaRPr lang="en-US" altLang="ko-KR" sz="2000" dirty="0"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50D90C-063A-72C3-6E2F-810E352A319A}"/>
              </a:ext>
            </a:extLst>
          </p:cNvPr>
          <p:cNvSpPr txBox="1"/>
          <p:nvPr/>
        </p:nvSpPr>
        <p:spPr>
          <a:xfrm>
            <a:off x="8904959" y="5423915"/>
            <a:ext cx="34717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프리젠테이션 8 ExtraBold" pitchFamily="2" charset="-127"/>
                <a:ea typeface="프리젠테이션 8 ExtraBold" pitchFamily="2" charset="-127"/>
              </a:rPr>
              <a:t>Test Accuracy: 94.10%</a:t>
            </a:r>
            <a:endParaRPr lang="en-US" altLang="ko-KR" sz="2000" dirty="0">
              <a:latin typeface="프리젠테이션 8 ExtraBold" pitchFamily="2" charset="-127"/>
              <a:ea typeface="프리젠테이션 8 Extra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5015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8E1505-20FF-AC71-A424-A38650EF5EC6}"/>
              </a:ext>
            </a:extLst>
          </p:cNvPr>
          <p:cNvSpPr/>
          <p:nvPr/>
        </p:nvSpPr>
        <p:spPr>
          <a:xfrm>
            <a:off x="1" y="-7323"/>
            <a:ext cx="12191999" cy="87103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150876-5654-4C37-8246-BB4F719DCD50}"/>
              </a:ext>
            </a:extLst>
          </p:cNvPr>
          <p:cNvSpPr txBox="1"/>
          <p:nvPr/>
        </p:nvSpPr>
        <p:spPr>
          <a:xfrm>
            <a:off x="9001" y="56303"/>
            <a:ext cx="121919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 err="1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ResNet</a:t>
            </a:r>
            <a:r>
              <a:rPr lang="en-US" altLang="ko-KR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 –</a:t>
            </a:r>
            <a:r>
              <a:rPr lang="ko-KR" altLang="en-US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코드</a:t>
            </a:r>
          </a:p>
        </p:txBody>
      </p:sp>
      <p:pic>
        <p:nvPicPr>
          <p:cNvPr id="5" name="그림 4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27C02B93-203B-5C51-27B2-548EE6C6C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73" y="1156643"/>
            <a:ext cx="7054010" cy="54196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9F6411-5257-A4DA-503A-910C13DAD639}"/>
              </a:ext>
            </a:extLst>
          </p:cNvPr>
          <p:cNvSpPr txBox="1"/>
          <p:nvPr/>
        </p:nvSpPr>
        <p:spPr>
          <a:xfrm>
            <a:off x="7296409" y="1425929"/>
            <a:ext cx="37133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프리젠테이션 8 ExtraBold" pitchFamily="2" charset="-127"/>
                <a:ea typeface="프리젠테이션 8 ExtraBold" pitchFamily="2" charset="-127"/>
              </a:rPr>
              <a:t>32x32x3 -&gt; 224x224x3</a:t>
            </a:r>
            <a:endParaRPr lang="en-US" altLang="ko-KR" sz="2000" dirty="0">
              <a:latin typeface="프리젠테이션 8 ExtraBold" pitchFamily="2" charset="-127"/>
              <a:ea typeface="프리젠테이션 8 Extra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9027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27EBF6-ACDC-24AA-25E2-2E312C90F992}"/>
              </a:ext>
            </a:extLst>
          </p:cNvPr>
          <p:cNvSpPr/>
          <p:nvPr/>
        </p:nvSpPr>
        <p:spPr>
          <a:xfrm>
            <a:off x="1" y="1608881"/>
            <a:ext cx="12191999" cy="1504709"/>
          </a:xfrm>
          <a:prstGeom prst="rect">
            <a:avLst/>
          </a:prstGeom>
          <a:solidFill>
            <a:srgbClr val="81120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2773F1-48BF-3C32-A256-A199A4D79A3A}"/>
              </a:ext>
            </a:extLst>
          </p:cNvPr>
          <p:cNvSpPr txBox="1"/>
          <p:nvPr/>
        </p:nvSpPr>
        <p:spPr>
          <a:xfrm>
            <a:off x="9001" y="1699907"/>
            <a:ext cx="1219199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  <a:cs typeface="Times New Roman" panose="02020603050405020304" pitchFamily="18" charset="0"/>
              </a:rPr>
              <a:t>Lecture</a:t>
            </a:r>
            <a:r>
              <a:rPr lang="ko-KR" altLang="en-US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  <a:cs typeface="Times New Roman" panose="02020603050405020304" pitchFamily="18" charset="0"/>
              </a:rPr>
              <a:t>5. </a:t>
            </a:r>
            <a:endParaRPr lang="ko-KR" altLang="en-US" sz="4000" dirty="0">
              <a:solidFill>
                <a:schemeClr val="bg1"/>
              </a:solidFill>
            </a:endParaRPr>
          </a:p>
          <a:p>
            <a:pPr algn="ctr"/>
            <a:r>
              <a:rPr lang="en-US" altLang="ko-KR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  <a:cs typeface="Times New Roman" panose="02020603050405020304" pitchFamily="18" charset="0"/>
              </a:rPr>
              <a:t>Convolutional Neural Networks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5C4CC1-4A4C-9622-8B82-F5B939976660}"/>
              </a:ext>
            </a:extLst>
          </p:cNvPr>
          <p:cNvSpPr txBox="1"/>
          <p:nvPr/>
        </p:nvSpPr>
        <p:spPr>
          <a:xfrm>
            <a:off x="2557037" y="3798465"/>
            <a:ext cx="70959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ctr">
              <a:buAutoNum type="arabicParenR"/>
            </a:pPr>
            <a:r>
              <a:rPr lang="en-US" altLang="ko-KR" sz="2800" dirty="0">
                <a:solidFill>
                  <a:srgbClr val="81120B"/>
                </a:solidFill>
                <a:latin typeface="프리젠테이션 8 ExtraBold" pitchFamily="2" charset="-127"/>
                <a:ea typeface="프리젠테이션 8 ExtraBold" pitchFamily="2" charset="-127"/>
                <a:cs typeface="Times New Roman" panose="02020603050405020304" pitchFamily="18" charset="0"/>
              </a:rPr>
              <a:t>CNN</a:t>
            </a:r>
            <a:endParaRPr lang="ko-KR" altLang="en-US" sz="2800" dirty="0">
              <a:solidFill>
                <a:srgbClr val="81120B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27422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8E1505-20FF-AC71-A424-A38650EF5EC6}"/>
              </a:ext>
            </a:extLst>
          </p:cNvPr>
          <p:cNvSpPr/>
          <p:nvPr/>
        </p:nvSpPr>
        <p:spPr>
          <a:xfrm>
            <a:off x="1" y="-7323"/>
            <a:ext cx="12191999" cy="87103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150876-5654-4C37-8246-BB4F719DCD50}"/>
              </a:ext>
            </a:extLst>
          </p:cNvPr>
          <p:cNvSpPr txBox="1"/>
          <p:nvPr/>
        </p:nvSpPr>
        <p:spPr>
          <a:xfrm>
            <a:off x="9001" y="56303"/>
            <a:ext cx="121919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 err="1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ResNet</a:t>
            </a:r>
            <a:r>
              <a:rPr lang="en-US" altLang="ko-KR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 –</a:t>
            </a:r>
            <a:r>
              <a:rPr lang="ko-KR" altLang="en-US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코드</a:t>
            </a:r>
          </a:p>
        </p:txBody>
      </p:sp>
      <p:pic>
        <p:nvPicPr>
          <p:cNvPr id="14" name="그림 13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D5DDC323-E11F-1349-4C70-F65EC1C839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1174"/>
            <a:ext cx="7436212" cy="529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381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8E1505-20FF-AC71-A424-A38650EF5EC6}"/>
              </a:ext>
            </a:extLst>
          </p:cNvPr>
          <p:cNvSpPr/>
          <p:nvPr/>
        </p:nvSpPr>
        <p:spPr>
          <a:xfrm>
            <a:off x="1" y="-7323"/>
            <a:ext cx="12191999" cy="87103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150876-5654-4C37-8246-BB4F719DCD50}"/>
              </a:ext>
            </a:extLst>
          </p:cNvPr>
          <p:cNvSpPr txBox="1"/>
          <p:nvPr/>
        </p:nvSpPr>
        <p:spPr>
          <a:xfrm>
            <a:off x="9001" y="56303"/>
            <a:ext cx="121919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 err="1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ResNet</a:t>
            </a:r>
            <a:r>
              <a:rPr lang="en-US" altLang="ko-KR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 –</a:t>
            </a:r>
            <a:r>
              <a:rPr lang="ko-KR" altLang="en-US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코드</a:t>
            </a:r>
          </a:p>
        </p:txBody>
      </p:sp>
      <p:pic>
        <p:nvPicPr>
          <p:cNvPr id="9" name="그림 8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1BE65E42-0B81-55C1-D545-9F6C3C4665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0"/>
          <a:stretch/>
        </p:blipFill>
        <p:spPr>
          <a:xfrm>
            <a:off x="9001" y="565886"/>
            <a:ext cx="6962878" cy="3385021"/>
          </a:xfrm>
          <a:prstGeom prst="rect">
            <a:avLst/>
          </a:prstGeom>
        </p:spPr>
      </p:pic>
      <p:pic>
        <p:nvPicPr>
          <p:cNvPr id="12" name="그림 11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D4E0A46D-F1C4-C859-C282-14B6DF5EF4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649" y="3752603"/>
            <a:ext cx="7186350" cy="310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6737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8E1505-20FF-AC71-A424-A38650EF5EC6}"/>
              </a:ext>
            </a:extLst>
          </p:cNvPr>
          <p:cNvSpPr/>
          <p:nvPr/>
        </p:nvSpPr>
        <p:spPr>
          <a:xfrm>
            <a:off x="1" y="-7323"/>
            <a:ext cx="12191999" cy="87103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150876-5654-4C37-8246-BB4F719DCD50}"/>
              </a:ext>
            </a:extLst>
          </p:cNvPr>
          <p:cNvSpPr txBox="1"/>
          <p:nvPr/>
        </p:nvSpPr>
        <p:spPr>
          <a:xfrm>
            <a:off x="9001" y="56303"/>
            <a:ext cx="121919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 err="1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ResNet</a:t>
            </a:r>
            <a:r>
              <a:rPr lang="en-US" altLang="ko-KR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 – hyperparameter </a:t>
            </a:r>
            <a:r>
              <a:rPr lang="ko-KR" altLang="en-US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조정</a:t>
            </a:r>
          </a:p>
        </p:txBody>
      </p:sp>
      <p:pic>
        <p:nvPicPr>
          <p:cNvPr id="13" name="그림 12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E636D64F-0381-F30E-543B-9D5363D31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72" y="1798000"/>
            <a:ext cx="5319221" cy="118120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C173D4F-5ABF-6D70-13A4-20B1BF30078F}"/>
              </a:ext>
            </a:extLst>
          </p:cNvPr>
          <p:cNvSpPr txBox="1"/>
          <p:nvPr/>
        </p:nvSpPr>
        <p:spPr>
          <a:xfrm>
            <a:off x="2307849" y="2116676"/>
            <a:ext cx="37133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프리젠테이션 8 ExtraBold" pitchFamily="2" charset="-127"/>
                <a:ea typeface="프리젠테이션 8 ExtraBold" pitchFamily="2" charset="-127"/>
              </a:rPr>
              <a:t>data augmentation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39680C1-5AFD-1BBB-75BF-41A2BFDB24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937" y="2070434"/>
            <a:ext cx="5898391" cy="70110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D10A8EA-416F-F066-F30C-C7B66ECD74F9}"/>
              </a:ext>
            </a:extLst>
          </p:cNvPr>
          <p:cNvSpPr txBox="1"/>
          <p:nvPr/>
        </p:nvSpPr>
        <p:spPr>
          <a:xfrm>
            <a:off x="5501642" y="2692365"/>
            <a:ext cx="37133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프리젠테이션 8 ExtraBold" pitchFamily="2" charset="-127"/>
                <a:ea typeface="프리젠테이션 8 ExtraBold" pitchFamily="2" charset="-127"/>
              </a:rPr>
              <a:t>Adam optimizer</a:t>
            </a:r>
          </a:p>
        </p:txBody>
      </p:sp>
      <p:pic>
        <p:nvPicPr>
          <p:cNvPr id="20" name="그림 19" descr="텍스트, 폰트, 라인, 스크린샷이(가) 표시된 사진&#10;&#10;자동 생성된 설명">
            <a:extLst>
              <a:ext uri="{FF2B5EF4-FFF2-40B4-BE49-F238E27FC236}">
                <a16:creationId xmlns:a16="http://schemas.microsoft.com/office/drawing/2014/main" id="{E97CFAC5-EB29-2C68-3BCD-CC213FCDC8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79" y="3638715"/>
            <a:ext cx="6873836" cy="91447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D15F774-40C1-2EFD-AD6D-E02CCCA39507}"/>
              </a:ext>
            </a:extLst>
          </p:cNvPr>
          <p:cNvSpPr txBox="1"/>
          <p:nvPr/>
        </p:nvSpPr>
        <p:spPr>
          <a:xfrm>
            <a:off x="6734160" y="4095954"/>
            <a:ext cx="37133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프리젠테이션 8 ExtraBold" pitchFamily="2" charset="-127"/>
                <a:ea typeface="프리젠테이션 8 ExtraBold" pitchFamily="2" charset="-127"/>
              </a:rPr>
              <a:t>batch size -&gt; 128</a:t>
            </a:r>
          </a:p>
        </p:txBody>
      </p:sp>
      <p:pic>
        <p:nvPicPr>
          <p:cNvPr id="23" name="그림 22" descr="텍스트, 폰트, 스크린샷, 화이트이(가) 표시된 사진&#10;&#10;자동 생성된 설명">
            <a:extLst>
              <a:ext uri="{FF2B5EF4-FFF2-40B4-BE49-F238E27FC236}">
                <a16:creationId xmlns:a16="http://schemas.microsoft.com/office/drawing/2014/main" id="{7072FF1E-194F-7001-F7A7-A75B121C47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72" y="5420374"/>
            <a:ext cx="2487273" cy="71886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810002A-BCAD-612B-E262-6DC572CE8117}"/>
              </a:ext>
            </a:extLst>
          </p:cNvPr>
          <p:cNvSpPr txBox="1"/>
          <p:nvPr/>
        </p:nvSpPr>
        <p:spPr>
          <a:xfrm>
            <a:off x="1946102" y="5656985"/>
            <a:ext cx="37133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프리젠테이션 8 ExtraBold" pitchFamily="2" charset="-127"/>
                <a:ea typeface="프리젠테이션 8 ExtraBold" pitchFamily="2" charset="-127"/>
              </a:rPr>
              <a:t>epoch </a:t>
            </a:r>
            <a:r>
              <a:rPr lang="ko-KR" altLang="en-US" sz="2000" dirty="0">
                <a:latin typeface="프리젠테이션 8 ExtraBold" pitchFamily="2" charset="-127"/>
                <a:ea typeface="프리젠테이션 8 ExtraBold" pitchFamily="2" charset="-127"/>
              </a:rPr>
              <a:t>증가</a:t>
            </a:r>
            <a:endParaRPr lang="en-US" altLang="ko-KR" sz="2000" dirty="0">
              <a:latin typeface="프리젠테이션 8 ExtraBold" pitchFamily="2" charset="-127"/>
              <a:ea typeface="프리젠테이션 8 Extra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45412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8E1505-20FF-AC71-A424-A38650EF5EC6}"/>
              </a:ext>
            </a:extLst>
          </p:cNvPr>
          <p:cNvSpPr/>
          <p:nvPr/>
        </p:nvSpPr>
        <p:spPr>
          <a:xfrm>
            <a:off x="1" y="-7323"/>
            <a:ext cx="12191999" cy="87103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150876-5654-4C37-8246-BB4F719DCD50}"/>
              </a:ext>
            </a:extLst>
          </p:cNvPr>
          <p:cNvSpPr txBox="1"/>
          <p:nvPr/>
        </p:nvSpPr>
        <p:spPr>
          <a:xfrm>
            <a:off x="9001" y="56303"/>
            <a:ext cx="121919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 err="1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ResNet</a:t>
            </a:r>
            <a:r>
              <a:rPr lang="en-US" altLang="ko-KR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 – </a:t>
            </a:r>
            <a:r>
              <a:rPr lang="ko-KR" altLang="en-US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학습 결과</a:t>
            </a:r>
          </a:p>
        </p:txBody>
      </p:sp>
      <p:pic>
        <p:nvPicPr>
          <p:cNvPr id="3" name="그림 2" descr="텍스트, 라인, 그래프, 도표이(가) 표시된 사진&#10;&#10;자동 생성된 설명">
            <a:extLst>
              <a:ext uri="{FF2B5EF4-FFF2-40B4-BE49-F238E27FC236}">
                <a16:creationId xmlns:a16="http://schemas.microsoft.com/office/drawing/2014/main" id="{F056FD23-B2CD-06A3-3BEF-526E8FB0B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815" y="927334"/>
            <a:ext cx="5579748" cy="20686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439BEE-8E18-3305-6EB8-AF01E3EF2219}"/>
              </a:ext>
            </a:extLst>
          </p:cNvPr>
          <p:cNvSpPr txBox="1"/>
          <p:nvPr/>
        </p:nvSpPr>
        <p:spPr>
          <a:xfrm>
            <a:off x="453188" y="1496798"/>
            <a:ext cx="25329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프리젠테이션 8 ExtraBold" pitchFamily="2" charset="-127"/>
                <a:ea typeface="프리젠테이션 8 ExtraBold" pitchFamily="2" charset="-127"/>
              </a:rPr>
              <a:t>ResNet18</a:t>
            </a:r>
            <a:endParaRPr lang="en-US" altLang="ko-KR" sz="2000" dirty="0"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30DE75-DF69-2487-350C-AD2298881BFB}"/>
              </a:ext>
            </a:extLst>
          </p:cNvPr>
          <p:cNvSpPr txBox="1"/>
          <p:nvPr/>
        </p:nvSpPr>
        <p:spPr>
          <a:xfrm>
            <a:off x="8647265" y="1513460"/>
            <a:ext cx="34717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프리젠테이션 8 ExtraBold" pitchFamily="2" charset="-127"/>
                <a:ea typeface="프리젠테이션 8 ExtraBold" pitchFamily="2" charset="-127"/>
              </a:rPr>
              <a:t>Test Accuracy: 63.79%</a:t>
            </a:r>
            <a:endParaRPr lang="en-US" altLang="ko-KR" sz="2000" dirty="0"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A3DA29-C67F-AE12-A0A1-A9707D8F6FD8}"/>
              </a:ext>
            </a:extLst>
          </p:cNvPr>
          <p:cNvSpPr txBox="1"/>
          <p:nvPr/>
        </p:nvSpPr>
        <p:spPr>
          <a:xfrm>
            <a:off x="8647265" y="3492557"/>
            <a:ext cx="34717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0" i="0" dirty="0">
                <a:effectLst/>
                <a:highlight>
                  <a:srgbClr val="FFFFFF"/>
                </a:highlight>
                <a:latin typeface="프리젠테이션 8 ExtraBold" pitchFamily="2" charset="-127"/>
                <a:ea typeface="프리젠테이션 8 ExtraBold" pitchFamily="2" charset="-127"/>
              </a:rPr>
              <a:t>Test Accuracy: </a:t>
            </a:r>
            <a:r>
              <a:rPr lang="en-US" altLang="ko-KR" sz="2000" b="0" i="0" dirty="0">
                <a:solidFill>
                  <a:schemeClr val="accent3"/>
                </a:solidFill>
                <a:effectLst/>
                <a:highlight>
                  <a:srgbClr val="FFFFFF"/>
                </a:highlight>
                <a:latin typeface="프리젠테이션 8 ExtraBold" pitchFamily="2" charset="-127"/>
                <a:ea typeface="프리젠테이션 8 ExtraBold" pitchFamily="2" charset="-127"/>
              </a:rPr>
              <a:t>75.21%</a:t>
            </a:r>
            <a:endParaRPr lang="en-US" altLang="ko-KR" sz="2000" dirty="0">
              <a:solidFill>
                <a:schemeClr val="accent3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AD22E2-0377-DE2F-4315-631507453188}"/>
              </a:ext>
            </a:extLst>
          </p:cNvPr>
          <p:cNvSpPr txBox="1"/>
          <p:nvPr/>
        </p:nvSpPr>
        <p:spPr>
          <a:xfrm>
            <a:off x="453188" y="3493944"/>
            <a:ext cx="25329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프리젠테이션 8 ExtraBold" pitchFamily="2" charset="-127"/>
                <a:ea typeface="프리젠테이션 8 ExtraBold" pitchFamily="2" charset="-127"/>
              </a:rPr>
              <a:t>ResNet18 </a:t>
            </a:r>
            <a:r>
              <a:rPr lang="en-US" altLang="ko-KR" sz="2000" dirty="0">
                <a:solidFill>
                  <a:srgbClr val="212529"/>
                </a:solidFill>
                <a:highlight>
                  <a:srgbClr val="FFFFFF"/>
                </a:highlight>
                <a:latin typeface="프리젠테이션 8 ExtraBold" pitchFamily="2" charset="-127"/>
                <a:ea typeface="프리젠테이션 8 ExtraBold" pitchFamily="2" charset="-127"/>
              </a:rPr>
              <a:t>- 1</a:t>
            </a:r>
            <a:endParaRPr lang="en-US" altLang="ko-KR" sz="2000" dirty="0"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pic>
        <p:nvPicPr>
          <p:cNvPr id="8" name="그림 7" descr="텍스트, 도표, 그래프, 라인이(가) 표시된 사진&#10;&#10;자동 생성된 설명">
            <a:extLst>
              <a:ext uri="{FF2B5EF4-FFF2-40B4-BE49-F238E27FC236}">
                <a16:creationId xmlns:a16="http://schemas.microsoft.com/office/drawing/2014/main" id="{BB0CD43A-6CAD-ED2E-04C6-09B5F11C43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130" y="2810268"/>
            <a:ext cx="5599433" cy="2140820"/>
          </a:xfrm>
          <a:prstGeom prst="rect">
            <a:avLst/>
          </a:prstGeom>
        </p:spPr>
      </p:pic>
      <p:pic>
        <p:nvPicPr>
          <p:cNvPr id="15" name="그림 14" descr="텍스트, 라인, 도표, 그래프이(가) 표시된 사진&#10;&#10;자동 생성된 설명">
            <a:extLst>
              <a:ext uri="{FF2B5EF4-FFF2-40B4-BE49-F238E27FC236}">
                <a16:creationId xmlns:a16="http://schemas.microsoft.com/office/drawing/2014/main" id="{AC3A83BC-9C27-8552-7756-A2EB92810D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926" y="4789365"/>
            <a:ext cx="5677650" cy="206863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18F59D7-632E-7CE3-392C-CBF2B5D96AA1}"/>
              </a:ext>
            </a:extLst>
          </p:cNvPr>
          <p:cNvSpPr txBox="1"/>
          <p:nvPr/>
        </p:nvSpPr>
        <p:spPr>
          <a:xfrm>
            <a:off x="453188" y="5523675"/>
            <a:ext cx="25329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프리젠테이션 8 ExtraBold" pitchFamily="2" charset="-127"/>
                <a:ea typeface="프리젠테이션 8 ExtraBold" pitchFamily="2" charset="-127"/>
              </a:rPr>
              <a:t>ResNet18 </a:t>
            </a:r>
            <a:r>
              <a:rPr lang="en-US" altLang="ko-KR" sz="2000" dirty="0">
                <a:solidFill>
                  <a:srgbClr val="212529"/>
                </a:solidFill>
                <a:highlight>
                  <a:srgbClr val="FFFFFF"/>
                </a:highlight>
                <a:latin typeface="프리젠테이션 8 ExtraBold" pitchFamily="2" charset="-127"/>
                <a:ea typeface="프리젠테이션 8 ExtraBold" pitchFamily="2" charset="-127"/>
              </a:rPr>
              <a:t>- 2</a:t>
            </a:r>
            <a:endParaRPr lang="en-US" altLang="ko-KR" sz="2000" dirty="0"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5D3FEB-90D2-4468-DDF8-B3354890A32D}"/>
              </a:ext>
            </a:extLst>
          </p:cNvPr>
          <p:cNvSpPr txBox="1"/>
          <p:nvPr/>
        </p:nvSpPr>
        <p:spPr>
          <a:xfrm>
            <a:off x="8647265" y="5523675"/>
            <a:ext cx="34717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프리젠테이션 8 ExtraBold" pitchFamily="2" charset="-127"/>
                <a:ea typeface="프리젠테이션 8 ExtraBold" pitchFamily="2" charset="-127"/>
              </a:rPr>
              <a:t>Test Accuracy: </a:t>
            </a:r>
            <a:r>
              <a:rPr lang="en-US" altLang="ko-KR" sz="20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프리젠테이션 8 ExtraBold" pitchFamily="2" charset="-127"/>
                <a:ea typeface="프리젠테이션 8 ExtraBold" pitchFamily="2" charset="-127"/>
              </a:rPr>
              <a:t>81.78%</a:t>
            </a:r>
            <a:endParaRPr lang="en-US" altLang="ko-KR" sz="2000" dirty="0">
              <a:solidFill>
                <a:srgbClr val="FF0000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77660C-EED5-DAA0-DBC7-410633B73CCA}"/>
              </a:ext>
            </a:extLst>
          </p:cNvPr>
          <p:cNvSpPr txBox="1"/>
          <p:nvPr/>
        </p:nvSpPr>
        <p:spPr>
          <a:xfrm>
            <a:off x="-240463" y="5923785"/>
            <a:ext cx="3661612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3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프리젠테이션 5 Medium" pitchFamily="2" charset="-127"/>
                <a:ea typeface="프리젠테이션 5 Medium" pitchFamily="2" charset="-127"/>
              </a:rPr>
              <a:t>ResNet18-1 </a:t>
            </a:r>
          </a:p>
          <a:p>
            <a:pPr algn="ctr"/>
            <a:r>
              <a:rPr lang="en-US" altLang="ko-KR" sz="13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프리젠테이션 5 Medium" pitchFamily="2" charset="-127"/>
                <a:ea typeface="프리젠테이션 5 Medium" pitchFamily="2" charset="-127"/>
              </a:rPr>
              <a:t>+ epoch = 20,</a:t>
            </a:r>
          </a:p>
          <a:p>
            <a:pPr algn="ctr"/>
            <a:r>
              <a:rPr lang="en-US" altLang="ko-KR" sz="1300" dirty="0">
                <a:latin typeface="프리젠테이션 5 Medium" pitchFamily="2" charset="-127"/>
                <a:ea typeface="프리젠테이션 5 Medium" pitchFamily="2" charset="-127"/>
              </a:rPr>
              <a:t>                                      Flip, Rotation, </a:t>
            </a:r>
            <a:r>
              <a:rPr lang="en-US" altLang="ko-KR" sz="1300" dirty="0" err="1">
                <a:latin typeface="프리젠테이션 5 Medium" pitchFamily="2" charset="-127"/>
                <a:ea typeface="프리젠테이션 5 Medium" pitchFamily="2" charset="-127"/>
              </a:rPr>
              <a:t>ColorJitter</a:t>
            </a:r>
            <a:endParaRPr lang="en-US" altLang="ko-KR" sz="1300" dirty="0">
              <a:latin typeface="프리젠테이션 5 Medium" pitchFamily="2" charset="-127"/>
              <a:ea typeface="프리젠테이션 5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9005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8E1505-20FF-AC71-A424-A38650EF5EC6}"/>
              </a:ext>
            </a:extLst>
          </p:cNvPr>
          <p:cNvSpPr/>
          <p:nvPr/>
        </p:nvSpPr>
        <p:spPr>
          <a:xfrm>
            <a:off x="1" y="-7323"/>
            <a:ext cx="12191999" cy="87103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150876-5654-4C37-8246-BB4F719DCD50}"/>
              </a:ext>
            </a:extLst>
          </p:cNvPr>
          <p:cNvSpPr txBox="1"/>
          <p:nvPr/>
        </p:nvSpPr>
        <p:spPr>
          <a:xfrm>
            <a:off x="9001" y="56303"/>
            <a:ext cx="121919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 err="1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ResNet</a:t>
            </a:r>
            <a:r>
              <a:rPr lang="en-US" altLang="ko-KR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 – </a:t>
            </a:r>
            <a:r>
              <a:rPr lang="ko-KR" altLang="en-US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예측 결과</a:t>
            </a:r>
          </a:p>
        </p:txBody>
      </p:sp>
      <p:pic>
        <p:nvPicPr>
          <p:cNvPr id="10" name="그림 9" descr="고양이, 포유류, 집고양이, 중소형 고양이이(가) 표시된 사진&#10;&#10;자동 생성된 설명">
            <a:extLst>
              <a:ext uri="{FF2B5EF4-FFF2-40B4-BE49-F238E27FC236}">
                <a16:creationId xmlns:a16="http://schemas.microsoft.com/office/drawing/2014/main" id="{1F0971D9-3714-FA15-42C4-6C11373955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854" y="927334"/>
            <a:ext cx="4408868" cy="5872682"/>
          </a:xfrm>
          <a:prstGeom prst="rect">
            <a:avLst/>
          </a:prstGeom>
        </p:spPr>
      </p:pic>
      <p:pic>
        <p:nvPicPr>
          <p:cNvPr id="13" name="그림 12" descr="텍스트, 포유류, 고양이, 집고양이이(가) 표시된 사진&#10;&#10;자동 생성된 설명">
            <a:extLst>
              <a:ext uri="{FF2B5EF4-FFF2-40B4-BE49-F238E27FC236}">
                <a16:creationId xmlns:a16="http://schemas.microsoft.com/office/drawing/2014/main" id="{05146108-A44A-4E38-9F1A-F1E50B4F31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842" y="927334"/>
            <a:ext cx="4050424" cy="5872682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2CAD1491-26F1-2102-4605-9623D363781C}"/>
              </a:ext>
            </a:extLst>
          </p:cNvPr>
          <p:cNvSpPr/>
          <p:nvPr/>
        </p:nvSpPr>
        <p:spPr>
          <a:xfrm>
            <a:off x="1204855" y="5764411"/>
            <a:ext cx="875406" cy="166255"/>
          </a:xfrm>
          <a:prstGeom prst="rect">
            <a:avLst/>
          </a:prstGeom>
          <a:solidFill>
            <a:srgbClr val="A02B93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8E0099-8CC1-CB4E-78D7-C3AC0D30ECB9}"/>
              </a:ext>
            </a:extLst>
          </p:cNvPr>
          <p:cNvSpPr/>
          <p:nvPr/>
        </p:nvSpPr>
        <p:spPr>
          <a:xfrm>
            <a:off x="7079875" y="6023491"/>
            <a:ext cx="875406" cy="166255"/>
          </a:xfrm>
          <a:prstGeom prst="rect">
            <a:avLst/>
          </a:prstGeom>
          <a:solidFill>
            <a:srgbClr val="A02B93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575E2A-08E7-EC9F-44F4-06490549AD82}"/>
              </a:ext>
            </a:extLst>
          </p:cNvPr>
          <p:cNvSpPr/>
          <p:nvPr/>
        </p:nvSpPr>
        <p:spPr>
          <a:xfrm>
            <a:off x="7079875" y="5699063"/>
            <a:ext cx="875406" cy="166255"/>
          </a:xfrm>
          <a:prstGeom prst="rect">
            <a:avLst/>
          </a:prstGeom>
          <a:solidFill>
            <a:schemeClr val="accent6">
              <a:alpha val="38824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032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8E1505-20FF-AC71-A424-A38650EF5EC6}"/>
              </a:ext>
            </a:extLst>
          </p:cNvPr>
          <p:cNvSpPr/>
          <p:nvPr/>
        </p:nvSpPr>
        <p:spPr>
          <a:xfrm>
            <a:off x="1" y="-7323"/>
            <a:ext cx="12191999" cy="871031"/>
          </a:xfrm>
          <a:prstGeom prst="rect">
            <a:avLst/>
          </a:prstGeom>
          <a:solidFill>
            <a:srgbClr val="81120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09B466-1505-B357-0A96-3B05F879E273}"/>
              </a:ext>
            </a:extLst>
          </p:cNvPr>
          <p:cNvSpPr txBox="1"/>
          <p:nvPr/>
        </p:nvSpPr>
        <p:spPr>
          <a:xfrm>
            <a:off x="9001" y="56303"/>
            <a:ext cx="121919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CNN</a:t>
            </a:r>
            <a:endParaRPr lang="ko-KR" altLang="en-US" sz="4000" dirty="0">
              <a:solidFill>
                <a:schemeClr val="bg1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89B932-B5AB-746D-B26D-E1F09AABB891}"/>
              </a:ext>
            </a:extLst>
          </p:cNvPr>
          <p:cNvSpPr txBox="1"/>
          <p:nvPr/>
        </p:nvSpPr>
        <p:spPr>
          <a:xfrm>
            <a:off x="6670607" y="1414403"/>
            <a:ext cx="48374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 </a:t>
            </a:r>
            <a:r>
              <a:rPr lang="en-US" altLang="ko-KR" sz="2400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Convolutional Neural Network</a:t>
            </a:r>
            <a:endParaRPr lang="ko-KR" altLang="en-US" sz="2400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8E5C14-B137-2C94-07FD-13026E1D8FA1}"/>
              </a:ext>
            </a:extLst>
          </p:cNvPr>
          <p:cNvSpPr txBox="1"/>
          <p:nvPr/>
        </p:nvSpPr>
        <p:spPr>
          <a:xfrm>
            <a:off x="724082" y="5070962"/>
            <a:ext cx="43351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DNN</a:t>
            </a:r>
            <a:r>
              <a:rPr lang="ko-KR" alt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은 기본적으로 </a:t>
            </a:r>
            <a:r>
              <a:rPr lang="en-US" altLang="ko-KR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1</a:t>
            </a:r>
            <a:r>
              <a:rPr lang="ko-KR" alt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차원 형태의 데이터를 사용</a:t>
            </a:r>
            <a:r>
              <a:rPr lang="en-US" altLang="ko-KR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 (flatten)</a:t>
            </a:r>
          </a:p>
          <a:p>
            <a:r>
              <a:rPr lang="en-US" altLang="ko-KR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  </a:t>
            </a:r>
            <a:r>
              <a:rPr lang="en-US" altLang="ko-KR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-&gt; </a:t>
            </a:r>
            <a:r>
              <a:rPr lang="ko-KR" alt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 이미지의 공간적</a:t>
            </a:r>
            <a:r>
              <a:rPr lang="en-US" altLang="ko-KR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/</a:t>
            </a:r>
            <a:r>
              <a:rPr lang="ko-KR" alt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지역적 정보 손실</a:t>
            </a:r>
            <a:endParaRPr lang="en-US" altLang="ko-KR" dirty="0"/>
          </a:p>
        </p:txBody>
      </p:sp>
      <p:pic>
        <p:nvPicPr>
          <p:cNvPr id="6" name="그림 5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8249AC90-D9D1-833A-8EFE-CB14A57A75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56" y="2284180"/>
            <a:ext cx="4962235" cy="22896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FA0E31-6195-7E47-D187-7F747582A298}"/>
              </a:ext>
            </a:extLst>
          </p:cNvPr>
          <p:cNvSpPr txBox="1"/>
          <p:nvPr/>
        </p:nvSpPr>
        <p:spPr>
          <a:xfrm>
            <a:off x="6414114" y="5195582"/>
            <a:ext cx="53504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이미지 전체보다는 부분을 보는 것</a:t>
            </a:r>
            <a:r>
              <a:rPr lang="en-US" altLang="ko-KR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, </a:t>
            </a:r>
          </a:p>
          <a:p>
            <a:r>
              <a:rPr lang="ko-KR" alt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 이미지의 한 픽셀과 주변 픽셀들의 연관성을 살리는 것</a:t>
            </a:r>
            <a:endParaRPr lang="en-US" altLang="ko-KR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9C4F9A3B-2090-BF36-9C6F-9C5BA7EAF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014" y="2337968"/>
            <a:ext cx="5884209" cy="239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7FA7DB9-805B-EF5C-0CA0-40C0ABA2A3BD}"/>
              </a:ext>
            </a:extLst>
          </p:cNvPr>
          <p:cNvSpPr txBox="1"/>
          <p:nvPr/>
        </p:nvSpPr>
        <p:spPr>
          <a:xfrm>
            <a:off x="472936" y="1414403"/>
            <a:ext cx="48374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 </a:t>
            </a:r>
            <a:r>
              <a:rPr lang="ko-KR" altLang="en-US" sz="2400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일반적인</a:t>
            </a:r>
            <a:r>
              <a:rPr lang="en-US" altLang="ko-KR" sz="2400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 Neural Network</a:t>
            </a:r>
            <a:endParaRPr lang="ko-KR" altLang="en-US" sz="2400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563533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8E1505-20FF-AC71-A424-A38650EF5EC6}"/>
              </a:ext>
            </a:extLst>
          </p:cNvPr>
          <p:cNvSpPr/>
          <p:nvPr/>
        </p:nvSpPr>
        <p:spPr>
          <a:xfrm>
            <a:off x="1" y="-7323"/>
            <a:ext cx="12191999" cy="871031"/>
          </a:xfrm>
          <a:prstGeom prst="rect">
            <a:avLst/>
          </a:prstGeom>
          <a:solidFill>
            <a:srgbClr val="81120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09B466-1505-B357-0A96-3B05F879E273}"/>
              </a:ext>
            </a:extLst>
          </p:cNvPr>
          <p:cNvSpPr txBox="1"/>
          <p:nvPr/>
        </p:nvSpPr>
        <p:spPr>
          <a:xfrm>
            <a:off x="9001" y="56303"/>
            <a:ext cx="121919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CNN</a:t>
            </a:r>
            <a:endParaRPr lang="ko-KR" altLang="en-US" sz="4000" dirty="0">
              <a:solidFill>
                <a:schemeClr val="bg1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FA0E31-6195-7E47-D187-7F747582A298}"/>
              </a:ext>
            </a:extLst>
          </p:cNvPr>
          <p:cNvSpPr txBox="1"/>
          <p:nvPr/>
        </p:nvSpPr>
        <p:spPr>
          <a:xfrm>
            <a:off x="7356103" y="4832512"/>
            <a:ext cx="39939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filter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입력 데이터에서 </a:t>
            </a:r>
            <a:r>
              <a:rPr lang="en-US" altLang="ko-KR" dirty="0"/>
              <a:t>feature </a:t>
            </a:r>
            <a:r>
              <a:rPr lang="ko-KR" altLang="en-US" dirty="0"/>
              <a:t>추출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solidFill>
                  <a:schemeClr val="accent5"/>
                </a:solidFill>
                <a:effectLst/>
              </a:rPr>
              <a:t>가장 자리 부분에서는 적용</a:t>
            </a:r>
            <a:r>
              <a:rPr lang="en-US" altLang="ko-KR" dirty="0">
                <a:solidFill>
                  <a:schemeClr val="accent5"/>
                </a:solidFill>
                <a:effectLst/>
              </a:rPr>
              <a:t>X</a:t>
            </a:r>
            <a:endParaRPr lang="en-US" altLang="ko-KR" dirty="0">
              <a:solidFill>
                <a:schemeClr val="accent5"/>
              </a:solidFill>
            </a:endParaRPr>
          </a:p>
        </p:txBody>
      </p:sp>
      <p:pic>
        <p:nvPicPr>
          <p:cNvPr id="9" name="그림 8" descr="텍스트, 도표, 스크린샷, 라인이(가) 표시된 사진&#10;&#10;자동 생성된 설명">
            <a:extLst>
              <a:ext uri="{FF2B5EF4-FFF2-40B4-BE49-F238E27FC236}">
                <a16:creationId xmlns:a16="http://schemas.microsoft.com/office/drawing/2014/main" id="{224C1CCD-20EA-164E-C880-1CB5D5CC7F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5" y="2549148"/>
            <a:ext cx="6010275" cy="2724150"/>
          </a:xfrm>
          <a:prstGeom prst="rect">
            <a:avLst/>
          </a:prstGeom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id="{4A429EA5-4DB0-2B9F-AEA6-134146265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962" y="1396624"/>
            <a:ext cx="4383179" cy="319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24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8E1505-20FF-AC71-A424-A38650EF5EC6}"/>
              </a:ext>
            </a:extLst>
          </p:cNvPr>
          <p:cNvSpPr/>
          <p:nvPr/>
        </p:nvSpPr>
        <p:spPr>
          <a:xfrm>
            <a:off x="1" y="-7323"/>
            <a:ext cx="12191999" cy="871031"/>
          </a:xfrm>
          <a:prstGeom prst="rect">
            <a:avLst/>
          </a:prstGeom>
          <a:solidFill>
            <a:srgbClr val="81120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09B466-1505-B357-0A96-3B05F879E273}"/>
              </a:ext>
            </a:extLst>
          </p:cNvPr>
          <p:cNvSpPr txBox="1"/>
          <p:nvPr/>
        </p:nvSpPr>
        <p:spPr>
          <a:xfrm>
            <a:off x="9001" y="56303"/>
            <a:ext cx="121919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CNN</a:t>
            </a:r>
            <a:endParaRPr lang="ko-KR" altLang="en-US" sz="4000" dirty="0">
              <a:solidFill>
                <a:schemeClr val="bg1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pic>
        <p:nvPicPr>
          <p:cNvPr id="5" name="그림 4" descr="텍스트, 스크린샷, 라인, 도표이(가) 표시된 사진&#10;&#10;자동 생성된 설명">
            <a:extLst>
              <a:ext uri="{FF2B5EF4-FFF2-40B4-BE49-F238E27FC236}">
                <a16:creationId xmlns:a16="http://schemas.microsoft.com/office/drawing/2014/main" id="{4AB57263-7249-8DC6-4BFD-E7145BCDE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3" y="2293902"/>
            <a:ext cx="6179937" cy="3130805"/>
          </a:xfrm>
          <a:prstGeom prst="rect">
            <a:avLst/>
          </a:prstGeom>
        </p:spPr>
      </p:pic>
      <p:pic>
        <p:nvPicPr>
          <p:cNvPr id="6" name="그림 5" descr="텍스트, 스크린샷, 도표, 번호이(가) 표시된 사진&#10;&#10;자동 생성된 설명">
            <a:extLst>
              <a:ext uri="{FF2B5EF4-FFF2-40B4-BE49-F238E27FC236}">
                <a16:creationId xmlns:a16="http://schemas.microsoft.com/office/drawing/2014/main" id="{A77F4729-7EE4-9EF4-6F7F-1DBACD311A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770" y="2371562"/>
            <a:ext cx="5559772" cy="29754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9E4F83-01CE-6B86-681F-541E51CFBBC2}"/>
              </a:ext>
            </a:extLst>
          </p:cNvPr>
          <p:cNvSpPr txBox="1"/>
          <p:nvPr/>
        </p:nvSpPr>
        <p:spPr>
          <a:xfrm>
            <a:off x="472936" y="1601955"/>
            <a:ext cx="48374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프리젠테이션 8 ExtraBold" pitchFamily="2" charset="-127"/>
                <a:ea typeface="프리젠테이션 8 ExtraBold" pitchFamily="2" charset="-127"/>
              </a:rPr>
              <a:t>zero padding</a:t>
            </a:r>
            <a:endParaRPr lang="ko-KR" altLang="en-US" sz="2400" b="1" i="0" dirty="0">
              <a:solidFill>
                <a:srgbClr val="212529"/>
              </a:solidFill>
              <a:effectLst/>
              <a:highlight>
                <a:srgbClr val="FFFFFF"/>
              </a:highlight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252F98-F2D0-5666-7220-81D59E6C0725}"/>
              </a:ext>
            </a:extLst>
          </p:cNvPr>
          <p:cNvSpPr txBox="1"/>
          <p:nvPr/>
        </p:nvSpPr>
        <p:spPr>
          <a:xfrm>
            <a:off x="6728928" y="1601955"/>
            <a:ext cx="48374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프리젠테이션 8 ExtraBold" pitchFamily="2" charset="-127"/>
                <a:ea typeface="프리젠테이션 8 ExtraBold" pitchFamily="2" charset="-127"/>
              </a:rPr>
              <a:t>Pooling</a:t>
            </a:r>
            <a:endParaRPr lang="ko-KR" altLang="en-US" sz="2400" b="1" i="0" dirty="0">
              <a:solidFill>
                <a:srgbClr val="212529"/>
              </a:solidFill>
              <a:effectLst/>
              <a:highlight>
                <a:srgbClr val="FFFFFF"/>
              </a:highlight>
              <a:latin typeface="프리젠테이션 8 ExtraBold" pitchFamily="2" charset="-127"/>
              <a:ea typeface="프리젠테이션 8 Extra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602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8E1505-20FF-AC71-A424-A38650EF5EC6}"/>
              </a:ext>
            </a:extLst>
          </p:cNvPr>
          <p:cNvSpPr/>
          <p:nvPr/>
        </p:nvSpPr>
        <p:spPr>
          <a:xfrm>
            <a:off x="1" y="-7323"/>
            <a:ext cx="12191999" cy="871031"/>
          </a:xfrm>
          <a:prstGeom prst="rect">
            <a:avLst/>
          </a:prstGeom>
          <a:solidFill>
            <a:srgbClr val="81120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09B466-1505-B357-0A96-3B05F879E273}"/>
              </a:ext>
            </a:extLst>
          </p:cNvPr>
          <p:cNvSpPr txBox="1"/>
          <p:nvPr/>
        </p:nvSpPr>
        <p:spPr>
          <a:xfrm>
            <a:off x="9001" y="56303"/>
            <a:ext cx="121919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CNN</a:t>
            </a:r>
            <a:endParaRPr lang="ko-KR" altLang="en-US" sz="4000" dirty="0">
              <a:solidFill>
                <a:schemeClr val="bg1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7201BDB2-928D-6FE3-BD65-66DD96450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159" y="1546452"/>
            <a:ext cx="9605682" cy="343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55A70C-BE72-DF44-A4F1-3A013F958387}"/>
              </a:ext>
            </a:extLst>
          </p:cNvPr>
          <p:cNvSpPr txBox="1"/>
          <p:nvPr/>
        </p:nvSpPr>
        <p:spPr>
          <a:xfrm>
            <a:off x="2580903" y="4721875"/>
            <a:ext cx="39939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여러 개의 </a:t>
            </a:r>
            <a:r>
              <a:rPr lang="en-US" altLang="ko-KR" sz="1400" dirty="0"/>
              <a:t>filter</a:t>
            </a:r>
            <a:r>
              <a:rPr lang="ko-KR" altLang="en-US" sz="1400" dirty="0"/>
              <a:t>를 사용하여</a:t>
            </a:r>
            <a:endParaRPr lang="en-US" altLang="ko-KR" sz="1400" dirty="0"/>
          </a:p>
          <a:p>
            <a:r>
              <a:rPr lang="ko-KR" altLang="en-US" sz="1400" dirty="0"/>
              <a:t> </a:t>
            </a:r>
            <a:r>
              <a:rPr lang="en-US" altLang="ko-KR" sz="1400" dirty="0"/>
              <a:t>feature mapping(</a:t>
            </a:r>
            <a:r>
              <a:rPr lang="ko-KR" altLang="en-US" sz="1400" dirty="0"/>
              <a:t>결과값</a:t>
            </a:r>
            <a:r>
              <a:rPr lang="en-US" altLang="ko-KR" sz="1400" dirty="0"/>
              <a:t>)</a:t>
            </a:r>
            <a:r>
              <a:rPr lang="ko-KR" altLang="en-US" sz="1400" dirty="0"/>
              <a:t>을</a:t>
            </a:r>
            <a:r>
              <a:rPr lang="en-US" altLang="ko-KR" sz="1400" dirty="0"/>
              <a:t> </a:t>
            </a:r>
            <a:r>
              <a:rPr lang="ko-KR" altLang="en-US" sz="1400" dirty="0"/>
              <a:t>얻음</a:t>
            </a:r>
            <a:endParaRPr lang="en-US" altLang="ko-KR" sz="1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470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27EBF6-ACDC-24AA-25E2-2E312C90F992}"/>
              </a:ext>
            </a:extLst>
          </p:cNvPr>
          <p:cNvSpPr/>
          <p:nvPr/>
        </p:nvSpPr>
        <p:spPr>
          <a:xfrm>
            <a:off x="1" y="1608881"/>
            <a:ext cx="12191999" cy="1504709"/>
          </a:xfrm>
          <a:prstGeom prst="rect">
            <a:avLst/>
          </a:prstGeom>
          <a:solidFill>
            <a:srgbClr val="81120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2773F1-48BF-3C32-A256-A199A4D79A3A}"/>
              </a:ext>
            </a:extLst>
          </p:cNvPr>
          <p:cNvSpPr txBox="1"/>
          <p:nvPr/>
        </p:nvSpPr>
        <p:spPr>
          <a:xfrm>
            <a:off x="9001" y="1699907"/>
            <a:ext cx="1219199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  <a:cs typeface="Times New Roman" panose="02020603050405020304" pitchFamily="18" charset="0"/>
              </a:rPr>
              <a:t>Lecture</a:t>
            </a:r>
            <a:r>
              <a:rPr lang="ko-KR" altLang="en-US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  <a:cs typeface="Times New Roman" panose="02020603050405020304" pitchFamily="18" charset="0"/>
              </a:rPr>
              <a:t>6~7. </a:t>
            </a:r>
            <a:endParaRPr lang="ko-KR" altLang="en-US" sz="4000" dirty="0">
              <a:solidFill>
                <a:schemeClr val="bg1"/>
              </a:solidFill>
            </a:endParaRPr>
          </a:p>
          <a:p>
            <a:pPr algn="ctr"/>
            <a:r>
              <a:rPr lang="en-US" altLang="ko-KR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  <a:cs typeface="Times New Roman" panose="02020603050405020304" pitchFamily="18" charset="0"/>
              </a:rPr>
              <a:t>Training Neural Networks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5C4CC1-4A4C-9622-8B82-F5B939976660}"/>
              </a:ext>
            </a:extLst>
          </p:cNvPr>
          <p:cNvSpPr txBox="1"/>
          <p:nvPr/>
        </p:nvSpPr>
        <p:spPr>
          <a:xfrm>
            <a:off x="2557037" y="3798465"/>
            <a:ext cx="7095926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ctr">
              <a:buAutoNum type="arabicParenR"/>
            </a:pPr>
            <a:r>
              <a:rPr lang="ko-KR" altLang="en-US" sz="2800" dirty="0">
                <a:solidFill>
                  <a:srgbClr val="81120B"/>
                </a:solidFill>
                <a:latin typeface="프리젠테이션 8 ExtraBold" pitchFamily="2" charset="-127"/>
                <a:ea typeface="프리젠테이션 8 ExtraBold" pitchFamily="2" charset="-127"/>
                <a:cs typeface="Times New Roman" panose="02020603050405020304" pitchFamily="18" charset="0"/>
              </a:rPr>
              <a:t>효과적인 학습방법</a:t>
            </a:r>
            <a:endParaRPr lang="en-US" altLang="ko-KR" sz="2800" dirty="0">
              <a:solidFill>
                <a:srgbClr val="81120B"/>
              </a:solidFill>
              <a:latin typeface="프리젠테이션 8 ExtraBold" pitchFamily="2" charset="-127"/>
              <a:ea typeface="프리젠테이션 8 ExtraBold" pitchFamily="2" charset="-127"/>
              <a:cs typeface="Times New Roman" panose="02020603050405020304" pitchFamily="18" charset="0"/>
            </a:endParaRPr>
          </a:p>
          <a:p>
            <a:pPr marL="457200" indent="-457200" algn="ctr">
              <a:buFontTx/>
              <a:buChar char="-"/>
            </a:pPr>
            <a:r>
              <a:rPr lang="en-US" altLang="ko-KR" sz="2800" dirty="0">
                <a:solidFill>
                  <a:srgbClr val="81120B"/>
                </a:solidFill>
                <a:latin typeface="프리젠테이션 8 ExtraBold" pitchFamily="2" charset="-127"/>
                <a:ea typeface="프리젠테이션 8 ExtraBold" pitchFamily="2" charset="-127"/>
                <a:cs typeface="Times New Roman" panose="02020603050405020304" pitchFamily="18" charset="0"/>
              </a:rPr>
              <a:t>Activation function</a:t>
            </a:r>
          </a:p>
          <a:p>
            <a:pPr marL="457200" indent="-457200" algn="ctr">
              <a:buFontTx/>
              <a:buChar char="-"/>
            </a:pPr>
            <a:r>
              <a:rPr lang="en-US" altLang="ko-KR" sz="2800" dirty="0">
                <a:solidFill>
                  <a:srgbClr val="81120B"/>
                </a:solidFill>
                <a:latin typeface="프리젠테이션 8 ExtraBold" pitchFamily="2" charset="-127"/>
                <a:ea typeface="프리젠테이션 8 ExtraBold" pitchFamily="2" charset="-127"/>
                <a:cs typeface="Times New Roman" panose="02020603050405020304" pitchFamily="18" charset="0"/>
              </a:rPr>
              <a:t>optimizer</a:t>
            </a:r>
          </a:p>
          <a:p>
            <a:pPr algn="ctr"/>
            <a:r>
              <a:rPr lang="en-US" altLang="ko-KR" sz="1600" dirty="0">
                <a:solidFill>
                  <a:srgbClr val="81120B"/>
                </a:solidFill>
                <a:latin typeface="프리젠테이션 8 ExtraBold" pitchFamily="2" charset="-127"/>
                <a:ea typeface="프리젠테이션 8 ExtraBold" pitchFamily="2" charset="-127"/>
                <a:cs typeface="Times New Roman" panose="02020603050405020304" pitchFamily="18" charset="0"/>
              </a:rPr>
              <a:t>Learning rate,</a:t>
            </a:r>
            <a:r>
              <a:rPr lang="ko-KR" altLang="en-US" sz="1600" dirty="0">
                <a:solidFill>
                  <a:srgbClr val="81120B"/>
                </a:solidFill>
                <a:latin typeface="프리젠테이션 8 ExtraBold" pitchFamily="2" charset="-127"/>
                <a:ea typeface="프리젠테이션 8 ExtraBold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solidFill>
                  <a:srgbClr val="81120B"/>
                </a:solidFill>
                <a:latin typeface="프리젠테이션 8 ExtraBold" pitchFamily="2" charset="-127"/>
                <a:ea typeface="프리젠테이션 8 ExtraBold" pitchFamily="2" charset="-127"/>
                <a:cs typeface="Times New Roman" panose="02020603050405020304" pitchFamily="18" charset="0"/>
              </a:rPr>
              <a:t>Transfer Learning, </a:t>
            </a:r>
          </a:p>
          <a:p>
            <a:pPr algn="ctr"/>
            <a:r>
              <a:rPr lang="en-US" altLang="ko-KR" sz="1600" dirty="0">
                <a:solidFill>
                  <a:srgbClr val="81120B"/>
                </a:solidFill>
                <a:latin typeface="프리젠테이션 8 ExtraBold" pitchFamily="2" charset="-127"/>
                <a:ea typeface="프리젠테이션 8 ExtraBold" pitchFamily="2" charset="-127"/>
                <a:cs typeface="Times New Roman" panose="02020603050405020304" pitchFamily="18" charset="0"/>
              </a:rPr>
              <a:t>data augmentation , regularization…</a:t>
            </a:r>
          </a:p>
        </p:txBody>
      </p:sp>
    </p:spTree>
    <p:extLst>
      <p:ext uri="{BB962C8B-B14F-4D97-AF65-F5344CB8AC3E}">
        <p14:creationId xmlns:p14="http://schemas.microsoft.com/office/powerpoint/2010/main" val="1284230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8E1505-20FF-AC71-A424-A38650EF5EC6}"/>
              </a:ext>
            </a:extLst>
          </p:cNvPr>
          <p:cNvSpPr/>
          <p:nvPr/>
        </p:nvSpPr>
        <p:spPr>
          <a:xfrm>
            <a:off x="1" y="-7323"/>
            <a:ext cx="12191999" cy="871031"/>
          </a:xfrm>
          <a:prstGeom prst="rect">
            <a:avLst/>
          </a:prstGeom>
          <a:solidFill>
            <a:srgbClr val="81120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09B466-1505-B357-0A96-3B05F879E273}"/>
              </a:ext>
            </a:extLst>
          </p:cNvPr>
          <p:cNvSpPr txBox="1"/>
          <p:nvPr/>
        </p:nvSpPr>
        <p:spPr>
          <a:xfrm>
            <a:off x="9001" y="56303"/>
            <a:ext cx="121919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Activation Function</a:t>
            </a:r>
            <a:endParaRPr lang="ko-KR" altLang="en-US" sz="4000" dirty="0">
              <a:solidFill>
                <a:schemeClr val="bg1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D37D3D-74F4-1F64-7BCC-13B28F3C6FA2}"/>
              </a:ext>
            </a:extLst>
          </p:cNvPr>
          <p:cNvSpPr txBox="1"/>
          <p:nvPr/>
        </p:nvSpPr>
        <p:spPr>
          <a:xfrm>
            <a:off x="171450" y="954228"/>
            <a:ext cx="74530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신경망이 비선형성을 학습하고</a:t>
            </a:r>
            <a:r>
              <a:rPr lang="en-US" altLang="ko-KR" dirty="0"/>
              <a:t>, </a:t>
            </a:r>
            <a:r>
              <a:rPr lang="ko-KR" altLang="en-US" dirty="0"/>
              <a:t>복잡한 패턴을 인식할 수 있도록 하기</a:t>
            </a:r>
            <a:r>
              <a:rPr lang="en-US" altLang="ko-KR" dirty="0"/>
              <a:t> </a:t>
            </a:r>
            <a:r>
              <a:rPr lang="ko-KR" altLang="en-US" dirty="0"/>
              <a:t>위함</a:t>
            </a:r>
          </a:p>
        </p:txBody>
      </p:sp>
      <p:pic>
        <p:nvPicPr>
          <p:cNvPr id="7" name="그림 6" descr="텍스트, 폰트, 도표, 라인이(가) 표시된 사진&#10;&#10;자동 생성된 설명">
            <a:extLst>
              <a:ext uri="{FF2B5EF4-FFF2-40B4-BE49-F238E27FC236}">
                <a16:creationId xmlns:a16="http://schemas.microsoft.com/office/drawing/2014/main" id="{A4B89F34-E238-69E2-7114-BD985E2CB4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372976" y="1746881"/>
            <a:ext cx="5453745" cy="47883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AE8B29-36B6-5CFD-E581-1D12D7FF2C9B}"/>
              </a:ext>
            </a:extLst>
          </p:cNvPr>
          <p:cNvSpPr txBox="1"/>
          <p:nvPr/>
        </p:nvSpPr>
        <p:spPr>
          <a:xfrm>
            <a:off x="5590615" y="2074440"/>
            <a:ext cx="6098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1. Saturated neurons ‘kill’ the gradients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2. not zero-centered (gradient </a:t>
            </a:r>
            <a:r>
              <a:rPr lang="ko-KR" altLang="en-US" dirty="0">
                <a:solidFill>
                  <a:srgbClr val="FF0000"/>
                </a:solidFill>
              </a:rPr>
              <a:t>균형 </a:t>
            </a:r>
            <a:r>
              <a:rPr lang="en-US" altLang="ko-KR" dirty="0">
                <a:solidFill>
                  <a:srgbClr val="FF0000"/>
                </a:solidFill>
              </a:rPr>
              <a:t>X)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7E3A9F-9E8B-56ED-6E49-09FF06CE5A44}"/>
              </a:ext>
            </a:extLst>
          </p:cNvPr>
          <p:cNvSpPr txBox="1"/>
          <p:nvPr/>
        </p:nvSpPr>
        <p:spPr>
          <a:xfrm>
            <a:off x="5590615" y="3608337"/>
            <a:ext cx="6098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1. Saturated neurons ‘kill’ the gradients</a:t>
            </a:r>
          </a:p>
          <a:p>
            <a:r>
              <a:rPr lang="en-US" altLang="ko-KR" dirty="0">
                <a:solidFill>
                  <a:schemeClr val="accent3"/>
                </a:solidFill>
              </a:rPr>
              <a:t>2. not zero-centered (gradient </a:t>
            </a:r>
            <a:r>
              <a:rPr lang="ko-KR" altLang="en-US" dirty="0">
                <a:solidFill>
                  <a:schemeClr val="accent3"/>
                </a:solidFill>
              </a:rPr>
              <a:t>균형 </a:t>
            </a:r>
            <a:r>
              <a:rPr lang="en-US" altLang="ko-KR" dirty="0">
                <a:solidFill>
                  <a:schemeClr val="accent3"/>
                </a:solidFill>
              </a:rPr>
              <a:t>X)</a:t>
            </a:r>
            <a:endParaRPr lang="ko-KR" altLang="en-US" dirty="0">
              <a:solidFill>
                <a:schemeClr val="accent3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495D10-C351-73ED-94A4-EC4E201EFB79}"/>
              </a:ext>
            </a:extLst>
          </p:cNvPr>
          <p:cNvSpPr txBox="1"/>
          <p:nvPr/>
        </p:nvSpPr>
        <p:spPr>
          <a:xfrm>
            <a:off x="5590615" y="4801149"/>
            <a:ext cx="6098240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3"/>
                </a:solidFill>
              </a:rPr>
              <a:t>1. Saturated neurons ‘kill’ the gradients (</a:t>
            </a:r>
            <a:r>
              <a:rPr lang="ko-KR" altLang="en-US" dirty="0">
                <a:solidFill>
                  <a:schemeClr val="accent3"/>
                </a:solidFill>
              </a:rPr>
              <a:t>양수이면 </a:t>
            </a:r>
            <a:r>
              <a:rPr lang="en-US" altLang="ko-KR" dirty="0">
                <a:solidFill>
                  <a:schemeClr val="accent3"/>
                </a:solidFill>
              </a:rPr>
              <a:t>good)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2. not zero-centered (gradient </a:t>
            </a:r>
            <a:r>
              <a:rPr lang="ko-KR" altLang="en-US" dirty="0">
                <a:solidFill>
                  <a:srgbClr val="FF0000"/>
                </a:solidFill>
              </a:rPr>
              <a:t>균형 </a:t>
            </a:r>
            <a:r>
              <a:rPr lang="en-US" altLang="ko-KR" dirty="0">
                <a:solidFill>
                  <a:srgbClr val="FF0000"/>
                </a:solidFill>
              </a:rPr>
              <a:t>X)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chemeClr val="accent3"/>
                </a:solidFill>
              </a:rPr>
              <a:t>   계산효율이 좋음</a:t>
            </a:r>
            <a:endParaRPr lang="en-US" altLang="ko-KR" dirty="0">
              <a:solidFill>
                <a:schemeClr val="accent3"/>
              </a:solidFill>
            </a:endParaRPr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음의 영역에서는 </a:t>
            </a:r>
            <a:r>
              <a:rPr lang="en-US" altLang="ko-KR" dirty="0">
                <a:solidFill>
                  <a:srgbClr val="FF0000"/>
                </a:solidFill>
              </a:rPr>
              <a:t>saturation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dead </a:t>
            </a:r>
            <a:r>
              <a:rPr lang="en-US" altLang="ko-KR" dirty="0" err="1">
                <a:solidFill>
                  <a:srgbClr val="FF0000"/>
                </a:solidFill>
              </a:rPr>
              <a:t>ReLU</a:t>
            </a:r>
            <a:r>
              <a:rPr lang="en-US" altLang="ko-KR" dirty="0">
                <a:solidFill>
                  <a:srgbClr val="FF0000"/>
                </a:solidFill>
              </a:rPr>
              <a:t>(gradient </a:t>
            </a:r>
            <a:r>
              <a:rPr lang="ko-KR" altLang="en-US" dirty="0">
                <a:solidFill>
                  <a:srgbClr val="FF0000"/>
                </a:solidFill>
              </a:rPr>
              <a:t>절반을 죽임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sz="1600" dirty="0">
                <a:solidFill>
                  <a:schemeClr val="accent1"/>
                </a:solidFill>
              </a:rPr>
              <a:t>    **Leaky </a:t>
            </a:r>
            <a:r>
              <a:rPr lang="en-US" altLang="ko-KR" sz="1600" dirty="0" err="1">
                <a:solidFill>
                  <a:schemeClr val="accent1"/>
                </a:solidFill>
              </a:rPr>
              <a:t>ReLU</a:t>
            </a:r>
            <a:r>
              <a:rPr lang="en-US" altLang="ko-KR" sz="1600" dirty="0">
                <a:solidFill>
                  <a:schemeClr val="accent1"/>
                </a:solidFill>
              </a:rPr>
              <a:t> - </a:t>
            </a:r>
            <a:r>
              <a:rPr lang="ko-KR" altLang="en-US" sz="1600" b="0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Noto Sans KR" panose="020B0200000000000000" pitchFamily="50" charset="-127"/>
                <a:ea typeface="Noto Sans KR" panose="020B0200000000000000" pitchFamily="50" charset="-127"/>
              </a:rPr>
              <a:t>작은 음의 기울기</a:t>
            </a:r>
            <a:endParaRPr lang="en-US" altLang="ko-KR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711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8E1505-20FF-AC71-A424-A38650EF5EC6}"/>
              </a:ext>
            </a:extLst>
          </p:cNvPr>
          <p:cNvSpPr/>
          <p:nvPr/>
        </p:nvSpPr>
        <p:spPr>
          <a:xfrm>
            <a:off x="1" y="-7323"/>
            <a:ext cx="12191999" cy="871031"/>
          </a:xfrm>
          <a:prstGeom prst="rect">
            <a:avLst/>
          </a:prstGeom>
          <a:solidFill>
            <a:srgbClr val="81120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09B466-1505-B357-0A96-3B05F879E273}"/>
              </a:ext>
            </a:extLst>
          </p:cNvPr>
          <p:cNvSpPr txBox="1"/>
          <p:nvPr/>
        </p:nvSpPr>
        <p:spPr>
          <a:xfrm>
            <a:off x="9001" y="56303"/>
            <a:ext cx="121919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Optimization</a:t>
            </a:r>
            <a:endParaRPr lang="ko-KR" altLang="en-US" sz="4000" dirty="0">
              <a:solidFill>
                <a:schemeClr val="bg1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D37D3D-74F4-1F64-7BCC-13B28F3C6FA2}"/>
              </a:ext>
            </a:extLst>
          </p:cNvPr>
          <p:cNvSpPr txBox="1"/>
          <p:nvPr/>
        </p:nvSpPr>
        <p:spPr>
          <a:xfrm>
            <a:off x="238685" y="936010"/>
            <a:ext cx="745303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SGD</a:t>
            </a:r>
            <a:r>
              <a:rPr lang="ko-KR" altLang="en-US" b="1" dirty="0"/>
              <a:t>의 한계</a:t>
            </a:r>
            <a:endParaRPr lang="en-US" altLang="ko-KR" b="1" dirty="0"/>
          </a:p>
          <a:p>
            <a:r>
              <a:rPr lang="en-US" altLang="ko-KR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- </a:t>
            </a:r>
            <a:r>
              <a:rPr lang="ko-KR" altLang="en-US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가중치마다 변하는 속도가 다를 때</a:t>
            </a:r>
            <a:r>
              <a:rPr lang="en-US" altLang="ko-KR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지그재그 형태로 업데이트가 진행되어 비효율적</a:t>
            </a:r>
            <a:endParaRPr lang="en-US" altLang="ko-KR" b="0" i="0" dirty="0"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saddle point</a:t>
            </a:r>
            <a:r>
              <a:rPr lang="ko-KR" altLang="en-US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문제</a:t>
            </a:r>
            <a:endParaRPr lang="en-US" altLang="ko-KR" b="0" i="0" dirty="0"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en-US" altLang="ko-KR" dirty="0"/>
              <a:t>     gradient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이 되는 점 중에서</a:t>
            </a:r>
            <a:r>
              <a:rPr lang="en-US" altLang="ko-KR" dirty="0"/>
              <a:t>, </a:t>
            </a:r>
            <a:r>
              <a:rPr lang="ko-KR" altLang="en-US" dirty="0"/>
              <a:t>해당 점이 최소값도 최대값도 아닌 점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local minima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문제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       </a:t>
            </a:r>
            <a:r>
              <a:rPr lang="ko-KR" altLang="en-US" dirty="0"/>
              <a:t>국소 최소값에 도달하면</a:t>
            </a:r>
            <a:r>
              <a:rPr lang="en-US" altLang="ko-KR" dirty="0"/>
              <a:t>, </a:t>
            </a:r>
            <a:r>
              <a:rPr lang="ko-KR" altLang="en-US" dirty="0"/>
              <a:t>더 이상 전진하지 못하고 학습이 정체되어</a:t>
            </a:r>
            <a:endParaRPr lang="en-US" altLang="ko-KR" dirty="0"/>
          </a:p>
          <a:p>
            <a:r>
              <a:rPr lang="ko-KR" altLang="en-US" dirty="0"/>
              <a:t>     전역 최소값에 도달하지 못할 수 있는 문제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E97A70DE-A6B5-1A65-4B19-CF9EB9ACA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398" y="3320447"/>
            <a:ext cx="9781204" cy="2667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7A42AE-9AE8-B88F-948B-B6766BCCB53F}"/>
              </a:ext>
            </a:extLst>
          </p:cNvPr>
          <p:cNvSpPr txBox="1"/>
          <p:nvPr/>
        </p:nvSpPr>
        <p:spPr>
          <a:xfrm>
            <a:off x="391085" y="3442971"/>
            <a:ext cx="74530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Adam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61B463-C04B-0409-A3C9-C0014D3EA0C4}"/>
              </a:ext>
            </a:extLst>
          </p:cNvPr>
          <p:cNvSpPr txBox="1"/>
          <p:nvPr/>
        </p:nvSpPr>
        <p:spPr>
          <a:xfrm>
            <a:off x="6599145" y="3350638"/>
            <a:ext cx="6098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속도</a:t>
            </a:r>
            <a:endParaRPr lang="en-US" altLang="ko-KR" b="1" i="0" dirty="0"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en-US" altLang="ko-KR" b="0" i="0" dirty="0">
                <a:solidFill>
                  <a:srgbClr val="666666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gradient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를 계산할 때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velocity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를 이용</a:t>
            </a:r>
            <a:r>
              <a:rPr lang="ko-KR" altLang="en-US" dirty="0">
                <a:solidFill>
                  <a:srgbClr val="666666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해</a:t>
            </a:r>
            <a:r>
              <a:rPr lang="en-US" altLang="ko-KR" dirty="0">
                <a:solidFill>
                  <a:srgbClr val="666666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</a:p>
          <a:p>
            <a:r>
              <a:rPr lang="en-US" altLang="ko-KR" b="0" i="0" dirty="0">
                <a:solidFill>
                  <a:srgbClr val="666666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gradient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가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0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이 되더라도 업데이트가 될 수 있도록 함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B3586D-8346-1389-64CC-E8E1A0276FBE}"/>
              </a:ext>
            </a:extLst>
          </p:cNvPr>
          <p:cNvSpPr txBox="1"/>
          <p:nvPr/>
        </p:nvSpPr>
        <p:spPr>
          <a:xfrm>
            <a:off x="6440855" y="5827861"/>
            <a:ext cx="5760144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velocity </a:t>
            </a:r>
            <a:r>
              <a:rPr lang="ko-KR" altLang="en-US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대신에 </a:t>
            </a:r>
            <a:r>
              <a:rPr lang="en-US" altLang="ko-KR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grad squared term</a:t>
            </a:r>
            <a:r>
              <a:rPr lang="ko-KR" altLang="en-US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사용 </a:t>
            </a:r>
            <a:r>
              <a:rPr lang="en-US" altLang="ko-KR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-&gt; </a:t>
            </a:r>
            <a:r>
              <a:rPr lang="ko-KR" altLang="en-US" b="1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속도조절</a:t>
            </a:r>
            <a:endParaRPr lang="en-US" altLang="ko-KR" b="1" i="0" dirty="0"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en-US" altLang="ko-KR" sz="1400" b="0" i="0" dirty="0">
                <a:solidFill>
                  <a:srgbClr val="666666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small dimension</a:t>
            </a:r>
            <a:r>
              <a:rPr lang="ko-KR" altLang="en-US" sz="1400" b="0" i="0" dirty="0">
                <a:solidFill>
                  <a:srgbClr val="666666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에서는 제곱합이 작아 가속이 붙고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,</a:t>
            </a:r>
          </a:p>
          <a:p>
            <a:r>
              <a:rPr lang="en-US" altLang="ko-KR" sz="1400" b="0" i="0" dirty="0">
                <a:solidFill>
                  <a:srgbClr val="666666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large dimension</a:t>
            </a:r>
            <a:r>
              <a:rPr lang="ko-KR" altLang="en-US" sz="1400" b="0" i="0" dirty="0">
                <a:solidFill>
                  <a:srgbClr val="666666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에서는 속도가 줄어듦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47258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글꼴지정">
      <a:majorFont>
        <a:latin typeface="KoPub돋움체_Pro Bold"/>
        <a:ea typeface="KoPub돋움체 Bold"/>
        <a:cs typeface=""/>
      </a:majorFont>
      <a:minorFont>
        <a:latin typeface="KoPub바탕체 Medium"/>
        <a:ea typeface="KoPub돋움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글꼴지정">
      <a:majorFont>
        <a:latin typeface="KoPub돋움체_Pro Bold"/>
        <a:ea typeface="KoPub돋움체 Bold"/>
        <a:cs typeface=""/>
      </a:majorFont>
      <a:minorFont>
        <a:latin typeface="KoPub바탕체 Medium"/>
        <a:ea typeface="KoPub돋움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62429</TotalTime>
  <Words>789</Words>
  <Application>Microsoft Office PowerPoint</Application>
  <PresentationFormat>와이드스크린</PresentationFormat>
  <Paragraphs>150</Paragraphs>
  <Slides>24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2" baseType="lpstr">
      <vt:lpstr>KoPub바탕체 Medium</vt:lpstr>
      <vt:lpstr>프리젠테이션 8 ExtraBold</vt:lpstr>
      <vt:lpstr>Noto Sans KR</vt:lpstr>
      <vt:lpstr>KoPub돋움체_Pro Bold</vt:lpstr>
      <vt:lpstr>한컴바탕</vt:lpstr>
      <vt:lpstr>Arial</vt:lpstr>
      <vt:lpstr>-apple-system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O365</dc:creator>
  <cp:lastModifiedBy>O365</cp:lastModifiedBy>
  <cp:revision>785</cp:revision>
  <cp:lastPrinted>2023-08-03T14:04:52Z</cp:lastPrinted>
  <dcterms:created xsi:type="dcterms:W3CDTF">2023-01-25T10:41:21Z</dcterms:created>
  <dcterms:modified xsi:type="dcterms:W3CDTF">2024-07-26T03:47:36Z</dcterms:modified>
  <cp:version>1000.0000.01</cp:version>
</cp:coreProperties>
</file>