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sldIdLst>
    <p:sldId id="796" r:id="rId2"/>
    <p:sldId id="756" r:id="rId3"/>
    <p:sldId id="799" r:id="rId4"/>
    <p:sldId id="800" r:id="rId5"/>
    <p:sldId id="798" r:id="rId6"/>
    <p:sldId id="801" r:id="rId7"/>
    <p:sldId id="802" r:id="rId8"/>
    <p:sldId id="803" r:id="rId9"/>
    <p:sldId id="804" r:id="rId10"/>
    <p:sldId id="805" r:id="rId11"/>
    <p:sldId id="769" r:id="rId12"/>
    <p:sldId id="806" r:id="rId13"/>
    <p:sldId id="811" r:id="rId14"/>
    <p:sldId id="767" r:id="rId15"/>
    <p:sldId id="795" r:id="rId16"/>
    <p:sldId id="807" r:id="rId17"/>
    <p:sldId id="808" r:id="rId18"/>
    <p:sldId id="809" r:id="rId19"/>
    <p:sldId id="81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156082"/>
    <a:srgbClr val="4EA72E"/>
    <a:srgbClr val="A02B93"/>
    <a:srgbClr val="E97132"/>
    <a:srgbClr val="19A9BD"/>
    <a:srgbClr val="275317"/>
    <a:srgbClr val="81120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5090" autoAdjust="0"/>
  </p:normalViewPr>
  <p:slideViewPr>
    <p:cSldViewPr snapToGrid="0">
      <p:cViewPr varScale="1">
        <p:scale>
          <a:sx n="111" d="100"/>
          <a:sy n="111" d="100"/>
        </p:scale>
        <p:origin x="39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EE8D8-C820-459C-8D67-AF2F06C8AD70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B259E-C654-441E-BBE4-DFAF35F0BD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879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안녕하십니까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저는 서경대학교 컴퓨터공학과에 재학 중인 유하영입니다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제가 소개 드릴 프로젝트는 졸업작품으로 진행한 것이며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2023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월까지 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개월간 제작하였습니다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 프로젝트는 자연어 처리를 기반으로 하여 인간의 심리적 특성을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가지 성격 유형으로 분류하는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MBTI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검사의 새로운 지표를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제시하는 것을 목표로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./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B259E-C654-441E-BBE4-DFAF35F0BD5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8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99CB3-8234-9579-6479-180675559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83F6F3-37A4-8731-9443-B8217110E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619DE-3056-A754-7B14-79DFF710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948C5-2817-2D89-74F2-49CD91D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AB578-E7B3-2477-B403-63D3AB26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FA36A-422D-C7C9-32BD-73F1F2D2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B36F5-D43D-6191-A1B9-E8B93E95D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BCA94-1F41-0D86-E8F9-1912DF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10AC4-2BBC-B74A-C19B-35D91D2D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9BF9F-7482-7F15-46E4-872AAA8B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76275C-EBE2-62D8-A24E-54E09FF18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73F74-087D-E37E-A3B2-D887611D3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BF639-7711-59ED-4A10-501A8660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6AC58F-F30C-107D-58BE-856B1A55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9AE0C-EAA9-468A-F7FB-C114CE5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E38B8-5E49-8215-5651-BC8EBD0A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61FF3-063B-5B9D-166A-ED51BF5B1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2262B-3EF0-F3DC-BA5D-A68D4FB4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5BD67-82EC-04E3-EA1B-127DFAEA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D6027-54D1-4B6C-EC8D-5C5156D9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9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A8230-A95F-A427-AF83-DFF0D052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9E3BE-335C-4309-D28C-17AA1274C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868B04-0327-65CC-6BFA-47200687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87D8D-7905-FF27-FE0A-DC5ABCFA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862D5-3576-7F87-7826-20A9C2AB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21AD4-7509-3965-D212-83988F77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B507D-BBBF-72A7-6C0F-9E739BAF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9FE6E-67CE-EC54-F249-9D6B21BC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7931B-8171-3808-FAC0-1B12B93F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09B2A-3902-9BC9-1F79-89CF9368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5B90BD-FCDD-404A-BA59-D44F9034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9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A0843-AA65-943F-2DE9-CBF1F4506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62A2A-514C-2724-34C3-92912EB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7B01E-3B21-61B8-CCCE-0593F41C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C8E88-1C6B-A08D-CF57-C387B4D4E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72E1D6-3AEE-BA6E-4A06-D12464243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C60998-9730-6050-2B12-1CC6C45F4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B1A333-31D6-0676-AF2B-73977612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69BE7-4C05-75A5-C8B5-BABBDE9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02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028D-A2B2-EE52-1DA8-4E338190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0418AD-9459-9796-62E2-FAE75ABA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B55-A64D-AF65-717A-B5CFDFC2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1EC498-EC83-2AFA-C9B2-76DA664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15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12573D-3279-C0D5-E53F-264D7AF8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EBAB05-0AB0-D855-F05B-3465FC52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9129C3-8979-A024-B703-7BD2F54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819EF-DA85-121A-8401-68EB935F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F748D-3530-627D-7EDE-57BEE7BA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E053D-0BFA-C3C1-6CCC-A8C37E10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D141B8-9600-A480-D63A-CCE727F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171D6-8A5A-F329-6D89-85E660F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90F5E-DDC9-92F0-0980-25AA76D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9093-67D7-9A1B-341C-6412F611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47F612-2F31-332C-EFE7-DFF758189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3AEB1-9308-CB6F-ABFF-1A974F65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3F8EE-D5DD-5239-67F0-23A5A26F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5A700D-CDBF-7C86-54BE-285042F9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31CEA-EF2B-2BAE-D527-6288C65F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DD6DB0-E8B3-B34E-4BBE-8F2CDDAA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3FAA34-707B-A85D-DBA7-F34AF8E38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B0F09-1A2E-15AF-9425-06768EE3F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AB4FF-8E15-4640-AC65-9D20C05738F7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03BC5-61AB-E239-25F8-BD4CD53A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83256-225A-6D18-19C1-0A12A3EDE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B7DC4-D041-44D1-8BAE-FE65D15D2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5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ikidocs.net/64904" TargetMode="Externa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nlp.seas.harvard.edu/2018/04/03/attention.htm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6A5BD-D11F-FAE0-4D66-34A47D0ABB63}"/>
              </a:ext>
            </a:extLst>
          </p:cNvPr>
          <p:cNvSpPr txBox="1"/>
          <p:nvPr/>
        </p:nvSpPr>
        <p:spPr>
          <a:xfrm>
            <a:off x="1245086" y="2313310"/>
            <a:ext cx="9701828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5 - 6</a:t>
            </a:r>
            <a:r>
              <a:rPr lang="ko-KR" altLang="en-US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 </a:t>
            </a:r>
            <a:r>
              <a:rPr lang="en-US" altLang="ko-KR" sz="5400" dirty="0">
                <a:solidFill>
                  <a:srgbClr val="275317"/>
                </a:solidFill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Review</a:t>
            </a:r>
          </a:p>
          <a:p>
            <a:pPr algn="ctr">
              <a:lnSpc>
                <a:spcPct val="250000"/>
              </a:lnSpc>
            </a:pPr>
            <a:endParaRPr lang="en-US" altLang="ko-KR" sz="6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5</a:t>
            </a:r>
            <a:r>
              <a:rPr lang="ko-KR" altLang="en-US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: Text Classification</a:t>
            </a:r>
          </a:p>
          <a:p>
            <a:pPr algn="ctr"/>
            <a:r>
              <a:rPr lang="en-US" altLang="ko-KR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6</a:t>
            </a:r>
            <a:r>
              <a:rPr lang="ko-KR" altLang="en-US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주차 </a:t>
            </a:r>
            <a:r>
              <a:rPr lang="en-US" altLang="ko-KR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: Transformer </a:t>
            </a:r>
            <a:r>
              <a:rPr lang="ko-KR" altLang="en-US" sz="2800" dirty="0">
                <a:latin typeface="프리젠테이션 8 ExtraBold" pitchFamily="2" charset="-127"/>
                <a:ea typeface="프리젠테이션 8 ExtraBold" pitchFamily="2" charset="-127"/>
                <a:cs typeface="Times New Roman" panose="02020603050405020304" pitchFamily="18" charset="0"/>
              </a:rPr>
              <a:t>공부 및 구현</a:t>
            </a:r>
            <a:endParaRPr lang="en-US" altLang="ko-KR" sz="2800" dirty="0">
              <a:latin typeface="프리젠테이션 8 ExtraBold" pitchFamily="2" charset="-127"/>
              <a:ea typeface="프리젠테이션 8 ExtraBold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02161E-5396-C3B6-D5AD-F80D72A21622}"/>
              </a:ext>
            </a:extLst>
          </p:cNvPr>
          <p:cNvSpPr txBox="1"/>
          <p:nvPr/>
        </p:nvSpPr>
        <p:spPr>
          <a:xfrm>
            <a:off x="10231121" y="5724261"/>
            <a:ext cx="186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spc="70" dirty="0">
                <a:latin typeface="프리젠테이션 8 ExtraBold" pitchFamily="2" charset="-127"/>
                <a:ea typeface="프리젠테이션 8 ExtraBold" pitchFamily="2" charset="-127"/>
              </a:rPr>
              <a:t>2024.08.23</a:t>
            </a:r>
          </a:p>
          <a:p>
            <a:pPr algn="r">
              <a:defRPr/>
            </a:pPr>
            <a:r>
              <a:rPr lang="ko-KR" altLang="en-US" sz="2400" spc="70" dirty="0">
                <a:latin typeface="프리젠테이션 8 ExtraBold" pitchFamily="2" charset="-127"/>
                <a:ea typeface="프리젠테이션 8 ExtraBold" pitchFamily="2" charset="-127"/>
              </a:rPr>
              <a:t>유하영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81453-75A0-81D2-0243-F6893E39026F}"/>
              </a:ext>
            </a:extLst>
          </p:cNvPr>
          <p:cNvSpPr/>
          <p:nvPr/>
        </p:nvSpPr>
        <p:spPr>
          <a:xfrm>
            <a:off x="1" y="6667018"/>
            <a:ext cx="12191999" cy="190982"/>
          </a:xfrm>
          <a:prstGeom prst="rect">
            <a:avLst/>
          </a:prstGeom>
          <a:solidFill>
            <a:srgbClr val="2753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4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Positional Encoding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B3A23AE-685F-6A83-B8C1-98ABD4382D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5D2733D-9751-93F3-059A-83E16B36AE44}"/>
              </a:ext>
            </a:extLst>
          </p:cNvPr>
          <p:cNvSpPr/>
          <p:nvPr/>
        </p:nvSpPr>
        <p:spPr>
          <a:xfrm>
            <a:off x="7781924" y="5247802"/>
            <a:ext cx="3998621" cy="481992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AF5C3726-D725-6E9E-C537-15273902F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t="24128" r="18480" b="52265"/>
          <a:stretch/>
        </p:blipFill>
        <p:spPr>
          <a:xfrm>
            <a:off x="1895475" y="1128206"/>
            <a:ext cx="4286250" cy="846445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F260329-0877-4BB0-C7B8-9BC809E21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20" y="2123762"/>
            <a:ext cx="611590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3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Encoder-Decoder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pic>
        <p:nvPicPr>
          <p:cNvPr id="7" name="그림 6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7F51943D-13C0-B5C6-606A-DF653C64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2" y="1311868"/>
            <a:ext cx="7382905" cy="530616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F47C97-885E-CE7F-9BEA-E90A6E8F5D20}"/>
              </a:ext>
            </a:extLst>
          </p:cNvPr>
          <p:cNvSpPr/>
          <p:nvPr/>
        </p:nvSpPr>
        <p:spPr>
          <a:xfrm>
            <a:off x="154279" y="1503876"/>
            <a:ext cx="6370346" cy="3355521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37C2CC-D58B-0DF0-B7E1-085E787DF3CE}"/>
              </a:ext>
            </a:extLst>
          </p:cNvPr>
          <p:cNvSpPr/>
          <p:nvPr/>
        </p:nvSpPr>
        <p:spPr>
          <a:xfrm>
            <a:off x="223322" y="4952805"/>
            <a:ext cx="6996628" cy="1571820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17416-44F1-2B18-2D33-734BFFDF7178}"/>
              </a:ext>
            </a:extLst>
          </p:cNvPr>
          <p:cNvSpPr/>
          <p:nvPr/>
        </p:nvSpPr>
        <p:spPr>
          <a:xfrm>
            <a:off x="8239125" y="2361126"/>
            <a:ext cx="1618310" cy="295382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C99AAB-5913-4984-3C30-31616AFF3A4E}"/>
              </a:ext>
            </a:extLst>
          </p:cNvPr>
          <p:cNvSpPr/>
          <p:nvPr/>
        </p:nvSpPr>
        <p:spPr>
          <a:xfrm>
            <a:off x="9857435" y="2361126"/>
            <a:ext cx="1618310" cy="295382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1B1036-8C37-86F8-6DE1-886F5E29C517}"/>
              </a:ext>
            </a:extLst>
          </p:cNvPr>
          <p:cNvSpPr/>
          <p:nvPr/>
        </p:nvSpPr>
        <p:spPr>
          <a:xfrm>
            <a:off x="9857434" y="1119285"/>
            <a:ext cx="1316149" cy="1241841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02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폰트이(가) 표시된 사진&#10;&#10;자동 생성된 설명">
            <a:extLst>
              <a:ext uri="{FF2B5EF4-FFF2-40B4-BE49-F238E27FC236}">
                <a16:creationId xmlns:a16="http://schemas.microsoft.com/office/drawing/2014/main" id="{516D64A4-8387-9BF5-9380-83EDD7D79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5" y="1905195"/>
            <a:ext cx="6525536" cy="39724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최종 모델</a:t>
            </a: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F47C97-885E-CE7F-9BEA-E90A6E8F5D20}"/>
              </a:ext>
            </a:extLst>
          </p:cNvPr>
          <p:cNvSpPr/>
          <p:nvPr/>
        </p:nvSpPr>
        <p:spPr>
          <a:xfrm>
            <a:off x="1112784" y="3336541"/>
            <a:ext cx="5505393" cy="1516745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17416-44F1-2B18-2D33-734BFFDF7178}"/>
              </a:ext>
            </a:extLst>
          </p:cNvPr>
          <p:cNvSpPr/>
          <p:nvPr/>
        </p:nvSpPr>
        <p:spPr>
          <a:xfrm>
            <a:off x="8239125" y="2361126"/>
            <a:ext cx="1618310" cy="295382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C99AAB-5913-4984-3C30-31616AFF3A4E}"/>
              </a:ext>
            </a:extLst>
          </p:cNvPr>
          <p:cNvSpPr/>
          <p:nvPr/>
        </p:nvSpPr>
        <p:spPr>
          <a:xfrm>
            <a:off x="9857435" y="2361126"/>
            <a:ext cx="1618310" cy="295382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8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2202477"/>
            <a:ext cx="12191999" cy="22837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2" y="2374880"/>
            <a:ext cx="121919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실습</a:t>
            </a:r>
            <a:endParaRPr lang="en-US" altLang="ko-KR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1) Transformer</a:t>
            </a:r>
            <a:r>
              <a:rPr lang="ko-KR" altLang="en-US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32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2) pretrained BERT</a:t>
            </a:r>
            <a:r>
              <a:rPr lang="ko-KR" altLang="en-US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32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32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9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 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데이터셋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load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D5FE5A04-718A-0400-A1E8-2314D3044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38" y="1099829"/>
            <a:ext cx="5816425" cy="2119622"/>
          </a:xfrm>
          <a:prstGeom prst="rect">
            <a:avLst/>
          </a:prstGeom>
        </p:spPr>
      </p:pic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58DAEDE-2A32-5DCF-EFD8-759AD4B61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7" y="2472047"/>
            <a:ext cx="5727803" cy="2633899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4F237A-3CD2-50F9-E372-ADA5BE146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11" y="3788996"/>
            <a:ext cx="2886478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F0212CA1-698F-D925-DB40-799B8A9F9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1" y="1604827"/>
            <a:ext cx="8896213" cy="1824173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9D20FD5-53F7-AA58-FE4C-60BBC7972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41" y="3542580"/>
            <a:ext cx="6087325" cy="30579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9162B-CC52-34D5-74DD-DDCB9603480E}"/>
              </a:ext>
            </a:extLst>
          </p:cNvPr>
          <p:cNvSpPr/>
          <p:nvPr/>
        </p:nvSpPr>
        <p:spPr>
          <a:xfrm>
            <a:off x="3389259" y="2374517"/>
            <a:ext cx="1544691" cy="330583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B98A9-5568-D3BB-75BF-7542590FC11B}"/>
              </a:ext>
            </a:extLst>
          </p:cNvPr>
          <p:cNvSpPr/>
          <p:nvPr/>
        </p:nvSpPr>
        <p:spPr>
          <a:xfrm>
            <a:off x="1188984" y="2345942"/>
            <a:ext cx="1087491" cy="330583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6D535E-DBFD-C275-7EDD-A526C2474553}"/>
              </a:ext>
            </a:extLst>
          </p:cNvPr>
          <p:cNvSpPr/>
          <p:nvPr/>
        </p:nvSpPr>
        <p:spPr>
          <a:xfrm>
            <a:off x="331734" y="4004823"/>
            <a:ext cx="1611366" cy="1148202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39E661-09D6-A5F6-A14A-1B7033B817C6}"/>
              </a:ext>
            </a:extLst>
          </p:cNvPr>
          <p:cNvSpPr/>
          <p:nvPr/>
        </p:nvSpPr>
        <p:spPr>
          <a:xfrm>
            <a:off x="927045" y="6172200"/>
            <a:ext cx="5064179" cy="428332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7E55E463-5C0F-48C3-737C-4970F21B8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3" y="3282969"/>
            <a:ext cx="1982742" cy="871031"/>
          </a:xfrm>
          <a:prstGeom prst="rect">
            <a:avLst/>
          </a:prstGeom>
        </p:spPr>
      </p:pic>
      <p:pic>
        <p:nvPicPr>
          <p:cNvPr id="8" name="그림 7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2A57CA4C-77CD-0957-9DF6-D0776380F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07" y="573896"/>
            <a:ext cx="3857486" cy="6284104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F81822E-A27A-C646-1305-7166C9E86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950" y="863708"/>
            <a:ext cx="5547050" cy="53370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B98A9-5568-D3BB-75BF-7542590FC11B}"/>
              </a:ext>
            </a:extLst>
          </p:cNvPr>
          <p:cNvSpPr/>
          <p:nvPr/>
        </p:nvSpPr>
        <p:spPr>
          <a:xfrm>
            <a:off x="3230713" y="2952387"/>
            <a:ext cx="1360337" cy="17181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2F2A85-B308-B89F-43BC-172AB3A514FF}"/>
              </a:ext>
            </a:extLst>
          </p:cNvPr>
          <p:cNvSpPr/>
          <p:nvPr/>
        </p:nvSpPr>
        <p:spPr>
          <a:xfrm>
            <a:off x="6726388" y="920987"/>
            <a:ext cx="1360337" cy="17181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ooftware ML - wandb (Weight &amp; Bias)">
            <a:extLst>
              <a:ext uri="{FF2B5EF4-FFF2-40B4-BE49-F238E27FC236}">
                <a16:creationId xmlns:a16="http://schemas.microsoft.com/office/drawing/2014/main" id="{4B6A9698-685A-59F0-79EA-FA4A3EE3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63" y="2795729"/>
            <a:ext cx="2224087" cy="32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64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Transformer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6" name="그림 5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B478F539-E75B-71D7-86FC-4945A8437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65" y="1476072"/>
            <a:ext cx="3010320" cy="4344006"/>
          </a:xfrm>
          <a:prstGeom prst="rect">
            <a:avLst/>
          </a:prstGeom>
        </p:spPr>
      </p:pic>
      <p:pic>
        <p:nvPicPr>
          <p:cNvPr id="9" name="그림 8" descr="텍스트, 그래프, 폰트, 도표이(가) 표시된 사진&#10;&#10;자동 생성된 설명">
            <a:extLst>
              <a:ext uri="{FF2B5EF4-FFF2-40B4-BE49-F238E27FC236}">
                <a16:creationId xmlns:a16="http://schemas.microsoft.com/office/drawing/2014/main" id="{6A5A0F27-459B-D0AF-234E-ABF9B04D5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384" y="2123862"/>
            <a:ext cx="4563112" cy="304842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1B5BA-633C-8302-6C87-25169E38DEC2}"/>
              </a:ext>
            </a:extLst>
          </p:cNvPr>
          <p:cNvSpPr/>
          <p:nvPr/>
        </p:nvSpPr>
        <p:spPr>
          <a:xfrm>
            <a:off x="1049488" y="5524136"/>
            <a:ext cx="2798612" cy="295941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1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pretrained BERT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E2778-F91F-032D-3CD2-7BE5CEBB3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04" y="1957354"/>
            <a:ext cx="6220679" cy="4481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582F261-5FEB-DF30-D924-139BFB77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04" y="2619187"/>
            <a:ext cx="6115904" cy="26864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493372-1C75-01C2-A034-AD49D96E76F7}"/>
              </a:ext>
            </a:extLst>
          </p:cNvPr>
          <p:cNvSpPr/>
          <p:nvPr/>
        </p:nvSpPr>
        <p:spPr>
          <a:xfrm>
            <a:off x="627413" y="1957354"/>
            <a:ext cx="5468587" cy="448100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C9891A9-FF11-187E-5249-FF2BD4563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000" y="951653"/>
            <a:ext cx="3466004" cy="5725385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053664D-AE0F-E763-1070-A8D009E54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231" y="2487120"/>
            <a:ext cx="3319673" cy="124618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65D51-15F9-4E56-E72C-7D2B0016B449}"/>
              </a:ext>
            </a:extLst>
          </p:cNvPr>
          <p:cNvSpPr/>
          <p:nvPr/>
        </p:nvSpPr>
        <p:spPr>
          <a:xfrm>
            <a:off x="9023085" y="3370690"/>
            <a:ext cx="3083520" cy="276891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9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869B38A-8FB5-61C3-989D-47088F40A7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4"/>
          <a:stretch/>
        </p:blipFill>
        <p:spPr>
          <a:xfrm>
            <a:off x="1626758" y="5588224"/>
            <a:ext cx="8938483" cy="126977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pretrained BERT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IMDB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17" name="그림 16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603BC82A-3B79-C3CD-8978-D45CFAF34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03" y="960311"/>
            <a:ext cx="5105396" cy="33568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4041CE6-2087-CB29-13BA-23CEA5538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921" y="2289506"/>
            <a:ext cx="4205476" cy="6984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DDC3AF-2BC5-4CD8-119C-5EA5BBA1A1B5}"/>
              </a:ext>
            </a:extLst>
          </p:cNvPr>
          <p:cNvSpPr txBox="1"/>
          <p:nvPr/>
        </p:nvSpPr>
        <p:spPr>
          <a:xfrm>
            <a:off x="9509125" y="6519446"/>
            <a:ext cx="2778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+mn-ea"/>
                <a:hlinkClick r:id="rId5"/>
              </a:rPr>
              <a:t>https://wikidocs.net/64904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" name="그림 2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C7F2DC-D505-B2F9-0F9D-867C745A03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47"/>
          <a:stretch/>
        </p:blipFill>
        <p:spPr>
          <a:xfrm>
            <a:off x="1635758" y="4317135"/>
            <a:ext cx="8938483" cy="113430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FBBB31-0913-7FFA-D4FD-B3B0BADA8875}"/>
              </a:ext>
            </a:extLst>
          </p:cNvPr>
          <p:cNvSpPr/>
          <p:nvPr/>
        </p:nvSpPr>
        <p:spPr>
          <a:xfrm>
            <a:off x="8724900" y="2297308"/>
            <a:ext cx="1181100" cy="332152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53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063F0-1D78-C694-7005-2BB74753428E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주차 목표</a:t>
            </a: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6EA1587-E9DD-C895-D0F5-DF43A56E2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349" y="2791606"/>
            <a:ext cx="6067635" cy="1848139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B3ECDB2-13A0-B0B1-E9EE-CE177A0E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66" y="2281088"/>
            <a:ext cx="5747412" cy="27368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407D21-37C0-BEFC-E566-D39924ECDB7F}"/>
              </a:ext>
            </a:extLst>
          </p:cNvPr>
          <p:cNvSpPr/>
          <p:nvPr/>
        </p:nvSpPr>
        <p:spPr>
          <a:xfrm>
            <a:off x="796913" y="4002345"/>
            <a:ext cx="2084310" cy="226756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01060-0F2A-88A5-88EC-F3588C608056}"/>
              </a:ext>
            </a:extLst>
          </p:cNvPr>
          <p:cNvSpPr/>
          <p:nvPr/>
        </p:nvSpPr>
        <p:spPr>
          <a:xfrm>
            <a:off x="6998360" y="3981451"/>
            <a:ext cx="1300252" cy="280358"/>
          </a:xfrm>
          <a:prstGeom prst="rect">
            <a:avLst/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4FB6E-BED4-33E6-A8BA-0DF526A6EC98}"/>
              </a:ext>
            </a:extLst>
          </p:cNvPr>
          <p:cNvSpPr/>
          <p:nvPr/>
        </p:nvSpPr>
        <p:spPr>
          <a:xfrm>
            <a:off x="2881223" y="4229099"/>
            <a:ext cx="464322" cy="28035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1211B6-3DE8-3DC1-D6D5-2BEBF2EB3FDC}"/>
              </a:ext>
            </a:extLst>
          </p:cNvPr>
          <p:cNvSpPr/>
          <p:nvPr/>
        </p:nvSpPr>
        <p:spPr>
          <a:xfrm>
            <a:off x="635480" y="3273167"/>
            <a:ext cx="3194648" cy="28035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465A71-CD87-087B-74FA-B91D11E7282D}"/>
              </a:ext>
            </a:extLst>
          </p:cNvPr>
          <p:cNvSpPr/>
          <p:nvPr/>
        </p:nvSpPr>
        <p:spPr>
          <a:xfrm>
            <a:off x="2237311" y="4457699"/>
            <a:ext cx="464322" cy="280359"/>
          </a:xfrm>
          <a:prstGeom prst="rect">
            <a:avLst/>
          </a:prstGeom>
          <a:solidFill>
            <a:srgbClr val="A02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590CA79-A330-24AA-A434-42D82A4122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52" y="597817"/>
            <a:ext cx="3169482" cy="1949162"/>
          </a:xfrm>
          <a:prstGeom prst="rect">
            <a:avLst/>
          </a:prstGeom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B717937-B54D-5984-2E55-E2A5369A8D53}"/>
              </a:ext>
            </a:extLst>
          </p:cNvPr>
          <p:cNvCxnSpPr>
            <a:endCxn id="15" idx="1"/>
          </p:cNvCxnSpPr>
          <p:nvPr/>
        </p:nvCxnSpPr>
        <p:spPr>
          <a:xfrm rot="5400000" flipH="1" flipV="1">
            <a:off x="6700450" y="1634698"/>
            <a:ext cx="2237602" cy="211300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1263F7-F31D-E609-B982-CB856317B757}"/>
              </a:ext>
            </a:extLst>
          </p:cNvPr>
          <p:cNvSpPr txBox="1"/>
          <p:nvPr/>
        </p:nvSpPr>
        <p:spPr>
          <a:xfrm>
            <a:off x="7353300" y="1121037"/>
            <a:ext cx="139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주차 발표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4EB38-AA9C-EDC6-B321-000FF8DF759B}"/>
              </a:ext>
            </a:extLst>
          </p:cNvPr>
          <p:cNvSpPr txBox="1"/>
          <p:nvPr/>
        </p:nvSpPr>
        <p:spPr>
          <a:xfrm>
            <a:off x="6105001" y="4672696"/>
            <a:ext cx="5147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5"/>
              </a:rPr>
              <a:t>https://nlp.seas.harvard.edu/2018/04/03/attention.html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9618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FDD84B-CB57-22EB-1FF8-51AC4493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4" y="1497550"/>
            <a:ext cx="6514720" cy="2467401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CB4378C-BC65-0A34-B7BE-9030CAC1B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19" y="4270402"/>
            <a:ext cx="6443111" cy="206048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Encoder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37C2CC-D58B-0DF0-B7E1-085E787DF3CE}"/>
              </a:ext>
            </a:extLst>
          </p:cNvPr>
          <p:cNvSpPr/>
          <p:nvPr/>
        </p:nvSpPr>
        <p:spPr>
          <a:xfrm>
            <a:off x="411454" y="1438332"/>
            <a:ext cx="2265071" cy="380944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7F56DF-9FFD-F1A6-7E51-3786CE9DB4E5}"/>
              </a:ext>
            </a:extLst>
          </p:cNvPr>
          <p:cNvSpPr/>
          <p:nvPr/>
        </p:nvSpPr>
        <p:spPr>
          <a:xfrm>
            <a:off x="8612479" y="4260877"/>
            <a:ext cx="1007771" cy="277298"/>
          </a:xfrm>
          <a:prstGeom prst="rect">
            <a:avLst/>
          </a:prstGeom>
          <a:solidFill>
            <a:schemeClr val="accent2">
              <a:alpha val="470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8FA86D-2196-1D71-238C-B2640C4B4964}"/>
              </a:ext>
            </a:extLst>
          </p:cNvPr>
          <p:cNvSpPr/>
          <p:nvPr/>
        </p:nvSpPr>
        <p:spPr>
          <a:xfrm>
            <a:off x="402319" y="4197194"/>
            <a:ext cx="5693681" cy="416476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E4B267-F780-950F-311F-747BC572145E}"/>
              </a:ext>
            </a:extLst>
          </p:cNvPr>
          <p:cNvSpPr/>
          <p:nvPr/>
        </p:nvSpPr>
        <p:spPr>
          <a:xfrm>
            <a:off x="1116304" y="5029200"/>
            <a:ext cx="3617621" cy="293150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BF3FD76-4F29-B6CE-59C0-A1443C96873F}"/>
              </a:ext>
            </a:extLst>
          </p:cNvPr>
          <p:cNvCxnSpPr>
            <a:endCxn id="14" idx="1"/>
          </p:cNvCxnSpPr>
          <p:nvPr/>
        </p:nvCxnSpPr>
        <p:spPr>
          <a:xfrm>
            <a:off x="6105000" y="4399526"/>
            <a:ext cx="25074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399FA97D-3C53-E7CC-3C25-03FCCCAA6757}"/>
              </a:ext>
            </a:extLst>
          </p:cNvPr>
          <p:cNvCxnSpPr>
            <a:stCxn id="9" idx="1"/>
            <a:endCxn id="16" idx="1"/>
          </p:cNvCxnSpPr>
          <p:nvPr/>
        </p:nvCxnSpPr>
        <p:spPr>
          <a:xfrm rot="10800000" flipH="1" flipV="1">
            <a:off x="411454" y="1628803"/>
            <a:ext cx="704850" cy="3546971"/>
          </a:xfrm>
          <a:prstGeom prst="bentConnector3">
            <a:avLst>
              <a:gd name="adj1" fmla="val -32432"/>
            </a:avLst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4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5278E40-5D4A-742D-D1E2-15956A661B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63"/>
          <a:stretch/>
        </p:blipFill>
        <p:spPr>
          <a:xfrm>
            <a:off x="284447" y="1157962"/>
            <a:ext cx="6859304" cy="1265861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FBFEBB3-691F-D4CD-FE3E-B7B60E818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47" y="2658565"/>
            <a:ext cx="8045936" cy="33892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Encoder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37C2CC-D58B-0DF0-B7E1-085E787DF3CE}"/>
              </a:ext>
            </a:extLst>
          </p:cNvPr>
          <p:cNvSpPr/>
          <p:nvPr/>
        </p:nvSpPr>
        <p:spPr>
          <a:xfrm>
            <a:off x="284448" y="1157961"/>
            <a:ext cx="1992028" cy="547013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E4B267-F780-950F-311F-747BC572145E}"/>
              </a:ext>
            </a:extLst>
          </p:cNvPr>
          <p:cNvSpPr/>
          <p:nvPr/>
        </p:nvSpPr>
        <p:spPr>
          <a:xfrm>
            <a:off x="866541" y="5525975"/>
            <a:ext cx="4617356" cy="428266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6214089-7CAB-B9C6-B42D-28A10BF357D8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031" r="51902" b="9290"/>
          <a:stretch/>
        </p:blipFill>
        <p:spPr>
          <a:xfrm>
            <a:off x="5585697" y="2394980"/>
            <a:ext cx="692719" cy="1136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66211E-4BED-7F2E-66C3-C7F641A7C846}"/>
              </a:ext>
            </a:extLst>
          </p:cNvPr>
          <p:cNvSpPr/>
          <p:nvPr/>
        </p:nvSpPr>
        <p:spPr>
          <a:xfrm>
            <a:off x="992870" y="4070108"/>
            <a:ext cx="4617356" cy="428267"/>
          </a:xfrm>
          <a:prstGeom prst="rect">
            <a:avLst/>
          </a:prstGeom>
          <a:solidFill>
            <a:schemeClr val="accent2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B72826-3471-8425-FC7E-A22506C8F54B}"/>
              </a:ext>
            </a:extLst>
          </p:cNvPr>
          <p:cNvSpPr/>
          <p:nvPr/>
        </p:nvSpPr>
        <p:spPr>
          <a:xfrm>
            <a:off x="866541" y="5101386"/>
            <a:ext cx="4617356" cy="42826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2EFD7BB-0B73-2510-E834-50A8D26B4F66}"/>
              </a:ext>
            </a:extLst>
          </p:cNvPr>
          <p:cNvSpPr/>
          <p:nvPr/>
        </p:nvSpPr>
        <p:spPr>
          <a:xfrm>
            <a:off x="8606373" y="4494454"/>
            <a:ext cx="1090077" cy="468071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2BA258D-5B4B-F0AD-D67A-16993F2B512B}"/>
              </a:ext>
            </a:extLst>
          </p:cNvPr>
          <p:cNvSpPr/>
          <p:nvPr/>
        </p:nvSpPr>
        <p:spPr>
          <a:xfrm>
            <a:off x="8606373" y="3554030"/>
            <a:ext cx="1090077" cy="468071"/>
          </a:xfrm>
          <a:prstGeom prst="rect">
            <a:avLst/>
          </a:prstGeom>
          <a:solidFill>
            <a:srgbClr val="0000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634B2D-280A-E638-A267-861C5D30B3EC}"/>
              </a:ext>
            </a:extLst>
          </p:cNvPr>
          <p:cNvSpPr/>
          <p:nvPr/>
        </p:nvSpPr>
        <p:spPr>
          <a:xfrm>
            <a:off x="8606372" y="3303970"/>
            <a:ext cx="1065549" cy="293055"/>
          </a:xfrm>
          <a:prstGeom prst="rect">
            <a:avLst/>
          </a:prstGeom>
          <a:solidFill>
            <a:srgbClr val="E9713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C14DE-E33E-FB56-598B-39CDD98A9240}"/>
              </a:ext>
            </a:extLst>
          </p:cNvPr>
          <p:cNvSpPr/>
          <p:nvPr/>
        </p:nvSpPr>
        <p:spPr>
          <a:xfrm>
            <a:off x="8630901" y="4137713"/>
            <a:ext cx="1065549" cy="293055"/>
          </a:xfrm>
          <a:prstGeom prst="rect">
            <a:avLst/>
          </a:prstGeom>
          <a:solidFill>
            <a:srgbClr val="E9713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7A6948-A970-8CA0-97CC-DCD2494A95F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610226" y="3429000"/>
            <a:ext cx="2996146" cy="8552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A0AC45-D125-4C24-A07B-E49589A89C0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610226" y="4284242"/>
            <a:ext cx="2996145" cy="2552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771A877-27CE-97D5-84A8-E1825155BD04}"/>
              </a:ext>
            </a:extLst>
          </p:cNvPr>
          <p:cNvSpPr txBox="1"/>
          <p:nvPr/>
        </p:nvSpPr>
        <p:spPr>
          <a:xfrm>
            <a:off x="6362752" y="2818547"/>
            <a:ext cx="7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970499-E575-0C42-429A-B9E2A2BDA6C3}"/>
              </a:ext>
            </a:extLst>
          </p:cNvPr>
          <p:cNvSpPr/>
          <p:nvPr/>
        </p:nvSpPr>
        <p:spPr>
          <a:xfrm>
            <a:off x="2551932" y="3026834"/>
            <a:ext cx="790809" cy="27713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A80DC3-B737-3B03-5204-E819217E70A5}"/>
              </a:ext>
            </a:extLst>
          </p:cNvPr>
          <p:cNvSpPr/>
          <p:nvPr/>
        </p:nvSpPr>
        <p:spPr>
          <a:xfrm>
            <a:off x="3342741" y="3034112"/>
            <a:ext cx="1057692" cy="277136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5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BF21EA4-BAB0-A456-220B-96A670C65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68"/>
          <a:stretch/>
        </p:blipFill>
        <p:spPr>
          <a:xfrm>
            <a:off x="482892" y="1845934"/>
            <a:ext cx="6430272" cy="28334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Encoder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D37C2CC-D58B-0DF0-B7E1-085E787DF3CE}"/>
              </a:ext>
            </a:extLst>
          </p:cNvPr>
          <p:cNvSpPr/>
          <p:nvPr/>
        </p:nvSpPr>
        <p:spPr>
          <a:xfrm>
            <a:off x="728706" y="2664265"/>
            <a:ext cx="4463359" cy="28371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5AAF7-0191-C2D7-B43B-B4724E8DD2DF}"/>
              </a:ext>
            </a:extLst>
          </p:cNvPr>
          <p:cNvSpPr/>
          <p:nvPr/>
        </p:nvSpPr>
        <p:spPr>
          <a:xfrm>
            <a:off x="7934325" y="3984001"/>
            <a:ext cx="419100" cy="702299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025D7DCC-FA1A-F5D5-18CA-4D43DAF0EDF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031" r="51902" b="9290"/>
          <a:stretch/>
        </p:blipFill>
        <p:spPr>
          <a:xfrm>
            <a:off x="4577045" y="1345256"/>
            <a:ext cx="692719" cy="1136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63C906-DBCA-DEDA-BF8E-D737A3722471}"/>
              </a:ext>
            </a:extLst>
          </p:cNvPr>
          <p:cNvSpPr txBox="1"/>
          <p:nvPr/>
        </p:nvSpPr>
        <p:spPr>
          <a:xfrm>
            <a:off x="5553851" y="2144819"/>
            <a:ext cx="78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x N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8" name="그림 1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DF4E46CF-5906-C93B-9026-3863C82C5D5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031" r="51902" b="9290"/>
          <a:stretch/>
        </p:blipFill>
        <p:spPr>
          <a:xfrm>
            <a:off x="4640034" y="1417488"/>
            <a:ext cx="692719" cy="1136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3A737C93-81B4-616D-55D6-076CCFCEBDA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031" r="51902" b="9290"/>
          <a:stretch/>
        </p:blipFill>
        <p:spPr>
          <a:xfrm>
            <a:off x="4716234" y="1541076"/>
            <a:ext cx="692719" cy="1136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그림 19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BD99385D-C1F6-C8D8-B427-C894571DA58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7031" r="51902" b="9290"/>
          <a:stretch/>
        </p:blipFill>
        <p:spPr>
          <a:xfrm>
            <a:off x="4792434" y="1654920"/>
            <a:ext cx="692719" cy="11365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4576A5-768A-5BC0-1DC5-8ED7C061DEF2}"/>
              </a:ext>
            </a:extLst>
          </p:cNvPr>
          <p:cNvSpPr/>
          <p:nvPr/>
        </p:nvSpPr>
        <p:spPr>
          <a:xfrm>
            <a:off x="8390371" y="3262652"/>
            <a:ext cx="1334654" cy="1937998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5C6024A-CB25-B16C-9CA9-377E66F1C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9" y="5965406"/>
            <a:ext cx="5487166" cy="4001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60C341-7CBD-3A31-F156-0FA0B48F291E}"/>
              </a:ext>
            </a:extLst>
          </p:cNvPr>
          <p:cNvSpPr txBox="1"/>
          <p:nvPr/>
        </p:nvSpPr>
        <p:spPr>
          <a:xfrm>
            <a:off x="501283" y="5040449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+mn-ea"/>
              </a:rPr>
              <a:t>Padding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Mask</a:t>
            </a:r>
            <a:endParaRPr lang="ko-KR" altLang="en-US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</a:t>
            </a:r>
            <a:r>
              <a:rPr lang="ko-KR" altLang="en-US" sz="1400" dirty="0" err="1">
                <a:latin typeface="+mn-ea"/>
              </a:rPr>
              <a:t>패딩된</a:t>
            </a:r>
            <a:r>
              <a:rPr lang="ko-KR" altLang="en-US" sz="1400" dirty="0">
                <a:latin typeface="+mn-ea"/>
              </a:rPr>
              <a:t> 토큰들에 대해서, 해당 위치에서의 계산 무시(불필요한 정보습득 방지)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22E544-4FDD-704A-872F-F9F2AEA91B2B}"/>
              </a:ext>
            </a:extLst>
          </p:cNvPr>
          <p:cNvSpPr/>
          <p:nvPr/>
        </p:nvSpPr>
        <p:spPr>
          <a:xfrm>
            <a:off x="728706" y="3766310"/>
            <a:ext cx="2128794" cy="453265"/>
          </a:xfrm>
          <a:prstGeom prst="rect">
            <a:avLst/>
          </a:prstGeom>
          <a:solidFill>
            <a:schemeClr val="accent6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E178D8-78C5-31EE-28EE-50A2698EB082}"/>
              </a:ext>
            </a:extLst>
          </p:cNvPr>
          <p:cNvCxnSpPr/>
          <p:nvPr/>
        </p:nvCxnSpPr>
        <p:spPr>
          <a:xfrm>
            <a:off x="2628900" y="4200604"/>
            <a:ext cx="126924" cy="890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6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Decoder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3" name="그림 2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F85847ED-9036-6742-A0C9-7171C04E0C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C99AAB-5913-4984-3C30-31616AFF3A4E}"/>
              </a:ext>
            </a:extLst>
          </p:cNvPr>
          <p:cNvSpPr/>
          <p:nvPr/>
        </p:nvSpPr>
        <p:spPr>
          <a:xfrm>
            <a:off x="9857435" y="2361126"/>
            <a:ext cx="1618310" cy="295382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6774E27-23E3-A293-17A7-386DCD665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5" y="3429000"/>
            <a:ext cx="6030167" cy="2953162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8504BB7-5410-14BE-18C0-CF70B211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1" y="990580"/>
            <a:ext cx="4410691" cy="21910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F47C97-885E-CE7F-9BEA-E90A6E8F5D20}"/>
              </a:ext>
            </a:extLst>
          </p:cNvPr>
          <p:cNvSpPr/>
          <p:nvPr/>
        </p:nvSpPr>
        <p:spPr>
          <a:xfrm>
            <a:off x="2524126" y="2219074"/>
            <a:ext cx="266700" cy="247901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37C2CC-D58B-0DF0-B7E1-085E787DF3CE}"/>
              </a:ext>
            </a:extLst>
          </p:cNvPr>
          <p:cNvSpPr/>
          <p:nvPr/>
        </p:nvSpPr>
        <p:spPr>
          <a:xfrm>
            <a:off x="1509197" y="4935714"/>
            <a:ext cx="4482028" cy="207786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F7F23A-2529-4EC2-0C9C-3ED29D5E3360}"/>
              </a:ext>
            </a:extLst>
          </p:cNvPr>
          <p:cNvSpPr/>
          <p:nvPr/>
        </p:nvSpPr>
        <p:spPr>
          <a:xfrm>
            <a:off x="851645" y="3425738"/>
            <a:ext cx="2432591" cy="316284"/>
          </a:xfrm>
          <a:prstGeom prst="rect">
            <a:avLst/>
          </a:prstGeom>
          <a:solidFill>
            <a:srgbClr val="A02B9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79790E-630B-FCE8-B9FA-DCAE94D7E374}"/>
              </a:ext>
            </a:extLst>
          </p:cNvPr>
          <p:cNvSpPr/>
          <p:nvPr/>
        </p:nvSpPr>
        <p:spPr>
          <a:xfrm>
            <a:off x="9991725" y="6366483"/>
            <a:ext cx="1082005" cy="435214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0C0CE4-8D1C-FC0E-F3DE-0199FE2E4FCA}"/>
              </a:ext>
            </a:extLst>
          </p:cNvPr>
          <p:cNvSpPr/>
          <p:nvPr/>
        </p:nvSpPr>
        <p:spPr>
          <a:xfrm>
            <a:off x="2809876" y="2219074"/>
            <a:ext cx="474360" cy="247901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F2E97D-8D45-4C3B-AF9A-10DAEA3D9FE4}"/>
              </a:ext>
            </a:extLst>
          </p:cNvPr>
          <p:cNvSpPr/>
          <p:nvPr/>
        </p:nvSpPr>
        <p:spPr>
          <a:xfrm>
            <a:off x="3426971" y="2219074"/>
            <a:ext cx="690663" cy="247901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98C8C6-FF92-4317-6A50-FAF613FBDD3B}"/>
              </a:ext>
            </a:extLst>
          </p:cNvPr>
          <p:cNvSpPr/>
          <p:nvPr/>
        </p:nvSpPr>
        <p:spPr>
          <a:xfrm>
            <a:off x="4212483" y="2219074"/>
            <a:ext cx="690663" cy="247901"/>
          </a:xfrm>
          <a:prstGeom prst="rect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75C46DD-B9B2-7D8A-4127-25B9CA488DC6}"/>
              </a:ext>
            </a:extLst>
          </p:cNvPr>
          <p:cNvSpPr/>
          <p:nvPr/>
        </p:nvSpPr>
        <p:spPr>
          <a:xfrm>
            <a:off x="9754545" y="3799252"/>
            <a:ext cx="474360" cy="247901"/>
          </a:xfrm>
          <a:prstGeom prst="rect">
            <a:avLst/>
          </a:prstGeom>
          <a:solidFill>
            <a:srgbClr val="15608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7074F5-666D-E28C-80F7-97B9B79A2A35}"/>
              </a:ext>
            </a:extLst>
          </p:cNvPr>
          <p:cNvSpPr/>
          <p:nvPr/>
        </p:nvSpPr>
        <p:spPr>
          <a:xfrm>
            <a:off x="10566575" y="3838038"/>
            <a:ext cx="474360" cy="247901"/>
          </a:xfrm>
          <a:prstGeom prst="rect">
            <a:avLst/>
          </a:prstGeom>
          <a:solidFill>
            <a:srgbClr val="0000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A062A7-090F-DBDA-D173-C75D5A9F0B83}"/>
              </a:ext>
            </a:extLst>
          </p:cNvPr>
          <p:cNvSpPr/>
          <p:nvPr/>
        </p:nvSpPr>
        <p:spPr>
          <a:xfrm>
            <a:off x="10295547" y="3838038"/>
            <a:ext cx="271028" cy="209116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32EB9E-B177-7299-C858-D061BCC5FA85}"/>
              </a:ext>
            </a:extLst>
          </p:cNvPr>
          <p:cNvSpPr/>
          <p:nvPr/>
        </p:nvSpPr>
        <p:spPr>
          <a:xfrm>
            <a:off x="1509196" y="5746928"/>
            <a:ext cx="5234503" cy="635234"/>
          </a:xfrm>
          <a:prstGeom prst="rect">
            <a:avLst/>
          </a:prstGeom>
          <a:solidFill>
            <a:srgbClr val="19A9BD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4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self-attention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486DD07-F526-7DBE-C096-4C11052A9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" y="3995051"/>
            <a:ext cx="7063328" cy="1818604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386378-1979-5C5C-6066-C13B1CB6D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659" y="1188405"/>
            <a:ext cx="5571340" cy="561329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797EF1-7EAA-3CAF-9BDD-EEDB55BFC00A}"/>
              </a:ext>
            </a:extLst>
          </p:cNvPr>
          <p:cNvCxnSpPr>
            <a:cxnSpLocks/>
          </p:cNvCxnSpPr>
          <p:nvPr/>
        </p:nvCxnSpPr>
        <p:spPr>
          <a:xfrm>
            <a:off x="5695950" y="5372100"/>
            <a:ext cx="13763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5" name="그림 24" descr="텍스트, 친필, 스케치, 도표이(가) 표시된 사진&#10;&#10;자동 생성된 설명">
            <a:extLst>
              <a:ext uri="{FF2B5EF4-FFF2-40B4-BE49-F238E27FC236}">
                <a16:creationId xmlns:a16="http://schemas.microsoft.com/office/drawing/2014/main" id="{64FF155F-2A69-79D7-1889-9B0C291805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2" t="49456" b="12358"/>
          <a:stretch/>
        </p:blipFill>
        <p:spPr>
          <a:xfrm>
            <a:off x="1095376" y="1762794"/>
            <a:ext cx="4229099" cy="15772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1C18842-83DA-D6D8-0915-8257282514BE}"/>
              </a:ext>
            </a:extLst>
          </p:cNvPr>
          <p:cNvSpPr txBox="1"/>
          <p:nvPr/>
        </p:nvSpPr>
        <p:spPr>
          <a:xfrm>
            <a:off x="2085975" y="137307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multi-head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8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Feed-Forward Networks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2804822-E3D2-8FF8-941C-6B97365B0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" y="2685904"/>
            <a:ext cx="4980760" cy="2248045"/>
          </a:xfrm>
          <a:prstGeom prst="rect">
            <a:avLst/>
          </a:prstGeom>
        </p:spPr>
      </p:pic>
      <p:pic>
        <p:nvPicPr>
          <p:cNvPr id="6" name="그림 5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69414FAF-F584-42CD-FE73-7C02F4CD0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96" y="2136403"/>
            <a:ext cx="6703287" cy="33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3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F8E1505-20FF-AC71-A424-A38650EF5EC6}"/>
              </a:ext>
            </a:extLst>
          </p:cNvPr>
          <p:cNvSpPr/>
          <p:nvPr/>
        </p:nvSpPr>
        <p:spPr>
          <a:xfrm>
            <a:off x="1" y="-7323"/>
            <a:ext cx="12191999" cy="8710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50876-5654-4C37-8246-BB4F719DCD50}"/>
              </a:ext>
            </a:extLst>
          </p:cNvPr>
          <p:cNvSpPr txBox="1"/>
          <p:nvPr/>
        </p:nvSpPr>
        <p:spPr>
          <a:xfrm>
            <a:off x="9001" y="56303"/>
            <a:ext cx="12191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프리젠테이션 8 ExtraBold" pitchFamily="2" charset="-127"/>
                <a:ea typeface="프리젠테이션 8 ExtraBold" pitchFamily="2" charset="-127"/>
              </a:rPr>
              <a:t>Embedding</a:t>
            </a:r>
            <a:endParaRPr lang="ko-KR" altLang="en-US" sz="4000" dirty="0">
              <a:solidFill>
                <a:schemeClr val="bg1"/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22A527E-67CD-FB52-B9BC-3731A18CF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5" y="2843072"/>
            <a:ext cx="7192379" cy="2010056"/>
          </a:xfrm>
          <a:prstGeom prst="rect">
            <a:avLst/>
          </a:prstGeom>
        </p:spPr>
      </p:pic>
      <p:pic>
        <p:nvPicPr>
          <p:cNvPr id="8" name="그림 7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EEC25B94-2DEE-F840-627B-D2926813CD7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6"/>
          <a:stretch/>
        </p:blipFill>
        <p:spPr>
          <a:xfrm>
            <a:off x="7934325" y="1128206"/>
            <a:ext cx="3846221" cy="56734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B05D9FE-9F7E-9DB5-CCB2-F0C54FB598D6}"/>
              </a:ext>
            </a:extLst>
          </p:cNvPr>
          <p:cNvSpPr/>
          <p:nvPr/>
        </p:nvSpPr>
        <p:spPr>
          <a:xfrm>
            <a:off x="8601075" y="5633058"/>
            <a:ext cx="2514600" cy="481992"/>
          </a:xfrm>
          <a:prstGeom prst="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7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글꼴지정">
      <a:majorFont>
        <a:latin typeface="KoPub돋움체_Pro Bold"/>
        <a:ea typeface="KoPub돋움체 Bold"/>
        <a:cs typeface=""/>
      </a:majorFont>
      <a:minorFont>
        <a:latin typeface="KoPub바탕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63251</TotalTime>
  <Words>165</Words>
  <Application>Microsoft Office PowerPoint</Application>
  <PresentationFormat>와이드스크린</PresentationFormat>
  <Paragraphs>40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KoPub돋움체_Pro Bold</vt:lpstr>
      <vt:lpstr>KoPub바탕체 Medium</vt:lpstr>
      <vt:lpstr>프리젠테이션 8 ExtraBold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O365</dc:creator>
  <cp:lastModifiedBy>O365</cp:lastModifiedBy>
  <cp:revision>839</cp:revision>
  <cp:lastPrinted>2023-08-03T14:04:52Z</cp:lastPrinted>
  <dcterms:created xsi:type="dcterms:W3CDTF">2023-01-25T10:41:21Z</dcterms:created>
  <dcterms:modified xsi:type="dcterms:W3CDTF">2024-08-23T04:39:28Z</dcterms:modified>
  <cp:version>1000.0000.01</cp:version>
</cp:coreProperties>
</file>