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8"/>
  </p:notesMasterIdLst>
  <p:sldIdLst>
    <p:sldId id="796" r:id="rId2"/>
    <p:sldId id="818" r:id="rId3"/>
    <p:sldId id="808" r:id="rId4"/>
    <p:sldId id="814" r:id="rId5"/>
    <p:sldId id="813" r:id="rId6"/>
    <p:sldId id="817" r:id="rId7"/>
    <p:sldId id="820" r:id="rId8"/>
    <p:sldId id="822" r:id="rId9"/>
    <p:sldId id="823" r:id="rId10"/>
    <p:sldId id="824" r:id="rId11"/>
    <p:sldId id="825" r:id="rId12"/>
    <p:sldId id="827" r:id="rId13"/>
    <p:sldId id="826" r:id="rId14"/>
    <p:sldId id="821" r:id="rId15"/>
    <p:sldId id="819" r:id="rId16"/>
    <p:sldId id="81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C00000"/>
    <a:srgbClr val="0000FF"/>
    <a:srgbClr val="FFE2BB"/>
    <a:srgbClr val="FFFFFF"/>
    <a:srgbClr val="1EE056"/>
    <a:srgbClr val="5387DD"/>
    <a:srgbClr val="F0B899"/>
    <a:srgbClr val="E54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90" autoAdjust="0"/>
  </p:normalViewPr>
  <p:slideViewPr>
    <p:cSldViewPr snapToGrid="0">
      <p:cViewPr>
        <p:scale>
          <a:sx n="100" d="100"/>
          <a:sy n="100" d="100"/>
        </p:scale>
        <p:origin x="1002" y="3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E8D8-C820-459C-8D67-AF2F06C8AD7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B259E-C654-441E-BBE4-DFAF35F0B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9CB3-8234-9579-6479-18067555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3F6F3-37A4-8731-9443-B8217110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619DE-3056-A754-7B14-79DFF710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48C5-2817-2D89-74F2-49CD91D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B578-E7B3-2477-B403-63D3AB2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A36A-422D-C7C9-32BD-73F1F2D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36F5-D43D-6191-A1B9-E8B93E95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CA94-1F41-0D86-E8F9-1912DF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0AC4-2BBC-B74A-C19B-35D91D2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BF9F-7482-7F15-46E4-872AAA8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6275C-EBE2-62D8-A24E-54E09FF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3F74-087D-E37E-A3B2-D887611D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F639-7711-59ED-4A10-501A86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AC58F-F30C-107D-58BE-856B1A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AE0C-EAA9-468A-F7FB-C114CE5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38B8-5E49-8215-5651-BC8EBD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FF3-063B-5B9D-166A-ED51B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62B-3EF0-F3DC-BA5D-A68D4FB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5BD67-82EC-04E3-EA1B-127DFAE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6027-54D1-4B6C-EC8D-5C5156D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8230-A95F-A427-AF83-DFF0D05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E3BE-335C-4309-D28C-17AA1274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8B04-0327-65CC-6BFA-4720068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7D8D-7905-FF27-FE0A-DC5ABCF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62D5-3576-7F87-7826-20A9C2A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1AD4-7509-3965-D212-83988F7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B507D-BBBF-72A7-6C0F-9E739BAF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9FE6E-67CE-EC54-F249-9D6B21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931B-8171-3808-FAC0-1B12B9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09B2A-3902-9BC9-1F79-89CF9368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B90BD-FCDD-404A-BA59-D44F903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0843-AA65-943F-2DE9-CBF1F45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62A2A-514C-2724-34C3-92912EB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7B01E-3B21-61B8-CCCE-0593F41C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C8E88-1C6B-A08D-CF57-C387B4D4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2E1D6-3AEE-BA6E-4A06-D1246424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60998-9730-6050-2B12-1CC6C4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1A333-31D6-0676-AF2B-7397761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69BE7-4C05-75A5-C8B5-BABBDE9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028D-A2B2-EE52-1DA8-4E33819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418AD-9459-9796-62E2-FAE75AB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B55-A64D-AF65-717A-B5CFDFC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EC498-EC83-2AFA-C9B2-76DA664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2573D-3279-C0D5-E53F-264D7AF8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BAB05-0AB0-D855-F05B-3465FC5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129C3-8979-A024-B703-7BD2F54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9EF-DA85-121A-8401-68EB935F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748D-3530-627D-7EDE-57BEE7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E053D-0BFA-C3C1-6CCC-A8C37E10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41B8-9600-A480-D63A-CCE727F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71D6-8A5A-F329-6D89-85E660F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0F5E-DDC9-92F0-0980-25AA76D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9093-67D7-9A1B-341C-6412F61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47F612-2F31-332C-EFE7-DFF75818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AEB1-9308-CB6F-ABFF-1A974F65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F8EE-D5DD-5239-67F0-23A5A26F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A700D-CDBF-7C86-54BE-285042F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1CEA-EF2B-2BAE-D527-6288C6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D6DB0-E8B3-B34E-4BBE-8F2CDDAA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AA34-707B-A85D-DBA7-F34AF8E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0F09-1A2E-15AF-9425-06768EE3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AB4FF-8E15-4640-AC65-9D20C05738F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3BC5-61AB-E239-25F8-BD4CD53A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3256-225A-6D18-19C1-0A12A3ED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1245086" y="2313310"/>
            <a:ext cx="9701828" cy="233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sz="54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 </a:t>
            </a:r>
            <a:r>
              <a:rPr lang="en-US" altLang="ko-KR" sz="54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Review</a:t>
            </a:r>
          </a:p>
          <a:p>
            <a:pPr algn="ctr">
              <a:lnSpc>
                <a:spcPct val="250000"/>
              </a:lnSpc>
            </a:pPr>
            <a:endParaRPr lang="en-US" altLang="ko-KR" sz="6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주차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:  </a:t>
            </a:r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Text Classification;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Transformer Test 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결과 </a:t>
            </a:r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/ Trainer </a:t>
            </a:r>
            <a:r>
              <a:rPr lang="ko-KR" altLang="en-US" sz="20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구현</a:t>
            </a:r>
            <a:endParaRPr lang="en-US" altLang="ko-KR" sz="2000" dirty="0"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  <a:p>
            <a:pPr lvl="4"/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6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주차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:  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「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Attention is all you need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」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논문 리뷰</a:t>
            </a:r>
            <a:endParaRPr lang="en-US" altLang="ko-KR" sz="2000" dirty="0"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주차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:  </a:t>
            </a:r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WMT 2016  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번역모델 구현</a:t>
            </a:r>
            <a:endParaRPr lang="en-US" altLang="ko-KR" sz="2000" dirty="0">
              <a:latin typeface="프리젠테이션 7 Bold" pitchFamily="2" charset="-127"/>
              <a:ea typeface="프리젠테이션 7 Bold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2161E-5396-C3B6-D5AD-F80D72A21622}"/>
              </a:ext>
            </a:extLst>
          </p:cNvPr>
          <p:cNvSpPr txBox="1"/>
          <p:nvPr/>
        </p:nvSpPr>
        <p:spPr>
          <a:xfrm>
            <a:off x="10231121" y="5724261"/>
            <a:ext cx="1868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spc="70" dirty="0">
                <a:latin typeface="프리젠테이션 8 ExtraBold" pitchFamily="2" charset="-127"/>
                <a:ea typeface="프리젠테이션 8 ExtraBold" pitchFamily="2" charset="-127"/>
              </a:rPr>
              <a:t>2024.08.30</a:t>
            </a:r>
          </a:p>
          <a:p>
            <a:pPr algn="r">
              <a:defRPr/>
            </a:pPr>
            <a:r>
              <a:rPr lang="ko-KR" altLang="en-US" sz="2400" spc="70" dirty="0">
                <a:latin typeface="프리젠테이션 8 ExtraBold" pitchFamily="2" charset="-127"/>
                <a:ea typeface="프리젠테이션 8 ExtraBold" pitchFamily="2" charset="-127"/>
              </a:rPr>
              <a:t>유하영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81453-75A0-81D2-0243-F6893E39026F}"/>
              </a:ext>
            </a:extLst>
          </p:cNvPr>
          <p:cNvSpPr/>
          <p:nvPr/>
        </p:nvSpPr>
        <p:spPr>
          <a:xfrm>
            <a:off x="1" y="6667018"/>
            <a:ext cx="12191999" cy="190982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4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</a:rPr>
              <a:t>Self-Attention</a:t>
            </a:r>
            <a:endParaRPr lang="ko-KR" altLang="en-US" sz="4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C65A-DD3B-6AE4-F60F-21C0754BEAB6}"/>
              </a:ext>
            </a:extLst>
          </p:cNvPr>
          <p:cNvSpPr txBox="1"/>
          <p:nvPr/>
        </p:nvSpPr>
        <p:spPr>
          <a:xfrm>
            <a:off x="575310" y="1491487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* scaled Dot-Product Attention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456DADD4-E2A2-9B74-DCC4-1075507D2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1953152"/>
            <a:ext cx="5052061" cy="98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B74B6-EDA8-DC27-D0E6-471ED703D9D2}"/>
              </a:ext>
            </a:extLst>
          </p:cNvPr>
          <p:cNvSpPr txBox="1"/>
          <p:nvPr/>
        </p:nvSpPr>
        <p:spPr>
          <a:xfrm>
            <a:off x="270510" y="3280241"/>
            <a:ext cx="5052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d_k</a:t>
            </a:r>
            <a:r>
              <a:rPr lang="en-US" altLang="ko-KR" sz="1400" dirty="0">
                <a:latin typeface="+mn-ea"/>
              </a:rPr>
              <a:t>​ </a:t>
            </a:r>
            <a:r>
              <a:rPr lang="ko-KR" altLang="en-US" sz="1400" dirty="0">
                <a:latin typeface="+mn-ea"/>
              </a:rPr>
              <a:t>값이 클수록 </a:t>
            </a:r>
            <a:r>
              <a:rPr lang="en-US" altLang="ko-KR" sz="1400" dirty="0">
                <a:latin typeface="+mn-ea"/>
              </a:rPr>
              <a:t>dot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product</a:t>
            </a:r>
            <a:r>
              <a:rPr lang="ko-KR" altLang="en-US" sz="1400" dirty="0">
                <a:latin typeface="+mn-ea"/>
              </a:rPr>
              <a:t>의 크기가 커져 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 err="1">
                <a:latin typeface="+mn-ea"/>
              </a:rPr>
              <a:t>소프트맥스</a:t>
            </a:r>
            <a:r>
              <a:rPr lang="ko-KR" altLang="en-US" sz="1400" dirty="0">
                <a:latin typeface="+mn-ea"/>
              </a:rPr>
              <a:t> 함수가 매우 작은 </a:t>
            </a:r>
            <a:r>
              <a:rPr lang="ko-KR" altLang="en-US" sz="1400" dirty="0" err="1">
                <a:latin typeface="+mn-ea"/>
              </a:rPr>
              <a:t>그래디언트를</a:t>
            </a:r>
            <a:r>
              <a:rPr lang="ko-KR" altLang="en-US" sz="1400" dirty="0">
                <a:latin typeface="+mn-ea"/>
              </a:rPr>
              <a:t> 갖게 되는 것을 방지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A841E-1B16-2598-A503-99E2215DBE0C}"/>
              </a:ext>
            </a:extLst>
          </p:cNvPr>
          <p:cNvSpPr txBox="1"/>
          <p:nvPr/>
        </p:nvSpPr>
        <p:spPr>
          <a:xfrm>
            <a:off x="6997700" y="1491487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* Multi-Head Attention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3BFB48D1-BD84-2AC5-4321-A354D9987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23" y="1977967"/>
            <a:ext cx="4987155" cy="986097"/>
          </a:xfrm>
          <a:prstGeom prst="rect">
            <a:avLst/>
          </a:prstGeom>
        </p:spPr>
      </p:pic>
      <p:pic>
        <p:nvPicPr>
          <p:cNvPr id="12" name="그림 11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0E5B159-7F35-49FA-D5FF-5C69925A3D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55789" r="56305" b="34028"/>
          <a:stretch/>
        </p:blipFill>
        <p:spPr>
          <a:xfrm>
            <a:off x="6661073" y="3516594"/>
            <a:ext cx="1787538" cy="1181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A49FAD-1B5A-5DB8-3C58-07F4E55CC915}"/>
              </a:ext>
            </a:extLst>
          </p:cNvPr>
          <p:cNvSpPr txBox="1"/>
          <p:nvPr/>
        </p:nvSpPr>
        <p:spPr>
          <a:xfrm>
            <a:off x="6872852" y="4697695"/>
            <a:ext cx="13639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Inputs + PE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B4BF0A-9D2C-59E3-807B-9F7C59A95BB9}"/>
              </a:ext>
            </a:extLst>
          </p:cNvPr>
          <p:cNvSpPr/>
          <p:nvPr/>
        </p:nvSpPr>
        <p:spPr>
          <a:xfrm>
            <a:off x="8303996" y="4413716"/>
            <a:ext cx="289229" cy="2839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h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FD512E-3E46-8405-9E19-AE08ECA0F63E}"/>
              </a:ext>
            </a:extLst>
          </p:cNvPr>
          <p:cNvCxnSpPr>
            <a:cxnSpLocks/>
          </p:cNvCxnSpPr>
          <p:nvPr/>
        </p:nvCxnSpPr>
        <p:spPr>
          <a:xfrm>
            <a:off x="8729932" y="4107144"/>
            <a:ext cx="56934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29DB2-6338-29F7-5925-50CF092A9C1F}"/>
              </a:ext>
            </a:extLst>
          </p:cNvPr>
          <p:cNvSpPr/>
          <p:nvPr/>
        </p:nvSpPr>
        <p:spPr>
          <a:xfrm>
            <a:off x="9578755" y="3655174"/>
            <a:ext cx="1570007" cy="678140"/>
          </a:xfrm>
          <a:prstGeom prst="rect">
            <a:avLst/>
          </a:prstGeom>
          <a:solidFill>
            <a:srgbClr val="FFE2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EE793-FE9C-2909-F1A8-7D1BDE215889}"/>
              </a:ext>
            </a:extLst>
          </p:cNvPr>
          <p:cNvSpPr/>
          <p:nvPr/>
        </p:nvSpPr>
        <p:spPr>
          <a:xfrm>
            <a:off x="9583669" y="3655174"/>
            <a:ext cx="257395" cy="678140"/>
          </a:xfrm>
          <a:prstGeom prst="rect">
            <a:avLst/>
          </a:prstGeom>
          <a:solidFill>
            <a:srgbClr val="FFE2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F5CD1E-FA0C-D692-82AC-5823B0BA46EF}"/>
              </a:ext>
            </a:extLst>
          </p:cNvPr>
          <p:cNvSpPr/>
          <p:nvPr/>
        </p:nvSpPr>
        <p:spPr>
          <a:xfrm>
            <a:off x="9904344" y="3655174"/>
            <a:ext cx="257395" cy="678140"/>
          </a:xfrm>
          <a:prstGeom prst="rect">
            <a:avLst/>
          </a:prstGeom>
          <a:solidFill>
            <a:srgbClr val="FFE2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8E191A-23C1-13E7-0713-56DB2307B216}"/>
              </a:ext>
            </a:extLst>
          </p:cNvPr>
          <p:cNvSpPr/>
          <p:nvPr/>
        </p:nvSpPr>
        <p:spPr>
          <a:xfrm>
            <a:off x="10225019" y="3655174"/>
            <a:ext cx="257395" cy="678140"/>
          </a:xfrm>
          <a:prstGeom prst="rect">
            <a:avLst/>
          </a:prstGeom>
          <a:solidFill>
            <a:srgbClr val="FFE2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4A7059-E670-E7C1-DCE5-8CE8CF2381A0}"/>
              </a:ext>
            </a:extLst>
          </p:cNvPr>
          <p:cNvSpPr/>
          <p:nvPr/>
        </p:nvSpPr>
        <p:spPr>
          <a:xfrm>
            <a:off x="10545694" y="3655174"/>
            <a:ext cx="257395" cy="678140"/>
          </a:xfrm>
          <a:prstGeom prst="rect">
            <a:avLst/>
          </a:prstGeom>
          <a:solidFill>
            <a:srgbClr val="FFE2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9D9086-DC0A-C97E-2C84-003F08E3000C}"/>
              </a:ext>
            </a:extLst>
          </p:cNvPr>
          <p:cNvSpPr/>
          <p:nvPr/>
        </p:nvSpPr>
        <p:spPr>
          <a:xfrm>
            <a:off x="10866369" y="3655174"/>
            <a:ext cx="257395" cy="678140"/>
          </a:xfrm>
          <a:prstGeom prst="rect">
            <a:avLst/>
          </a:prstGeom>
          <a:solidFill>
            <a:srgbClr val="FFE2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68AB5-3019-5936-11BD-A6DE818BF626}"/>
              </a:ext>
            </a:extLst>
          </p:cNvPr>
          <p:cNvSpPr txBox="1"/>
          <p:nvPr/>
        </p:nvSpPr>
        <p:spPr>
          <a:xfrm>
            <a:off x="9266067" y="3803461"/>
            <a:ext cx="364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34797-CCCA-B246-DABC-F7BC59939751}"/>
              </a:ext>
            </a:extLst>
          </p:cNvPr>
          <p:cNvSpPr txBox="1"/>
          <p:nvPr/>
        </p:nvSpPr>
        <p:spPr>
          <a:xfrm>
            <a:off x="9495505" y="4333314"/>
            <a:ext cx="53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h_1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72E3E-D62C-9D6F-3B40-EFF7E339EAEA}"/>
              </a:ext>
            </a:extLst>
          </p:cNvPr>
          <p:cNvSpPr txBox="1"/>
          <p:nvPr/>
        </p:nvSpPr>
        <p:spPr>
          <a:xfrm>
            <a:off x="9832572" y="4333314"/>
            <a:ext cx="53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h_2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D65A91-6DE5-62C7-608F-4BE7F4EF149C}"/>
              </a:ext>
            </a:extLst>
          </p:cNvPr>
          <p:cNvSpPr txBox="1"/>
          <p:nvPr/>
        </p:nvSpPr>
        <p:spPr>
          <a:xfrm>
            <a:off x="10156500" y="4333314"/>
            <a:ext cx="53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h_3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EEA87E-021D-4879-4D95-7BC624A503F5}"/>
              </a:ext>
            </a:extLst>
          </p:cNvPr>
          <p:cNvSpPr/>
          <p:nvPr/>
        </p:nvSpPr>
        <p:spPr>
          <a:xfrm>
            <a:off x="9588578" y="4616380"/>
            <a:ext cx="1550360" cy="1626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h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7C3F7C-30EB-BF62-7FEF-E28946EBB96E}"/>
              </a:ext>
            </a:extLst>
          </p:cNvPr>
          <p:cNvSpPr txBox="1"/>
          <p:nvPr/>
        </p:nvSpPr>
        <p:spPr>
          <a:xfrm>
            <a:off x="8368962" y="3104288"/>
            <a:ext cx="1787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d_model</a:t>
            </a:r>
            <a:r>
              <a:rPr lang="en-US" altLang="ko-KR" sz="1400" dirty="0"/>
              <a:t>/h = </a:t>
            </a:r>
            <a:r>
              <a:rPr lang="en-US" altLang="ko-KR" sz="1400" dirty="0" err="1"/>
              <a:t>d_k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1D702E2-2669-2783-C706-F918F9F78424}"/>
              </a:ext>
            </a:extLst>
          </p:cNvPr>
          <p:cNvCxnSpPr/>
          <p:nvPr/>
        </p:nvCxnSpPr>
        <p:spPr>
          <a:xfrm>
            <a:off x="9720408" y="3386537"/>
            <a:ext cx="0" cy="23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4C9B68-BE2F-E64D-D94A-9BECB1FB8A77}"/>
              </a:ext>
            </a:extLst>
          </p:cNvPr>
          <p:cNvCxnSpPr>
            <a:cxnSpLocks/>
          </p:cNvCxnSpPr>
          <p:nvPr/>
        </p:nvCxnSpPr>
        <p:spPr>
          <a:xfrm>
            <a:off x="10363758" y="4866972"/>
            <a:ext cx="0" cy="3302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그림 53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FEAFF18F-8093-BCE2-9C40-06CAF0CA1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2" t="20165" b="45502"/>
          <a:stretch/>
        </p:blipFill>
        <p:spPr>
          <a:xfrm>
            <a:off x="9010787" y="5285197"/>
            <a:ext cx="2822612" cy="338554"/>
          </a:xfrm>
          <a:prstGeom prst="rect">
            <a:avLst/>
          </a:prstGeom>
        </p:spPr>
      </p:pic>
      <p:pic>
        <p:nvPicPr>
          <p:cNvPr id="59" name="그림 58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D073C4E7-427D-B13C-4A19-3E8463A33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1" r="60964" b="40927"/>
          <a:stretch/>
        </p:blipFill>
        <p:spPr>
          <a:xfrm>
            <a:off x="9262731" y="5685343"/>
            <a:ext cx="1946777" cy="373552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274B9538-79F0-58D0-7BCE-AAE165410BD1}"/>
              </a:ext>
            </a:extLst>
          </p:cNvPr>
          <p:cNvSpPr txBox="1"/>
          <p:nvPr/>
        </p:nvSpPr>
        <p:spPr>
          <a:xfrm>
            <a:off x="9089331" y="5718230"/>
            <a:ext cx="48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</a:t>
            </a:r>
            <a:endParaRPr lang="ko-KR" altLang="en-US" sz="1400" dirty="0"/>
          </a:p>
        </p:txBody>
      </p:sp>
      <p:pic>
        <p:nvPicPr>
          <p:cNvPr id="1034" name="그림 103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CA92336-E90A-EACC-84E4-FCC73497A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86" y="3800493"/>
            <a:ext cx="2204343" cy="27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1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10C39A13-39DE-2F8F-5FC6-27AB79071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75" y="854830"/>
            <a:ext cx="3992849" cy="600316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ECACF4-AC80-7C0A-6874-09621209EB1F}"/>
              </a:ext>
            </a:extLst>
          </p:cNvPr>
          <p:cNvSpPr/>
          <p:nvPr/>
        </p:nvSpPr>
        <p:spPr>
          <a:xfrm>
            <a:off x="7940556" y="1071012"/>
            <a:ext cx="4195338" cy="2306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</a:rPr>
              <a:t>Self-Attention</a:t>
            </a:r>
            <a:endParaRPr lang="ko-KR" altLang="en-US" sz="4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6C7B10-AEEE-54F4-784D-AEFAA9385A5B}"/>
              </a:ext>
            </a:extLst>
          </p:cNvPr>
          <p:cNvSpPr/>
          <p:nvPr/>
        </p:nvSpPr>
        <p:spPr>
          <a:xfrm>
            <a:off x="4968240" y="4221480"/>
            <a:ext cx="929640" cy="586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302B26-5185-93C6-59FA-BD0BC83592B3}"/>
              </a:ext>
            </a:extLst>
          </p:cNvPr>
          <p:cNvSpPr/>
          <p:nvPr/>
        </p:nvSpPr>
        <p:spPr>
          <a:xfrm>
            <a:off x="6202680" y="4080510"/>
            <a:ext cx="1150620" cy="8115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1A27A2-A372-440B-D0F9-B8984698D074}"/>
              </a:ext>
            </a:extLst>
          </p:cNvPr>
          <p:cNvSpPr/>
          <p:nvPr/>
        </p:nvSpPr>
        <p:spPr>
          <a:xfrm>
            <a:off x="5897880" y="3181875"/>
            <a:ext cx="1539239" cy="658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0B913428-51EC-5DCA-1614-641E67304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79" y="1358172"/>
            <a:ext cx="3992849" cy="19277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C1C2A9-9334-3A0F-39EB-EAECFF20490B}"/>
              </a:ext>
            </a:extLst>
          </p:cNvPr>
          <p:cNvSpPr txBox="1"/>
          <p:nvPr/>
        </p:nvSpPr>
        <p:spPr>
          <a:xfrm>
            <a:off x="8117645" y="1071012"/>
            <a:ext cx="3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* seq2seq with Attention</a:t>
            </a:r>
            <a:r>
              <a:rPr lang="ko-KR" altLang="en-US" b="1" dirty="0">
                <a:latin typeface="+mj-ea"/>
                <a:ea typeface="+mj-ea"/>
              </a:rPr>
              <a:t>와 유사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4E1DE3-B0DE-A65C-F755-44CF7CFBE936}"/>
              </a:ext>
            </a:extLst>
          </p:cNvPr>
          <p:cNvCxnSpPr/>
          <p:nvPr/>
        </p:nvCxnSpPr>
        <p:spPr>
          <a:xfrm flipV="1">
            <a:off x="7437119" y="3181875"/>
            <a:ext cx="503437" cy="24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CDA312-4841-C542-C134-CA502FCA515E}"/>
              </a:ext>
            </a:extLst>
          </p:cNvPr>
          <p:cNvCxnSpPr>
            <a:cxnSpLocks/>
          </p:cNvCxnSpPr>
          <p:nvPr/>
        </p:nvCxnSpPr>
        <p:spPr>
          <a:xfrm flipH="1">
            <a:off x="3947709" y="4521200"/>
            <a:ext cx="10205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그림 1031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64144B7C-2016-12B6-713E-4A5251BF5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3" y="2927142"/>
            <a:ext cx="3260841" cy="300757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655CC0-6B7F-F848-B3D4-B60CAC4208B2}"/>
              </a:ext>
            </a:extLst>
          </p:cNvPr>
          <p:cNvSpPr/>
          <p:nvPr/>
        </p:nvSpPr>
        <p:spPr>
          <a:xfrm>
            <a:off x="368300" y="2927142"/>
            <a:ext cx="3462107" cy="30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09A9BF-2EF9-A28D-05C1-8B94388B4E90}"/>
              </a:ext>
            </a:extLst>
          </p:cNvPr>
          <p:cNvCxnSpPr>
            <a:cxnSpLocks/>
          </p:cNvCxnSpPr>
          <p:nvPr/>
        </p:nvCxnSpPr>
        <p:spPr>
          <a:xfrm>
            <a:off x="7437119" y="4430927"/>
            <a:ext cx="781950" cy="24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14E997-FAE4-ADEC-CE1F-B81A5ADBBD8D}"/>
              </a:ext>
            </a:extLst>
          </p:cNvPr>
          <p:cNvSpPr txBox="1"/>
          <p:nvPr/>
        </p:nvSpPr>
        <p:spPr>
          <a:xfrm>
            <a:off x="8117645" y="3826238"/>
            <a:ext cx="3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* Masked Multi-head Attention</a:t>
            </a:r>
            <a:endParaRPr lang="en-US" altLang="ko-KR" sz="1400" b="1" dirty="0">
              <a:latin typeface="+mj-ea"/>
              <a:ea typeface="+mj-ea"/>
            </a:endParaRPr>
          </a:p>
        </p:txBody>
      </p:sp>
      <p:pic>
        <p:nvPicPr>
          <p:cNvPr id="41" name="그림 4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C038024-D2FC-A81A-1491-665D0932B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6"/>
          <a:stretch/>
        </p:blipFill>
        <p:spPr>
          <a:xfrm>
            <a:off x="8946126" y="4346366"/>
            <a:ext cx="2082954" cy="230692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92BC18-BE7C-0C05-70FB-AB04577600E0}"/>
              </a:ext>
            </a:extLst>
          </p:cNvPr>
          <p:cNvSpPr/>
          <p:nvPr/>
        </p:nvSpPr>
        <p:spPr>
          <a:xfrm>
            <a:off x="9152625" y="5444458"/>
            <a:ext cx="284673" cy="34253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D16850-5D55-A7A9-A9FA-A0E5AD4EF4BE}"/>
              </a:ext>
            </a:extLst>
          </p:cNvPr>
          <p:cNvSpPr/>
          <p:nvPr/>
        </p:nvSpPr>
        <p:spPr>
          <a:xfrm>
            <a:off x="10195529" y="4808220"/>
            <a:ext cx="833551" cy="34253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CF58A0-F792-010E-7C23-B70A51F32B10}"/>
              </a:ext>
            </a:extLst>
          </p:cNvPr>
          <p:cNvSpPr txBox="1"/>
          <p:nvPr/>
        </p:nvSpPr>
        <p:spPr>
          <a:xfrm>
            <a:off x="11029080" y="4758412"/>
            <a:ext cx="38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743972-FEBE-5F13-F6CA-AE5FB75F892B}"/>
              </a:ext>
            </a:extLst>
          </p:cNvPr>
          <p:cNvSpPr/>
          <p:nvPr/>
        </p:nvSpPr>
        <p:spPr>
          <a:xfrm>
            <a:off x="9442954" y="5444458"/>
            <a:ext cx="752575" cy="342530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37539C-025E-A6EE-C01D-3D01F038A4DF}"/>
              </a:ext>
            </a:extLst>
          </p:cNvPr>
          <p:cNvSpPr/>
          <p:nvPr/>
        </p:nvSpPr>
        <p:spPr>
          <a:xfrm>
            <a:off x="8244290" y="3767389"/>
            <a:ext cx="3672619" cy="3030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10C39A13-39DE-2F8F-5FC6-27AB79071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3" y="767725"/>
            <a:ext cx="3992849" cy="60031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</a:rPr>
              <a:t>Model Architecture</a:t>
            </a:r>
            <a:endParaRPr lang="ko-KR" altLang="en-US" sz="4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A4011E-1F2C-EDE8-4F47-9F35C265C524}"/>
              </a:ext>
            </a:extLst>
          </p:cNvPr>
          <p:cNvSpPr/>
          <p:nvPr/>
        </p:nvSpPr>
        <p:spPr>
          <a:xfrm>
            <a:off x="8033400" y="4821555"/>
            <a:ext cx="1129650" cy="58674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7D3E9C72-4322-1236-15DD-6B8CB1D7AD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/>
          <a:stretch/>
        </p:blipFill>
        <p:spPr>
          <a:xfrm>
            <a:off x="69011" y="1783227"/>
            <a:ext cx="4716745" cy="1286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589046-05F1-AB86-827E-A85C89751944}"/>
              </a:ext>
            </a:extLst>
          </p:cNvPr>
          <p:cNvSpPr txBox="1"/>
          <p:nvPr/>
        </p:nvSpPr>
        <p:spPr>
          <a:xfrm>
            <a:off x="4358246" y="1743458"/>
            <a:ext cx="35094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위치 정보의 고유성</a:t>
            </a:r>
            <a:r>
              <a:rPr lang="en-US" altLang="ko-KR" sz="1600" dirty="0"/>
              <a:t>(</a:t>
            </a:r>
            <a:r>
              <a:rPr lang="ko-KR" altLang="en-US" sz="1600" dirty="0"/>
              <a:t>다양한 인코딩이 생성</a:t>
            </a:r>
            <a:r>
              <a:rPr lang="en-US" altLang="ko-KR" sz="1600" dirty="0"/>
              <a:t>)/</a:t>
            </a:r>
            <a:r>
              <a:rPr lang="ko-KR" altLang="en-US" sz="1600" dirty="0"/>
              <a:t>상대적 위치 인식 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특정 위치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첫 번째 단어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</a:t>
            </a:r>
            <a:r>
              <a:rPr lang="ko-KR" altLang="en-US" sz="1600" dirty="0" err="1"/>
              <a:t>포지셔널</a:t>
            </a:r>
            <a:r>
              <a:rPr lang="ko-KR" altLang="en-US" sz="1600" dirty="0"/>
              <a:t> 인코딩 값은 해당 위치에서 동일하게 유지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원래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벡터의 내용적 의미를 크게 해치지 않는다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6DB5C-ED05-27AE-157C-B8C1954B2871}"/>
              </a:ext>
            </a:extLst>
          </p:cNvPr>
          <p:cNvSpPr txBox="1"/>
          <p:nvPr/>
        </p:nvSpPr>
        <p:spPr>
          <a:xfrm>
            <a:off x="518160" y="1137413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* Positional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Encoding</a:t>
            </a:r>
            <a:endParaRPr lang="en-US" altLang="ko-KR" b="1" dirty="0">
              <a:latin typeface="+mj-ea"/>
              <a:ea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26C8F8-4D70-0530-8FF3-41AE54619D23}"/>
              </a:ext>
            </a:extLst>
          </p:cNvPr>
          <p:cNvGrpSpPr/>
          <p:nvPr/>
        </p:nvGrpSpPr>
        <p:grpSpPr>
          <a:xfrm>
            <a:off x="617735" y="4265827"/>
            <a:ext cx="2978138" cy="1746976"/>
            <a:chOff x="1073364" y="2407870"/>
            <a:chExt cx="4606076" cy="2907211"/>
          </a:xfrm>
        </p:grpSpPr>
        <p:pic>
          <p:nvPicPr>
            <p:cNvPr id="14" name="그림 13" descr="텍스트, 폰트, 스크린샷, 도표이(가) 표시된 사진&#10;&#10;자동 생성된 설명">
              <a:extLst>
                <a:ext uri="{FF2B5EF4-FFF2-40B4-BE49-F238E27FC236}">
                  <a16:creationId xmlns:a16="http://schemas.microsoft.com/office/drawing/2014/main" id="{E349645A-406F-5B8B-3153-13CFFA26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364" y="2407870"/>
              <a:ext cx="4606076" cy="2907211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171C67-4AE2-BAB3-A680-DF63A75E0F5C}"/>
                </a:ext>
              </a:extLst>
            </p:cNvPr>
            <p:cNvSpPr/>
            <p:nvPr/>
          </p:nvSpPr>
          <p:spPr>
            <a:xfrm>
              <a:off x="4511040" y="3554531"/>
              <a:ext cx="416560" cy="477520"/>
            </a:xfrm>
            <a:prstGeom prst="rect">
              <a:avLst/>
            </a:prstGeom>
            <a:noFill/>
            <a:ln w="57150">
              <a:solidFill>
                <a:srgbClr val="CC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20010EB-7ABF-FF0C-08C5-0C377E978D92}"/>
                </a:ext>
              </a:extLst>
            </p:cNvPr>
            <p:cNvSpPr/>
            <p:nvPr/>
          </p:nvSpPr>
          <p:spPr>
            <a:xfrm>
              <a:off x="2499360" y="4365236"/>
              <a:ext cx="314960" cy="387862"/>
            </a:xfrm>
            <a:prstGeom prst="rect">
              <a:avLst/>
            </a:prstGeom>
            <a:noFill/>
            <a:ln w="57150">
              <a:solidFill>
                <a:srgbClr val="CC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3A3BE3-EC24-AFDA-ADD2-F02903C75C38}"/>
                </a:ext>
              </a:extLst>
            </p:cNvPr>
            <p:cNvSpPr/>
            <p:nvPr/>
          </p:nvSpPr>
          <p:spPr>
            <a:xfrm>
              <a:off x="1387132" y="3411245"/>
              <a:ext cx="665188" cy="47752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04CC32-3B75-DD7F-F8CE-79DED193C9FC}"/>
                </a:ext>
              </a:extLst>
            </p:cNvPr>
            <p:cNvSpPr/>
            <p:nvPr/>
          </p:nvSpPr>
          <p:spPr>
            <a:xfrm>
              <a:off x="1615482" y="4320407"/>
              <a:ext cx="665188" cy="47752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C30320-24AE-3E0F-BA56-460490362974}"/>
              </a:ext>
            </a:extLst>
          </p:cNvPr>
          <p:cNvGrpSpPr/>
          <p:nvPr/>
        </p:nvGrpSpPr>
        <p:grpSpPr>
          <a:xfrm>
            <a:off x="3595873" y="4738442"/>
            <a:ext cx="3773209" cy="547594"/>
            <a:chOff x="1579452" y="3161447"/>
            <a:chExt cx="5890428" cy="836891"/>
          </a:xfrm>
        </p:grpSpPr>
        <p:pic>
          <p:nvPicPr>
            <p:cNvPr id="20" name="그림 19" descr="폰트, 텍스트, 타이포그래피, 화이트이(가) 표시된 사진&#10;&#10;자동 생성된 설명">
              <a:extLst>
                <a:ext uri="{FF2B5EF4-FFF2-40B4-BE49-F238E27FC236}">
                  <a16:creationId xmlns:a16="http://schemas.microsoft.com/office/drawing/2014/main" id="{5B57D196-4DC5-E2A9-5024-ABB8474B7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452" y="3161447"/>
              <a:ext cx="5890428" cy="83689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A23665D-C9E0-A576-C70D-FD358F6970B7}"/>
                </a:ext>
              </a:extLst>
            </p:cNvPr>
            <p:cNvSpPr/>
            <p:nvPr/>
          </p:nvSpPr>
          <p:spPr>
            <a:xfrm>
              <a:off x="2756181" y="3246079"/>
              <a:ext cx="413740" cy="624882"/>
            </a:xfrm>
            <a:prstGeom prst="rect">
              <a:avLst/>
            </a:prstGeom>
            <a:solidFill>
              <a:srgbClr val="FFC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547034-6DDC-1573-38FF-6E927F198226}"/>
                </a:ext>
              </a:extLst>
            </p:cNvPr>
            <p:cNvSpPr/>
            <p:nvPr/>
          </p:nvSpPr>
          <p:spPr>
            <a:xfrm>
              <a:off x="3377495" y="3225758"/>
              <a:ext cx="3958025" cy="624882"/>
            </a:xfrm>
            <a:prstGeom prst="rect">
              <a:avLst/>
            </a:prstGeom>
            <a:solidFill>
              <a:srgbClr val="C0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12C424-6BB6-36FC-3DED-665ED00C60EE}"/>
              </a:ext>
            </a:extLst>
          </p:cNvPr>
          <p:cNvSpPr txBox="1"/>
          <p:nvPr/>
        </p:nvSpPr>
        <p:spPr>
          <a:xfrm>
            <a:off x="430261" y="3793633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* Residual Connection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CAE786-AEA2-E890-6C42-322FCA6007C4}"/>
              </a:ext>
            </a:extLst>
          </p:cNvPr>
          <p:cNvSpPr/>
          <p:nvPr/>
        </p:nvSpPr>
        <p:spPr>
          <a:xfrm>
            <a:off x="9163050" y="4699798"/>
            <a:ext cx="438150" cy="255071"/>
          </a:xfrm>
          <a:prstGeom prst="rect">
            <a:avLst/>
          </a:prstGeom>
          <a:solidFill>
            <a:srgbClr val="FFC000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256770-9746-0F17-1157-21274A28DBA2}"/>
              </a:ext>
            </a:extLst>
          </p:cNvPr>
          <p:cNvSpPr/>
          <p:nvPr/>
        </p:nvSpPr>
        <p:spPr>
          <a:xfrm>
            <a:off x="8936841" y="4108681"/>
            <a:ext cx="866157" cy="83757"/>
          </a:xfrm>
          <a:prstGeom prst="rect">
            <a:avLst/>
          </a:prstGeom>
          <a:solidFill>
            <a:srgbClr val="C0000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0E32F7-B9E3-FE6C-1B16-5A8B4EDBBA77}"/>
              </a:ext>
            </a:extLst>
          </p:cNvPr>
          <p:cNvCxnSpPr>
            <a:endCxn id="30" idx="1"/>
          </p:cNvCxnSpPr>
          <p:nvPr/>
        </p:nvCxnSpPr>
        <p:spPr>
          <a:xfrm flipV="1">
            <a:off x="7193040" y="4150560"/>
            <a:ext cx="1743801" cy="670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C4791D8-75A4-4ED2-5429-E35F2A27C73F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6773429" y="2404197"/>
            <a:ext cx="98353" cy="468089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10C39A13-39DE-2F8F-5FC6-27AB79071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00" y="767725"/>
            <a:ext cx="3992849" cy="60031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</a:rPr>
              <a:t>Model Architecture</a:t>
            </a:r>
            <a:endParaRPr lang="ko-KR" altLang="en-US" sz="4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A4011E-1F2C-EDE8-4F47-9F35C265C524}"/>
              </a:ext>
            </a:extLst>
          </p:cNvPr>
          <p:cNvSpPr/>
          <p:nvPr/>
        </p:nvSpPr>
        <p:spPr>
          <a:xfrm>
            <a:off x="8877299" y="3354705"/>
            <a:ext cx="981075" cy="39814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텍스트, 타이포그래피, 화이트이(가) 표시된 사진&#10;&#10;자동 생성된 설명">
            <a:extLst>
              <a:ext uri="{FF2B5EF4-FFF2-40B4-BE49-F238E27FC236}">
                <a16:creationId xmlns:a16="http://schemas.microsoft.com/office/drawing/2014/main" id="{2B477254-502A-20C5-758A-0AD9C48F1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8" y="1365424"/>
            <a:ext cx="4401164" cy="752580"/>
          </a:xfrm>
          <a:prstGeom prst="rect">
            <a:avLst/>
          </a:prstGeom>
        </p:spPr>
      </p:pic>
      <p:pic>
        <p:nvPicPr>
          <p:cNvPr id="12" name="그림 11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60D4FF6F-79CA-7785-D096-B2EAE6D72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6" y="2142367"/>
            <a:ext cx="5153599" cy="2573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86E0CE-536A-EEA5-5608-173A71689980}"/>
              </a:ext>
            </a:extLst>
          </p:cNvPr>
          <p:cNvSpPr txBox="1"/>
          <p:nvPr/>
        </p:nvSpPr>
        <p:spPr>
          <a:xfrm>
            <a:off x="3072806" y="2189958"/>
            <a:ext cx="3636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각 단어의 벡터에 대해 개별적으로 계산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8830A-2EB9-9A59-DFB4-DD67EB339A1B}"/>
              </a:ext>
            </a:extLst>
          </p:cNvPr>
          <p:cNvSpPr txBox="1"/>
          <p:nvPr/>
        </p:nvSpPr>
        <p:spPr>
          <a:xfrm>
            <a:off x="194326" y="1109146"/>
            <a:ext cx="625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* Position-wise Feed Forward Networks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427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</a:rPr>
              <a:t>Results</a:t>
            </a:r>
            <a:endParaRPr lang="ko-KR" altLang="en-US" sz="4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10" name="그림 9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79EB7270-6E5E-AE90-E1A8-D360CF37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90" y="1665749"/>
            <a:ext cx="6446143" cy="41842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131563-0FE0-151E-CDC8-AB3D4F4D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65" y="1293504"/>
            <a:ext cx="4615847" cy="380427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B24C163-4DB8-EFA9-0834-3F7CC5759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8918"/>
            <a:ext cx="5836947" cy="2697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3EBBAF-C0F1-FBD4-118C-0DCB154C2CD9}"/>
              </a:ext>
            </a:extLst>
          </p:cNvPr>
          <p:cNvSpPr txBox="1"/>
          <p:nvPr/>
        </p:nvSpPr>
        <p:spPr>
          <a:xfrm>
            <a:off x="76200" y="203114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WMT 2014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885012-44F2-120B-8108-F1A0211B8B4C}"/>
              </a:ext>
            </a:extLst>
          </p:cNvPr>
          <p:cNvSpPr/>
          <p:nvPr/>
        </p:nvSpPr>
        <p:spPr>
          <a:xfrm>
            <a:off x="2653444" y="4717331"/>
            <a:ext cx="425035" cy="243002"/>
          </a:xfrm>
          <a:prstGeom prst="rect">
            <a:avLst/>
          </a:prstGeom>
          <a:solidFill>
            <a:srgbClr val="FFC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F021AD-7CBA-8394-9ED4-502E97C72D70}"/>
              </a:ext>
            </a:extLst>
          </p:cNvPr>
          <p:cNvSpPr/>
          <p:nvPr/>
        </p:nvSpPr>
        <p:spPr>
          <a:xfrm>
            <a:off x="3278284" y="4717331"/>
            <a:ext cx="425035" cy="243002"/>
          </a:xfrm>
          <a:prstGeom prst="rect">
            <a:avLst/>
          </a:prstGeom>
          <a:solidFill>
            <a:srgbClr val="FFC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318F4E-1CA6-9ED9-0BF5-D7C2B82286D9}"/>
              </a:ext>
            </a:extLst>
          </p:cNvPr>
          <p:cNvSpPr/>
          <p:nvPr/>
        </p:nvSpPr>
        <p:spPr>
          <a:xfrm>
            <a:off x="4213719" y="4561817"/>
            <a:ext cx="885331" cy="168612"/>
          </a:xfrm>
          <a:prstGeom prst="rect">
            <a:avLst/>
          </a:prstGeom>
          <a:solidFill>
            <a:srgbClr val="FFC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00EC06-0500-292E-F43F-F248DA5A9F10}"/>
              </a:ext>
            </a:extLst>
          </p:cNvPr>
          <p:cNvSpPr/>
          <p:nvPr/>
        </p:nvSpPr>
        <p:spPr>
          <a:xfrm>
            <a:off x="5686844" y="5580153"/>
            <a:ext cx="425035" cy="243002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9AC178-D88E-F750-99FB-76C7598867C6}"/>
              </a:ext>
            </a:extLst>
          </p:cNvPr>
          <p:cNvSpPr/>
          <p:nvPr/>
        </p:nvSpPr>
        <p:spPr>
          <a:xfrm>
            <a:off x="1214107" y="4701337"/>
            <a:ext cx="425035" cy="243002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2BDB3-4E01-D32D-1BBE-7E23435BD536}"/>
              </a:ext>
            </a:extLst>
          </p:cNvPr>
          <p:cNvSpPr txBox="1"/>
          <p:nvPr/>
        </p:nvSpPr>
        <p:spPr>
          <a:xfrm>
            <a:off x="5564665" y="93759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newstest2013 . English-to-German translation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D33B11-1F51-3CC5-0ECE-D8C5B03822A6}"/>
              </a:ext>
            </a:extLst>
          </p:cNvPr>
          <p:cNvSpPr/>
          <p:nvPr/>
        </p:nvSpPr>
        <p:spPr>
          <a:xfrm>
            <a:off x="7898997" y="3048573"/>
            <a:ext cx="356483" cy="380427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14B9B2-FB8B-7248-C425-495C1891C192}"/>
              </a:ext>
            </a:extLst>
          </p:cNvPr>
          <p:cNvSpPr/>
          <p:nvPr/>
        </p:nvSpPr>
        <p:spPr>
          <a:xfrm>
            <a:off x="10291652" y="3048573"/>
            <a:ext cx="356483" cy="380427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654F1C-AEEE-645D-916D-7D6517942AAA}"/>
              </a:ext>
            </a:extLst>
          </p:cNvPr>
          <p:cNvSpPr/>
          <p:nvPr/>
        </p:nvSpPr>
        <p:spPr>
          <a:xfrm>
            <a:off x="6602159" y="4106747"/>
            <a:ext cx="290347" cy="180581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B8AE39-3CB7-B86F-E23C-33405A341E4B}"/>
              </a:ext>
            </a:extLst>
          </p:cNvPr>
          <p:cNvSpPr/>
          <p:nvPr/>
        </p:nvSpPr>
        <p:spPr>
          <a:xfrm>
            <a:off x="7116869" y="4463525"/>
            <a:ext cx="290347" cy="180581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5CB1A8-0E18-8FA9-AE77-4A8651A701B3}"/>
              </a:ext>
            </a:extLst>
          </p:cNvPr>
          <p:cNvSpPr/>
          <p:nvPr/>
        </p:nvSpPr>
        <p:spPr>
          <a:xfrm>
            <a:off x="8840391" y="4676761"/>
            <a:ext cx="290347" cy="292198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84DF4-41CB-4FA0-3BBF-FD40ED0FCA61}"/>
              </a:ext>
            </a:extLst>
          </p:cNvPr>
          <p:cNvSpPr/>
          <p:nvPr/>
        </p:nvSpPr>
        <p:spPr>
          <a:xfrm>
            <a:off x="10291652" y="5383578"/>
            <a:ext cx="896808" cy="170697"/>
          </a:xfrm>
          <a:prstGeom prst="rect">
            <a:avLst/>
          </a:prstGeom>
          <a:solidFill>
            <a:schemeClr val="accent3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1737FB-4BFD-B69C-64A2-54D310DED088}"/>
              </a:ext>
            </a:extLst>
          </p:cNvPr>
          <p:cNvSpPr/>
          <p:nvPr/>
        </p:nvSpPr>
        <p:spPr>
          <a:xfrm>
            <a:off x="10291652" y="2137792"/>
            <a:ext cx="896808" cy="170697"/>
          </a:xfrm>
          <a:prstGeom prst="rect">
            <a:avLst/>
          </a:prstGeom>
          <a:solidFill>
            <a:schemeClr val="accent3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34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638299" y="2221390"/>
            <a:ext cx="9096375" cy="20087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1638298" y="2687132"/>
            <a:ext cx="9096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주차 </a:t>
            </a:r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:  </a:t>
            </a:r>
          </a:p>
          <a:p>
            <a:pPr lvl="2"/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                 </a:t>
            </a:r>
            <a:r>
              <a:rPr lang="en-US" altLang="ko-KR" sz="32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WMT 2016  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번역모델 구현</a:t>
            </a:r>
            <a:endParaRPr lang="en-US" altLang="ko-KR" sz="32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0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Transformer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를 활용한 번역 모델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0A493-5AE3-6959-837C-66C502EB5AE9}"/>
              </a:ext>
            </a:extLst>
          </p:cNvPr>
          <p:cNvSpPr txBox="1"/>
          <p:nvPr/>
        </p:nvSpPr>
        <p:spPr>
          <a:xfrm>
            <a:off x="651526" y="1452544"/>
            <a:ext cx="6254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제한된 자원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en-US" b="1" dirty="0">
                <a:latin typeface="+mj-ea"/>
                <a:ea typeface="+mj-ea"/>
              </a:rPr>
              <a:t>메모리 부족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 err="1">
                <a:latin typeface="+mj-ea"/>
                <a:ea typeface="+mj-ea"/>
              </a:rPr>
              <a:t>텐서</a:t>
            </a:r>
            <a:r>
              <a:rPr lang="ko-KR" altLang="en-US" b="1" dirty="0">
                <a:latin typeface="+mj-ea"/>
                <a:ea typeface="+mj-ea"/>
              </a:rPr>
              <a:t> 변환</a:t>
            </a:r>
            <a:r>
              <a:rPr lang="en-US" altLang="ko-KR" b="1" dirty="0">
                <a:latin typeface="+mj-ea"/>
                <a:ea typeface="+mj-ea"/>
              </a:rPr>
              <a:t>.. </a:t>
            </a:r>
            <a:r>
              <a:rPr lang="ko-KR" altLang="en-US" b="1" dirty="0">
                <a:latin typeface="+mj-ea"/>
                <a:ea typeface="+mj-ea"/>
              </a:rPr>
              <a:t>문제</a:t>
            </a:r>
            <a:r>
              <a:rPr lang="en-US" altLang="ko-KR" b="1" dirty="0">
                <a:latin typeface="+mj-ea"/>
                <a:ea typeface="+mj-ea"/>
              </a:rPr>
              <a:t>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947A24-FE5C-1E72-5794-281B0A670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42796"/>
            <a:ext cx="9403557" cy="379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F8D92E-7FED-1408-9B08-2928D9151363}"/>
              </a:ext>
            </a:extLst>
          </p:cNvPr>
          <p:cNvSpPr txBox="1"/>
          <p:nvPr/>
        </p:nvSpPr>
        <p:spPr>
          <a:xfrm>
            <a:off x="3054618" y="3974019"/>
            <a:ext cx="7041881" cy="17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Trainer X                         -&gt; </a:t>
            </a:r>
            <a:r>
              <a:rPr lang="ko-KR" altLang="en-US" dirty="0" err="1">
                <a:latin typeface="+mn-ea"/>
              </a:rPr>
              <a:t>텐서</a:t>
            </a:r>
            <a:r>
              <a:rPr lang="ko-KR" altLang="en-US" dirty="0">
                <a:latin typeface="+mn-ea"/>
              </a:rPr>
              <a:t> 변환 문제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Trainer O                        -&gt; </a:t>
            </a:r>
            <a:r>
              <a:rPr lang="ko-KR" altLang="en-US" dirty="0">
                <a:latin typeface="+mn-ea"/>
              </a:rPr>
              <a:t>컴퓨팅 자원 문제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텐서</a:t>
            </a:r>
            <a:r>
              <a:rPr lang="ko-KR" altLang="en-US" dirty="0">
                <a:latin typeface="+mn-ea"/>
              </a:rPr>
              <a:t> 변환 문제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huggingface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라이브러리  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자원문제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41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638299" y="2221390"/>
            <a:ext cx="9096375" cy="20087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1638298" y="2564021"/>
            <a:ext cx="90963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주차 </a:t>
            </a:r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:  </a:t>
            </a:r>
          </a:p>
          <a:p>
            <a:pPr lvl="2"/>
            <a:r>
              <a:rPr lang="en-US" altLang="ko-KR" sz="32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 </a:t>
            </a:r>
            <a:r>
              <a:rPr lang="en-US" altLang="ko-KR" sz="28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Text Classification; </a:t>
            </a:r>
            <a:r>
              <a:rPr lang="en-US" altLang="ko-KR" sz="28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Transformer Test </a:t>
            </a:r>
            <a:r>
              <a:rPr lang="ko-KR" altLang="en-US" sz="28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결과 </a:t>
            </a:r>
            <a:r>
              <a:rPr lang="ko-KR" altLang="en-US" sz="28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</a:t>
            </a:r>
            <a:endParaRPr lang="en-US" altLang="ko-KR" sz="32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9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[IMDB] Transformer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Classification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F770BEB-F8E6-05F9-920A-03671D315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43487"/>
              </p:ext>
            </p:extLst>
          </p:nvPr>
        </p:nvGraphicFramePr>
        <p:xfrm>
          <a:off x="1565484" y="1793005"/>
          <a:ext cx="9061032" cy="363675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65258">
                  <a:extLst>
                    <a:ext uri="{9D8B030D-6E8A-4147-A177-3AD203B41FA5}">
                      <a16:colId xmlns:a16="http://schemas.microsoft.com/office/drawing/2014/main" val="3920982741"/>
                    </a:ext>
                  </a:extLst>
                </a:gridCol>
                <a:gridCol w="2265258">
                  <a:extLst>
                    <a:ext uri="{9D8B030D-6E8A-4147-A177-3AD203B41FA5}">
                      <a16:colId xmlns:a16="http://schemas.microsoft.com/office/drawing/2014/main" val="3421575929"/>
                    </a:ext>
                  </a:extLst>
                </a:gridCol>
                <a:gridCol w="2265258">
                  <a:extLst>
                    <a:ext uri="{9D8B030D-6E8A-4147-A177-3AD203B41FA5}">
                      <a16:colId xmlns:a16="http://schemas.microsoft.com/office/drawing/2014/main" val="3837995870"/>
                    </a:ext>
                  </a:extLst>
                </a:gridCol>
                <a:gridCol w="2265258">
                  <a:extLst>
                    <a:ext uri="{9D8B030D-6E8A-4147-A177-3AD203B41FA5}">
                      <a16:colId xmlns:a16="http://schemas.microsoft.com/office/drawing/2014/main" val="808461650"/>
                    </a:ext>
                  </a:extLst>
                </a:gridCol>
              </a:tblGrid>
              <a:tr h="474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Trans-3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464949"/>
                  </a:ext>
                </a:extLst>
              </a:tr>
              <a:tr h="719283">
                <a:tc>
                  <a:txBody>
                    <a:bodyPr/>
                    <a:lstStyle/>
                    <a:p>
                      <a:pPr algn="l" latinLnBrk="1"/>
                      <a:r>
                        <a:rPr lang="pt-BR" altLang="ko-KR" sz="1600" dirty="0"/>
                        <a:t>epoch = 20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lr = 2e-5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h = 8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N = 6 </a:t>
                      </a:r>
                      <a:r>
                        <a:rPr lang="pt-BR" altLang="ko-KR" sz="1100" dirty="0"/>
                        <a:t>(layer)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pt-BR" altLang="ko-KR" sz="1050" dirty="0"/>
                    </a:p>
                    <a:p>
                      <a:pPr algn="l" latinLnBrk="1"/>
                      <a:r>
                        <a:rPr lang="pt-BR" altLang="ko-KR" sz="1600" dirty="0"/>
                        <a:t>epoch = 20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lr = 2e-5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h = 8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N = 6 </a:t>
                      </a:r>
                      <a:r>
                        <a:rPr lang="pt-BR" altLang="ko-KR" sz="1100" dirty="0"/>
                        <a:t>(layer)</a:t>
                      </a:r>
                      <a:endParaRPr lang="en-US" altLang="ko-KR" sz="1600" dirty="0"/>
                    </a:p>
                    <a:p>
                      <a:pPr algn="l" latinLnBrk="1"/>
                      <a:endParaRPr lang="pt-BR" altLang="ko-KR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pt-BR" altLang="ko-KR" sz="1600" dirty="0"/>
                        <a:t>epoch = </a:t>
                      </a:r>
                      <a:r>
                        <a:rPr lang="pt-BR" altLang="ko-KR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lr = 2e-5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h = 8</a:t>
                      </a:r>
                    </a:p>
                    <a:p>
                      <a:pPr algn="l" latinLnBrk="1"/>
                      <a:r>
                        <a:rPr lang="pt-BR" altLang="ko-KR" sz="1600" dirty="0"/>
                        <a:t>N = 6 </a:t>
                      </a:r>
                      <a:r>
                        <a:rPr lang="pt-BR" altLang="ko-KR" sz="1100" dirty="0"/>
                        <a:t>(layer)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pt-BR" altLang="ko-KR" sz="1600"/>
                        <a:t>epoch = 20</a:t>
                      </a:r>
                    </a:p>
                    <a:p>
                      <a:pPr algn="l" latinLnBrk="1"/>
                      <a:r>
                        <a:rPr lang="pt-BR" altLang="ko-KR" sz="1600"/>
                        <a:t>lr = 2e-5</a:t>
                      </a:r>
                    </a:p>
                    <a:p>
                      <a:pPr algn="l" latinLnBrk="1"/>
                      <a:r>
                        <a:rPr lang="pt-BR" altLang="ko-KR" sz="1600"/>
                        <a:t>h = 8</a:t>
                      </a:r>
                    </a:p>
                    <a:p>
                      <a:pPr algn="l" latinLnBrk="1"/>
                      <a:r>
                        <a:rPr lang="pt-BR" altLang="ko-KR" sz="1600"/>
                        <a:t>N = 6 </a:t>
                      </a:r>
                      <a:r>
                        <a:rPr lang="pt-BR" altLang="ko-KR" sz="1100"/>
                        <a:t>(layer)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7842"/>
                  </a:ext>
                </a:extLst>
              </a:tr>
              <a:tr h="1543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-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dirty="0"/>
                        <a:t>사전 학습된 </a:t>
                      </a:r>
                      <a:r>
                        <a:rPr lang="ko-KR" altLang="en-US" sz="1200" dirty="0" err="1"/>
                        <a:t>임베딩</a:t>
                      </a:r>
                      <a:r>
                        <a:rPr lang="ko-KR" altLang="en-US" sz="1200" dirty="0"/>
                        <a:t> 벡터 사용</a:t>
                      </a:r>
                      <a:r>
                        <a:rPr lang="en-US" altLang="ko-KR" sz="1200" dirty="0"/>
                        <a:t>(BERT)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학습진행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 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조정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모델 구조에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Encoder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출력된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드롭아웃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레이어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dirty="0"/>
                        <a:t>Data augmentation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random_deletion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random_swap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0.2 </a:t>
                      </a:r>
                      <a:r>
                        <a:rPr lang="ko-KR" altLang="en-US" sz="1100" dirty="0"/>
                        <a:t>확률로 적용</a:t>
                      </a:r>
                      <a:r>
                        <a:rPr lang="en-US" altLang="ko-KR" sz="1100" dirty="0"/>
                        <a:t>, 2</a:t>
                      </a:r>
                      <a:r>
                        <a:rPr lang="ko-KR" altLang="en-US" sz="1100" dirty="0"/>
                        <a:t>배 증강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Trans-2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추가 적용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dirty="0" err="1"/>
                        <a:t>batch_size</a:t>
                      </a:r>
                      <a:r>
                        <a:rPr lang="en-US" altLang="ko-KR" sz="1100" dirty="0"/>
                        <a:t>= 16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100" dirty="0"/>
                        <a:t>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dirty="0" err="1"/>
                        <a:t>학습률이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10%</a:t>
                      </a:r>
                      <a:r>
                        <a:rPr lang="ko-KR" altLang="en-US" sz="1100" dirty="0"/>
                        <a:t>동안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에서 점진적으로 증가 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dirty="0"/>
                        <a:t> 2e-5</a:t>
                      </a:r>
                      <a:r>
                        <a:rPr lang="ko-KR" altLang="en-US" sz="1100" dirty="0"/>
                        <a:t>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193219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467F9FE-DB88-9B99-7404-14AD326C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7" y="5651801"/>
            <a:ext cx="3077502" cy="62102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01D0AA-6DE3-2D67-DE42-FFA2163609AB}"/>
              </a:ext>
            </a:extLst>
          </p:cNvPr>
          <p:cNvCxnSpPr>
            <a:cxnSpLocks/>
          </p:cNvCxnSpPr>
          <p:nvPr/>
        </p:nvCxnSpPr>
        <p:spPr>
          <a:xfrm>
            <a:off x="7315200" y="5368801"/>
            <a:ext cx="0" cy="273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[IMDB] Transformer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Classification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41BC16-7CCB-21EF-1A09-9220D7491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280"/>
            <a:ext cx="12192000" cy="563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C5174-770C-4C81-51BF-5D4E1BA972E1}"/>
              </a:ext>
            </a:extLst>
          </p:cNvPr>
          <p:cNvSpPr txBox="1"/>
          <p:nvPr/>
        </p:nvSpPr>
        <p:spPr>
          <a:xfrm>
            <a:off x="1533525" y="1415534"/>
            <a:ext cx="1162050" cy="307777"/>
          </a:xfrm>
          <a:prstGeom prst="rect">
            <a:avLst/>
          </a:prstGeom>
          <a:solidFill>
            <a:srgbClr val="E54E8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Trans-Base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49970-8387-1442-42DE-683BDA28D94D}"/>
              </a:ext>
            </a:extLst>
          </p:cNvPr>
          <p:cNvSpPr txBox="1"/>
          <p:nvPr/>
        </p:nvSpPr>
        <p:spPr>
          <a:xfrm>
            <a:off x="2847975" y="1415534"/>
            <a:ext cx="1162050" cy="307777"/>
          </a:xfrm>
          <a:prstGeom prst="rect">
            <a:avLst/>
          </a:prstGeom>
          <a:solidFill>
            <a:srgbClr val="1EE056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Trans-2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99AD3-9740-7CE3-04BA-B7BE862E9DCD}"/>
              </a:ext>
            </a:extLst>
          </p:cNvPr>
          <p:cNvSpPr txBox="1"/>
          <p:nvPr/>
        </p:nvSpPr>
        <p:spPr>
          <a:xfrm>
            <a:off x="219075" y="1415534"/>
            <a:ext cx="1162050" cy="307777"/>
          </a:xfrm>
          <a:prstGeom prst="rect">
            <a:avLst/>
          </a:prstGeom>
          <a:solidFill>
            <a:srgbClr val="5387DD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Trans-3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752B22-40C5-0306-D657-46946B783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2" t="54184" r="34531"/>
          <a:stretch/>
        </p:blipFill>
        <p:spPr>
          <a:xfrm>
            <a:off x="8315324" y="3924300"/>
            <a:ext cx="3876676" cy="250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D42A21-8484-D2D9-6345-F6DFA82FEF61}"/>
              </a:ext>
            </a:extLst>
          </p:cNvPr>
          <p:cNvSpPr txBox="1"/>
          <p:nvPr/>
        </p:nvSpPr>
        <p:spPr>
          <a:xfrm>
            <a:off x="11029950" y="3924300"/>
            <a:ext cx="1162050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Trans-1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86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[IMDB] Transformer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Classification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F770BEB-F8E6-05F9-920A-03671D315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41785"/>
              </p:ext>
            </p:extLst>
          </p:nvPr>
        </p:nvGraphicFramePr>
        <p:xfrm>
          <a:off x="2124075" y="4669922"/>
          <a:ext cx="7943849" cy="12977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628530398"/>
                    </a:ext>
                  </a:extLst>
                </a:gridCol>
                <a:gridCol w="1678781">
                  <a:extLst>
                    <a:ext uri="{9D8B030D-6E8A-4147-A177-3AD203B41FA5}">
                      <a16:colId xmlns:a16="http://schemas.microsoft.com/office/drawing/2014/main" val="3920982741"/>
                    </a:ext>
                  </a:extLst>
                </a:gridCol>
                <a:gridCol w="1678781">
                  <a:extLst>
                    <a:ext uri="{9D8B030D-6E8A-4147-A177-3AD203B41FA5}">
                      <a16:colId xmlns:a16="http://schemas.microsoft.com/office/drawing/2014/main" val="3421575929"/>
                    </a:ext>
                  </a:extLst>
                </a:gridCol>
                <a:gridCol w="1678781">
                  <a:extLst>
                    <a:ext uri="{9D8B030D-6E8A-4147-A177-3AD203B41FA5}">
                      <a16:colId xmlns:a16="http://schemas.microsoft.com/office/drawing/2014/main" val="3837995870"/>
                    </a:ext>
                  </a:extLst>
                </a:gridCol>
                <a:gridCol w="1678781">
                  <a:extLst>
                    <a:ext uri="{9D8B030D-6E8A-4147-A177-3AD203B41FA5}">
                      <a16:colId xmlns:a16="http://schemas.microsoft.com/office/drawing/2014/main" val="808461650"/>
                    </a:ext>
                  </a:extLst>
                </a:gridCol>
              </a:tblGrid>
              <a:tr h="470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464949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0.86072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0.84116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0.86728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784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</a:rPr>
                        <a:t>0.36898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0.39110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0.43902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193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C4D8F5-C2D7-24B4-14B4-BC789222BDA2}"/>
              </a:ext>
            </a:extLst>
          </p:cNvPr>
          <p:cNvSpPr txBox="1"/>
          <p:nvPr/>
        </p:nvSpPr>
        <p:spPr>
          <a:xfrm>
            <a:off x="1506221" y="4208257"/>
            <a:ext cx="1868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70" dirty="0">
                <a:solidFill>
                  <a:srgbClr val="196B24"/>
                </a:solidFill>
                <a:latin typeface="프리젠테이션 6 SemiBold" pitchFamily="2" charset="-127"/>
                <a:ea typeface="프리젠테이션 6 SemiBold" pitchFamily="2" charset="-127"/>
              </a:rPr>
              <a:t>Test</a:t>
            </a:r>
            <a:endParaRPr lang="ko-KR" altLang="en-US" sz="2400" spc="70" dirty="0">
              <a:solidFill>
                <a:srgbClr val="196B2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D01155-242E-8E49-E1ED-60CC6B6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18834"/>
              </p:ext>
            </p:extLst>
          </p:nvPr>
        </p:nvGraphicFramePr>
        <p:xfrm>
          <a:off x="2124075" y="2052359"/>
          <a:ext cx="7943849" cy="171272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628530398"/>
                    </a:ext>
                  </a:extLst>
                </a:gridCol>
                <a:gridCol w="1678781">
                  <a:extLst>
                    <a:ext uri="{9D8B030D-6E8A-4147-A177-3AD203B41FA5}">
                      <a16:colId xmlns:a16="http://schemas.microsoft.com/office/drawing/2014/main" val="3920982741"/>
                    </a:ext>
                  </a:extLst>
                </a:gridCol>
                <a:gridCol w="1678781">
                  <a:extLst>
                    <a:ext uri="{9D8B030D-6E8A-4147-A177-3AD203B41FA5}">
                      <a16:colId xmlns:a16="http://schemas.microsoft.com/office/drawing/2014/main" val="3421575929"/>
                    </a:ext>
                  </a:extLst>
                </a:gridCol>
                <a:gridCol w="1678781">
                  <a:extLst>
                    <a:ext uri="{9D8B030D-6E8A-4147-A177-3AD203B41FA5}">
                      <a16:colId xmlns:a16="http://schemas.microsoft.com/office/drawing/2014/main" val="3837995870"/>
                    </a:ext>
                  </a:extLst>
                </a:gridCol>
                <a:gridCol w="1678781">
                  <a:extLst>
                    <a:ext uri="{9D8B030D-6E8A-4147-A177-3AD203B41FA5}">
                      <a16:colId xmlns:a16="http://schemas.microsoft.com/office/drawing/2014/main" val="808461650"/>
                    </a:ext>
                  </a:extLst>
                </a:gridCol>
              </a:tblGrid>
              <a:tr h="470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Trans-3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464949"/>
                  </a:ext>
                </a:extLst>
              </a:tr>
              <a:tr h="41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Train_loss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0.3117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0.2712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0.1831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7842"/>
                  </a:ext>
                </a:extLst>
              </a:tr>
              <a:tr h="41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Val_Loss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0.3689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X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0.3911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0.4390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193219"/>
                  </a:ext>
                </a:extLst>
              </a:tr>
              <a:tr h="41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Val_acc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0.8607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X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0.8411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0.8672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5879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69A57-0FE7-3BF3-452D-463EF39736B6}"/>
              </a:ext>
            </a:extLst>
          </p:cNvPr>
          <p:cNvSpPr txBox="1"/>
          <p:nvPr/>
        </p:nvSpPr>
        <p:spPr>
          <a:xfrm>
            <a:off x="1649096" y="1590694"/>
            <a:ext cx="2208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70" dirty="0">
                <a:solidFill>
                  <a:srgbClr val="196B24"/>
                </a:solidFill>
                <a:latin typeface="프리젠테이션 6 SemiBold" pitchFamily="2" charset="-127"/>
                <a:ea typeface="프리젠테이션 6 SemiBold" pitchFamily="2" charset="-127"/>
              </a:rPr>
              <a:t>Train/</a:t>
            </a:r>
            <a:r>
              <a:rPr lang="en-US" altLang="ko-KR" sz="2400" spc="70" dirty="0" err="1">
                <a:solidFill>
                  <a:srgbClr val="196B24"/>
                </a:solidFill>
                <a:latin typeface="프리젠테이션 6 SemiBold" pitchFamily="2" charset="-127"/>
                <a:ea typeface="프리젠테이션 6 SemiBold" pitchFamily="2" charset="-127"/>
              </a:rPr>
              <a:t>val</a:t>
            </a:r>
            <a:endParaRPr lang="ko-KR" altLang="en-US" sz="2400" spc="70" dirty="0">
              <a:solidFill>
                <a:srgbClr val="196B2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2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0" y="0"/>
            <a:ext cx="12192000" cy="12238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1547811" y="319529"/>
            <a:ext cx="9096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6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주차 </a:t>
            </a:r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  「</a:t>
            </a:r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Attention is all you need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」 </a:t>
            </a:r>
            <a:r>
              <a:rPr lang="en-US" altLang="ko-KR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논문 리뷰</a:t>
            </a:r>
            <a:endParaRPr lang="en-US" altLang="ko-KR" sz="32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06E93A-AC0B-5656-DADA-FE20867CBB2B}"/>
              </a:ext>
            </a:extLst>
          </p:cNvPr>
          <p:cNvGrpSpPr/>
          <p:nvPr/>
        </p:nvGrpSpPr>
        <p:grpSpPr>
          <a:xfrm>
            <a:off x="2212960" y="2623940"/>
            <a:ext cx="7766079" cy="1838720"/>
            <a:chOff x="1937793" y="2461241"/>
            <a:chExt cx="7766079" cy="18387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71FEC-DA9D-5C2F-2818-327EE36C60F2}"/>
                </a:ext>
              </a:extLst>
            </p:cNvPr>
            <p:cNvSpPr txBox="1"/>
            <p:nvPr/>
          </p:nvSpPr>
          <p:spPr>
            <a:xfrm>
              <a:off x="1937793" y="2461241"/>
              <a:ext cx="7766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Attention is All you need</a:t>
              </a:r>
              <a:endPara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692CAB-D4EF-1A00-7641-E5A50B4891E8}"/>
                </a:ext>
              </a:extLst>
            </p:cNvPr>
            <p:cNvSpPr txBox="1"/>
            <p:nvPr/>
          </p:nvSpPr>
          <p:spPr>
            <a:xfrm>
              <a:off x="2067764" y="3715186"/>
              <a:ext cx="76361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Vaswani, Ashish, et al. "Attention is all you need." </a:t>
              </a:r>
            </a:p>
            <a:p>
              <a:pPr algn="ctr"/>
              <a:r>
                <a:rPr lang="en-US" altLang="ko-KR" sz="16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Advances in neural information processing systems</a:t>
              </a:r>
              <a:r>
                <a:rPr lang="en-US" altLang="ko-KR" sz="16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30 (2017).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55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99A9BF83-1457-34CF-09C8-9FE861ED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11" y="2012958"/>
            <a:ext cx="1987556" cy="29882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</a:rPr>
              <a:t>Background</a:t>
            </a:r>
            <a:endParaRPr lang="ko-KR" altLang="en-US" sz="4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A0632-C3F0-2F52-3B18-CA5FE8555D15}"/>
              </a:ext>
            </a:extLst>
          </p:cNvPr>
          <p:cNvSpPr txBox="1"/>
          <p:nvPr/>
        </p:nvSpPr>
        <p:spPr>
          <a:xfrm>
            <a:off x="176353" y="2336979"/>
            <a:ext cx="576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RNN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-&gt;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seq2seq -&gt; seq2seq with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79332-C12B-8CDB-BB9F-5BA11E1EA27C}"/>
              </a:ext>
            </a:extLst>
          </p:cNvPr>
          <p:cNvSpPr txBox="1"/>
          <p:nvPr/>
        </p:nvSpPr>
        <p:spPr>
          <a:xfrm>
            <a:off x="4669613" y="3920737"/>
            <a:ext cx="467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Self-Attention</a:t>
            </a:r>
          </a:p>
        </p:txBody>
      </p:sp>
      <p:pic>
        <p:nvPicPr>
          <p:cNvPr id="6" name="그림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E6E6EF11-58CB-BBD6-9B13-F958C4E4E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5" y="3041384"/>
            <a:ext cx="5542515" cy="1358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B18EE-6C43-0550-3017-251D42651EEC}"/>
              </a:ext>
            </a:extLst>
          </p:cNvPr>
          <p:cNvSpPr txBox="1"/>
          <p:nvPr/>
        </p:nvSpPr>
        <p:spPr>
          <a:xfrm>
            <a:off x="1153160" y="4806330"/>
            <a:ext cx="467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effectLst/>
                <a:latin typeface="+mn-ea"/>
              </a:rPr>
              <a:t>- long sequence -&gt; </a:t>
            </a:r>
            <a:r>
              <a:rPr lang="ko-KR" altLang="en-US" sz="2000" b="0" i="0" dirty="0">
                <a:effectLst/>
                <a:latin typeface="+mn-ea"/>
              </a:rPr>
              <a:t>정보손실↑</a:t>
            </a:r>
            <a:endParaRPr lang="en-US" altLang="ko-KR" sz="2000" b="0" i="0" dirty="0">
              <a:effectLst/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병렬처리 불가</a:t>
            </a:r>
            <a:r>
              <a:rPr lang="en-US" altLang="ko-KR" sz="2000" b="0" i="0" dirty="0">
                <a:effectLst/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D608ED-8111-A9A8-42EC-1EF97CEA84F6}"/>
              </a:ext>
            </a:extLst>
          </p:cNvPr>
          <p:cNvCxnSpPr>
            <a:cxnSpLocks/>
          </p:cNvCxnSpPr>
          <p:nvPr/>
        </p:nvCxnSpPr>
        <p:spPr>
          <a:xfrm>
            <a:off x="5944811" y="3720784"/>
            <a:ext cx="22091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A85AB9-15D7-DA7F-00BD-C462827D1F3B}"/>
              </a:ext>
            </a:extLst>
          </p:cNvPr>
          <p:cNvSpPr txBox="1"/>
          <p:nvPr/>
        </p:nvSpPr>
        <p:spPr>
          <a:xfrm>
            <a:off x="176353" y="992744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0" dirty="0">
                <a:effectLst/>
                <a:latin typeface="+mn-ea"/>
              </a:rPr>
              <a:t>단일 </a:t>
            </a:r>
            <a:r>
              <a:rPr lang="en-US" altLang="ko-KR" i="0" dirty="0">
                <a:effectLst/>
                <a:latin typeface="+mn-ea"/>
              </a:rPr>
              <a:t>Attention mechanism</a:t>
            </a:r>
            <a:r>
              <a:rPr lang="ko-KR" altLang="en-US" i="0" dirty="0">
                <a:effectLst/>
                <a:latin typeface="+mn-ea"/>
              </a:rPr>
              <a:t>을 사용한 </a:t>
            </a:r>
            <a:r>
              <a:rPr lang="en-US" altLang="ko-KR" i="0" dirty="0">
                <a:effectLst/>
                <a:latin typeface="+mn-ea"/>
              </a:rPr>
              <a:t>Transformer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i="0" dirty="0">
                <a:effectLst/>
                <a:latin typeface="+mn-ea"/>
              </a:rPr>
              <a:t>모델을 제안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D6E7427-A6E5-50D9-83CB-914161B47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11" y="2548993"/>
            <a:ext cx="2212489" cy="2743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693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</a:rPr>
              <a:t>Self-Attention</a:t>
            </a:r>
            <a:endParaRPr lang="ko-KR" altLang="en-US" sz="4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친필, 폰트, 라인이(가) 표시된 사진&#10;&#10;자동 생성된 설명">
            <a:extLst>
              <a:ext uri="{FF2B5EF4-FFF2-40B4-BE49-F238E27FC236}">
                <a16:creationId xmlns:a16="http://schemas.microsoft.com/office/drawing/2014/main" id="{62215F16-2938-92E8-5B80-DFFE109B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2365"/>
          <a:stretch/>
        </p:blipFill>
        <p:spPr>
          <a:xfrm rot="233280">
            <a:off x="660399" y="1860147"/>
            <a:ext cx="10394541" cy="431260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F90F7-F23B-9347-260E-D8A15769EF2C}"/>
              </a:ext>
            </a:extLst>
          </p:cNvPr>
          <p:cNvSpPr/>
          <p:nvPr/>
        </p:nvSpPr>
        <p:spPr>
          <a:xfrm>
            <a:off x="434975" y="4034211"/>
            <a:ext cx="6187889" cy="266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CC3AB-E949-117E-9F6F-232F066A98AF}"/>
              </a:ext>
            </a:extLst>
          </p:cNvPr>
          <p:cNvSpPr/>
          <p:nvPr/>
        </p:nvSpPr>
        <p:spPr>
          <a:xfrm>
            <a:off x="7410449" y="3207605"/>
            <a:ext cx="4079875" cy="228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C65A-DD3B-6AE4-F60F-21C0754BEAB6}"/>
              </a:ext>
            </a:extLst>
          </p:cNvPr>
          <p:cNvSpPr txBox="1"/>
          <p:nvPr/>
        </p:nvSpPr>
        <p:spPr>
          <a:xfrm>
            <a:off x="282575" y="912184"/>
            <a:ext cx="1105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* Attention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AE95B-FD7E-E7B9-6B37-66226D9976E1}"/>
              </a:ext>
            </a:extLst>
          </p:cNvPr>
          <p:cNvSpPr/>
          <p:nvPr/>
        </p:nvSpPr>
        <p:spPr>
          <a:xfrm>
            <a:off x="609600" y="5694288"/>
            <a:ext cx="600075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t=1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FD58E-F2CF-B0FF-2555-31524FB1D356}"/>
              </a:ext>
            </a:extLst>
          </p:cNvPr>
          <p:cNvSpPr/>
          <p:nvPr/>
        </p:nvSpPr>
        <p:spPr>
          <a:xfrm>
            <a:off x="1391061" y="5694288"/>
            <a:ext cx="600075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t=2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610956-E91F-85C7-D839-C5FA23303060}"/>
              </a:ext>
            </a:extLst>
          </p:cNvPr>
          <p:cNvSpPr/>
          <p:nvPr/>
        </p:nvSpPr>
        <p:spPr>
          <a:xfrm>
            <a:off x="5513877" y="4112484"/>
            <a:ext cx="698010" cy="5232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RNN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D02CF0-02FF-F4D2-7E61-FDABF399B60C}"/>
              </a:ext>
            </a:extLst>
          </p:cNvPr>
          <p:cNvSpPr/>
          <p:nvPr/>
        </p:nvSpPr>
        <p:spPr>
          <a:xfrm>
            <a:off x="609600" y="500172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x_0</a:t>
            </a:r>
            <a:endParaRPr lang="ko-KR" altLang="en-US" dirty="0"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B9AA47-D16F-3FB8-DF95-B0DC2BF70C20}"/>
              </a:ext>
            </a:extLst>
          </p:cNvPr>
          <p:cNvSpPr/>
          <p:nvPr/>
        </p:nvSpPr>
        <p:spPr>
          <a:xfrm>
            <a:off x="2266881" y="4693182"/>
            <a:ext cx="1220787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…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5EC782-4F3C-DEE3-52A5-3A83A9F7E0D0}"/>
              </a:ext>
            </a:extLst>
          </p:cNvPr>
          <p:cNvSpPr/>
          <p:nvPr/>
        </p:nvSpPr>
        <p:spPr>
          <a:xfrm>
            <a:off x="1391061" y="500172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x_1</a:t>
            </a:r>
            <a:endParaRPr lang="ko-KR" altLang="en-US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A5EDFF-DE5E-0B39-8DE1-1707653A70E2}"/>
              </a:ext>
            </a:extLst>
          </p:cNvPr>
          <p:cNvSpPr/>
          <p:nvPr/>
        </p:nvSpPr>
        <p:spPr>
          <a:xfrm>
            <a:off x="2154265" y="500172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x_2</a:t>
            </a:r>
            <a:endParaRPr lang="ko-KR" altLang="en-US" dirty="0"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7B6B26-A5BF-A0C2-328B-BCE987EB06D9}"/>
              </a:ext>
            </a:extLst>
          </p:cNvPr>
          <p:cNvSpPr/>
          <p:nvPr/>
        </p:nvSpPr>
        <p:spPr>
          <a:xfrm>
            <a:off x="3763977" y="500172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j-lt"/>
              </a:rPr>
              <a:t>x_n</a:t>
            </a:r>
            <a:endParaRPr lang="ko-KR" altLang="en-US" dirty="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007F1B-61F1-0D1D-A1A0-70AC659302CF}"/>
              </a:ext>
            </a:extLst>
          </p:cNvPr>
          <p:cNvSpPr/>
          <p:nvPr/>
        </p:nvSpPr>
        <p:spPr>
          <a:xfrm>
            <a:off x="3054119" y="500172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lt"/>
              </a:rPr>
              <a:t>x_n-1</a:t>
            </a:r>
            <a:endParaRPr lang="ko-KR" altLang="en-US" sz="1200" dirty="0">
              <a:latin typeface="+mj-lt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AEA8AC0-C563-C742-1B2D-5788C81AB1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0674" y="4374094"/>
            <a:ext cx="527320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94EF06-3421-FF1F-C577-7DE2164EA4E6}"/>
              </a:ext>
            </a:extLst>
          </p:cNvPr>
          <p:cNvSpPr/>
          <p:nvPr/>
        </p:nvSpPr>
        <p:spPr>
          <a:xfrm>
            <a:off x="4607321" y="4112484"/>
            <a:ext cx="698010" cy="5232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C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3C255C-3596-4A32-4423-A9B635C1A2B5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909637" y="4635704"/>
            <a:ext cx="1" cy="366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EB21FE-C58E-834D-FC6E-1589EC669FC5}"/>
              </a:ext>
            </a:extLst>
          </p:cNvPr>
          <p:cNvCxnSpPr/>
          <p:nvPr/>
        </p:nvCxnSpPr>
        <p:spPr>
          <a:xfrm flipH="1" flipV="1">
            <a:off x="1667715" y="4635704"/>
            <a:ext cx="1" cy="366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777E53-2809-38BB-BEC4-F4259E1B0A76}"/>
              </a:ext>
            </a:extLst>
          </p:cNvPr>
          <p:cNvCxnSpPr/>
          <p:nvPr/>
        </p:nvCxnSpPr>
        <p:spPr>
          <a:xfrm flipH="1" flipV="1">
            <a:off x="2425792" y="4635704"/>
            <a:ext cx="1" cy="366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7D89A4-3A96-B6BF-F4C5-E1789CA47BAC}"/>
              </a:ext>
            </a:extLst>
          </p:cNvPr>
          <p:cNvCxnSpPr/>
          <p:nvPr/>
        </p:nvCxnSpPr>
        <p:spPr>
          <a:xfrm flipH="1" flipV="1">
            <a:off x="3351072" y="4635704"/>
            <a:ext cx="1" cy="366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B4BC1C-93E6-1D9F-434E-D4C47A96C40E}"/>
              </a:ext>
            </a:extLst>
          </p:cNvPr>
          <p:cNvCxnSpPr/>
          <p:nvPr/>
        </p:nvCxnSpPr>
        <p:spPr>
          <a:xfrm flipH="1" flipV="1">
            <a:off x="4045502" y="4635704"/>
            <a:ext cx="1" cy="366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69E69F-FB19-888D-3A5E-8135E948845D}"/>
              </a:ext>
            </a:extLst>
          </p:cNvPr>
          <p:cNvSpPr/>
          <p:nvPr/>
        </p:nvSpPr>
        <p:spPr>
          <a:xfrm>
            <a:off x="571500" y="4112484"/>
            <a:ext cx="698010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RNN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90B60D-07CA-FBB9-F110-8D0ECC308AE9}"/>
              </a:ext>
            </a:extLst>
          </p:cNvPr>
          <p:cNvSpPr/>
          <p:nvPr/>
        </p:nvSpPr>
        <p:spPr>
          <a:xfrm>
            <a:off x="1333911" y="4112484"/>
            <a:ext cx="698010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RNN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9FA81-B3FA-223A-CAAA-897D54C8C78A}"/>
              </a:ext>
            </a:extLst>
          </p:cNvPr>
          <p:cNvSpPr/>
          <p:nvPr/>
        </p:nvSpPr>
        <p:spPr>
          <a:xfrm>
            <a:off x="2086797" y="4122009"/>
            <a:ext cx="698010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RNN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E002F5-B700-ABA7-95F0-345F31B9949C}"/>
              </a:ext>
            </a:extLst>
          </p:cNvPr>
          <p:cNvSpPr/>
          <p:nvPr/>
        </p:nvSpPr>
        <p:spPr>
          <a:xfrm>
            <a:off x="3715010" y="4104927"/>
            <a:ext cx="698010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RNN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282C5-3096-CBA5-2C42-6BF358E53B78}"/>
              </a:ext>
            </a:extLst>
          </p:cNvPr>
          <p:cNvSpPr/>
          <p:nvPr/>
        </p:nvSpPr>
        <p:spPr>
          <a:xfrm>
            <a:off x="2976577" y="4104927"/>
            <a:ext cx="698010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RNN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66921-34A5-6CA8-F3F2-F2BD04733E20}"/>
              </a:ext>
            </a:extLst>
          </p:cNvPr>
          <p:cNvSpPr/>
          <p:nvPr/>
        </p:nvSpPr>
        <p:spPr>
          <a:xfrm>
            <a:off x="581025" y="6103776"/>
            <a:ext cx="3831995" cy="273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446A73-D484-2B62-DE34-B4E568BDE857}"/>
              </a:ext>
            </a:extLst>
          </p:cNvPr>
          <p:cNvSpPr/>
          <p:nvPr/>
        </p:nvSpPr>
        <p:spPr>
          <a:xfrm>
            <a:off x="5618391" y="6103776"/>
            <a:ext cx="3831995" cy="2736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7216D5-BCF7-F9E9-F5E0-18F5A7B1C3D5}"/>
              </a:ext>
            </a:extLst>
          </p:cNvPr>
          <p:cNvSpPr/>
          <p:nvPr/>
        </p:nvSpPr>
        <p:spPr>
          <a:xfrm>
            <a:off x="6420433" y="4250269"/>
            <a:ext cx="1220787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lt"/>
              </a:rPr>
              <a:t>…</a:t>
            </a:r>
            <a:endParaRPr lang="ko-KR" altLang="en-US" sz="4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395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친필, 도표, 폰트이(가) 표시된 사진&#10;&#10;자동 생성된 설명">
            <a:extLst>
              <a:ext uri="{FF2B5EF4-FFF2-40B4-BE49-F238E27FC236}">
                <a16:creationId xmlns:a16="http://schemas.microsoft.com/office/drawing/2014/main" id="{7D2B039D-DFE2-195B-7D1C-1B02A9872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8"/>
          <a:stretch/>
        </p:blipFill>
        <p:spPr>
          <a:xfrm rot="280693">
            <a:off x="597294" y="1613060"/>
            <a:ext cx="8349462" cy="4842301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42AE83-5CAA-BF5A-2F2D-2EE2AAA2656F}"/>
              </a:ext>
            </a:extLst>
          </p:cNvPr>
          <p:cNvSpPr/>
          <p:nvPr/>
        </p:nvSpPr>
        <p:spPr>
          <a:xfrm>
            <a:off x="237599" y="3885381"/>
            <a:ext cx="4922952" cy="84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B4A8E4-CB35-C52A-394D-5EC3187EE631}"/>
              </a:ext>
            </a:extLst>
          </p:cNvPr>
          <p:cNvSpPr/>
          <p:nvPr/>
        </p:nvSpPr>
        <p:spPr>
          <a:xfrm>
            <a:off x="1962151" y="3943348"/>
            <a:ext cx="4922952" cy="176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</a:rPr>
              <a:t>Self-Attention</a:t>
            </a:r>
            <a:endParaRPr lang="ko-KR" altLang="en-US" sz="4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C65A-DD3B-6AE4-F60F-21C0754BEAB6}"/>
              </a:ext>
            </a:extLst>
          </p:cNvPr>
          <p:cNvSpPr txBox="1"/>
          <p:nvPr/>
        </p:nvSpPr>
        <p:spPr>
          <a:xfrm>
            <a:off x="282575" y="912184"/>
            <a:ext cx="1105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* Self Attention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981C15-DAFF-C9E9-E5FF-8458BDF352D4}"/>
              </a:ext>
            </a:extLst>
          </p:cNvPr>
          <p:cNvSpPr/>
          <p:nvPr/>
        </p:nvSpPr>
        <p:spPr>
          <a:xfrm>
            <a:off x="1962150" y="521127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x_0</a:t>
            </a:r>
            <a:endParaRPr lang="ko-KR" altLang="en-US" dirty="0"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E49266-CC33-7E74-0C9F-01BE10DF39D8}"/>
              </a:ext>
            </a:extLst>
          </p:cNvPr>
          <p:cNvSpPr/>
          <p:nvPr/>
        </p:nvSpPr>
        <p:spPr>
          <a:xfrm>
            <a:off x="2743611" y="521127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x_1</a:t>
            </a:r>
            <a:endParaRPr lang="ko-KR" altLang="en-US" dirty="0"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4D5662-D83C-49EB-E3F8-A5B0C9A94918}"/>
              </a:ext>
            </a:extLst>
          </p:cNvPr>
          <p:cNvSpPr/>
          <p:nvPr/>
        </p:nvSpPr>
        <p:spPr>
          <a:xfrm>
            <a:off x="3506815" y="521127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x_2</a:t>
            </a:r>
            <a:endParaRPr lang="ko-KR" altLang="en-US" dirty="0"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985805-772D-DAFB-ED43-EE5E578058BB}"/>
              </a:ext>
            </a:extLst>
          </p:cNvPr>
          <p:cNvSpPr/>
          <p:nvPr/>
        </p:nvSpPr>
        <p:spPr>
          <a:xfrm>
            <a:off x="5795962" y="521127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j-lt"/>
              </a:rPr>
              <a:t>x_n</a:t>
            </a:r>
            <a:endParaRPr lang="ko-KR" altLang="en-US" dirty="0"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3B7344-D796-9C14-1971-4E64153FF443}"/>
              </a:ext>
            </a:extLst>
          </p:cNvPr>
          <p:cNvSpPr/>
          <p:nvPr/>
        </p:nvSpPr>
        <p:spPr>
          <a:xfrm>
            <a:off x="5086104" y="5211276"/>
            <a:ext cx="600075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lt"/>
              </a:rPr>
              <a:t>x_n-1</a:t>
            </a:r>
            <a:endParaRPr lang="ko-KR" altLang="en-US" sz="1200" dirty="0">
              <a:latin typeface="+mj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B13C2F-AD53-3B8A-980F-581B3EA5C88C}"/>
              </a:ext>
            </a:extLst>
          </p:cNvPr>
          <p:cNvSpPr/>
          <p:nvPr/>
        </p:nvSpPr>
        <p:spPr>
          <a:xfrm>
            <a:off x="1178415" y="4194595"/>
            <a:ext cx="698010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q_0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8F2C54-D6E6-389A-B545-B0E92C371938}"/>
              </a:ext>
            </a:extLst>
          </p:cNvPr>
          <p:cNvSpPr/>
          <p:nvPr/>
        </p:nvSpPr>
        <p:spPr>
          <a:xfrm>
            <a:off x="1994746" y="4688056"/>
            <a:ext cx="534881" cy="438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k_0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C913A6-5042-8794-B9A9-461E2A422082}"/>
              </a:ext>
            </a:extLst>
          </p:cNvPr>
          <p:cNvSpPr/>
          <p:nvPr/>
        </p:nvSpPr>
        <p:spPr>
          <a:xfrm>
            <a:off x="2776207" y="4688056"/>
            <a:ext cx="534881" cy="438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k_1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12B12D-965F-3B92-1E23-492078999774}"/>
              </a:ext>
            </a:extLst>
          </p:cNvPr>
          <p:cNvSpPr/>
          <p:nvPr/>
        </p:nvSpPr>
        <p:spPr>
          <a:xfrm>
            <a:off x="3612571" y="4688056"/>
            <a:ext cx="534881" cy="438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k_2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221C40-A043-382C-E013-E12CC3F71250}"/>
              </a:ext>
            </a:extLst>
          </p:cNvPr>
          <p:cNvSpPr/>
          <p:nvPr/>
        </p:nvSpPr>
        <p:spPr>
          <a:xfrm>
            <a:off x="5115441" y="4688056"/>
            <a:ext cx="534881" cy="438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k_</a:t>
            </a:r>
            <a:r>
              <a:rPr lang="en-US" altLang="ko-KR" sz="600" dirty="0">
                <a:latin typeface="+mj-lt"/>
              </a:rPr>
              <a:t>n-1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EF2784-3D55-1B88-B472-DA86A0D6518A}"/>
              </a:ext>
            </a:extLst>
          </p:cNvPr>
          <p:cNvSpPr/>
          <p:nvPr/>
        </p:nvSpPr>
        <p:spPr>
          <a:xfrm>
            <a:off x="5879703" y="4688056"/>
            <a:ext cx="534881" cy="438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+mj-lt"/>
              </a:rPr>
              <a:t>k_n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1026" name="Picture 2" descr="Transformer 구현하고 이해하기(2)">
            <a:extLst>
              <a:ext uri="{FF2B5EF4-FFF2-40B4-BE49-F238E27FC236}">
                <a16:creationId xmlns:a16="http://schemas.microsoft.com/office/drawing/2014/main" id="{BCCC4865-9555-E0CA-0A13-7D401A267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t="22764" r="67734" b="13499"/>
          <a:stretch/>
        </p:blipFill>
        <p:spPr bwMode="auto">
          <a:xfrm>
            <a:off x="9261475" y="3359376"/>
            <a:ext cx="2535015" cy="27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E88B85-0C65-E3D9-2880-8AD5382F3BE9}"/>
              </a:ext>
            </a:extLst>
          </p:cNvPr>
          <p:cNvSpPr/>
          <p:nvPr/>
        </p:nvSpPr>
        <p:spPr>
          <a:xfrm>
            <a:off x="1136805" y="5577363"/>
            <a:ext cx="3010647" cy="905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81D390E-8BD3-34A3-CFA7-C78F5A4BCB1A}"/>
              </a:ext>
            </a:extLst>
          </p:cNvPr>
          <p:cNvCxnSpPr>
            <a:endCxn id="1026" idx="2"/>
          </p:cNvCxnSpPr>
          <p:nvPr/>
        </p:nvCxnSpPr>
        <p:spPr>
          <a:xfrm>
            <a:off x="2262186" y="5477976"/>
            <a:ext cx="8266797" cy="598278"/>
          </a:xfrm>
          <a:prstGeom prst="bentConnector4">
            <a:avLst>
              <a:gd name="adj1" fmla="val -67"/>
              <a:gd name="adj2" fmla="val 1382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8B5E47-581A-0D9D-E2CF-DFB2691E9C60}"/>
              </a:ext>
            </a:extLst>
          </p:cNvPr>
          <p:cNvSpPr txBox="1"/>
          <p:nvPr/>
        </p:nvSpPr>
        <p:spPr>
          <a:xfrm>
            <a:off x="9989232" y="2928973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effectLst/>
                <a:latin typeface="+mn-ea"/>
              </a:rPr>
              <a:t>*q k v ?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1A25D22-205B-77B0-ADFE-A3F14AF1D109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4097226" y="1406719"/>
            <a:ext cx="218070" cy="5357683"/>
          </a:xfrm>
          <a:prstGeom prst="bentConnector2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4FD6B87-A571-453C-2BE7-8B4EA34DFF97}"/>
              </a:ext>
            </a:extLst>
          </p:cNvPr>
          <p:cNvCxnSpPr/>
          <p:nvPr/>
        </p:nvCxnSpPr>
        <p:spPr>
          <a:xfrm flipV="1">
            <a:off x="3052761" y="3943348"/>
            <a:ext cx="0" cy="74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C58589-0A30-9FAA-651A-1AE38143888C}"/>
              </a:ext>
            </a:extLst>
          </p:cNvPr>
          <p:cNvCxnSpPr/>
          <p:nvPr/>
        </p:nvCxnSpPr>
        <p:spPr>
          <a:xfrm flipV="1">
            <a:off x="3881436" y="3943348"/>
            <a:ext cx="0" cy="74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682ACD7-B807-7806-1650-8F32E2F5D4BF}"/>
              </a:ext>
            </a:extLst>
          </p:cNvPr>
          <p:cNvCxnSpPr/>
          <p:nvPr/>
        </p:nvCxnSpPr>
        <p:spPr>
          <a:xfrm flipV="1">
            <a:off x="5405436" y="3943348"/>
            <a:ext cx="0" cy="74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4DBDED9-9995-F1EA-5A24-696B447AA6F5}"/>
              </a:ext>
            </a:extLst>
          </p:cNvPr>
          <p:cNvCxnSpPr/>
          <p:nvPr/>
        </p:nvCxnSpPr>
        <p:spPr>
          <a:xfrm flipV="1">
            <a:off x="6091236" y="3943348"/>
            <a:ext cx="0" cy="74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54C4652-7041-A0BF-9501-2794C8641055}"/>
              </a:ext>
            </a:extLst>
          </p:cNvPr>
          <p:cNvSpPr/>
          <p:nvPr/>
        </p:nvSpPr>
        <p:spPr>
          <a:xfrm>
            <a:off x="2369561" y="4487011"/>
            <a:ext cx="289229" cy="283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v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B7EC3B-AA33-522D-93FB-44207635E10A}"/>
              </a:ext>
            </a:extLst>
          </p:cNvPr>
          <p:cNvSpPr/>
          <p:nvPr/>
        </p:nvSpPr>
        <p:spPr>
          <a:xfrm>
            <a:off x="3149226" y="4526318"/>
            <a:ext cx="289229" cy="283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v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5E75DA3-7674-597F-6A1F-91E1B3728453}"/>
              </a:ext>
            </a:extLst>
          </p:cNvPr>
          <p:cNvSpPr/>
          <p:nvPr/>
        </p:nvSpPr>
        <p:spPr>
          <a:xfrm>
            <a:off x="3999851" y="4506225"/>
            <a:ext cx="289229" cy="283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v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50FB7FEF-E7F8-611E-BEE2-BA03D2E47759}"/>
              </a:ext>
            </a:extLst>
          </p:cNvPr>
          <p:cNvSpPr/>
          <p:nvPr/>
        </p:nvSpPr>
        <p:spPr>
          <a:xfrm>
            <a:off x="5483535" y="4496930"/>
            <a:ext cx="289229" cy="283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v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1453FD06-C003-F03D-6164-E5006AA3D6E2}"/>
              </a:ext>
            </a:extLst>
          </p:cNvPr>
          <p:cNvSpPr/>
          <p:nvPr/>
        </p:nvSpPr>
        <p:spPr>
          <a:xfrm>
            <a:off x="6267372" y="4487011"/>
            <a:ext cx="289229" cy="283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v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B9515C35-7350-D9AF-3370-0308D38FB3FA}"/>
              </a:ext>
            </a:extLst>
          </p:cNvPr>
          <p:cNvCxnSpPr/>
          <p:nvPr/>
        </p:nvCxnSpPr>
        <p:spPr>
          <a:xfrm flipV="1">
            <a:off x="2262186" y="3943348"/>
            <a:ext cx="0" cy="74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9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64088</TotalTime>
  <Words>633</Words>
  <Application>Microsoft Office PowerPoint</Application>
  <PresentationFormat>와이드스크린</PresentationFormat>
  <Paragraphs>186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KoPub돋움체_Pro Bold</vt:lpstr>
      <vt:lpstr>KoPub바탕체 Medium</vt:lpstr>
      <vt:lpstr>나눔스퀘어OTF ExtraBold</vt:lpstr>
      <vt:lpstr>프리젠테이션 5 Medium</vt:lpstr>
      <vt:lpstr>프리젠테이션 6 SemiBold</vt:lpstr>
      <vt:lpstr>프리젠테이션 7 Bold</vt:lpstr>
      <vt:lpstr>프리젠테이션 8 ExtraBold</vt:lpstr>
      <vt:lpstr>한컴바탕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O365</dc:creator>
  <cp:lastModifiedBy>O365</cp:lastModifiedBy>
  <cp:revision>876</cp:revision>
  <cp:lastPrinted>2023-08-03T14:04:52Z</cp:lastPrinted>
  <dcterms:created xsi:type="dcterms:W3CDTF">2023-01-25T10:41:21Z</dcterms:created>
  <dcterms:modified xsi:type="dcterms:W3CDTF">2024-08-30T04:57:04Z</dcterms:modified>
  <cp:version>1000.0000.01</cp:version>
</cp:coreProperties>
</file>