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5"/>
  </p:notesMasterIdLst>
  <p:sldIdLst>
    <p:sldId id="796" r:id="rId2"/>
    <p:sldId id="829" r:id="rId3"/>
    <p:sldId id="830" r:id="rId4"/>
    <p:sldId id="831" r:id="rId5"/>
    <p:sldId id="833" r:id="rId6"/>
    <p:sldId id="834" r:id="rId7"/>
    <p:sldId id="832" r:id="rId8"/>
    <p:sldId id="835" r:id="rId9"/>
    <p:sldId id="836" r:id="rId10"/>
    <p:sldId id="828" r:id="rId11"/>
    <p:sldId id="812" r:id="rId12"/>
    <p:sldId id="838" r:id="rId13"/>
    <p:sldId id="8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CC5854"/>
    <a:srgbClr val="262626"/>
    <a:srgbClr val="FF0000"/>
    <a:srgbClr val="FFC000"/>
    <a:srgbClr val="C00000"/>
    <a:srgbClr val="FFE2BB"/>
    <a:srgbClr val="FFFFFF"/>
    <a:srgbClr val="1EE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90" autoAdjust="0"/>
  </p:normalViewPr>
  <p:slideViewPr>
    <p:cSldViewPr snapToGrid="0">
      <p:cViewPr varScale="1">
        <p:scale>
          <a:sx n="59" d="100"/>
          <a:sy n="59" d="100"/>
        </p:scale>
        <p:origin x="102" y="12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5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alstjsdlr0321/Chapter-8.-LLaMA-2-Part1#rotary-positional-embedding-rope" TargetMode="External"/><Relationship Id="rId2" Type="http://schemas.openxmlformats.org/officeDocument/2006/relationships/hyperlink" Target="https://www.sciencedirect.com/science/article/abs/pii/S092523122301186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9415146" y="6351194"/>
            <a:ext cx="2675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spc="70" dirty="0">
                <a:latin typeface="프리젠테이션 6 SemiBold" pitchFamily="2" charset="-127"/>
                <a:ea typeface="프리젠테이션 6 SemiBold" pitchFamily="2" charset="-127"/>
              </a:rPr>
              <a:t>2024.09.06   </a:t>
            </a:r>
            <a:r>
              <a:rPr lang="ko-KR" altLang="en-US" sz="2000" spc="70" dirty="0">
                <a:latin typeface="프리젠테이션 6 SemiBold" pitchFamily="2" charset="-127"/>
                <a:ea typeface="프리젠테이션 6 SemiBold" pitchFamily="2" charset="-127"/>
              </a:rPr>
              <a:t>유하영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B7FF58-BA2C-88D2-FE81-F885391E74D9}"/>
              </a:ext>
            </a:extLst>
          </p:cNvPr>
          <p:cNvGrpSpPr/>
          <p:nvPr/>
        </p:nvGrpSpPr>
        <p:grpSpPr>
          <a:xfrm>
            <a:off x="2199107" y="2266385"/>
            <a:ext cx="7793786" cy="2122486"/>
            <a:chOff x="1937793" y="2009995"/>
            <a:chExt cx="7793786" cy="2122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7CE3A-368D-64A0-2DC9-C1700A7EF291}"/>
                </a:ext>
              </a:extLst>
            </p:cNvPr>
            <p:cNvSpPr txBox="1"/>
            <p:nvPr/>
          </p:nvSpPr>
          <p:spPr>
            <a:xfrm>
              <a:off x="1937793" y="2009995"/>
              <a:ext cx="77660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LLaMA: Open and Efficient Foundation Language Models</a:t>
              </a:r>
              <a:endParaRPr lang="ko-KR" altLang="en-US" sz="1600" b="1" dirty="0">
                <a:latin typeface="Times New Roman" panose="02020603050405020304" pitchFamily="18" charset="0"/>
                <a:ea typeface="나눔스퀘어OTF ExtraBold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A00285-F43B-B306-4EAD-7F113CEE5747}"/>
                </a:ext>
              </a:extLst>
            </p:cNvPr>
            <p:cNvSpPr/>
            <p:nvPr/>
          </p:nvSpPr>
          <p:spPr>
            <a:xfrm>
              <a:off x="3129368" y="3329605"/>
              <a:ext cx="556831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F65EE-7D5B-7915-12BA-213509666F88}"/>
                </a:ext>
              </a:extLst>
            </p:cNvPr>
            <p:cNvSpPr txBox="1"/>
            <p:nvPr/>
          </p:nvSpPr>
          <p:spPr>
            <a:xfrm>
              <a:off x="2095471" y="3486150"/>
              <a:ext cx="7636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Touvron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, Hugo, et al. "Llama: Open and efficient foundation language models." </a:t>
              </a:r>
              <a:r>
                <a:rPr lang="en-US" altLang="ko-KR" b="0" i="1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arXiv</a:t>
              </a:r>
              <a:r>
                <a:rPr lang="en-US" altLang="ko-KR" b="0" i="1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 preprint arXiv:2302.13971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 (</a:t>
              </a:r>
              <a:r>
                <a:rPr lang="en-US" altLang="ko-KR" b="1" i="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2023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NanumGothic" panose="020D0604000000000000" pitchFamily="50" charset="-127"/>
                  <a:cs typeface="Times New Roman" panose="02020603050405020304" pitchFamily="18" charset="0"/>
                </a:rPr>
                <a:t>).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2A4D-EED2-2798-E2CA-209FB4B07D1C}"/>
              </a:ext>
            </a:extLst>
          </p:cNvPr>
          <p:cNvSpPr txBox="1"/>
          <p:nvPr/>
        </p:nvSpPr>
        <p:spPr>
          <a:xfrm>
            <a:off x="10579100" y="5889529"/>
            <a:ext cx="15113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7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간단 논세</a:t>
            </a:r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1245086" y="2313310"/>
            <a:ext cx="9701828" cy="19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endParaRPr lang="en-US" altLang="ko-KR" sz="4800" dirty="0">
              <a:solidFill>
                <a:srgbClr val="275317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WMT 2016 </a:t>
            </a:r>
            <a:r>
              <a:rPr lang="ko-KR" altLang="en-US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번역모델 구현</a:t>
            </a:r>
            <a:endParaRPr lang="en-US" altLang="ko-KR" sz="40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A493-5AE3-6959-837C-66C502EB5AE9}"/>
              </a:ext>
            </a:extLst>
          </p:cNvPr>
          <p:cNvSpPr txBox="1"/>
          <p:nvPr/>
        </p:nvSpPr>
        <p:spPr>
          <a:xfrm>
            <a:off x="651526" y="1211244"/>
            <a:ext cx="6254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제한된 자원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메모리 부족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 err="1">
                <a:latin typeface="+mj-ea"/>
                <a:ea typeface="+mj-ea"/>
              </a:rPr>
              <a:t>텐서</a:t>
            </a:r>
            <a:r>
              <a:rPr lang="ko-KR" altLang="en-US" b="1" dirty="0">
                <a:latin typeface="+mj-ea"/>
                <a:ea typeface="+mj-ea"/>
              </a:rPr>
              <a:t> 변환</a:t>
            </a:r>
            <a:r>
              <a:rPr lang="en-US" altLang="ko-KR" b="1" dirty="0">
                <a:latin typeface="+mj-ea"/>
                <a:ea typeface="+mj-ea"/>
              </a:rPr>
              <a:t>.. </a:t>
            </a:r>
            <a:r>
              <a:rPr lang="ko-KR" altLang="en-US" b="1" dirty="0">
                <a:latin typeface="+mj-ea"/>
                <a:ea typeface="+mj-ea"/>
              </a:rPr>
              <a:t>문제</a:t>
            </a:r>
            <a:r>
              <a:rPr lang="en-US" altLang="ko-KR" b="1" dirty="0">
                <a:latin typeface="+mj-ea"/>
                <a:ea typeface="+mj-ea"/>
              </a:rPr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47A24-FE5C-1E72-5794-281B0A67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01496"/>
            <a:ext cx="9403557" cy="379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8D92E-7FED-1408-9B08-2928D9151363}"/>
              </a:ext>
            </a:extLst>
          </p:cNvPr>
          <p:cNvSpPr txBox="1"/>
          <p:nvPr/>
        </p:nvSpPr>
        <p:spPr>
          <a:xfrm>
            <a:off x="952500" y="3022226"/>
            <a:ext cx="7041881" cy="46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Trainer O    -&gt; </a:t>
            </a:r>
            <a:r>
              <a:rPr lang="ko-KR" altLang="en-US" dirty="0">
                <a:latin typeface="+mn-ea"/>
              </a:rPr>
              <a:t>컴퓨팅 자원 문제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텐서</a:t>
            </a:r>
            <a:r>
              <a:rPr lang="ko-KR" altLang="en-US" b="1" dirty="0">
                <a:latin typeface="+mn-ea"/>
              </a:rPr>
              <a:t> 변환 문제</a:t>
            </a:r>
            <a:r>
              <a:rPr lang="en-US" altLang="ko-KR" b="1" dirty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BDB8D-7C5B-9A9F-CC8B-30136314D3DE}"/>
              </a:ext>
            </a:extLst>
          </p:cNvPr>
          <p:cNvSpPr/>
          <p:nvPr/>
        </p:nvSpPr>
        <p:spPr>
          <a:xfrm>
            <a:off x="6340356" y="1304073"/>
            <a:ext cx="1320800" cy="495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Colab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A37335-DDC3-98DC-16B9-33F29522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3873528"/>
            <a:ext cx="11137900" cy="369583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23F3C46-6002-DFF3-33BF-A6FD0780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6" y="1336268"/>
            <a:ext cx="2435343" cy="2120379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4646E6B-E9A3-F6DA-FAA0-E081F997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98" y="4299767"/>
            <a:ext cx="4970852" cy="2501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8E64D4-691E-C77C-1748-FF9525E84D83}"/>
              </a:ext>
            </a:extLst>
          </p:cNvPr>
          <p:cNvSpPr txBox="1"/>
          <p:nvPr/>
        </p:nvSpPr>
        <p:spPr>
          <a:xfrm>
            <a:off x="816302" y="4672731"/>
            <a:ext cx="4041244" cy="1030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문장 </a:t>
            </a:r>
            <a:r>
              <a:rPr lang="en-US" altLang="ko-KR" sz="1400" b="1" dirty="0">
                <a:latin typeface="+mn-ea"/>
              </a:rPr>
              <a:t>+ &lt;EOS&gt; + zero padding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   문장 </a:t>
            </a:r>
            <a:r>
              <a:rPr lang="en-US" altLang="ko-KR" sz="1400" dirty="0">
                <a:latin typeface="+mn-ea"/>
              </a:rPr>
              <a:t>+ zero padding + &lt;EOS&gt;  -&gt; X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문장 </a:t>
            </a:r>
            <a:r>
              <a:rPr lang="en-US" altLang="ko-KR" sz="1400" dirty="0">
                <a:latin typeface="+mn-ea"/>
              </a:rPr>
              <a:t>+ &lt;EOS&gt; + zero padding   -&gt; </a:t>
            </a:r>
            <a:r>
              <a:rPr lang="ko-KR" altLang="en-US" sz="1400" dirty="0" err="1">
                <a:latin typeface="+mn-ea"/>
              </a:rPr>
              <a:t>텐서</a:t>
            </a:r>
            <a:r>
              <a:rPr lang="ko-KR" altLang="en-US" sz="1400" dirty="0">
                <a:latin typeface="+mn-ea"/>
              </a:rPr>
              <a:t> 불일치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41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85890AC-E93E-57AB-62FB-507669A6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01" y="490313"/>
            <a:ext cx="5563448" cy="5877373"/>
          </a:xfrm>
          <a:prstGeom prst="rect">
            <a:avLst/>
          </a:prstGeom>
        </p:spPr>
      </p:pic>
      <p:pic>
        <p:nvPicPr>
          <p:cNvPr id="13" name="그림 1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A5CB19D-C2C3-1829-B4F0-AF3B116F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2" y="136398"/>
            <a:ext cx="5079596" cy="5800725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46E9BF7-7835-1BD4-B4E3-C42103B7A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04" y="4210866"/>
            <a:ext cx="4544246" cy="2647134"/>
          </a:xfrm>
          <a:prstGeom prst="rect">
            <a:avLst/>
          </a:prstGeom>
        </p:spPr>
      </p:pic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59856DB-BB53-2412-143F-FE2BBF26E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19" y="2185819"/>
            <a:ext cx="5734850" cy="227679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1153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를 활용한 번역 모델 구현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D8A5D1-AAED-E3E6-A2A8-9D991129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" y="1802630"/>
            <a:ext cx="5843440" cy="37282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6F3AB-4708-17A2-0373-5C2349B7384D}"/>
              </a:ext>
            </a:extLst>
          </p:cNvPr>
          <p:cNvSpPr/>
          <p:nvPr/>
        </p:nvSpPr>
        <p:spPr>
          <a:xfrm>
            <a:off x="82881" y="5253712"/>
            <a:ext cx="3031255" cy="240070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0521929-8292-F3FC-F22A-15A39BC6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37" y="1932028"/>
            <a:ext cx="5761838" cy="34482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EED91E-7A64-20E2-E2B5-EA27848CFA64}"/>
              </a:ext>
            </a:extLst>
          </p:cNvPr>
          <p:cNvSpPr/>
          <p:nvPr/>
        </p:nvSpPr>
        <p:spPr>
          <a:xfrm>
            <a:off x="6173638" y="4992043"/>
            <a:ext cx="1788544" cy="388245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9DAFC-44DF-D07B-5E03-1745011BCE41}"/>
              </a:ext>
            </a:extLst>
          </p:cNvPr>
          <p:cNvSpPr txBox="1"/>
          <p:nvPr/>
        </p:nvSpPr>
        <p:spPr>
          <a:xfrm>
            <a:off x="651527" y="1211244"/>
            <a:ext cx="437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TEST</a:t>
            </a:r>
            <a:r>
              <a:rPr lang="ko-KR" altLang="en-US" b="1" dirty="0">
                <a:latin typeface="+mj-ea"/>
                <a:ea typeface="+mj-ea"/>
              </a:rPr>
              <a:t> 결과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9E9B9-872C-E84D-51C3-B1DAD7AB48CA}"/>
              </a:ext>
            </a:extLst>
          </p:cNvPr>
          <p:cNvSpPr txBox="1"/>
          <p:nvPr/>
        </p:nvSpPr>
        <p:spPr>
          <a:xfrm>
            <a:off x="6865719" y="1228496"/>
            <a:ext cx="437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Translated Sentence</a:t>
            </a:r>
          </a:p>
        </p:txBody>
      </p:sp>
    </p:spTree>
    <p:extLst>
      <p:ext uri="{BB962C8B-B14F-4D97-AF65-F5344CB8AC3E}">
        <p14:creationId xmlns:p14="http://schemas.microsoft.com/office/powerpoint/2010/main" val="42698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Introduction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A1AB0-D95E-E0C2-5974-5BBC24C729CA}"/>
              </a:ext>
            </a:extLst>
          </p:cNvPr>
          <p:cNvSpPr txBox="1"/>
          <p:nvPr/>
        </p:nvSpPr>
        <p:spPr>
          <a:xfrm>
            <a:off x="3649488" y="2716734"/>
            <a:ext cx="2886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Chinchilla Scaling</a:t>
            </a:r>
          </a:p>
          <a:p>
            <a:r>
              <a:rPr lang="en-US" altLang="ko-KR" b="1" dirty="0"/>
              <a:t> </a:t>
            </a:r>
            <a:r>
              <a:rPr lang="en-US" altLang="ko-KR" b="1" dirty="0">
                <a:effectLst/>
              </a:rPr>
              <a:t>: A replication attempt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2878C-2275-142A-2DFA-CDE7193D7030}"/>
              </a:ext>
            </a:extLst>
          </p:cNvPr>
          <p:cNvSpPr txBox="1"/>
          <p:nvPr/>
        </p:nvSpPr>
        <p:spPr>
          <a:xfrm>
            <a:off x="-51197" y="2792699"/>
            <a:ext cx="288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연구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B71A7-2C44-CD66-49B3-19769C3CDD18}"/>
              </a:ext>
            </a:extLst>
          </p:cNvPr>
          <p:cNvSpPr txBox="1"/>
          <p:nvPr/>
        </p:nvSpPr>
        <p:spPr>
          <a:xfrm>
            <a:off x="113109" y="3243604"/>
            <a:ext cx="288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더 큰 모델을 만드는 데 초점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14C356E-7636-EDA7-4E2B-F8EE96512FA6}"/>
              </a:ext>
            </a:extLst>
          </p:cNvPr>
          <p:cNvSpPr/>
          <p:nvPr/>
        </p:nvSpPr>
        <p:spPr>
          <a:xfrm>
            <a:off x="2834878" y="2818763"/>
            <a:ext cx="673893" cy="5078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357F032-75ED-FEA7-9ED1-142CF54AAAB7}"/>
              </a:ext>
            </a:extLst>
          </p:cNvPr>
          <p:cNvSpPr/>
          <p:nvPr/>
        </p:nvSpPr>
        <p:spPr>
          <a:xfrm>
            <a:off x="7027775" y="2848428"/>
            <a:ext cx="990600" cy="5078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CDF53-27E5-2FDD-9E36-F4CA8E122F0C}"/>
              </a:ext>
            </a:extLst>
          </p:cNvPr>
          <p:cNvSpPr txBox="1"/>
          <p:nvPr/>
        </p:nvSpPr>
        <p:spPr>
          <a:xfrm>
            <a:off x="3283967" y="3504772"/>
            <a:ext cx="34385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effectLst/>
              </a:rPr>
              <a:t>작은 모델을 더 많은 토큰으로 오래 훈련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742CB-D5F5-5E88-A2A8-4D79DC729BF7}"/>
              </a:ext>
            </a:extLst>
          </p:cNvPr>
          <p:cNvSpPr txBox="1"/>
          <p:nvPr/>
        </p:nvSpPr>
        <p:spPr>
          <a:xfrm>
            <a:off x="8353679" y="2722753"/>
            <a:ext cx="288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ffectLst/>
              </a:rPr>
              <a:t>LLaMA 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DB088-2459-1AFD-2D51-4D965949708F}"/>
              </a:ext>
            </a:extLst>
          </p:cNvPr>
          <p:cNvSpPr txBox="1"/>
          <p:nvPr/>
        </p:nvSpPr>
        <p:spPr>
          <a:xfrm>
            <a:off x="5197897" y="3815954"/>
            <a:ext cx="183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작은 모델을 사용하여</a:t>
            </a:r>
            <a:endParaRPr lang="en-US" altLang="ko-KR" sz="1400" dirty="0"/>
          </a:p>
          <a:p>
            <a:r>
              <a:rPr lang="ko-KR" altLang="en-US" sz="1400" dirty="0"/>
              <a:t> 추론이 빠른 모델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5FE31EB-F4E9-1775-C866-A64C08822105}"/>
              </a:ext>
            </a:extLst>
          </p:cNvPr>
          <p:cNvSpPr/>
          <p:nvPr/>
        </p:nvSpPr>
        <p:spPr>
          <a:xfrm>
            <a:off x="4589342" y="4179692"/>
            <a:ext cx="533400" cy="695325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5C6E6-AB78-6454-1997-F88932249EF2}"/>
              </a:ext>
            </a:extLst>
          </p:cNvPr>
          <p:cNvSpPr txBox="1"/>
          <p:nvPr/>
        </p:nvSpPr>
        <p:spPr>
          <a:xfrm>
            <a:off x="2719462" y="4875017"/>
            <a:ext cx="4071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무조건적으로 많은 토큰의 수 보다는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모델의 크기와 데이터를 최적화</a:t>
            </a:r>
            <a:r>
              <a:rPr lang="ko-KR" altLang="en-US" dirty="0">
                <a:solidFill>
                  <a:schemeClr val="accent2"/>
                </a:solidFill>
              </a:rPr>
              <a:t>하는 방법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9096ED-2D18-3013-F63B-8FC9E7F6BCC6}"/>
              </a:ext>
            </a:extLst>
          </p:cNvPr>
          <p:cNvSpPr txBox="1"/>
          <p:nvPr/>
        </p:nvSpPr>
        <p:spPr>
          <a:xfrm>
            <a:off x="7821177" y="3501742"/>
            <a:ext cx="28860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적절한 규모의 모델과 상대적으로 </a:t>
            </a:r>
            <a:endParaRPr lang="en-US" altLang="ko-KR" sz="1600" dirty="0"/>
          </a:p>
          <a:p>
            <a:r>
              <a:rPr lang="ko-KR" altLang="en-US" sz="1600" dirty="0"/>
              <a:t>적은 토큰으로 훈련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오픈소싱에</a:t>
            </a:r>
            <a:r>
              <a:rPr lang="ko-KR" altLang="en-US" sz="1600" dirty="0"/>
              <a:t> 제약 </a:t>
            </a:r>
            <a:r>
              <a:rPr lang="en-US" altLang="ko-KR" sz="1600" dirty="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effectLst/>
              </a:rPr>
              <a:t>PaLM</a:t>
            </a:r>
            <a:r>
              <a:rPr lang="ko-KR" altLang="en-US" sz="1600" b="1" dirty="0">
                <a:effectLst/>
              </a:rPr>
              <a:t>이</a:t>
            </a:r>
            <a:r>
              <a:rPr lang="ko-KR" altLang="en-US" sz="1600" dirty="0"/>
              <a:t>나 </a:t>
            </a:r>
            <a:r>
              <a:rPr lang="en-US" altLang="ko-KR" sz="1600" b="1" dirty="0">
                <a:effectLst/>
              </a:rPr>
              <a:t>Chinchilla</a:t>
            </a:r>
            <a:r>
              <a:rPr lang="ko-KR" altLang="en-US" sz="1600" b="1" dirty="0"/>
              <a:t>에 준하는 성능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AD4FAA-4968-BFCE-3D9B-9E138F75EAB6}"/>
              </a:ext>
            </a:extLst>
          </p:cNvPr>
          <p:cNvSpPr/>
          <p:nvPr/>
        </p:nvSpPr>
        <p:spPr>
          <a:xfrm>
            <a:off x="7027775" y="3035118"/>
            <a:ext cx="308968" cy="22967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098D16-78FD-48C9-0887-407F7E795E77}"/>
              </a:ext>
            </a:extLst>
          </p:cNvPr>
          <p:cNvSpPr/>
          <p:nvPr/>
        </p:nvSpPr>
        <p:spPr>
          <a:xfrm>
            <a:off x="6704223" y="5010150"/>
            <a:ext cx="582402" cy="3217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83BC8-70DF-FFBB-8668-BF9935A29ED9}"/>
              </a:ext>
            </a:extLst>
          </p:cNvPr>
          <p:cNvSpPr txBox="1"/>
          <p:nvPr/>
        </p:nvSpPr>
        <p:spPr>
          <a:xfrm>
            <a:off x="7675958" y="5280987"/>
            <a:ext cx="4600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 공개된 데이터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 기존 모델들을 활용한 효율적인 아키텍처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 추가연구 방향 → </a:t>
            </a:r>
            <a:r>
              <a:rPr lang="en-US" altLang="ko-KR" sz="1600" dirty="0">
                <a:solidFill>
                  <a:srgbClr val="0070C0"/>
                </a:solidFill>
              </a:rPr>
              <a:t>instruction tuning</a:t>
            </a:r>
            <a:r>
              <a:rPr lang="ko-KR" altLang="en-US" sz="1600" dirty="0">
                <a:solidFill>
                  <a:srgbClr val="0070C0"/>
                </a:solidFill>
              </a:rPr>
              <a:t>의 가능성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BB957-581C-D242-8CF5-FD88F4027C8D}"/>
              </a:ext>
            </a:extLst>
          </p:cNvPr>
          <p:cNvSpPr txBox="1"/>
          <p:nvPr/>
        </p:nvSpPr>
        <p:spPr>
          <a:xfrm>
            <a:off x="1588653" y="1430689"/>
            <a:ext cx="9118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effectLst/>
              </a:rPr>
              <a:t>적절한 규모의 모델을 사용하고 상대적으로 적은 토큰으로 훈련하는 방법을 제안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34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Data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2B4EF5-B219-7BA1-F32B-83556122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3" y="2701812"/>
            <a:ext cx="4085042" cy="2800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5554A-A28A-A3F8-3C71-98161340D472}"/>
              </a:ext>
            </a:extLst>
          </p:cNvPr>
          <p:cNvSpPr txBox="1"/>
          <p:nvPr/>
        </p:nvSpPr>
        <p:spPr>
          <a:xfrm>
            <a:off x="6096000" y="2025932"/>
            <a:ext cx="6372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다른 </a:t>
            </a:r>
            <a:r>
              <a:rPr lang="en-US" altLang="ko-KR" sz="1600" dirty="0"/>
              <a:t>LLM</a:t>
            </a:r>
            <a:r>
              <a:rPr lang="ko-KR" altLang="en-US" sz="1600" dirty="0"/>
              <a:t>을 학습할 때 사용한 데이터 재사용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 효과가 입증된 데이터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오픈소싱과</a:t>
            </a:r>
            <a:r>
              <a:rPr lang="ko-KR" altLang="en-US" sz="1400" dirty="0"/>
              <a:t> 호환 </a:t>
            </a:r>
            <a:r>
              <a:rPr lang="en-US" altLang="ko-KR" sz="1400" dirty="0"/>
              <a:t>: </a:t>
            </a:r>
            <a:r>
              <a:rPr lang="ko-KR" altLang="en-US" sz="1400" dirty="0"/>
              <a:t>나중에 오픈소스로 공개할 때 제약이 </a:t>
            </a:r>
            <a:r>
              <a:rPr lang="ko-KR" altLang="en-US" sz="1400" dirty="0" err="1"/>
              <a:t>없어야하기</a:t>
            </a:r>
            <a:r>
              <a:rPr lang="ko-KR" altLang="en-US" sz="1400" dirty="0"/>
              <a:t> 때문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941FDB-A6BA-C7C8-257F-5BCB3801FBA3}"/>
              </a:ext>
            </a:extLst>
          </p:cNvPr>
          <p:cNvCxnSpPr/>
          <p:nvPr/>
        </p:nvCxnSpPr>
        <p:spPr>
          <a:xfrm>
            <a:off x="4956345" y="3381375"/>
            <a:ext cx="1911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090FB7-7CBC-BBB4-5FB3-D2B975BB2278}"/>
              </a:ext>
            </a:extLst>
          </p:cNvPr>
          <p:cNvCxnSpPr>
            <a:cxnSpLocks/>
          </p:cNvCxnSpPr>
          <p:nvPr/>
        </p:nvCxnSpPr>
        <p:spPr>
          <a:xfrm>
            <a:off x="4956345" y="3667125"/>
            <a:ext cx="1825455" cy="58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8C9714-6518-0ED5-FC36-684FFC22F778}"/>
              </a:ext>
            </a:extLst>
          </p:cNvPr>
          <p:cNvSpPr txBox="1"/>
          <p:nvPr/>
        </p:nvSpPr>
        <p:spPr>
          <a:xfrm>
            <a:off x="6867525" y="3104376"/>
            <a:ext cx="6372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CommonCrawl</a:t>
            </a:r>
            <a:r>
              <a:rPr lang="en-US" altLang="ko-KR" sz="1600" dirty="0"/>
              <a:t> : </a:t>
            </a:r>
            <a:r>
              <a:rPr lang="ko-KR" altLang="en-US" sz="1600" b="1" dirty="0">
                <a:effectLst/>
              </a:rPr>
              <a:t>웹 </a:t>
            </a:r>
            <a:r>
              <a:rPr lang="ko-KR" altLang="en-US" sz="1600" b="1" dirty="0" err="1">
                <a:effectLst/>
              </a:rPr>
              <a:t>크롤링</a:t>
            </a:r>
            <a:r>
              <a:rPr lang="ko-KR" altLang="en-US" sz="1600" b="1" dirty="0">
                <a:effectLst/>
              </a:rPr>
              <a:t> 기반 대규모 데이터셋</a:t>
            </a:r>
            <a:endParaRPr lang="en-US" altLang="ko-KR" sz="1600" b="1" dirty="0">
              <a:effectLst/>
            </a:endParaRPr>
          </a:p>
          <a:p>
            <a:r>
              <a:rPr lang="ko-KR" altLang="en-US" sz="1400" dirty="0"/>
              <a:t>노이즈가 많고</a:t>
            </a:r>
            <a:r>
              <a:rPr lang="en-US" altLang="ko-KR" sz="1400" dirty="0"/>
              <a:t>, </a:t>
            </a:r>
            <a:r>
              <a:rPr lang="ko-KR" altLang="en-US" sz="1400" dirty="0"/>
              <a:t>품질이 낮다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469DA-556F-760B-D879-1B1FB13A6EB4}"/>
              </a:ext>
            </a:extLst>
          </p:cNvPr>
          <p:cNvSpPr txBox="1"/>
          <p:nvPr/>
        </p:nvSpPr>
        <p:spPr>
          <a:xfrm>
            <a:off x="6867525" y="4060938"/>
            <a:ext cx="4800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C4 : </a:t>
            </a:r>
            <a:r>
              <a:rPr lang="en-US" altLang="ko-KR" sz="1600" dirty="0" err="1"/>
              <a:t>CommonCrawl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기반 </a:t>
            </a:r>
            <a:r>
              <a:rPr lang="ko-KR" altLang="en-US" sz="1600" dirty="0" err="1"/>
              <a:t>전처리된</a:t>
            </a:r>
            <a:r>
              <a:rPr lang="ko-KR" altLang="en-US" sz="1600" dirty="0"/>
              <a:t> 데이터셋</a:t>
            </a:r>
            <a:r>
              <a:rPr lang="en-US" altLang="ko-KR" sz="1600" dirty="0"/>
              <a:t>. </a:t>
            </a:r>
            <a:r>
              <a:rPr lang="ko-KR" altLang="en-US" sz="1600" dirty="0"/>
              <a:t>구글의 </a:t>
            </a:r>
            <a:r>
              <a:rPr lang="en-US" altLang="ko-KR" sz="1600" dirty="0"/>
              <a:t>T5</a:t>
            </a:r>
            <a:r>
              <a:rPr lang="ko-KR" altLang="en-US" sz="1600" dirty="0"/>
              <a:t>모델을 훈련하기 위해 개발된 데이터셋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695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D6F7BC19-DB87-4EAC-D773-85903395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788857"/>
            <a:ext cx="9705975" cy="20809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/>
              </a:rPr>
              <a:t>Pre-normalization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[GPT-3]</a:t>
            </a:r>
            <a:endParaRPr lang="ko-KR" altLang="en-US" sz="2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33D53-16E3-4659-A630-6D46332E815E}"/>
              </a:ext>
            </a:extLst>
          </p:cNvPr>
          <p:cNvSpPr txBox="1"/>
          <p:nvPr/>
        </p:nvSpPr>
        <p:spPr>
          <a:xfrm>
            <a:off x="-1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https://proceedings.mlr.press/v119/xiong20b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40608-DE34-B0E4-F076-B4B9B478FC50}"/>
              </a:ext>
            </a:extLst>
          </p:cNvPr>
          <p:cNvSpPr txBox="1"/>
          <p:nvPr/>
        </p:nvSpPr>
        <p:spPr>
          <a:xfrm>
            <a:off x="382002" y="3097038"/>
            <a:ext cx="75914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Post-LN </a:t>
            </a:r>
            <a:r>
              <a:rPr lang="ko-KR" altLang="en-US" sz="1400" dirty="0"/>
              <a:t>구조의 </a:t>
            </a:r>
            <a:r>
              <a:rPr lang="en-US" altLang="ko-KR" sz="1400" b="1" dirty="0">
                <a:solidFill>
                  <a:schemeClr val="accent5"/>
                </a:solidFill>
              </a:rPr>
              <a:t>warm-up</a:t>
            </a:r>
            <a:endParaRPr lang="ko-KR" altLang="en-US" sz="14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Post-LN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근처의 파라미터들이 큰 </a:t>
            </a:r>
            <a:r>
              <a:rPr lang="en-US" altLang="ko-KR" sz="1400" dirty="0"/>
              <a:t>gradient</a:t>
            </a:r>
            <a:r>
              <a:rPr lang="ko-KR" altLang="en-US" sz="1400" dirty="0"/>
              <a:t>를 가지기 때문에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  이를 직접 큰 </a:t>
            </a:r>
            <a:r>
              <a:rPr lang="en-US" altLang="ko-KR" sz="1400" dirty="0"/>
              <a:t>learning rate</a:t>
            </a:r>
            <a:r>
              <a:rPr lang="ko-KR" altLang="en-US" sz="1400" dirty="0"/>
              <a:t>로 학습하면 학습이 불안정하므로</a:t>
            </a:r>
            <a:r>
              <a:rPr lang="en-US" altLang="ko-KR" sz="1400" dirty="0"/>
              <a:t> warm up </a:t>
            </a:r>
            <a:r>
              <a:rPr lang="ko-KR" altLang="en-US" sz="1400" dirty="0"/>
              <a:t>필요 </a:t>
            </a:r>
            <a:r>
              <a:rPr lang="en-US" altLang="ko-KR" sz="1400" dirty="0"/>
              <a:t>(</a:t>
            </a:r>
            <a:r>
              <a:rPr lang="ko-KR" altLang="en-US" sz="1400" dirty="0"/>
              <a:t>거의 필수적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   * </a:t>
            </a:r>
            <a:r>
              <a:rPr lang="ko-KR" altLang="en-US" sz="1400" dirty="0" err="1"/>
              <a:t>학습률을</a:t>
            </a:r>
            <a:r>
              <a:rPr lang="ko-KR" altLang="en-US" sz="1400" dirty="0"/>
              <a:t> 매우 작은 값에서 시작 → 점진적인 </a:t>
            </a:r>
            <a:r>
              <a:rPr lang="ko-KR" altLang="en-US" sz="1400" dirty="0" err="1"/>
              <a:t>학습률</a:t>
            </a:r>
            <a:r>
              <a:rPr lang="ko-KR" altLang="en-US" sz="1400" dirty="0"/>
              <a:t> 증가</a:t>
            </a:r>
            <a:r>
              <a:rPr lang="en-US" altLang="ko-KR" sz="1400" dirty="0"/>
              <a:t>(warm up</a:t>
            </a:r>
            <a:r>
              <a:rPr lang="ko-KR" altLang="en-US" sz="1400" dirty="0"/>
              <a:t>단계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      → Warm-up</a:t>
            </a:r>
            <a:r>
              <a:rPr lang="ko-KR" altLang="en-US" sz="1400" dirty="0"/>
              <a:t>기간이 끝나면</a:t>
            </a:r>
            <a:r>
              <a:rPr lang="en-US" altLang="ko-KR" sz="1400" dirty="0"/>
              <a:t>,  </a:t>
            </a:r>
            <a:r>
              <a:rPr lang="ko-KR" altLang="en-US" sz="1400" dirty="0"/>
              <a:t>일반적인 </a:t>
            </a:r>
            <a:r>
              <a:rPr lang="ko-KR" altLang="en-US" sz="1400" dirty="0" err="1"/>
              <a:t>학습률로</a:t>
            </a:r>
            <a:r>
              <a:rPr lang="ko-KR" altLang="en-US" sz="1400" dirty="0"/>
              <a:t> 조정됨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en-US" altLang="ko-KR" sz="1400" b="1" dirty="0"/>
              <a:t>warm-up</a:t>
            </a:r>
            <a:r>
              <a:rPr lang="ko-KR" altLang="en-US" sz="1400" b="1" dirty="0"/>
              <a:t>없이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Pre-LN </a:t>
            </a:r>
            <a:r>
              <a:rPr lang="ko-KR" altLang="en-US" sz="1400" b="1" dirty="0">
                <a:solidFill>
                  <a:schemeClr val="accent5"/>
                </a:solidFill>
              </a:rPr>
              <a:t>사용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Layer Normalization</a:t>
            </a:r>
            <a:r>
              <a:rPr lang="ko-KR" altLang="en-US" sz="1400" dirty="0"/>
              <a:t>을 초기에 배치하여</a:t>
            </a:r>
            <a:r>
              <a:rPr lang="en-US" altLang="ko-KR" sz="1400" dirty="0"/>
              <a:t>, warm up </a:t>
            </a:r>
            <a:r>
              <a:rPr lang="ko-KR" altLang="en-US" sz="1400" dirty="0"/>
              <a:t>없이도 안정적인 학습의 가능성을 제시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(</a:t>
            </a:r>
            <a:r>
              <a:rPr lang="ko-KR" altLang="en-US" sz="1400" dirty="0"/>
              <a:t>순서</a:t>
            </a:r>
            <a:r>
              <a:rPr lang="en-US" altLang="ko-KR" sz="1400" dirty="0"/>
              <a:t>) </a:t>
            </a:r>
            <a:r>
              <a:rPr lang="ko-KR" altLang="en-US" sz="1400" dirty="0"/>
              <a:t>레이어 정규화</a:t>
            </a:r>
            <a:r>
              <a:rPr lang="en-US" altLang="ko-KR" sz="1400" dirty="0"/>
              <a:t>-&gt;</a:t>
            </a:r>
            <a:r>
              <a:rPr lang="ko-KR" altLang="en-US" sz="1400" dirty="0" err="1"/>
              <a:t>서브레이어</a:t>
            </a:r>
            <a:r>
              <a:rPr lang="en-US" altLang="ko-KR" sz="1400" dirty="0"/>
              <a:t>-&gt;</a:t>
            </a:r>
            <a:r>
              <a:rPr lang="ko-KR" altLang="en-US" sz="1400" dirty="0" err="1"/>
              <a:t>잔차연결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effectLst/>
              </a:rPr>
              <a:t>RMS Normalization </a:t>
            </a:r>
            <a:r>
              <a:rPr lang="ko-KR" altLang="en-US" sz="1400" dirty="0">
                <a:effectLst/>
              </a:rPr>
              <a:t>사용</a:t>
            </a:r>
            <a:endParaRPr lang="en-US" altLang="ko-KR" sz="1400" dirty="0">
              <a:effectLst/>
            </a:endParaRPr>
          </a:p>
          <a:p>
            <a:r>
              <a:rPr lang="en-US" altLang="ko-KR" sz="1400" dirty="0"/>
              <a:t>layer </a:t>
            </a:r>
            <a:r>
              <a:rPr lang="ko-KR" altLang="en-US" sz="1400" dirty="0"/>
              <a:t>내의 평균 제곱근을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사용해 정규화 진행</a:t>
            </a:r>
            <a:endParaRPr lang="en-US" altLang="ko-KR" sz="1400" dirty="0">
              <a:effectLst/>
            </a:endParaRPr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16" name="그림 15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0786D57D-3E3E-CE42-D68C-DF95B75F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59" y="3001026"/>
            <a:ext cx="3799439" cy="3574354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ADEF0E7-D6D3-C805-1AB1-2E65ACD88B26}"/>
              </a:ext>
            </a:extLst>
          </p:cNvPr>
          <p:cNvCxnSpPr>
            <a:cxnSpLocks/>
          </p:cNvCxnSpPr>
          <p:nvPr/>
        </p:nvCxnSpPr>
        <p:spPr>
          <a:xfrm>
            <a:off x="2924175" y="4627245"/>
            <a:ext cx="7610475" cy="1498508"/>
          </a:xfrm>
          <a:prstGeom prst="bentConnector3">
            <a:avLst>
              <a:gd name="adj1" fmla="val 640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3C77F882-92F8-DBC7-E537-C72C79C99F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0" y="5724473"/>
            <a:ext cx="2443401" cy="6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/>
              </a:rPr>
              <a:t>SwiGLU</a:t>
            </a:r>
            <a:r>
              <a:rPr lang="en-US" altLang="ko-KR" sz="4000" b="1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[</a:t>
            </a:r>
            <a:r>
              <a:rPr lang="en-US" altLang="ko-KR" sz="2000" b="1" dirty="0" err="1">
                <a:solidFill>
                  <a:schemeClr val="bg1"/>
                </a:solidFill>
                <a:effectLst/>
              </a:rPr>
              <a:t>PaLM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] </a:t>
            </a:r>
            <a:endParaRPr lang="ko-KR" altLang="en-US" sz="2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5" name="그림 4" descr="라인, 그래프, 도표, 평행이(가) 표시된 사진&#10;&#10;자동 생성된 설명">
            <a:extLst>
              <a:ext uri="{FF2B5EF4-FFF2-40B4-BE49-F238E27FC236}">
                <a16:creationId xmlns:a16="http://schemas.microsoft.com/office/drawing/2014/main" id="{D1A1F63D-0567-F871-EBB9-4B6792DFE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3" y="1920456"/>
            <a:ext cx="4682399" cy="3871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8CEE7-BE53-3547-F6A7-21CBEF757514}"/>
              </a:ext>
            </a:extLst>
          </p:cNvPr>
          <p:cNvSpPr txBox="1"/>
          <p:nvPr/>
        </p:nvSpPr>
        <p:spPr>
          <a:xfrm>
            <a:off x="308497" y="1113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SwiGLU =&gt; Swish</a:t>
            </a:r>
            <a:r>
              <a:rPr lang="ko-KR" altLang="en-US"/>
              <a:t>함수 </a:t>
            </a:r>
            <a:r>
              <a:rPr lang="en-US" altLang="ko-KR"/>
              <a:t>+ GLU (Gated Linear Unit)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D5CB4-019F-7307-C77F-F863CDE4076A}"/>
              </a:ext>
            </a:extLst>
          </p:cNvPr>
          <p:cNvSpPr txBox="1"/>
          <p:nvPr/>
        </p:nvSpPr>
        <p:spPr>
          <a:xfrm>
            <a:off x="5155722" y="2364440"/>
            <a:ext cx="168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5854"/>
                </a:solidFill>
              </a:rPr>
              <a:t>Swish</a:t>
            </a:r>
            <a:r>
              <a:rPr lang="ko-KR" altLang="en-US" dirty="0">
                <a:solidFill>
                  <a:srgbClr val="CC5854"/>
                </a:solidFill>
              </a:rPr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6C02D-FDDC-FEA9-FD2B-305CFBEA04B6}"/>
              </a:ext>
            </a:extLst>
          </p:cNvPr>
          <p:cNvSpPr txBox="1"/>
          <p:nvPr/>
        </p:nvSpPr>
        <p:spPr>
          <a:xfrm>
            <a:off x="5333281" y="2733772"/>
            <a:ext cx="200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Swish(x)=</a:t>
            </a:r>
            <a:r>
              <a:rPr lang="en-US" altLang="ko-KR" dirty="0" err="1"/>
              <a:t>x⋅σ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26444-7A17-FD87-E1FB-C97CE4495F37}"/>
              </a:ext>
            </a:extLst>
          </p:cNvPr>
          <p:cNvSpPr txBox="1"/>
          <p:nvPr/>
        </p:nvSpPr>
        <p:spPr>
          <a:xfrm>
            <a:off x="5333281" y="3403507"/>
            <a:ext cx="52775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GLU</a:t>
            </a:r>
          </a:p>
          <a:p>
            <a:r>
              <a:rPr lang="ko-KR" altLang="en-US" sz="1600" dirty="0"/>
              <a:t>입력 벡터를 두 부분으로 나누어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값을 다르게 처리하는 활성화 함수 </a:t>
            </a:r>
            <a:r>
              <a:rPr lang="en-US" altLang="ko-KR" sz="1600" dirty="0"/>
              <a:t>(</a:t>
            </a:r>
            <a:r>
              <a:rPr lang="ko-KR" altLang="en-US" sz="1600" dirty="0"/>
              <a:t>더 복잡한 비선형성 모델링 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A8C3F-2442-2C93-3B71-EBDB5DCE3690}"/>
              </a:ext>
            </a:extLst>
          </p:cNvPr>
          <p:cNvSpPr txBox="1"/>
          <p:nvPr/>
        </p:nvSpPr>
        <p:spPr>
          <a:xfrm>
            <a:off x="5622677" y="4265281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GLU(x)=x_1⋅σ(x_2) </a:t>
            </a:r>
          </a:p>
          <a:p>
            <a:r>
              <a:rPr lang="en-US" altLang="ko-KR" sz="1400" dirty="0"/>
              <a:t>  x_1 : </a:t>
            </a:r>
            <a:r>
              <a:rPr lang="ko-KR" altLang="en-US" sz="1400" dirty="0"/>
              <a:t>입력벡터의 첫 번째 절반</a:t>
            </a:r>
            <a:r>
              <a:rPr lang="en-US" altLang="ko-KR" sz="1400" dirty="0"/>
              <a:t>, </a:t>
            </a:r>
            <a:r>
              <a:rPr lang="ko-KR" altLang="en-US" sz="1400" dirty="0"/>
              <a:t>선형변환 후 활성화 함수 없이 그대로 남음 </a:t>
            </a:r>
            <a:endParaRPr lang="en-US" altLang="ko-KR" sz="1400" dirty="0"/>
          </a:p>
          <a:p>
            <a:r>
              <a:rPr lang="en-US" altLang="ko-KR" sz="1400" dirty="0"/>
              <a:t>  x_2 : </a:t>
            </a:r>
            <a:r>
              <a:rPr lang="ko-KR" altLang="en-US" sz="1400" dirty="0"/>
              <a:t>입력벡터의 두 번째 절반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시그모이드</a:t>
            </a:r>
            <a:r>
              <a:rPr lang="ko-KR" altLang="en-US" sz="1400" dirty="0"/>
              <a:t> 함수를 적용하여 게이트 역할 수행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31BE3-4B36-312E-CDE8-087AADF82597}"/>
              </a:ext>
            </a:extLst>
          </p:cNvPr>
          <p:cNvSpPr txBox="1"/>
          <p:nvPr/>
        </p:nvSpPr>
        <p:spPr>
          <a:xfrm>
            <a:off x="415969" y="147003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ReLU</a:t>
            </a:r>
            <a:r>
              <a:rPr lang="en-US" altLang="ko-KR" sz="1200" dirty="0"/>
              <a:t> </a:t>
            </a:r>
            <a:r>
              <a:rPr lang="ko-KR" altLang="en-US" sz="1200" dirty="0"/>
              <a:t>활성화 함수 대신 사용</a:t>
            </a:r>
          </a:p>
        </p:txBody>
      </p:sp>
    </p:spTree>
    <p:extLst>
      <p:ext uri="{BB962C8B-B14F-4D97-AF65-F5344CB8AC3E}">
        <p14:creationId xmlns:p14="http://schemas.microsoft.com/office/powerpoint/2010/main" val="37878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effectLst/>
              </a:rPr>
              <a:t>Rotary Positional Embeddings(</a:t>
            </a:r>
            <a:r>
              <a:rPr lang="en-US" altLang="ko-KR" sz="3600" b="1" dirty="0" err="1">
                <a:solidFill>
                  <a:schemeClr val="bg1"/>
                </a:solidFill>
                <a:effectLst/>
              </a:rPr>
              <a:t>RoPE</a:t>
            </a:r>
            <a:r>
              <a:rPr lang="en-US" altLang="ko-KR" sz="3600" b="1" dirty="0">
                <a:solidFill>
                  <a:schemeClr val="bg1"/>
                </a:solidFill>
                <a:effectLst/>
              </a:rPr>
              <a:t>)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[</a:t>
            </a:r>
            <a:r>
              <a:rPr lang="en-US" altLang="ko-KR" sz="2000" b="1" dirty="0" err="1">
                <a:solidFill>
                  <a:schemeClr val="bg1"/>
                </a:solidFill>
                <a:effectLst/>
              </a:rPr>
              <a:t>GPTNeo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]</a:t>
            </a:r>
            <a:endParaRPr lang="ko-KR" altLang="en-US" sz="2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8CEE7-BE53-3547-F6A7-21CBEF757514}"/>
              </a:ext>
            </a:extLst>
          </p:cNvPr>
          <p:cNvSpPr txBox="1"/>
          <p:nvPr/>
        </p:nvSpPr>
        <p:spPr>
          <a:xfrm>
            <a:off x="413271" y="1028095"/>
            <a:ext cx="1058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</a:rPr>
              <a:t>상대적인 위치 </a:t>
            </a:r>
            <a:r>
              <a:rPr lang="ko-KR" altLang="en-US" dirty="0" err="1">
                <a:effectLst/>
              </a:rPr>
              <a:t>임베딩</a:t>
            </a:r>
            <a:r>
              <a:rPr lang="ko-KR" altLang="en-US" dirty="0">
                <a:effectLst/>
              </a:rPr>
              <a:t> 파악을 위해</a:t>
            </a:r>
            <a:r>
              <a:rPr lang="en-US" altLang="ko-KR" dirty="0">
                <a:effectLst/>
              </a:rPr>
              <a:t>, </a:t>
            </a:r>
            <a:r>
              <a:rPr lang="ko-KR" altLang="en-US" b="1" dirty="0">
                <a:effectLst/>
              </a:rPr>
              <a:t>회전 행렬</a:t>
            </a:r>
            <a:r>
              <a:rPr lang="ko-KR" altLang="en-US" dirty="0">
                <a:effectLst/>
              </a:rPr>
              <a:t>을 사용하여 </a:t>
            </a:r>
            <a:r>
              <a:rPr lang="ko-KR" altLang="en-US" b="1" dirty="0">
                <a:effectLst/>
              </a:rPr>
              <a:t>토큰 간의 </a:t>
            </a:r>
            <a:r>
              <a:rPr lang="ko-KR" altLang="en-US" b="1" dirty="0">
                <a:solidFill>
                  <a:srgbClr val="0000FF"/>
                </a:solidFill>
                <a:effectLst/>
              </a:rPr>
              <a:t>상대적</a:t>
            </a:r>
            <a:r>
              <a:rPr lang="ko-KR" altLang="en-US" b="1" dirty="0">
                <a:effectLst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effectLst/>
              </a:rPr>
              <a:t>위치정보</a:t>
            </a:r>
            <a:r>
              <a:rPr lang="ko-KR" altLang="en-US" b="1" dirty="0">
                <a:effectLst/>
              </a:rPr>
              <a:t>를 인코딩 </a:t>
            </a:r>
            <a:r>
              <a:rPr lang="ko-KR" altLang="en-US" dirty="0">
                <a:effectLst/>
              </a:rPr>
              <a:t>하는 것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77D4A-EA6E-3B8C-D81C-E47BD21D67C9}"/>
              </a:ext>
            </a:extLst>
          </p:cNvPr>
          <p:cNvSpPr txBox="1"/>
          <p:nvPr/>
        </p:nvSpPr>
        <p:spPr>
          <a:xfrm>
            <a:off x="-1" y="6483533"/>
            <a:ext cx="101822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effectLst/>
                <a:hlinkClick r:id="rId2"/>
              </a:rPr>
              <a:t>https://www.sciencedirect.com/science/article/abs/pii/S0925231223011864</a:t>
            </a:r>
            <a:endParaRPr lang="en-US" altLang="ko-KR" sz="1050" dirty="0">
              <a:effectLst/>
            </a:endParaRPr>
          </a:p>
          <a:p>
            <a:r>
              <a:rPr lang="en-US" altLang="ko-KR" sz="1050" dirty="0">
                <a:effectLst/>
                <a:hlinkClick r:id="rId3"/>
              </a:rPr>
              <a:t>https://velog.io/@alstjsdlr0321/Chapter-8.-LLaMA-2-Part1#rotary-positional-embedding-rope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DE074-D2BE-64C0-9671-B6F37A152343}"/>
              </a:ext>
            </a:extLst>
          </p:cNvPr>
          <p:cNvSpPr txBox="1"/>
          <p:nvPr/>
        </p:nvSpPr>
        <p:spPr>
          <a:xfrm>
            <a:off x="413271" y="1746182"/>
            <a:ext cx="39385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Absolute Position Embedding</a:t>
            </a:r>
          </a:p>
          <a:p>
            <a:r>
              <a:rPr lang="en-US" altLang="ko-KR" sz="1400" dirty="0"/>
              <a:t>sinusoid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r>
              <a:rPr lang="ko-KR" altLang="en-US" sz="1400" dirty="0">
                <a:effectLst/>
              </a:rPr>
              <a:t>시퀀스 내에서 </a:t>
            </a:r>
            <a:r>
              <a:rPr lang="ko-KR" altLang="en-US" sz="1400" b="1" dirty="0">
                <a:effectLst/>
              </a:rPr>
              <a:t>각 토큰의 고유한 위치</a:t>
            </a:r>
            <a:r>
              <a:rPr lang="ko-KR" altLang="en-US" sz="1400" dirty="0">
                <a:effectLst/>
              </a:rPr>
              <a:t>가 모델에 제공</a:t>
            </a:r>
            <a:endParaRPr lang="en-US" altLang="ko-KR" sz="1400" dirty="0">
              <a:effectLst/>
            </a:endParaRPr>
          </a:p>
          <a:p>
            <a:r>
              <a:rPr lang="ko-KR" altLang="en-US" sz="1400" dirty="0">
                <a:effectLst/>
              </a:rPr>
              <a:t> → </a:t>
            </a:r>
            <a:r>
              <a:rPr lang="ko-KR" altLang="en-US" sz="1400" b="1" dirty="0">
                <a:effectLst/>
              </a:rPr>
              <a:t>절대적인 위치</a:t>
            </a:r>
            <a:r>
              <a:rPr lang="ko-KR" altLang="en-US" sz="1400" dirty="0">
                <a:effectLst/>
              </a:rPr>
              <a:t>에 기반한 </a:t>
            </a:r>
            <a:r>
              <a:rPr lang="ko-KR" altLang="en-US" sz="1400" dirty="0" err="1">
                <a:effectLst/>
              </a:rPr>
              <a:t>임베딩을</a:t>
            </a:r>
            <a:r>
              <a:rPr lang="ko-KR" altLang="en-US" sz="1400" dirty="0">
                <a:effectLst/>
              </a:rPr>
              <a:t> 제공</a:t>
            </a:r>
            <a:endParaRPr lang="ko-KR" altLang="en-US" sz="1400" dirty="0"/>
          </a:p>
        </p:txBody>
      </p:sp>
      <p:pic>
        <p:nvPicPr>
          <p:cNvPr id="13" name="그림 1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DB7EBD88-83C0-C15E-2580-19C495A3D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53" y="1641407"/>
            <a:ext cx="6363232" cy="4016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941C1-7B83-190B-640A-D53D104AA30E}"/>
              </a:ext>
            </a:extLst>
          </p:cNvPr>
          <p:cNvSpPr txBox="1"/>
          <p:nvPr/>
        </p:nvSpPr>
        <p:spPr>
          <a:xfrm>
            <a:off x="413271" y="3000346"/>
            <a:ext cx="52372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Rotary Positional Embeddings (</a:t>
            </a:r>
            <a:r>
              <a:rPr lang="en-US" altLang="ko-KR" dirty="0" err="1"/>
              <a:t>RoPE</a:t>
            </a:r>
            <a:r>
              <a:rPr lang="en-US" altLang="ko-KR" dirty="0"/>
              <a:t>)</a:t>
            </a:r>
          </a:p>
          <a:p>
            <a:r>
              <a:rPr lang="en-US" altLang="ko-KR" sz="1400" i="1" dirty="0">
                <a:effectLst/>
              </a:rPr>
              <a:t>  </a:t>
            </a:r>
            <a:r>
              <a:rPr lang="el-GR" altLang="ko-KR" sz="1400" i="1" dirty="0">
                <a:effectLst/>
              </a:rPr>
              <a:t>θ</a:t>
            </a:r>
            <a:r>
              <a:rPr lang="en-US" altLang="ko-KR" sz="1400" i="1" dirty="0">
                <a:effectLst/>
              </a:rPr>
              <a:t>(</a:t>
            </a:r>
            <a:r>
              <a:rPr lang="en-US" altLang="ko-KR" sz="1400" dirty="0"/>
              <a:t>sinusoid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q,k</a:t>
            </a:r>
            <a:r>
              <a:rPr lang="ko-KR" altLang="en-US" sz="1400" dirty="0"/>
              <a:t>에 대해서 벡터를 회전하는 방식으로 </a:t>
            </a:r>
            <a:r>
              <a:rPr lang="ko-KR" altLang="en-US" sz="1400" b="1" dirty="0">
                <a:effectLst/>
              </a:rPr>
              <a:t>위치 정보를 삽입</a:t>
            </a:r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단어를 </a:t>
            </a:r>
            <a:r>
              <a:rPr lang="ko-KR" altLang="en-US" sz="1400" dirty="0" err="1"/>
              <a:t>임베딩하여</a:t>
            </a:r>
            <a:r>
              <a:rPr lang="ko-KR" altLang="en-US" sz="1400" dirty="0"/>
              <a:t> 벡터화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/>
              <a:t>2</a:t>
            </a:r>
            <a:r>
              <a:rPr lang="ko-KR" altLang="en-US" sz="1400" dirty="0"/>
              <a:t>차원의 하위벡터로 나눔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회전 변환 적용</a:t>
            </a:r>
            <a:r>
              <a:rPr lang="en-US" altLang="ko-KR" sz="1400" dirty="0"/>
              <a:t>(</a:t>
            </a:r>
            <a:r>
              <a:rPr lang="ko-KR" altLang="en-US" sz="1400" dirty="0"/>
              <a:t>회전 행렬사용</a:t>
            </a:r>
            <a:r>
              <a:rPr lang="en-US" altLang="ko-KR" sz="1400" dirty="0"/>
              <a:t>, </a:t>
            </a:r>
            <a:r>
              <a:rPr lang="en-US" altLang="ko-KR" sz="1400" i="1" dirty="0"/>
              <a:t>θ </a:t>
            </a:r>
            <a:r>
              <a:rPr lang="ko-KR" altLang="en-US" sz="1400" i="1" dirty="0"/>
              <a:t>는 </a:t>
            </a:r>
            <a:r>
              <a:rPr lang="en-US" altLang="ko-KR" sz="1400" i="1" dirty="0"/>
              <a:t>sinusoid </a:t>
            </a:r>
            <a:r>
              <a:rPr lang="ko-KR" altLang="en-US" sz="1400" i="1" dirty="0"/>
              <a:t>사용</a:t>
            </a:r>
            <a:r>
              <a:rPr lang="en-US" altLang="ko-KR" sz="1400" i="1" dirty="0"/>
              <a:t>)</a:t>
            </a:r>
            <a:endParaRPr lang="ko-KR" altLang="en-US" sz="1400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기존 벡터는 위치정보가 반영된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벡터로 변환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q,k</a:t>
            </a:r>
            <a:r>
              <a:rPr lang="ko-KR" altLang="en-US" sz="1400" dirty="0"/>
              <a:t>에 대해서만</a:t>
            </a:r>
            <a:r>
              <a:rPr lang="en-US" altLang="ko-KR" sz="1400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쿼리와 키 벡터를 위치에 따라 각기 다른 각도로 회전 → 위치에 기반한 상대적인 정보를 인코딩</a:t>
            </a:r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q</a:t>
            </a:r>
            <a:r>
              <a:rPr lang="ko-KR" altLang="en-US" sz="1400" dirty="0"/>
              <a:t>벡터인 </a:t>
            </a:r>
            <a:r>
              <a:rPr lang="en-US" altLang="ko-KR" sz="1400" dirty="0"/>
              <a:t>m</a:t>
            </a:r>
            <a:r>
              <a:rPr lang="ko-KR" altLang="en-US" sz="1400" dirty="0"/>
              <a:t>과 </a:t>
            </a:r>
            <a:r>
              <a:rPr lang="en-US" altLang="ko-KR" sz="1400" dirty="0"/>
              <a:t>k</a:t>
            </a:r>
            <a:r>
              <a:rPr lang="ko-KR" altLang="en-US" sz="1400" dirty="0"/>
              <a:t>벡터인 </a:t>
            </a:r>
            <a:r>
              <a:rPr lang="en-US" altLang="ko-KR" sz="1400" dirty="0"/>
              <a:t>n</a:t>
            </a:r>
            <a:r>
              <a:rPr lang="ko-KR" altLang="en-US" sz="1400" dirty="0"/>
              <a:t>과의 차이를 통해 서로 다른 각도로 회전하여 연산</a:t>
            </a:r>
            <a:r>
              <a:rPr lang="en-US" altLang="ko-KR" sz="1400" dirty="0"/>
              <a:t>. </a:t>
            </a:r>
            <a:r>
              <a:rPr lang="ko-KR" altLang="en-US" sz="1400" b="1" dirty="0">
                <a:effectLst/>
              </a:rPr>
              <a:t>회전 행렬은 각도만 변경하므로</a:t>
            </a:r>
            <a:r>
              <a:rPr lang="en-US" altLang="ko-KR" sz="1400" b="1" dirty="0">
                <a:effectLst/>
              </a:rPr>
              <a:t>, </a:t>
            </a:r>
            <a:r>
              <a:rPr lang="ko-KR" altLang="en-US" sz="1400" b="1" dirty="0">
                <a:effectLst/>
              </a:rPr>
              <a:t>벡터의 크기나 방향 손상</a:t>
            </a:r>
            <a:r>
              <a:rPr lang="en-US" altLang="ko-KR" sz="1400" b="1" dirty="0">
                <a:effectLst/>
              </a:rPr>
              <a:t>X, </a:t>
            </a:r>
            <a:r>
              <a:rPr lang="ko-KR" altLang="en-US" sz="1400" b="1" dirty="0">
                <a:effectLst/>
              </a:rPr>
              <a:t>단어 </a:t>
            </a:r>
            <a:r>
              <a:rPr lang="ko-KR" altLang="en-US" sz="1400" b="1" dirty="0" err="1">
                <a:effectLst/>
              </a:rPr>
              <a:t>임베딩이</a:t>
            </a:r>
            <a:r>
              <a:rPr lang="ko-KR" altLang="en-US" sz="1400" b="1" dirty="0">
                <a:effectLst/>
              </a:rPr>
              <a:t> 가진 의미는 유지된다</a:t>
            </a:r>
            <a:r>
              <a:rPr lang="en-US" altLang="ko-KR" sz="1400" b="1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20" name="그림 19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3B29A9C3-A372-C8B7-B32B-ACC3298A1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76" y="5747140"/>
            <a:ext cx="4915586" cy="666843"/>
          </a:xfrm>
          <a:prstGeom prst="rect">
            <a:avLst/>
          </a:prstGeom>
        </p:spPr>
      </p:pic>
      <p:pic>
        <p:nvPicPr>
          <p:cNvPr id="25" name="그림 24" descr="텍스트, 폰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1B3B8D98-917B-4796-071E-EF4D2B24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55" y="1691465"/>
            <a:ext cx="195289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/>
              </a:rPr>
              <a:t>Main results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D9C08-F7B4-A99E-6A2C-D01947D67800}"/>
              </a:ext>
            </a:extLst>
          </p:cNvPr>
          <p:cNvSpPr txBox="1"/>
          <p:nvPr/>
        </p:nvSpPr>
        <p:spPr>
          <a:xfrm>
            <a:off x="638175" y="1050542"/>
            <a:ext cx="8705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zero-shot</a:t>
            </a:r>
            <a:r>
              <a:rPr lang="ko-KR" altLang="en-US" sz="1600" dirty="0"/>
              <a:t>과 </a:t>
            </a:r>
            <a:r>
              <a:rPr lang="en-US" altLang="ko-KR" sz="1600" dirty="0"/>
              <a:t>few-shot </a:t>
            </a:r>
            <a:r>
              <a:rPr lang="ko-KR" altLang="en-US" sz="1600" dirty="0"/>
              <a:t>태스크에서의 성능을 측정한 방법과 결과에 대한 설명</a:t>
            </a: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6B8E1B2-C97F-C648-1671-499CE71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0" y="2236922"/>
            <a:ext cx="7192379" cy="3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86FAE-385D-723B-CEC2-96C9ADD0E3F2}"/>
              </a:ext>
            </a:extLst>
          </p:cNvPr>
          <p:cNvSpPr txBox="1"/>
          <p:nvPr/>
        </p:nvSpPr>
        <p:spPr>
          <a:xfrm>
            <a:off x="7996148" y="4970142"/>
            <a:ext cx="384810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상식추론 </a:t>
            </a:r>
            <a:r>
              <a:rPr lang="en-US" altLang="ko-KR" sz="1400" dirty="0">
                <a:solidFill>
                  <a:schemeClr val="bg1"/>
                </a:solidFill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</a:rPr>
              <a:t>에서의 </a:t>
            </a:r>
            <a:r>
              <a:rPr lang="en-US" altLang="ko-KR" sz="1400" dirty="0">
                <a:solidFill>
                  <a:schemeClr val="bg1"/>
                </a:solidFill>
              </a:rPr>
              <a:t>Zero-shot performance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5E4F2-6929-5681-ADDE-E1E72EB6D5D6}"/>
              </a:ext>
            </a:extLst>
          </p:cNvPr>
          <p:cNvSpPr/>
          <p:nvPr/>
        </p:nvSpPr>
        <p:spPr>
          <a:xfrm>
            <a:off x="2592597" y="2689796"/>
            <a:ext cx="828675" cy="30044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D82712-0EB9-7B13-5337-EF8813B713DB}"/>
              </a:ext>
            </a:extLst>
          </p:cNvPr>
          <p:cNvSpPr/>
          <p:nvPr/>
        </p:nvSpPr>
        <p:spPr>
          <a:xfrm>
            <a:off x="2592597" y="3118267"/>
            <a:ext cx="904875" cy="30044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BC783E-3981-6C7F-C31F-E5A6FBC046F0}"/>
              </a:ext>
            </a:extLst>
          </p:cNvPr>
          <p:cNvSpPr/>
          <p:nvPr/>
        </p:nvSpPr>
        <p:spPr>
          <a:xfrm>
            <a:off x="2589182" y="3777291"/>
            <a:ext cx="1562100" cy="30044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4BBDB-0C0C-B602-BA1F-B98DA8E367DC}"/>
              </a:ext>
            </a:extLst>
          </p:cNvPr>
          <p:cNvSpPr txBox="1"/>
          <p:nvPr/>
        </p:nvSpPr>
        <p:spPr>
          <a:xfrm>
            <a:off x="914399" y="1405925"/>
            <a:ext cx="6353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Zero-shot </a:t>
            </a:r>
          </a:p>
          <a:p>
            <a:r>
              <a:rPr lang="ko-KR" altLang="en-US" sz="1200" dirty="0"/>
              <a:t>  모델에 대한 아무런 예시를 주지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주어진 작업에 대한 텍스트 설명과 예제를 제공</a:t>
            </a:r>
            <a:endParaRPr lang="en-US" altLang="ko-KR" sz="1200" dirty="0"/>
          </a:p>
          <a:p>
            <a:r>
              <a:rPr lang="en-US" altLang="ko-KR" sz="1200" dirty="0"/>
              <a:t>Few-shot </a:t>
            </a:r>
          </a:p>
          <a:p>
            <a:r>
              <a:rPr lang="ko-KR" altLang="en-US" sz="1200" dirty="0"/>
              <a:t>  작업에 대해 몇 개의 예시를 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11812-305E-6C8D-0305-69BE6FDA3E7D}"/>
              </a:ext>
            </a:extLst>
          </p:cNvPr>
          <p:cNvSpPr txBox="1"/>
          <p:nvPr/>
        </p:nvSpPr>
        <p:spPr>
          <a:xfrm>
            <a:off x="2387667" y="5704364"/>
            <a:ext cx="7891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“ LLaMA-13B </a:t>
            </a:r>
            <a:r>
              <a:rPr lang="ko-KR" altLang="en-US" sz="1400" dirty="0"/>
              <a:t>모델은 </a:t>
            </a:r>
            <a:r>
              <a:rPr lang="en-US" altLang="ko-KR" sz="1400" dirty="0"/>
              <a:t>GPT-3</a:t>
            </a:r>
            <a:r>
              <a:rPr lang="ko-KR" altLang="en-US" sz="1400" dirty="0"/>
              <a:t>보다 </a:t>
            </a:r>
            <a:r>
              <a:rPr lang="en-US" altLang="ko-KR" sz="1400" dirty="0"/>
              <a:t>10</a:t>
            </a:r>
            <a:r>
              <a:rPr lang="ko-KR" altLang="en-US" sz="1400" dirty="0"/>
              <a:t>배 이상 작은 크기에도 불구하고 이를 능가하는 성능을 보였으며</a:t>
            </a:r>
            <a:r>
              <a:rPr lang="en-US" altLang="ko-KR" sz="1400" dirty="0"/>
              <a:t>,     </a:t>
            </a:r>
          </a:p>
          <a:p>
            <a:r>
              <a:rPr lang="en-US" altLang="ko-KR" sz="1400" dirty="0"/>
              <a:t>  LLaMA-65B </a:t>
            </a:r>
            <a:r>
              <a:rPr lang="ko-KR" altLang="en-US" sz="1400" dirty="0"/>
              <a:t>모델은 </a:t>
            </a:r>
            <a:r>
              <a:rPr lang="en-US" altLang="ko-KR" sz="1400" dirty="0"/>
              <a:t>Chinchilla-70B </a:t>
            </a:r>
            <a:r>
              <a:rPr lang="ko-KR" altLang="en-US" sz="1400" dirty="0"/>
              <a:t>및 </a:t>
            </a:r>
            <a:r>
              <a:rPr lang="en-US" altLang="ko-KR" sz="1400" dirty="0"/>
              <a:t>PaLM-540B</a:t>
            </a:r>
            <a:r>
              <a:rPr lang="ko-KR" altLang="en-US" sz="1400" dirty="0"/>
              <a:t>와 경쟁할 만한 성능을 보였습니다</a:t>
            </a:r>
            <a:r>
              <a:rPr lang="en-US" altLang="ko-KR" sz="1400" dirty="0"/>
              <a:t>.  ”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754FFA-84DF-1313-9559-A5613BB4C9B2}"/>
              </a:ext>
            </a:extLst>
          </p:cNvPr>
          <p:cNvSpPr/>
          <p:nvPr/>
        </p:nvSpPr>
        <p:spPr>
          <a:xfrm>
            <a:off x="2589182" y="4077735"/>
            <a:ext cx="1562100" cy="981218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3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/>
              </a:rPr>
              <a:t>Instruction Finetuning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CFDD67-86F1-70D8-62B2-7B4B0610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0" y="1733312"/>
            <a:ext cx="3762900" cy="3410426"/>
          </a:xfrm>
          <a:prstGeom prst="rect">
            <a:avLst/>
          </a:prstGeom>
        </p:spPr>
      </p:pic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E4EF6AE-A035-8769-7D9E-3DBE40712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9" y="1637993"/>
            <a:ext cx="5986700" cy="34104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01DF0C-5929-A6E8-F538-FA17D68ACF05}"/>
              </a:ext>
            </a:extLst>
          </p:cNvPr>
          <p:cNvSpPr txBox="1"/>
          <p:nvPr/>
        </p:nvSpPr>
        <p:spPr>
          <a:xfrm>
            <a:off x="326231" y="922600"/>
            <a:ext cx="6138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좌측 </a:t>
            </a:r>
            <a:r>
              <a:rPr lang="en-US" altLang="ko-KR" sz="1400" dirty="0"/>
              <a:t>- </a:t>
            </a:r>
            <a:r>
              <a:rPr lang="ko-KR" altLang="en-US" sz="1400" dirty="0"/>
              <a:t>기존 모델들로 </a:t>
            </a:r>
            <a:r>
              <a:rPr lang="en-US" altLang="ko-KR" sz="1400" dirty="0"/>
              <a:t>MMLU task </a:t>
            </a:r>
            <a:r>
              <a:rPr lang="ko-KR" altLang="en-US" sz="1400" dirty="0"/>
              <a:t>성능 </a:t>
            </a:r>
            <a:r>
              <a:rPr lang="en-US" altLang="ko-KR" sz="1400" dirty="0"/>
              <a:t>(</a:t>
            </a:r>
            <a:r>
              <a:rPr lang="ko-KR" altLang="en-US" sz="1400" dirty="0"/>
              <a:t>가장 오른쪽 내용이 평균</a:t>
            </a:r>
            <a:r>
              <a:rPr lang="en-US" altLang="ko-KR" sz="1400" dirty="0"/>
              <a:t>) </a:t>
            </a:r>
          </a:p>
          <a:p>
            <a:r>
              <a:rPr lang="ko-KR" altLang="en-US" sz="1400" dirty="0"/>
              <a:t>우측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파인튜닝된</a:t>
            </a:r>
            <a:r>
              <a:rPr lang="ko-KR" altLang="en-US" sz="1400" dirty="0"/>
              <a:t> 모델을 바탕으로 </a:t>
            </a:r>
            <a:r>
              <a:rPr lang="en-US" altLang="ko-KR" sz="1400" dirty="0"/>
              <a:t>MMLU task </a:t>
            </a:r>
            <a:r>
              <a:rPr lang="ko-KR" altLang="en-US" sz="1400" dirty="0"/>
              <a:t>성능</a:t>
            </a:r>
            <a:r>
              <a:rPr lang="en-US" altLang="ko-KR" sz="1400" dirty="0"/>
              <a:t>(</a:t>
            </a:r>
            <a:r>
              <a:rPr lang="ko-KR" altLang="en-US" sz="1400" dirty="0"/>
              <a:t>평균만 제시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6E5F77-EC8C-EF62-A4A6-BDBB254F7AC2}"/>
              </a:ext>
            </a:extLst>
          </p:cNvPr>
          <p:cNvSpPr/>
          <p:nvPr/>
        </p:nvSpPr>
        <p:spPr>
          <a:xfrm>
            <a:off x="8039100" y="4126663"/>
            <a:ext cx="1562100" cy="30044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7F337-09E3-483F-8169-0606AE189FAF}"/>
              </a:ext>
            </a:extLst>
          </p:cNvPr>
          <p:cNvSpPr txBox="1"/>
          <p:nvPr/>
        </p:nvSpPr>
        <p:spPr>
          <a:xfrm>
            <a:off x="1995487" y="5536288"/>
            <a:ext cx="8486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</a:rPr>
              <a:t>- Instruction Finetuning : </a:t>
            </a:r>
            <a:r>
              <a:rPr lang="en-US" altLang="ko-KR" sz="1400" dirty="0"/>
              <a:t>LLaMA </a:t>
            </a:r>
            <a:r>
              <a:rPr lang="ko-KR" altLang="en-US" sz="1400" dirty="0"/>
              <a:t>모델을 추가로 명령어 데이터를 사용해 미세 조정하여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모델이 주어진 명령어를 더 잘 이해하고 따를 수 있게 만드는 과정</a:t>
            </a:r>
            <a:endParaRPr lang="en-US" altLang="ko-KR" sz="1400" dirty="0"/>
          </a:p>
          <a:p>
            <a:r>
              <a:rPr lang="en-US" altLang="ko-KR" sz="1400" dirty="0"/>
              <a:t>- fine tuning</a:t>
            </a:r>
            <a:r>
              <a:rPr lang="ko-KR" altLang="en-US" sz="1400" dirty="0"/>
              <a:t>된 </a:t>
            </a:r>
            <a:r>
              <a:rPr lang="en-US" altLang="ko-KR" sz="1400" dirty="0"/>
              <a:t>LLaMA-65B </a:t>
            </a:r>
            <a:r>
              <a:rPr lang="ko-KR" altLang="en-US" sz="1400" dirty="0"/>
              <a:t>모델</a:t>
            </a:r>
            <a:r>
              <a:rPr lang="en-US" altLang="ko-KR" sz="1400" dirty="0"/>
              <a:t>(LLaMA-I)</a:t>
            </a:r>
            <a:r>
              <a:rPr lang="ko-KR" altLang="en-US" sz="1400" dirty="0"/>
              <a:t>은 </a:t>
            </a:r>
            <a:r>
              <a:rPr lang="en-US" altLang="ko-KR" sz="1400" b="1" dirty="0">
                <a:effectLst/>
              </a:rPr>
              <a:t>MMLU(</a:t>
            </a:r>
            <a:r>
              <a:rPr lang="ko-KR" altLang="en-US" sz="1400" b="1" dirty="0">
                <a:effectLst/>
              </a:rPr>
              <a:t>대규모 </a:t>
            </a:r>
            <a:r>
              <a:rPr lang="ko-KR" altLang="en-US" sz="1400" b="1" dirty="0" err="1">
                <a:effectLst/>
              </a:rPr>
              <a:t>멀티태스크</a:t>
            </a:r>
            <a:r>
              <a:rPr lang="ko-KR" altLang="en-US" sz="1400" b="1" dirty="0">
                <a:effectLst/>
              </a:rPr>
              <a:t> 언어 이해</a:t>
            </a:r>
            <a:r>
              <a:rPr lang="en-US" altLang="ko-KR" sz="1400" b="1" dirty="0">
                <a:effectLst/>
              </a:rPr>
              <a:t>)</a:t>
            </a:r>
            <a:r>
              <a:rPr lang="ko-KR" altLang="en-US" sz="1400" dirty="0"/>
              <a:t> 벤치마크에서 더 나은 성능을 보였다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/>
              </a:rPr>
              <a:t>Conclusion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470DE-C7D7-0AC9-1A37-BA2CDF2A249E}"/>
              </a:ext>
            </a:extLst>
          </p:cNvPr>
          <p:cNvSpPr txBox="1"/>
          <p:nvPr/>
        </p:nvSpPr>
        <p:spPr>
          <a:xfrm>
            <a:off x="1466850" y="1711315"/>
            <a:ext cx="9029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</a:rPr>
              <a:t>LLaMA-13B</a:t>
            </a:r>
            <a:r>
              <a:rPr lang="ko-KR" altLang="en-US" dirty="0">
                <a:latin typeface="+mn-ea"/>
              </a:rPr>
              <a:t> 모델은 </a:t>
            </a:r>
            <a:r>
              <a:rPr lang="en-US" altLang="ko-KR" b="1" dirty="0">
                <a:latin typeface="+mn-ea"/>
              </a:rPr>
              <a:t>GPT-3</a:t>
            </a:r>
            <a:r>
              <a:rPr lang="ko-KR" altLang="en-US" dirty="0">
                <a:latin typeface="+mn-ea"/>
              </a:rPr>
              <a:t>보다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배 이상 작은 크기에도 불구하고 이를 능가하는 성능을 보였으며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b="1" dirty="0">
                <a:latin typeface="+mn-ea"/>
              </a:rPr>
              <a:t>LLaMA-65B</a:t>
            </a:r>
            <a:r>
              <a:rPr lang="ko-KR" altLang="en-US" dirty="0">
                <a:latin typeface="+mn-ea"/>
              </a:rPr>
              <a:t> 모델은 </a:t>
            </a:r>
            <a:r>
              <a:rPr lang="en-US" altLang="ko-KR" b="1" dirty="0">
                <a:latin typeface="+mn-ea"/>
              </a:rPr>
              <a:t>Chinchilla-70B</a:t>
            </a:r>
            <a:r>
              <a:rPr lang="ko-KR" altLang="en-US" dirty="0">
                <a:latin typeface="+mn-ea"/>
              </a:rPr>
              <a:t> 및 </a:t>
            </a:r>
            <a:r>
              <a:rPr lang="en-US" altLang="ko-KR" b="1" dirty="0">
                <a:latin typeface="+mn-ea"/>
              </a:rPr>
              <a:t>PaLM-540B</a:t>
            </a:r>
            <a:r>
              <a:rPr lang="ko-KR" altLang="en-US" dirty="0">
                <a:latin typeface="+mn-ea"/>
              </a:rPr>
              <a:t>와 경쟁할 만한 성능을 보였다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기존 연구들과는 달리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우리는 독점 데이터셋을 사용하지 않고도 </a:t>
            </a:r>
            <a:r>
              <a:rPr lang="ko-KR" altLang="en-US" b="1" dirty="0">
                <a:latin typeface="+mn-ea"/>
              </a:rPr>
              <a:t>공개적으로 사용 가능한 데이터</a:t>
            </a:r>
            <a:r>
              <a:rPr lang="ko-KR" altLang="en-US" dirty="0">
                <a:latin typeface="+mn-ea"/>
              </a:rPr>
              <a:t>로만 학습하여 더 나은 성능을 달성했음을 관찰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오픈소스로 제공했다는 점에서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추후 많은 대규모 </a:t>
            </a:r>
            <a:r>
              <a:rPr lang="en-US" altLang="ko-KR" dirty="0">
                <a:latin typeface="+mn-ea"/>
              </a:rPr>
              <a:t>LM</a:t>
            </a:r>
            <a:r>
              <a:rPr lang="ko-KR" altLang="en-US" dirty="0">
                <a:latin typeface="+mn-ea"/>
              </a:rPr>
              <a:t>들의 개발을 가속화하는데 기여했다는 점에서 높은 가치가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모델들을 명령어 데이터로 미세 조정하는 것이 유망한 결과를 낳는다는 것을 관찰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3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64226</TotalTime>
  <Words>978</Words>
  <Application>Microsoft Office PowerPoint</Application>
  <PresentationFormat>와이드스크린</PresentationFormat>
  <Paragraphs>128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KoPub돋움체_Pro Bold</vt:lpstr>
      <vt:lpstr>KoPub바탕체 Medium</vt:lpstr>
      <vt:lpstr>프리젠테이션 6 SemiBold</vt:lpstr>
      <vt:lpstr>프리젠테이션 8 ExtraBold</vt:lpstr>
      <vt:lpstr>한컴바탕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923</cp:revision>
  <cp:lastPrinted>2023-08-03T14:04:52Z</cp:lastPrinted>
  <dcterms:created xsi:type="dcterms:W3CDTF">2023-01-25T10:41:21Z</dcterms:created>
  <dcterms:modified xsi:type="dcterms:W3CDTF">2024-09-11T07:26:03Z</dcterms:modified>
  <cp:version>1000.0000.01</cp:version>
</cp:coreProperties>
</file>