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4"/>
  </p:notesMasterIdLst>
  <p:sldIdLst>
    <p:sldId id="828" r:id="rId2"/>
    <p:sldId id="812" r:id="rId3"/>
    <p:sldId id="843" r:id="rId4"/>
    <p:sldId id="845" r:id="rId5"/>
    <p:sldId id="846" r:id="rId6"/>
    <p:sldId id="840" r:id="rId7"/>
    <p:sldId id="841" r:id="rId8"/>
    <p:sldId id="844" r:id="rId9"/>
    <p:sldId id="842" r:id="rId10"/>
    <p:sldId id="847" r:id="rId11"/>
    <p:sldId id="848" r:id="rId12"/>
    <p:sldId id="84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86ECC"/>
    <a:srgbClr val="156082"/>
    <a:srgbClr val="FFFF00"/>
    <a:srgbClr val="CC5854"/>
    <a:srgbClr val="262626"/>
    <a:srgbClr val="FF0000"/>
    <a:srgbClr val="FFC000"/>
    <a:srgbClr val="C00000"/>
    <a:srgbClr val="FFE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5090" autoAdjust="0"/>
  </p:normalViewPr>
  <p:slideViewPr>
    <p:cSldViewPr snapToGrid="0">
      <p:cViewPr>
        <p:scale>
          <a:sx n="100" d="100"/>
          <a:sy n="100" d="100"/>
        </p:scale>
        <p:origin x="1002" y="34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EE8D8-C820-459C-8D67-AF2F06C8AD70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B259E-C654-441E-BBE4-DFAF35F0B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7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안녕하십니까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저는 서경대학교 컴퓨터공학과에 재학 중인 유하영입니다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제가 소개 드릴 프로젝트는 졸업작품으로 진행한 것이며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2023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월까지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개월간 제작하였습니다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본 프로젝트는 자연어 처리를 기반으로 하여 인간의 심리적 특성을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가지 성격 유형으로 분류하는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MBTI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검사의 새로운 지표를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제시하는 것을 목표로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./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B259E-C654-441E-BBE4-DFAF35F0BD5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57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안녕하십니까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저는 서경대학교 컴퓨터공학과에 재학 중인 유하영입니다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제가 소개 드릴 프로젝트는 졸업작품으로 진행한 것이며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2023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월까지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개월간 제작하였습니다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본 프로젝트는 자연어 처리를 기반으로 하여 인간의 심리적 특성을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가지 성격 유형으로 분류하는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MBTI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검사의 새로운 지표를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제시하는 것을 목표로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./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B259E-C654-441E-BBE4-DFAF35F0BD5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7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99CB3-8234-9579-6479-180675559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83F6F3-37A4-8731-9443-B8217110E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619DE-3056-A754-7B14-79DFF710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948C5-2817-2D89-74F2-49CD91D4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AB578-E7B3-2477-B403-63D3AB26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FA36A-422D-C7C9-32BD-73F1F2D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B36F5-D43D-6191-A1B9-E8B93E95D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BCA94-1F41-0D86-E8F9-1912DF27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10AC4-2BBC-B74A-C19B-35D91D2D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9BF9F-7482-7F15-46E4-872AAA8B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7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76275C-EBE2-62D8-A24E-54E09FF18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F73F74-087D-E37E-A3B2-D887611D3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BF639-7711-59ED-4A10-501A8660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AC58F-F30C-107D-58BE-856B1A55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9AE0C-EAA9-468A-F7FB-C114CE5D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E38B8-5E49-8215-5651-BC8EBD0A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61FF3-063B-5B9D-166A-ED51BF5B1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2262B-3EF0-F3DC-BA5D-A68D4FB4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5BD67-82EC-04E3-EA1B-127DFAEA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D6027-54D1-4B6C-EC8D-5C5156D9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9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A8230-A95F-A427-AF83-DFF0D052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9E3BE-335C-4309-D28C-17AA1274C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68B04-0327-65CC-6BFA-47200687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87D8D-7905-FF27-FE0A-DC5ABCFA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862D5-3576-7F87-7826-20A9C2AB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21AD4-7509-3965-D212-83988F7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B507D-BBBF-72A7-6C0F-9E739BAF3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9FE6E-67CE-EC54-F249-9D6B21BC6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7931B-8171-3808-FAC0-1B12B93F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09B2A-3902-9BC9-1F79-89CF9368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B90BD-FCDD-404A-BA59-D44F9034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9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A0843-AA65-943F-2DE9-CBF1F450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62A2A-514C-2724-34C3-92912EBF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7B01E-3B21-61B8-CCCE-0593F41C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CC8E88-1C6B-A08D-CF57-C387B4D4E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72E1D6-3AEE-BA6E-4A06-D12464243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60998-9730-6050-2B12-1CC6C45F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B1A333-31D6-0676-AF2B-73977612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569BE7-4C05-75A5-C8B5-BABBDE96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2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6028D-A2B2-EE52-1DA8-4E338190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0418AD-9459-9796-62E2-FAE75ABA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1B7B55-A64D-AF65-717A-B5CFDFC2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1EC498-EC83-2AFA-C9B2-76DA6645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5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12573D-3279-C0D5-E53F-264D7AF8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EBAB05-0AB0-D855-F05B-3465FC52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9129C3-8979-A024-B703-7BD2F543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3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819EF-DA85-121A-8401-68EB935F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F748D-3530-627D-7EDE-57BEE7BA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E053D-0BFA-C3C1-6CCC-A8C37E107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141B8-9600-A480-D63A-CCE727F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171D6-8A5A-F329-6D89-85E660F0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90F5E-DDC9-92F0-0980-25AA76D5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9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29093-67D7-9A1B-341C-6412F611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47F612-2F31-332C-EFE7-DFF758189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F3AEB1-9308-CB6F-ABFF-1A974F650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3F8EE-D5DD-5239-67F0-23A5A26F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5A700D-CDBF-7C86-54BE-285042F9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31CEA-EF2B-2BAE-D527-6288C65F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83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DD6DB0-E8B3-B34E-4BBE-8F2CDDAA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FAA34-707B-A85D-DBA7-F34AF8E38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B0F09-1A2E-15AF-9425-06768EE3F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4AB4FF-8E15-4640-AC65-9D20C05738F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03BC5-61AB-E239-25F8-BD4CD53A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83256-225A-6D18-19C1-0A12A3EDE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5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56A5BD-D11F-FAE0-4D66-34A47D0ABB63}"/>
              </a:ext>
            </a:extLst>
          </p:cNvPr>
          <p:cNvSpPr txBox="1"/>
          <p:nvPr/>
        </p:nvSpPr>
        <p:spPr>
          <a:xfrm>
            <a:off x="721211" y="2313310"/>
            <a:ext cx="6003439" cy="194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dirty="0">
                <a:solidFill>
                  <a:srgbClr val="275317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7</a:t>
            </a:r>
            <a:r>
              <a:rPr lang="ko-KR" altLang="en-US" sz="4800" dirty="0">
                <a:solidFill>
                  <a:srgbClr val="275317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주차  </a:t>
            </a:r>
            <a:endParaRPr lang="en-US" altLang="ko-KR" sz="4800" dirty="0">
              <a:solidFill>
                <a:srgbClr val="275317"/>
              </a:solidFill>
              <a:latin typeface="프리젠테이션 8 ExtraBold" pitchFamily="2" charset="-127"/>
              <a:ea typeface="프리젠테이션 8 ExtraBold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WMT 2016 </a:t>
            </a:r>
            <a:r>
              <a:rPr lang="ko-KR" altLang="en-US" sz="4000" dirty="0"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번역모델 구현</a:t>
            </a:r>
            <a:endParaRPr lang="en-US" altLang="ko-KR" sz="4000" dirty="0">
              <a:latin typeface="프리젠테이션 8 ExtraBold" pitchFamily="2" charset="-127"/>
              <a:ea typeface="프리젠테이션 8 ExtraBold" pitchFamily="2" charset="-127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endParaRPr lang="en-US" altLang="ko-KR" sz="600" dirty="0">
              <a:latin typeface="프리젠테이션 8 ExtraBold" pitchFamily="2" charset="-127"/>
              <a:ea typeface="프리젠테이션 8 ExtraBold" pitchFamily="2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081453-75A0-81D2-0243-F6893E39026F}"/>
              </a:ext>
            </a:extLst>
          </p:cNvPr>
          <p:cNvSpPr/>
          <p:nvPr/>
        </p:nvSpPr>
        <p:spPr>
          <a:xfrm>
            <a:off x="1" y="6667018"/>
            <a:ext cx="12191999" cy="190982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CFED549-315A-8744-78E7-64E416ACC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529" y="1920103"/>
            <a:ext cx="5682334" cy="284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8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멀티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TPU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를 활용한 병렬 학습</a:t>
            </a:r>
          </a:p>
        </p:txBody>
      </p:sp>
      <p:pic>
        <p:nvPicPr>
          <p:cNvPr id="12" name="그림 1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1CE981D-AEE3-AF27-3E8A-73FA53D4A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8064" b="80270"/>
          <a:stretch/>
        </p:blipFill>
        <p:spPr>
          <a:xfrm>
            <a:off x="3690055" y="2409607"/>
            <a:ext cx="4829889" cy="515009"/>
          </a:xfrm>
          <a:prstGeom prst="rect">
            <a:avLst/>
          </a:prstGeom>
        </p:spPr>
      </p:pic>
      <p:pic>
        <p:nvPicPr>
          <p:cNvPr id="15" name="그림 1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E8F766F0-FB9E-F503-D91C-1064BDFF7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055" y="3885892"/>
            <a:ext cx="5430008" cy="6287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6E3495-6650-BDEF-ACD5-F62341F7C27F}"/>
              </a:ext>
            </a:extLst>
          </p:cNvPr>
          <p:cNvSpPr txBox="1"/>
          <p:nvPr/>
        </p:nvSpPr>
        <p:spPr>
          <a:xfrm>
            <a:off x="2022185" y="2411390"/>
            <a:ext cx="1540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TEST Result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67C53A-DD10-F372-9E9E-B74F325CC7B6}"/>
              </a:ext>
            </a:extLst>
          </p:cNvPr>
          <p:cNvSpPr txBox="1"/>
          <p:nvPr/>
        </p:nvSpPr>
        <p:spPr>
          <a:xfrm>
            <a:off x="2212152" y="395907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402558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9635D959-E426-C854-BBC3-6E6E2CEB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6" t="47969" b="27392"/>
          <a:stretch/>
        </p:blipFill>
        <p:spPr>
          <a:xfrm>
            <a:off x="225828" y="1320372"/>
            <a:ext cx="3480258" cy="22471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2. 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인코더와 </a:t>
            </a:r>
            <a:r>
              <a:rPr lang="ko-KR" altLang="en-US" sz="4000" dirty="0" err="1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디코더의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병렬학습 진행</a:t>
            </a:r>
          </a:p>
        </p:txBody>
      </p:sp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394E18E2-CC3C-740F-1C59-C03E0AB46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660" y="927334"/>
            <a:ext cx="8546339" cy="5684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8CEA75-8EF3-2715-93FD-0B35EA34BDD1}"/>
              </a:ext>
            </a:extLst>
          </p:cNvPr>
          <p:cNvSpPr txBox="1"/>
          <p:nvPr/>
        </p:nvSpPr>
        <p:spPr>
          <a:xfrm>
            <a:off x="232047" y="4024223"/>
            <a:ext cx="34246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인코더의 첫 번째 레이어가 완료된 후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즉시 </a:t>
            </a:r>
            <a:r>
              <a:rPr lang="ko-KR" altLang="en-US" sz="1400" dirty="0" err="1"/>
              <a:t>디코더</a:t>
            </a:r>
            <a:r>
              <a:rPr lang="ko-KR" altLang="en-US" sz="1400" dirty="0"/>
              <a:t> 시작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인코더의 나머지 레이어들이 병렬적으로 실행되며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디코더도</a:t>
            </a:r>
            <a:r>
              <a:rPr lang="ko-KR" altLang="en-US" sz="1400" dirty="0"/>
              <a:t> 계속해서 동작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디코더의</a:t>
            </a:r>
            <a:r>
              <a:rPr lang="ko-KR" altLang="en-US" sz="1400" dirty="0"/>
              <a:t> 입력은 </a:t>
            </a:r>
            <a:r>
              <a:rPr lang="en-US" altLang="ko-KR" sz="1400" dirty="0"/>
              <a:t>Teacher Forcing </a:t>
            </a:r>
            <a:r>
              <a:rPr lang="ko-KR" altLang="en-US" sz="1400" dirty="0"/>
              <a:t>사용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A043D7-C5D5-FEAA-58CF-6A31F7CD3015}"/>
              </a:ext>
            </a:extLst>
          </p:cNvPr>
          <p:cNvSpPr/>
          <p:nvPr/>
        </p:nvSpPr>
        <p:spPr>
          <a:xfrm>
            <a:off x="327807" y="2993366"/>
            <a:ext cx="2696795" cy="232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9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EFCD5-E173-127C-54B4-5117769E87AB}"/>
              </a:ext>
            </a:extLst>
          </p:cNvPr>
          <p:cNvSpPr txBox="1"/>
          <p:nvPr/>
        </p:nvSpPr>
        <p:spPr>
          <a:xfrm>
            <a:off x="1126834" y="2251401"/>
            <a:ext cx="7940966" cy="2355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>
                <a:latin typeface="+mn-ea"/>
              </a:rPr>
              <a:t>[7</a:t>
            </a:r>
            <a:r>
              <a:rPr lang="ko-KR" altLang="en-US" sz="2000" b="1" dirty="0">
                <a:latin typeface="+mn-ea"/>
              </a:rPr>
              <a:t>주차</a:t>
            </a:r>
            <a:r>
              <a:rPr lang="en-US" altLang="ko-KR" sz="2000" b="1" dirty="0">
                <a:latin typeface="+mn-ea"/>
              </a:rPr>
              <a:t>] – </a:t>
            </a:r>
            <a:r>
              <a:rPr lang="ko-KR" altLang="en-US" sz="2000" b="1" dirty="0">
                <a:latin typeface="+mn-ea"/>
              </a:rPr>
              <a:t>번역 모델 구현 완료</a:t>
            </a:r>
            <a:r>
              <a:rPr lang="en-US" altLang="ko-KR" sz="2000" b="1" dirty="0">
                <a:latin typeface="+mn-ea"/>
              </a:rPr>
              <a:t>.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 -&gt;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좋지 않은 번역 품질</a:t>
            </a:r>
            <a:endParaRPr lang="en-US" altLang="ko-KR" sz="2000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2000" b="1" dirty="0">
                <a:latin typeface="+mn-ea"/>
              </a:rPr>
              <a:t>[8</a:t>
            </a:r>
            <a:r>
              <a:rPr lang="ko-KR" altLang="en-US" sz="2000" b="1" dirty="0">
                <a:latin typeface="+mn-ea"/>
              </a:rPr>
              <a:t>주차</a:t>
            </a:r>
            <a:r>
              <a:rPr lang="en-US" altLang="ko-KR" sz="2000" b="1" dirty="0">
                <a:latin typeface="+mn-ea"/>
              </a:rPr>
              <a:t>] – Parallel Transformer </a:t>
            </a:r>
            <a:r>
              <a:rPr lang="ko-KR" altLang="en-US" sz="2000" b="1" dirty="0">
                <a:latin typeface="+mn-ea"/>
              </a:rPr>
              <a:t>학습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     -&gt;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‘2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번 방법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에 대해 차주 구현</a:t>
            </a:r>
            <a:r>
              <a:rPr lang="ko-KR" altLang="en-US" sz="2000" dirty="0">
                <a:latin typeface="+mn-ea"/>
              </a:rPr>
              <a:t>하여 발표희망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간단논세 병행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887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WMT2016 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번역 모델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37AFE-3FCB-A09B-E81C-4650530A7E61}"/>
              </a:ext>
            </a:extLst>
          </p:cNvPr>
          <p:cNvSpPr txBox="1"/>
          <p:nvPr/>
        </p:nvSpPr>
        <p:spPr>
          <a:xfrm>
            <a:off x="147466" y="1040763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1. </a:t>
            </a:r>
            <a:r>
              <a:rPr lang="ko-KR" altLang="en-US" b="1" dirty="0">
                <a:latin typeface="+mj-lt"/>
              </a:rPr>
              <a:t>데이터 로드</a:t>
            </a:r>
            <a:endParaRPr lang="en-US" altLang="ko-KR" b="1" dirty="0">
              <a:latin typeface="+mj-lt"/>
            </a:endParaRPr>
          </a:p>
        </p:txBody>
      </p:sp>
      <p:pic>
        <p:nvPicPr>
          <p:cNvPr id="11" name="그림 10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A8DD5520-F249-B90E-0FA5-6711F3B4F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" y="2013073"/>
            <a:ext cx="6382454" cy="42227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8915A8-9FDF-3FBF-74AF-382FA729B936}"/>
              </a:ext>
            </a:extLst>
          </p:cNvPr>
          <p:cNvSpPr txBox="1"/>
          <p:nvPr/>
        </p:nvSpPr>
        <p:spPr>
          <a:xfrm>
            <a:off x="1934911" y="1526918"/>
            <a:ext cx="4035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A94F"/>
                </a:solidFill>
                <a:effectLst/>
                <a:latin typeface="+mj-ea"/>
                <a:ea typeface="+mj-ea"/>
              </a:rPr>
              <a:t>#&lt;BOS&gt; 250004 / &lt;EOS&gt; 2 / &lt;PAD&gt; 1</a:t>
            </a:r>
            <a:endParaRPr lang="en-US" altLang="ko-KR" b="0" dirty="0">
              <a:solidFill>
                <a:srgbClr val="D4D4D4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8" name="그림 1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5E0A239-CAF7-C5DF-1181-3078B8CB0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55" y="1078290"/>
            <a:ext cx="6068209" cy="532378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FD3E6FB-FD5C-9D11-F6E3-29FE1BC6A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6" y="1032265"/>
            <a:ext cx="4220164" cy="45726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36AFA8-54E8-CCE4-23B6-9B8B1F3E20B5}"/>
              </a:ext>
            </a:extLst>
          </p:cNvPr>
          <p:cNvSpPr/>
          <p:nvPr/>
        </p:nvSpPr>
        <p:spPr>
          <a:xfrm>
            <a:off x="5264472" y="3843063"/>
            <a:ext cx="1126983" cy="363752"/>
          </a:xfrm>
          <a:prstGeom prst="rect">
            <a:avLst/>
          </a:prstGeom>
          <a:solidFill>
            <a:schemeClr val="accent5">
              <a:lumMod val="60000"/>
              <a:lumOff val="40000"/>
              <a:alpha val="411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1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WMT2016 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번역 모델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37AFE-3FCB-A09B-E81C-4650530A7E61}"/>
              </a:ext>
            </a:extLst>
          </p:cNvPr>
          <p:cNvSpPr txBox="1"/>
          <p:nvPr/>
        </p:nvSpPr>
        <p:spPr>
          <a:xfrm>
            <a:off x="278606" y="978771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2. </a:t>
            </a:r>
            <a:r>
              <a:rPr lang="ko-KR" altLang="en-US" b="1" dirty="0">
                <a:latin typeface="+mj-lt"/>
              </a:rPr>
              <a:t>트랜스포머 모델 정의</a:t>
            </a:r>
            <a:endParaRPr lang="en-US" altLang="ko-KR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185DF-6F10-733F-F070-1BBA4AA4C0DF}"/>
              </a:ext>
            </a:extLst>
          </p:cNvPr>
          <p:cNvSpPr txBox="1"/>
          <p:nvPr/>
        </p:nvSpPr>
        <p:spPr>
          <a:xfrm>
            <a:off x="7210424" y="6581001"/>
            <a:ext cx="5114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https://tutorials.pytorch.kr/beginner/translation_transformer.html</a:t>
            </a: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964BAEB-8B8D-1DC8-DEE0-A5D49C2F5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" y="1436525"/>
            <a:ext cx="5294058" cy="5365172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79018CF-9160-C17F-67BA-622629BAB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04" y="1447622"/>
            <a:ext cx="4382219" cy="1432200"/>
          </a:xfrm>
          <a:prstGeom prst="rect">
            <a:avLst/>
          </a:prstGeom>
        </p:spPr>
      </p:pic>
      <p:pic>
        <p:nvPicPr>
          <p:cNvPr id="13" name="그림 12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E6D2ECD3-EE8F-A382-D004-7D99DCE81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874" y="2879822"/>
            <a:ext cx="4818004" cy="2947326"/>
          </a:xfrm>
          <a:prstGeom prst="rect">
            <a:avLst/>
          </a:prstGeom>
        </p:spPr>
      </p:pic>
      <p:pic>
        <p:nvPicPr>
          <p:cNvPr id="15" name="그림 1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39290FF0-FC42-2BA7-5B73-3DF67ECE76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001" y="1042974"/>
            <a:ext cx="3238952" cy="165758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9F1F7E-00B8-23BE-A2E7-669944775B71}"/>
              </a:ext>
            </a:extLst>
          </p:cNvPr>
          <p:cNvSpPr/>
          <p:nvPr/>
        </p:nvSpPr>
        <p:spPr>
          <a:xfrm>
            <a:off x="278606" y="4620303"/>
            <a:ext cx="4270534" cy="2181394"/>
          </a:xfrm>
          <a:prstGeom prst="rect">
            <a:avLst/>
          </a:prstGeom>
          <a:solidFill>
            <a:srgbClr val="D86EC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69A37A-69B5-9D68-8655-DA135559E5D5}"/>
              </a:ext>
            </a:extLst>
          </p:cNvPr>
          <p:cNvSpPr/>
          <p:nvPr/>
        </p:nvSpPr>
        <p:spPr>
          <a:xfrm>
            <a:off x="4549139" y="1436525"/>
            <a:ext cx="4222861" cy="1443296"/>
          </a:xfrm>
          <a:prstGeom prst="rect">
            <a:avLst/>
          </a:prstGeom>
          <a:solidFill>
            <a:srgbClr val="D86EC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9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WMT2016 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번역 모델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37AFE-3FCB-A09B-E81C-4650530A7E61}"/>
              </a:ext>
            </a:extLst>
          </p:cNvPr>
          <p:cNvSpPr txBox="1"/>
          <p:nvPr/>
        </p:nvSpPr>
        <p:spPr>
          <a:xfrm>
            <a:off x="278606" y="978771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3.  </a:t>
            </a:r>
            <a:r>
              <a:rPr lang="ko-KR" altLang="en-US" b="1" dirty="0">
                <a:latin typeface="+mj-lt"/>
              </a:rPr>
              <a:t>학습 진행</a:t>
            </a:r>
            <a:endParaRPr lang="en-US" altLang="ko-KR" b="1" dirty="0">
              <a:latin typeface="+mj-lt"/>
            </a:endParaRP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2BCB5D7-97C4-3B38-C2E5-102BF042F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1" y="2136945"/>
            <a:ext cx="4620270" cy="1343212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F558BF9-6BA5-86A6-D5BC-97622CDBA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1" y="4868185"/>
            <a:ext cx="6658904" cy="13336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C6AB7C-9382-4F96-2737-B2FBBD9A6E21}"/>
              </a:ext>
            </a:extLst>
          </p:cNvPr>
          <p:cNvSpPr txBox="1"/>
          <p:nvPr/>
        </p:nvSpPr>
        <p:spPr>
          <a:xfrm>
            <a:off x="446761" y="1684513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1) </a:t>
            </a:r>
            <a:r>
              <a:rPr lang="ko-KR" altLang="en-US" b="1" dirty="0">
                <a:latin typeface="+mj-lt"/>
              </a:rPr>
              <a:t>손실함수에 특정 토큰에 대한 가중치 적용</a:t>
            </a:r>
            <a:r>
              <a:rPr lang="en-US" altLang="ko-KR" b="1" dirty="0">
                <a:latin typeface="+mj-lt"/>
              </a:rPr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8441165-7BF4-4ED8-C2C8-A071608FB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1" y="3518976"/>
            <a:ext cx="8707065" cy="2476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286BBB-8D5E-493C-8013-9442E565D705}"/>
              </a:ext>
            </a:extLst>
          </p:cNvPr>
          <p:cNvSpPr txBox="1"/>
          <p:nvPr/>
        </p:nvSpPr>
        <p:spPr>
          <a:xfrm>
            <a:off x="446761" y="4093785"/>
            <a:ext cx="73687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</a:rPr>
              <a:t>2) </a:t>
            </a:r>
            <a:r>
              <a:rPr lang="ko-KR" altLang="en-US" sz="1600" b="1" dirty="0">
                <a:latin typeface="+mn-ea"/>
              </a:rPr>
              <a:t>자동 혼합 정밀도</a:t>
            </a:r>
            <a:r>
              <a:rPr lang="en-US" altLang="ko-KR" sz="1600" b="1" dirty="0">
                <a:latin typeface="+mn-ea"/>
              </a:rPr>
              <a:t>(Amp, Automatic Mixed Precision)</a:t>
            </a:r>
            <a:r>
              <a:rPr lang="ko-KR" altLang="en-US" sz="1600" b="1" dirty="0">
                <a:latin typeface="+mn-ea"/>
              </a:rPr>
              <a:t> </a:t>
            </a:r>
            <a:endParaRPr lang="en-US" altLang="ko-KR" sz="1600" b="1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모델을 학습 및 추론 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일부 연산을 </a:t>
            </a:r>
            <a:r>
              <a:rPr lang="en-US" altLang="ko-KR" sz="1200" dirty="0">
                <a:latin typeface="+mn-ea"/>
              </a:rPr>
              <a:t>16-bit(</a:t>
            </a:r>
            <a:r>
              <a:rPr lang="ko-KR" altLang="en-US" sz="1200" dirty="0">
                <a:latin typeface="+mn-ea"/>
              </a:rPr>
              <a:t>반정밀도</a:t>
            </a:r>
            <a:r>
              <a:rPr lang="en-US" altLang="ko-KR" sz="1200" dirty="0">
                <a:latin typeface="+mn-ea"/>
              </a:rPr>
              <a:t>, FP16)</a:t>
            </a:r>
            <a:r>
              <a:rPr lang="ko-KR" altLang="en-US" sz="1200" dirty="0">
                <a:latin typeface="+mn-ea"/>
              </a:rPr>
              <a:t>로 처리</a:t>
            </a:r>
            <a:r>
              <a:rPr lang="en-US" altLang="ko-KR" sz="1200" dirty="0">
                <a:latin typeface="+mn-ea"/>
              </a:rPr>
              <a:t>, </a:t>
            </a:r>
          </a:p>
          <a:p>
            <a:pPr lvl="1"/>
            <a:r>
              <a:rPr lang="ko-KR" altLang="en-US" sz="1200" b="1" dirty="0">
                <a:latin typeface="+mn-ea"/>
              </a:rPr>
              <a:t>중요한 연산</a:t>
            </a:r>
            <a:r>
              <a:rPr lang="ko-KR" altLang="en-US" sz="1200" dirty="0">
                <a:latin typeface="+mn-ea"/>
              </a:rPr>
              <a:t>은 </a:t>
            </a:r>
            <a:r>
              <a:rPr lang="en-US" altLang="ko-KR" sz="1200" dirty="0">
                <a:latin typeface="+mn-ea"/>
              </a:rPr>
              <a:t>32-bit(</a:t>
            </a:r>
            <a:r>
              <a:rPr lang="ko-KR" altLang="en-US" sz="1200" dirty="0">
                <a:latin typeface="+mn-ea"/>
              </a:rPr>
              <a:t>단정밀도</a:t>
            </a:r>
            <a:r>
              <a:rPr lang="en-US" altLang="ko-KR" sz="1200" dirty="0">
                <a:latin typeface="+mn-ea"/>
              </a:rPr>
              <a:t>, FP32)</a:t>
            </a:r>
            <a:r>
              <a:rPr lang="ko-KR" altLang="en-US" sz="1200" dirty="0">
                <a:latin typeface="+mn-ea"/>
              </a:rPr>
              <a:t>로 처리하여 </a:t>
            </a:r>
            <a:r>
              <a:rPr lang="ko-KR" altLang="en-US" sz="1200" b="1" dirty="0">
                <a:latin typeface="+mn-ea"/>
              </a:rPr>
              <a:t>성능을 최적화</a:t>
            </a:r>
            <a:endParaRPr lang="ko-KR" altLang="en-US" sz="1200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485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WMT2016 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번역 모델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37AFE-3FCB-A09B-E81C-4650530A7E61}"/>
              </a:ext>
            </a:extLst>
          </p:cNvPr>
          <p:cNvSpPr txBox="1"/>
          <p:nvPr/>
        </p:nvSpPr>
        <p:spPr>
          <a:xfrm>
            <a:off x="278606" y="978771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4.  </a:t>
            </a:r>
            <a:r>
              <a:rPr lang="ko-KR" altLang="en-US" b="1" dirty="0">
                <a:latin typeface="+mj-lt"/>
              </a:rPr>
              <a:t>학습 결과</a:t>
            </a:r>
            <a:endParaRPr lang="en-US" altLang="ko-KR" b="1" dirty="0">
              <a:latin typeface="+mj-lt"/>
            </a:endParaRPr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4A3BA15-F927-6354-20B5-6A4B25B49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97" r="29740"/>
          <a:stretch/>
        </p:blipFill>
        <p:spPr>
          <a:xfrm>
            <a:off x="4061956" y="1401580"/>
            <a:ext cx="5256669" cy="5976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ED1F402-C1F2-55AF-6026-1C1559F5781E}"/>
              </a:ext>
            </a:extLst>
          </p:cNvPr>
          <p:cNvSpPr txBox="1"/>
          <p:nvPr/>
        </p:nvSpPr>
        <p:spPr>
          <a:xfrm>
            <a:off x="2521288" y="1477533"/>
            <a:ext cx="1540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TEST Result</a:t>
            </a:r>
          </a:p>
        </p:txBody>
      </p:sp>
      <p:pic>
        <p:nvPicPr>
          <p:cNvPr id="21" name="그림 20" descr="라인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90F1D18B-2DCE-8C60-4538-F21C0EB36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6" y="2160302"/>
            <a:ext cx="5805304" cy="3225170"/>
          </a:xfrm>
          <a:prstGeom prst="rect">
            <a:avLst/>
          </a:prstGeom>
        </p:spPr>
      </p:pic>
      <p:pic>
        <p:nvPicPr>
          <p:cNvPr id="23" name="그림 22" descr="라인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0CED6E16-97ED-F527-FA76-4090643D1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330" y="2160302"/>
            <a:ext cx="5867064" cy="322517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84FEE1-79C5-9354-810F-5ABD451258B2}"/>
              </a:ext>
            </a:extLst>
          </p:cNvPr>
          <p:cNvSpPr/>
          <p:nvPr/>
        </p:nvSpPr>
        <p:spPr>
          <a:xfrm>
            <a:off x="7530082" y="1572322"/>
            <a:ext cx="1788544" cy="388245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F89ED-D907-562F-4605-8202C29CA618}"/>
              </a:ext>
            </a:extLst>
          </p:cNvPr>
          <p:cNvSpPr txBox="1"/>
          <p:nvPr/>
        </p:nvSpPr>
        <p:spPr>
          <a:xfrm>
            <a:off x="278606" y="5380467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5. Inference</a:t>
            </a:r>
          </a:p>
        </p:txBody>
      </p:sp>
      <p:pic>
        <p:nvPicPr>
          <p:cNvPr id="26" name="그림 25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550259A1-D9C8-3D3F-A90E-7EE89A7EC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13" y="5917743"/>
            <a:ext cx="4623529" cy="76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8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56A5BD-D11F-FAE0-4D66-34A47D0ABB63}"/>
              </a:ext>
            </a:extLst>
          </p:cNvPr>
          <p:cNvSpPr txBox="1"/>
          <p:nvPr/>
        </p:nvSpPr>
        <p:spPr>
          <a:xfrm>
            <a:off x="721211" y="2313310"/>
            <a:ext cx="6003439" cy="194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dirty="0">
                <a:solidFill>
                  <a:srgbClr val="275317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8</a:t>
            </a:r>
            <a:r>
              <a:rPr lang="ko-KR" altLang="en-US" sz="4800" dirty="0">
                <a:solidFill>
                  <a:srgbClr val="275317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주차  </a:t>
            </a:r>
            <a:endParaRPr lang="en-US" altLang="ko-KR" sz="4800" dirty="0">
              <a:solidFill>
                <a:srgbClr val="275317"/>
              </a:solidFill>
              <a:latin typeface="프리젠테이션 8 ExtraBold" pitchFamily="2" charset="-127"/>
              <a:ea typeface="프리젠테이션 8 ExtraBold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P-Transformer </a:t>
            </a:r>
            <a:r>
              <a:rPr lang="ko-KR" altLang="en-US" sz="4000" dirty="0"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모델 구현</a:t>
            </a:r>
            <a:endParaRPr lang="en-US" altLang="ko-KR" sz="4000" dirty="0">
              <a:latin typeface="프리젠테이션 8 ExtraBold" pitchFamily="2" charset="-127"/>
              <a:ea typeface="프리젠테이션 8 ExtraBold" pitchFamily="2" charset="-127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endParaRPr lang="en-US" altLang="ko-KR" sz="600" dirty="0">
              <a:latin typeface="프리젠테이션 8 ExtraBold" pitchFamily="2" charset="-127"/>
              <a:ea typeface="프리젠테이션 8 ExtraBold" pitchFamily="2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081453-75A0-81D2-0243-F6893E39026F}"/>
              </a:ext>
            </a:extLst>
          </p:cNvPr>
          <p:cNvSpPr/>
          <p:nvPr/>
        </p:nvSpPr>
        <p:spPr>
          <a:xfrm>
            <a:off x="1" y="6667018"/>
            <a:ext cx="12191999" cy="190982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B2463244-978C-8E05-AC7E-EC31CAB6A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04" y="381241"/>
            <a:ext cx="5447870" cy="60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2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P-Transformer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B0264-51E7-0147-0D7D-EBA336EA66E7}"/>
              </a:ext>
            </a:extLst>
          </p:cNvPr>
          <p:cNvSpPr txBox="1"/>
          <p:nvPr/>
        </p:nvSpPr>
        <p:spPr>
          <a:xfrm>
            <a:off x="800793" y="4665613"/>
            <a:ext cx="4827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/>
              <a:t>멀티 </a:t>
            </a:r>
            <a:r>
              <a:rPr lang="en-US" altLang="ko-KR" sz="2000" b="1" dirty="0"/>
              <a:t>GPU</a:t>
            </a:r>
            <a:r>
              <a:rPr lang="ko-KR" altLang="en-US" sz="2000" b="1" dirty="0"/>
              <a:t>를 활용한 트랜스포머 병렬 학습</a:t>
            </a:r>
            <a:r>
              <a:rPr lang="en-US" altLang="ko-KR" sz="2000" b="1" dirty="0">
                <a:latin typeface="+mn-ea"/>
              </a:rPr>
              <a:t> </a:t>
            </a:r>
          </a:p>
        </p:txBody>
      </p:sp>
      <p:pic>
        <p:nvPicPr>
          <p:cNvPr id="12" name="그림 1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599C3CA2-4168-39A0-FA92-6FCE19058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69" b="15934"/>
          <a:stretch/>
        </p:blipFill>
        <p:spPr>
          <a:xfrm>
            <a:off x="1686354" y="927334"/>
            <a:ext cx="8151572" cy="32922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D5C84E-5D7D-F1ED-84C2-29A774E65FB8}"/>
              </a:ext>
            </a:extLst>
          </p:cNvPr>
          <p:cNvSpPr txBox="1"/>
          <p:nvPr/>
        </p:nvSpPr>
        <p:spPr>
          <a:xfrm>
            <a:off x="6969607" y="4665613"/>
            <a:ext cx="4053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2. </a:t>
            </a:r>
            <a:r>
              <a:rPr lang="ko-KR" altLang="en-US" sz="2000" b="1" dirty="0"/>
              <a:t>인코더와 </a:t>
            </a:r>
            <a:r>
              <a:rPr lang="ko-KR" altLang="en-US" sz="2000" b="1" dirty="0" err="1"/>
              <a:t>디코더의</a:t>
            </a:r>
            <a:r>
              <a:rPr lang="ko-KR" altLang="en-US" sz="2000" b="1" dirty="0"/>
              <a:t> 병렬학습 진행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3CC135-EA95-4743-EEFE-AAD8DA985F80}"/>
              </a:ext>
            </a:extLst>
          </p:cNvPr>
          <p:cNvSpPr txBox="1"/>
          <p:nvPr/>
        </p:nvSpPr>
        <p:spPr>
          <a:xfrm>
            <a:off x="683024" y="5284335"/>
            <a:ext cx="4617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각 레이어를 다른 </a:t>
            </a:r>
            <a:r>
              <a:rPr lang="en-US" altLang="ko-KR" dirty="0">
                <a:latin typeface="+mn-ea"/>
              </a:rPr>
              <a:t>GPU</a:t>
            </a:r>
            <a:r>
              <a:rPr lang="ko-KR" altLang="en-US" dirty="0">
                <a:latin typeface="+mn-ea"/>
              </a:rPr>
              <a:t>에 배치하여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동시에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여러 레이어를 병렬로 연산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F2DCFC-1D45-0EDF-04E2-3BC251908930}"/>
              </a:ext>
            </a:extLst>
          </p:cNvPr>
          <p:cNvSpPr txBox="1"/>
          <p:nvPr/>
        </p:nvSpPr>
        <p:spPr>
          <a:xfrm>
            <a:off x="6687377" y="5149615"/>
            <a:ext cx="46179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0000FF"/>
                </a:solidFill>
                <a:latin typeface="+mn-ea"/>
              </a:rPr>
              <a:t>인코더와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디코더의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동시 처리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dirty="0">
                <a:latin typeface="+mn-ea"/>
              </a:rPr>
              <a:t>인코더에서 모든 입력을 처리하기 전에 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 err="1">
                <a:latin typeface="+mn-ea"/>
              </a:rPr>
              <a:t>디코더가</a:t>
            </a:r>
            <a:r>
              <a:rPr lang="ko-KR" altLang="en-US" dirty="0">
                <a:latin typeface="+mn-ea"/>
              </a:rPr>
              <a:t> 일부 연산을 미리 시작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163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멀티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TPU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를 활용한 병렬 학습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BC3F2-DE48-8079-AA35-E257A74BF259}"/>
              </a:ext>
            </a:extLst>
          </p:cNvPr>
          <p:cNvSpPr txBox="1"/>
          <p:nvPr/>
        </p:nvSpPr>
        <p:spPr>
          <a:xfrm>
            <a:off x="7983165" y="1075824"/>
            <a:ext cx="3170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 TPU </a:t>
            </a:r>
            <a:r>
              <a:rPr lang="ko-KR" altLang="en-US" b="1" dirty="0"/>
              <a:t>병렬 처리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145E49-A61A-3CFB-CA76-C43B92B6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60" y="2616039"/>
            <a:ext cx="3516781" cy="478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72F8C1-D27C-AEEA-FD40-CF5132BDC414}"/>
              </a:ext>
            </a:extLst>
          </p:cNvPr>
          <p:cNvSpPr txBox="1"/>
          <p:nvPr/>
        </p:nvSpPr>
        <p:spPr>
          <a:xfrm>
            <a:off x="497681" y="1246048"/>
            <a:ext cx="69093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</a:rPr>
              <a:t>1. </a:t>
            </a:r>
            <a:r>
              <a:rPr lang="en-US" altLang="ko-KR" b="1" dirty="0" err="1">
                <a:latin typeface="+mn-ea"/>
              </a:rPr>
              <a:t>DataParallel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배치 데이터를 </a:t>
            </a:r>
            <a:r>
              <a:rPr lang="ko-KR" altLang="en-US" b="1" dirty="0">
                <a:latin typeface="+mn-ea"/>
              </a:rPr>
              <a:t>자동으로 여러 </a:t>
            </a:r>
            <a:r>
              <a:rPr lang="en-US" altLang="ko-KR" b="1" dirty="0">
                <a:latin typeface="+mn-ea"/>
              </a:rPr>
              <a:t>GPU</a:t>
            </a:r>
            <a:r>
              <a:rPr lang="ko-KR" altLang="en-US" b="1" dirty="0">
                <a:latin typeface="+mn-ea"/>
              </a:rPr>
              <a:t>에 나누어 할당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C81BD-4196-27B9-502E-AEB96A35168C}"/>
              </a:ext>
            </a:extLst>
          </p:cNvPr>
          <p:cNvSpPr txBox="1"/>
          <p:nvPr/>
        </p:nvSpPr>
        <p:spPr>
          <a:xfrm>
            <a:off x="456732" y="3983537"/>
            <a:ext cx="4753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batch = 8  / TPU </a:t>
            </a:r>
            <a:r>
              <a:rPr lang="ko-KR" altLang="en-US" dirty="0">
                <a:latin typeface="+mn-ea"/>
              </a:rPr>
              <a:t>코어</a:t>
            </a:r>
            <a:r>
              <a:rPr lang="en-US" altLang="ko-KR" dirty="0">
                <a:latin typeface="+mn-ea"/>
              </a:rPr>
              <a:t>(8</a:t>
            </a:r>
            <a:r>
              <a:rPr lang="ko-KR" altLang="en-US" dirty="0">
                <a:latin typeface="+mn-ea"/>
              </a:rPr>
              <a:t>개</a:t>
            </a:r>
            <a:r>
              <a:rPr lang="en-US" altLang="ko-KR" dirty="0">
                <a:latin typeface="+mn-ea"/>
              </a:rPr>
              <a:t>) = </a:t>
            </a:r>
            <a:r>
              <a:rPr lang="en-US" altLang="ko-KR" b="1" dirty="0"/>
              <a:t>1</a:t>
            </a:r>
            <a:r>
              <a:rPr lang="ko-KR" altLang="en-US" b="1" dirty="0"/>
              <a:t>개 샘플씩 처리</a:t>
            </a:r>
            <a:endParaRPr lang="ko-KR" altLang="en-US" b="1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C33CBF-DE3C-39B6-AF1B-922636587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57" y="5055495"/>
            <a:ext cx="4889246" cy="205666"/>
          </a:xfrm>
          <a:prstGeom prst="rect">
            <a:avLst/>
          </a:prstGeom>
        </p:spPr>
      </p:pic>
      <p:pic>
        <p:nvPicPr>
          <p:cNvPr id="15" name="그림 1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BD85BB45-E98C-89B3-6174-9F1EF5A7E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56" y="1557683"/>
            <a:ext cx="5023223" cy="5300317"/>
          </a:xfrm>
          <a:prstGeom prst="rect">
            <a:avLst/>
          </a:prstGeom>
        </p:spPr>
      </p:pic>
      <p:pic>
        <p:nvPicPr>
          <p:cNvPr id="17" name="그림 16" descr="폰트, 그래픽, 스크린샷, 원이(가) 표시된 사진&#10;&#10;자동 생성된 설명">
            <a:extLst>
              <a:ext uri="{FF2B5EF4-FFF2-40B4-BE49-F238E27FC236}">
                <a16:creationId xmlns:a16="http://schemas.microsoft.com/office/drawing/2014/main" id="{7B9B4E48-48CC-9BC3-31F1-ECE021CE9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50" y="4579179"/>
            <a:ext cx="1238423" cy="47631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82E9AD-6537-295C-5D08-3484ABF11F86}"/>
              </a:ext>
            </a:extLst>
          </p:cNvPr>
          <p:cNvSpPr/>
          <p:nvPr/>
        </p:nvSpPr>
        <p:spPr>
          <a:xfrm>
            <a:off x="6630477" y="4388321"/>
            <a:ext cx="4080386" cy="297979"/>
          </a:xfrm>
          <a:prstGeom prst="rect">
            <a:avLst/>
          </a:prstGeom>
          <a:solidFill>
            <a:srgbClr val="D86EC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23F987-167A-D26A-BDD6-BD254A25C198}"/>
              </a:ext>
            </a:extLst>
          </p:cNvPr>
          <p:cNvCxnSpPr>
            <a:endCxn id="17" idx="0"/>
          </p:cNvCxnSpPr>
          <p:nvPr/>
        </p:nvCxnSpPr>
        <p:spPr>
          <a:xfrm flipH="1">
            <a:off x="2459462" y="4352869"/>
            <a:ext cx="7693" cy="226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06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멀티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TPU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를 활용한 병렬 학습</a:t>
            </a:r>
          </a:p>
        </p:txBody>
      </p:sp>
      <p:pic>
        <p:nvPicPr>
          <p:cNvPr id="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96C4CCAA-358B-7E28-2376-38573AD030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3" y="1019243"/>
            <a:ext cx="11460174" cy="558242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57CCAA7-39E3-0630-9CDF-DBFA02BD1E41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365913" y="3810458"/>
            <a:ext cx="66978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A99322-032D-BC18-9EE6-2EB507334B80}"/>
              </a:ext>
            </a:extLst>
          </p:cNvPr>
          <p:cNvSpPr/>
          <p:nvPr/>
        </p:nvSpPr>
        <p:spPr>
          <a:xfrm>
            <a:off x="510540" y="2074648"/>
            <a:ext cx="2110740" cy="363752"/>
          </a:xfrm>
          <a:prstGeom prst="rect">
            <a:avLst/>
          </a:prstGeom>
          <a:solidFill>
            <a:schemeClr val="accent4">
              <a:lumMod val="75000"/>
              <a:alpha val="411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294D42-4231-2524-893B-AAC444302006}"/>
              </a:ext>
            </a:extLst>
          </p:cNvPr>
          <p:cNvSpPr/>
          <p:nvPr/>
        </p:nvSpPr>
        <p:spPr>
          <a:xfrm>
            <a:off x="510540" y="2597729"/>
            <a:ext cx="11193780" cy="221664"/>
          </a:xfrm>
          <a:prstGeom prst="rect">
            <a:avLst/>
          </a:prstGeom>
          <a:solidFill>
            <a:srgbClr val="156082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16AEF1-AF42-51A0-BDA5-8D430CBA9B9D}"/>
              </a:ext>
            </a:extLst>
          </p:cNvPr>
          <p:cNvSpPr/>
          <p:nvPr/>
        </p:nvSpPr>
        <p:spPr>
          <a:xfrm>
            <a:off x="434340" y="3654922"/>
            <a:ext cx="1722120" cy="137829"/>
          </a:xfrm>
          <a:prstGeom prst="rect">
            <a:avLst/>
          </a:prstGeom>
          <a:solidFill>
            <a:schemeClr val="accent4">
              <a:lumMod val="60000"/>
              <a:lumOff val="40000"/>
              <a:alpha val="411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378E5-EDBC-2A4E-3B0E-D9DBFAC9917D}"/>
              </a:ext>
            </a:extLst>
          </p:cNvPr>
          <p:cNvSpPr txBox="1"/>
          <p:nvPr/>
        </p:nvSpPr>
        <p:spPr>
          <a:xfrm>
            <a:off x="3523890" y="2775492"/>
            <a:ext cx="609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TPU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에서 작업을 처리하는 데 걸린 시간을 </a:t>
            </a:r>
            <a:r>
              <a:rPr lang="ko-KR" altLang="en-US" sz="1200" dirty="0" err="1">
                <a:solidFill>
                  <a:schemeClr val="bg2">
                    <a:lumMod val="90000"/>
                  </a:schemeClr>
                </a:solidFill>
              </a:rPr>
              <a:t>퍼센타일로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 나눈 값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</a:rPr>
              <a:t>99%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</a:rPr>
              <a:t>의 작업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이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</a:rPr>
              <a:t>11.356 </a:t>
            </a:r>
            <a:r>
              <a:rPr lang="ko-KR" altLang="en-US" sz="1200" b="1" dirty="0" err="1">
                <a:solidFill>
                  <a:schemeClr val="bg2">
                    <a:lumMod val="90000"/>
                  </a:schemeClr>
                </a:solidFill>
              </a:rPr>
              <a:t>마이크로초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 안에 완료되었다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0658BB-DE40-7E9C-2E82-B3A98EE871A1}"/>
              </a:ext>
            </a:extLst>
          </p:cNvPr>
          <p:cNvSpPr txBox="1"/>
          <p:nvPr/>
        </p:nvSpPr>
        <p:spPr>
          <a:xfrm>
            <a:off x="2621280" y="2043575"/>
            <a:ext cx="609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샘플을 처리하는 데 소요된 누적 시간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TPU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가 초당 처리한 샘플 수</a:t>
            </a:r>
          </a:p>
        </p:txBody>
      </p:sp>
    </p:spTree>
    <p:extLst>
      <p:ext uri="{BB962C8B-B14F-4D97-AF65-F5344CB8AC3E}">
        <p14:creationId xmlns:p14="http://schemas.microsoft.com/office/powerpoint/2010/main" val="90545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글꼴지정">
      <a:majorFont>
        <a:latin typeface="KoPub돋움체_Pro Bold"/>
        <a:ea typeface="KoPub돋움체 Bold"/>
        <a:cs typeface=""/>
      </a:majorFont>
      <a:minorFont>
        <a:latin typeface="KoPub바탕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글꼴지정">
      <a:majorFont>
        <a:latin typeface="KoPub돋움체_Pro Bold"/>
        <a:ea typeface="KoPub돋움체 Bold"/>
        <a:cs typeface=""/>
      </a:majorFont>
      <a:minorFont>
        <a:latin typeface="KoPub바탕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64543</TotalTime>
  <Words>434</Words>
  <Application>Microsoft Office PowerPoint</Application>
  <PresentationFormat>와이드스크린</PresentationFormat>
  <Paragraphs>64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KoPub돋움체_Pro Bold</vt:lpstr>
      <vt:lpstr>KoPub바탕체 Medium</vt:lpstr>
      <vt:lpstr>프리젠테이션 8 ExtraBold</vt:lpstr>
      <vt:lpstr>한컴바탕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O365</dc:creator>
  <cp:lastModifiedBy>O365</cp:lastModifiedBy>
  <cp:revision>952</cp:revision>
  <cp:lastPrinted>2023-08-03T14:04:52Z</cp:lastPrinted>
  <dcterms:created xsi:type="dcterms:W3CDTF">2023-01-25T10:41:21Z</dcterms:created>
  <dcterms:modified xsi:type="dcterms:W3CDTF">2024-09-13T05:13:15Z</dcterms:modified>
  <cp:version>1000.0000.01</cp:version>
</cp:coreProperties>
</file>