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5"/>
  </p:notesMasterIdLst>
  <p:sldIdLst>
    <p:sldId id="796" r:id="rId2"/>
    <p:sldId id="829" r:id="rId3"/>
    <p:sldId id="767" r:id="rId4"/>
    <p:sldId id="853" r:id="rId5"/>
    <p:sldId id="855" r:id="rId6"/>
    <p:sldId id="836" r:id="rId7"/>
    <p:sldId id="854" r:id="rId8"/>
    <p:sldId id="840" r:id="rId9"/>
    <p:sldId id="856" r:id="rId10"/>
    <p:sldId id="841" r:id="rId11"/>
    <p:sldId id="850" r:id="rId12"/>
    <p:sldId id="848" r:id="rId13"/>
    <p:sldId id="85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52526"/>
    <a:srgbClr val="D86ECC"/>
    <a:srgbClr val="156082"/>
    <a:srgbClr val="FFFF00"/>
    <a:srgbClr val="CC5854"/>
    <a:srgbClr val="262626"/>
    <a:srgbClr val="FF0000"/>
    <a:srgbClr val="FFC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5090" autoAdjust="0"/>
  </p:normalViewPr>
  <p:slideViewPr>
    <p:cSldViewPr snapToGrid="0">
      <p:cViewPr>
        <p:scale>
          <a:sx n="75" d="100"/>
          <a:sy n="75" d="100"/>
        </p:scale>
        <p:origin x="1962" y="88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EE8D8-C820-459C-8D67-AF2F06C8AD70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B259E-C654-441E-BBE4-DFAF35F0B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7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안녕하십니까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저는 서경대학교 컴퓨터공학과에 재학 중인 유하영입니다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제가 소개 드릴 프로젝트는 졸업작품으로 진행한 것이며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2023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월부터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월까지 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개월간 제작하였습니다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본 프로젝트는 자연어 처리를 기반으로 하여 인간의 심리적 특성을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가지 성격 유형으로 분류하는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MBTI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검사의 새로운 지표를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제시하는 것을 목표로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./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B259E-C654-441E-BBE4-DFAF35F0BD5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08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안녕하십니까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저는 서경대학교 컴퓨터공학과에 재학 중인 유하영입니다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제가 소개 드릴 프로젝트는 졸업작품으로 진행한 것이며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2023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월부터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월까지 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개월간 제작하였습니다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본 프로젝트는 자연어 처리를 기반으로 하여 인간의 심리적 특성을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가지 성격 유형으로 분류하는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MBTI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검사의 새로운 지표를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제시하는 것을 목표로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./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B259E-C654-441E-BBE4-DFAF35F0BD5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304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안녕하십니까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저는 서경대학교 컴퓨터공학과에 재학 중인 유하영입니다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제가 소개 드릴 프로젝트는 졸업작품으로 진행한 것이며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2023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월부터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월까지 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개월간 제작하였습니다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본 프로젝트는 자연어 처리를 기반으로 하여 인간의 심리적 특성을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가지 성격 유형으로 분류하는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MBTI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검사의 새로운 지표를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제시하는 것을 목표로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./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B259E-C654-441E-BBE4-DFAF35F0BD5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07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99CB3-8234-9579-6479-180675559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83F6F3-37A4-8731-9443-B8217110E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619DE-3056-A754-7B14-79DFF710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948C5-2817-2D89-74F2-49CD91D4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AB578-E7B3-2477-B403-63D3AB26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FA36A-422D-C7C9-32BD-73F1F2D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B36F5-D43D-6191-A1B9-E8B93E95D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BCA94-1F41-0D86-E8F9-1912DF27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10AC4-2BBC-B74A-C19B-35D91D2D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9BF9F-7482-7F15-46E4-872AAA8B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7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76275C-EBE2-62D8-A24E-54E09FF18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F73F74-087D-E37E-A3B2-D887611D3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BF639-7711-59ED-4A10-501A8660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AC58F-F30C-107D-58BE-856B1A55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9AE0C-EAA9-468A-F7FB-C114CE5D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9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E38B8-5E49-8215-5651-BC8EBD0A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61FF3-063B-5B9D-166A-ED51BF5B1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2262B-3EF0-F3DC-BA5D-A68D4FB4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5BD67-82EC-04E3-EA1B-127DFAEA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D6027-54D1-4B6C-EC8D-5C5156D9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19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A8230-A95F-A427-AF83-DFF0D052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9E3BE-335C-4309-D28C-17AA1274C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68B04-0327-65CC-6BFA-47200687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87D8D-7905-FF27-FE0A-DC5ABCFA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862D5-3576-7F87-7826-20A9C2AB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4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21AD4-7509-3965-D212-83988F7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B507D-BBBF-72A7-6C0F-9E739BAF3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9FE6E-67CE-EC54-F249-9D6B21BC6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7931B-8171-3808-FAC0-1B12B93F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209B2A-3902-9BC9-1F79-89CF9368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B90BD-FCDD-404A-BA59-D44F9034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49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A0843-AA65-943F-2DE9-CBF1F450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62A2A-514C-2724-34C3-92912EBF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7B01E-3B21-61B8-CCCE-0593F41C2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CC8E88-1C6B-A08D-CF57-C387B4D4E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72E1D6-3AEE-BA6E-4A06-D12464243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C60998-9730-6050-2B12-1CC6C45F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B1A333-31D6-0676-AF2B-73977612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569BE7-4C05-75A5-C8B5-BABBDE96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02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6028D-A2B2-EE52-1DA8-4E338190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0418AD-9459-9796-62E2-FAE75ABA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1B7B55-A64D-AF65-717A-B5CFDFC2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1EC498-EC83-2AFA-C9B2-76DA6645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15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12573D-3279-C0D5-E53F-264D7AF8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EBAB05-0AB0-D855-F05B-3465FC52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9129C3-8979-A024-B703-7BD2F543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3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819EF-DA85-121A-8401-68EB935F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F748D-3530-627D-7EDE-57BEE7BAD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E053D-0BFA-C3C1-6CCC-A8C37E107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D141B8-9600-A480-D63A-CCE727FC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171D6-8A5A-F329-6D89-85E660F0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290F5E-DDC9-92F0-0980-25AA76D5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9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29093-67D7-9A1B-341C-6412F611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47F612-2F31-332C-EFE7-DFF758189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F3AEB1-9308-CB6F-ABFF-1A974F650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E3F8EE-D5DD-5239-67F0-23A5A26F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5A700D-CDBF-7C86-54BE-285042F9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C31CEA-EF2B-2BAE-D527-6288C65F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83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DD6DB0-E8B3-B34E-4BBE-8F2CDDAA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3FAA34-707B-A85D-DBA7-F34AF8E38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B0F09-1A2E-15AF-9425-06768EE3F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4AB4FF-8E15-4640-AC65-9D20C05738F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03BC5-61AB-E239-25F8-BD4CD53A4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83256-225A-6D18-19C1-0A12A3EDE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5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full-fine-tuning-peft-prompt-engineering-rag-which-one-right-yo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02161E-5396-C3B6-D5AD-F80D72A21622}"/>
              </a:ext>
            </a:extLst>
          </p:cNvPr>
          <p:cNvSpPr txBox="1"/>
          <p:nvPr/>
        </p:nvSpPr>
        <p:spPr>
          <a:xfrm>
            <a:off x="9415146" y="6351194"/>
            <a:ext cx="2675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 spc="70" dirty="0">
                <a:latin typeface="프리젠테이션 6 SemiBold" pitchFamily="2" charset="-127"/>
                <a:ea typeface="프리젠테이션 6 SemiBold" pitchFamily="2" charset="-127"/>
              </a:rPr>
              <a:t>2024.09.27   </a:t>
            </a:r>
            <a:r>
              <a:rPr lang="ko-KR" altLang="en-US" sz="2000" spc="70" dirty="0">
                <a:latin typeface="프리젠테이션 6 SemiBold" pitchFamily="2" charset="-127"/>
                <a:ea typeface="프리젠테이션 6 SemiBold" pitchFamily="2" charset="-127"/>
              </a:rPr>
              <a:t>유하영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AB7FF58-BA2C-88D2-FE81-F885391E74D9}"/>
              </a:ext>
            </a:extLst>
          </p:cNvPr>
          <p:cNvGrpSpPr/>
          <p:nvPr/>
        </p:nvGrpSpPr>
        <p:grpSpPr>
          <a:xfrm>
            <a:off x="2199107" y="2266385"/>
            <a:ext cx="7793786" cy="2122486"/>
            <a:chOff x="1937793" y="2009995"/>
            <a:chExt cx="7793786" cy="21224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547CE3A-368D-64A0-2DC9-C1700A7EF291}"/>
                </a:ext>
              </a:extLst>
            </p:cNvPr>
            <p:cNvSpPr txBox="1"/>
            <p:nvPr/>
          </p:nvSpPr>
          <p:spPr>
            <a:xfrm>
              <a:off x="1937793" y="2009995"/>
              <a:ext cx="77660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/>
                <a:t>LORA: LOW-RANK ADAPTATION OF LARGE LANGUAGE MODELS</a:t>
              </a:r>
              <a:endParaRPr lang="ko-KR" altLang="en-US" sz="1600" b="1" dirty="0">
                <a:latin typeface="Times New Roman" panose="02020603050405020304" pitchFamily="18" charset="0"/>
                <a:ea typeface="나눔스퀘어OTF ExtraBold" panose="020B0600000101010101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5A00285-F43B-B306-4EAD-7F113CEE5747}"/>
                </a:ext>
              </a:extLst>
            </p:cNvPr>
            <p:cNvSpPr/>
            <p:nvPr/>
          </p:nvSpPr>
          <p:spPr>
            <a:xfrm>
              <a:off x="3129368" y="3329605"/>
              <a:ext cx="5568315" cy="4571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5F65EE-7D5B-7915-12BA-213509666F88}"/>
                </a:ext>
              </a:extLst>
            </p:cNvPr>
            <p:cNvSpPr txBox="1"/>
            <p:nvPr/>
          </p:nvSpPr>
          <p:spPr>
            <a:xfrm>
              <a:off x="2095471" y="3486150"/>
              <a:ext cx="763610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0" i="0" dirty="0">
                  <a:solidFill>
                    <a:srgbClr val="222222"/>
                  </a:solidFill>
                  <a:effectLst/>
                  <a:latin typeface="NanumGothic" panose="020D0604000000000000" pitchFamily="50" charset="-127"/>
                  <a:ea typeface="NanumGothic" panose="020D0604000000000000" pitchFamily="50" charset="-127"/>
                </a:rPr>
                <a:t>Hu, Edward J., et al. "Lora: Low-rank adaptation of large language models." </a:t>
              </a:r>
              <a:r>
                <a:rPr lang="en-US" altLang="ko-KR" b="0" i="1" dirty="0" err="1">
                  <a:solidFill>
                    <a:srgbClr val="222222"/>
                  </a:solidFill>
                  <a:effectLst/>
                  <a:latin typeface="NanumGothic" panose="020D0604000000000000" pitchFamily="50" charset="-127"/>
                  <a:ea typeface="NanumGothic" panose="020D0604000000000000" pitchFamily="50" charset="-127"/>
                </a:rPr>
                <a:t>arXiv</a:t>
              </a:r>
              <a:r>
                <a:rPr lang="en-US" altLang="ko-KR" b="0" i="1" dirty="0">
                  <a:solidFill>
                    <a:srgbClr val="222222"/>
                  </a:solidFill>
                  <a:effectLst/>
                  <a:latin typeface="NanumGothic" panose="020D0604000000000000" pitchFamily="50" charset="-127"/>
                  <a:ea typeface="NanumGothic" panose="020D0604000000000000" pitchFamily="50" charset="-127"/>
                </a:rPr>
                <a:t> preprint arXiv:2106.09685</a:t>
              </a:r>
              <a:r>
                <a:rPr lang="en-US" altLang="ko-KR" b="0" i="0" dirty="0">
                  <a:solidFill>
                    <a:srgbClr val="222222"/>
                  </a:solidFill>
                  <a:effectLst/>
                  <a:latin typeface="NanumGothic" panose="020D0604000000000000" pitchFamily="50" charset="-127"/>
                  <a:ea typeface="NanumGothic" panose="020D0604000000000000" pitchFamily="50" charset="-127"/>
                </a:rPr>
                <a:t> (</a:t>
              </a:r>
              <a:r>
                <a:rPr lang="en-US" altLang="ko-KR" b="0" i="0" dirty="0">
                  <a:solidFill>
                    <a:srgbClr val="0000FF"/>
                  </a:solidFill>
                  <a:effectLst/>
                  <a:latin typeface="NanumGothic" panose="020D0604000000000000" pitchFamily="50" charset="-127"/>
                  <a:ea typeface="NanumGothic" panose="020D0604000000000000" pitchFamily="50" charset="-127"/>
                </a:rPr>
                <a:t>2021</a:t>
              </a:r>
              <a:r>
                <a:rPr lang="en-US" altLang="ko-KR" b="0" i="0" dirty="0">
                  <a:solidFill>
                    <a:srgbClr val="222222"/>
                  </a:solidFill>
                  <a:effectLst/>
                  <a:latin typeface="NanumGothic" panose="020D0604000000000000" pitchFamily="50" charset="-127"/>
                  <a:ea typeface="NanumGothic" panose="020D0604000000000000" pitchFamily="50" charset="-127"/>
                </a:rPr>
                <a:t>).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B172A4D-EED2-2798-E2CA-209FB4B07D1C}"/>
              </a:ext>
            </a:extLst>
          </p:cNvPr>
          <p:cNvSpPr txBox="1"/>
          <p:nvPr/>
        </p:nvSpPr>
        <p:spPr>
          <a:xfrm>
            <a:off x="-65897" y="152963"/>
            <a:ext cx="151130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7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간단 논세</a:t>
            </a:r>
          </a:p>
        </p:txBody>
      </p:sp>
    </p:spTree>
    <p:extLst>
      <p:ext uri="{BB962C8B-B14F-4D97-AF65-F5344CB8AC3E}">
        <p14:creationId xmlns:p14="http://schemas.microsoft.com/office/powerpoint/2010/main" val="253774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P-Transformer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12" name="그림 11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599C3CA2-4168-39A0-FA92-6FCE19058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18" t="47969" b="27301"/>
          <a:stretch/>
        </p:blipFill>
        <p:spPr>
          <a:xfrm>
            <a:off x="94777" y="1363312"/>
            <a:ext cx="4161916" cy="26792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D5C84E-5D7D-F1ED-84C2-29A774E65FB8}"/>
              </a:ext>
            </a:extLst>
          </p:cNvPr>
          <p:cNvSpPr txBox="1"/>
          <p:nvPr/>
        </p:nvSpPr>
        <p:spPr>
          <a:xfrm>
            <a:off x="-230290" y="4603906"/>
            <a:ext cx="4053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/>
              <a:t>인코더와 </a:t>
            </a:r>
            <a:r>
              <a:rPr lang="ko-KR" altLang="en-US" sz="2000" b="1" dirty="0" err="1"/>
              <a:t>디코더의</a:t>
            </a:r>
            <a:r>
              <a:rPr lang="ko-KR" altLang="en-US" sz="2000" b="1" dirty="0"/>
              <a:t> 병렬학습 진행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F2DCFC-1D45-0EDF-04E2-3BC251908930}"/>
              </a:ext>
            </a:extLst>
          </p:cNvPr>
          <p:cNvSpPr txBox="1"/>
          <p:nvPr/>
        </p:nvSpPr>
        <p:spPr>
          <a:xfrm>
            <a:off x="-425621" y="5004016"/>
            <a:ext cx="46179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인코더</a:t>
            </a:r>
            <a:r>
              <a:rPr lang="en-US" altLang="ko-KR" dirty="0">
                <a:latin typeface="+mn-ea"/>
              </a:rPr>
              <a:t>-&gt;</a:t>
            </a:r>
            <a:r>
              <a:rPr lang="ko-KR" altLang="en-US" dirty="0" err="1">
                <a:latin typeface="+mn-ea"/>
              </a:rPr>
              <a:t>디코더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-&gt; </a:t>
            </a:r>
            <a:r>
              <a:rPr lang="ko-KR" altLang="en-US" dirty="0">
                <a:latin typeface="+mn-ea"/>
              </a:rPr>
              <a:t>인코더</a:t>
            </a:r>
            <a:r>
              <a:rPr lang="en-US" altLang="ko-KR" dirty="0">
                <a:latin typeface="+mn-ea"/>
              </a:rPr>
              <a:t>-&gt;</a:t>
            </a:r>
            <a:r>
              <a:rPr lang="ko-KR" altLang="en-US" dirty="0" err="1">
                <a:latin typeface="+mn-ea"/>
              </a:rPr>
              <a:t>디코더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..</a:t>
            </a:r>
          </a:p>
          <a:p>
            <a:pPr algn="ctr"/>
            <a:r>
              <a:rPr lang="ko-KR" altLang="en-US" dirty="0">
                <a:latin typeface="+mn-ea"/>
              </a:rPr>
              <a:t>순으로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레이어들이 순차적으로 통과되도록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구성</a:t>
            </a:r>
            <a:endParaRPr lang="en-US" altLang="ko-KR" dirty="0">
              <a:latin typeface="+mn-ea"/>
            </a:endParaRPr>
          </a:p>
        </p:txBody>
      </p:sp>
      <p:pic>
        <p:nvPicPr>
          <p:cNvPr id="5" name="그림 4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EA05439F-D419-27F7-6E55-62A006EB8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67" r="27001"/>
          <a:stretch/>
        </p:blipFill>
        <p:spPr>
          <a:xfrm>
            <a:off x="3794682" y="3994007"/>
            <a:ext cx="8302541" cy="28779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A151ECB-C434-F9BC-E7BE-C82A14D02B60}"/>
              </a:ext>
            </a:extLst>
          </p:cNvPr>
          <p:cNvSpPr/>
          <p:nvPr/>
        </p:nvSpPr>
        <p:spPr>
          <a:xfrm>
            <a:off x="4095919" y="2009017"/>
            <a:ext cx="3150701" cy="299844"/>
          </a:xfrm>
          <a:prstGeom prst="rect">
            <a:avLst/>
          </a:prstGeom>
          <a:solidFill>
            <a:srgbClr val="25252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7DEBF9-B0CF-EBD9-9C8A-6BF5671053A3}"/>
              </a:ext>
            </a:extLst>
          </p:cNvPr>
          <p:cNvSpPr/>
          <p:nvPr/>
        </p:nvSpPr>
        <p:spPr>
          <a:xfrm>
            <a:off x="4238809" y="5178427"/>
            <a:ext cx="7772216" cy="1403347"/>
          </a:xfrm>
          <a:prstGeom prst="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6C4FD732-E7C2-08C8-5904-549924CA0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53" r="27548"/>
          <a:stretch/>
        </p:blipFill>
        <p:spPr>
          <a:xfrm>
            <a:off x="3730561" y="894367"/>
            <a:ext cx="8412763" cy="26792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3896755-F89F-20E3-F624-3B0255519B74}"/>
              </a:ext>
            </a:extLst>
          </p:cNvPr>
          <p:cNvSpPr/>
          <p:nvPr/>
        </p:nvSpPr>
        <p:spPr>
          <a:xfrm>
            <a:off x="4238809" y="1678808"/>
            <a:ext cx="7772216" cy="1645417"/>
          </a:xfrm>
          <a:prstGeom prst="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DC7B151-ABC1-864D-C37F-7835F652E8F6}"/>
              </a:ext>
            </a:extLst>
          </p:cNvPr>
          <p:cNvCxnSpPr/>
          <p:nvPr/>
        </p:nvCxnSpPr>
        <p:spPr>
          <a:xfrm>
            <a:off x="7886700" y="3393932"/>
            <a:ext cx="0" cy="600075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FB4639-334B-73A2-BE5F-BEBD342ADB87}"/>
              </a:ext>
            </a:extLst>
          </p:cNvPr>
          <p:cNvSpPr txBox="1"/>
          <p:nvPr/>
        </p:nvSpPr>
        <p:spPr>
          <a:xfrm>
            <a:off x="2690706" y="917761"/>
            <a:ext cx="113250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b="1"/>
              <a:t>기존 모델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5DFD6-362A-7A68-D088-3B5E0E0AE564}"/>
              </a:ext>
            </a:extLst>
          </p:cNvPr>
          <p:cNvSpPr txBox="1"/>
          <p:nvPr/>
        </p:nvSpPr>
        <p:spPr>
          <a:xfrm>
            <a:off x="1850884" y="6404400"/>
            <a:ext cx="2165862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P-Transformer</a:t>
            </a:r>
            <a:endParaRPr lang="en-US" altLang="ko-KR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163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FA42211-49AE-A083-CBF6-EC8CA541F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99" r="12241"/>
          <a:stretch/>
        </p:blipFill>
        <p:spPr>
          <a:xfrm>
            <a:off x="2241731" y="3762339"/>
            <a:ext cx="8950572" cy="309566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P-Transformer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5" name="그림 4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EA05439F-D419-27F7-6E55-62A006EB8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67" r="27001"/>
          <a:stretch/>
        </p:blipFill>
        <p:spPr>
          <a:xfrm>
            <a:off x="2440606" y="884391"/>
            <a:ext cx="8302541" cy="28779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D7DEBF9-B0CF-EBD9-9C8A-6BF5671053A3}"/>
              </a:ext>
            </a:extLst>
          </p:cNvPr>
          <p:cNvSpPr/>
          <p:nvPr/>
        </p:nvSpPr>
        <p:spPr>
          <a:xfrm>
            <a:off x="2642419" y="4880206"/>
            <a:ext cx="7606478" cy="1812087"/>
          </a:xfrm>
          <a:prstGeom prst="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896755-F89F-20E3-F624-3B0255519B74}"/>
              </a:ext>
            </a:extLst>
          </p:cNvPr>
          <p:cNvSpPr/>
          <p:nvPr/>
        </p:nvSpPr>
        <p:spPr>
          <a:xfrm>
            <a:off x="2856203" y="2002258"/>
            <a:ext cx="7772216" cy="1645417"/>
          </a:xfrm>
          <a:prstGeom prst="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DC7B151-ABC1-864D-C37F-7835F652E8F6}"/>
              </a:ext>
            </a:extLst>
          </p:cNvPr>
          <p:cNvCxnSpPr/>
          <p:nvPr/>
        </p:nvCxnSpPr>
        <p:spPr>
          <a:xfrm>
            <a:off x="6604000" y="3940032"/>
            <a:ext cx="0" cy="600075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FB4639-334B-73A2-BE5F-BEBD342ADB87}"/>
              </a:ext>
            </a:extLst>
          </p:cNvPr>
          <p:cNvSpPr txBox="1"/>
          <p:nvPr/>
        </p:nvSpPr>
        <p:spPr>
          <a:xfrm>
            <a:off x="51312" y="5933000"/>
            <a:ext cx="2389294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Teacher Forcing </a:t>
            </a:r>
          </a:p>
          <a:p>
            <a:pPr algn="ctr"/>
            <a:r>
              <a:rPr lang="ko-KR" altLang="en-US" sz="2000" b="1" dirty="0"/>
              <a:t>추가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5DFD6-362A-7A68-D088-3B5E0E0AE564}"/>
              </a:ext>
            </a:extLst>
          </p:cNvPr>
          <p:cNvSpPr txBox="1"/>
          <p:nvPr/>
        </p:nvSpPr>
        <p:spPr>
          <a:xfrm>
            <a:off x="163028" y="923162"/>
            <a:ext cx="2165862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P-Transformer</a:t>
            </a:r>
            <a:endParaRPr lang="en-US" altLang="ko-KR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63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학습결과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7C34648-C1E1-C3FA-C145-1D46728A2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977779"/>
              </p:ext>
            </p:extLst>
          </p:nvPr>
        </p:nvGraphicFramePr>
        <p:xfrm>
          <a:off x="3873500" y="5216684"/>
          <a:ext cx="7086600" cy="150505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2392461058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3413954886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596223095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3825791682"/>
                    </a:ext>
                  </a:extLst>
                </a:gridCol>
              </a:tblGrid>
              <a:tr h="726916">
                <a:tc>
                  <a:txBody>
                    <a:bodyPr/>
                    <a:lstStyle/>
                    <a:p>
                      <a:pPr algn="ctr" rtl="0" fontAlgn="b"/>
                      <a:endParaRPr lang="ko-KR" alt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19050" marB="190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+mn-ea"/>
                          <a:ea typeface="+mn-ea"/>
                        </a:rPr>
                        <a:t>Base-Transformer</a:t>
                      </a:r>
                    </a:p>
                  </a:txBody>
                  <a:tcPr marL="28575" marR="28575" marT="19050" marB="190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+mn-ea"/>
                          <a:ea typeface="+mn-ea"/>
                        </a:rPr>
                        <a:t>P-Transformer</a:t>
                      </a:r>
                    </a:p>
                  </a:txBody>
                  <a:tcPr marL="28575" marR="28575" marT="19050" marB="190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+mn-ea"/>
                          <a:ea typeface="+mn-ea"/>
                        </a:rPr>
                        <a:t>P-Transformer </a:t>
                      </a:r>
                    </a:p>
                    <a:p>
                      <a:pPr algn="ctr" rtl="0" fontAlgn="b"/>
                      <a:r>
                        <a:rPr lang="en-US" sz="1600" b="0" dirty="0">
                          <a:effectLst/>
                          <a:latin typeface="+mn-ea"/>
                          <a:ea typeface="+mn-ea"/>
                        </a:rPr>
                        <a:t>with </a:t>
                      </a:r>
                      <a:r>
                        <a:rPr lang="en-US" sz="1400" b="0" dirty="0">
                          <a:effectLst/>
                          <a:latin typeface="+mn-ea"/>
                          <a:ea typeface="+mn-ea"/>
                        </a:rPr>
                        <a:t>Teacher Forcing</a:t>
                      </a:r>
                      <a:endParaRPr lang="en-US" sz="11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9050" marB="190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024399"/>
                  </a:ext>
                </a:extLst>
              </a:tr>
              <a:tr h="3890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0" dirty="0">
                          <a:effectLst/>
                        </a:rPr>
                        <a:t>loss</a:t>
                      </a:r>
                      <a:endParaRPr 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b="0" dirty="0">
                          <a:effectLst/>
                        </a:rPr>
                        <a:t>2.4953</a:t>
                      </a:r>
                      <a:endParaRPr lang="en-US" altLang="ko-KR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b="1" dirty="0">
                          <a:effectLst/>
                        </a:rPr>
                        <a:t>2.056</a:t>
                      </a:r>
                      <a:endParaRPr lang="en-US" altLang="ko-KR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b="0" dirty="0">
                          <a:effectLst/>
                        </a:rPr>
                        <a:t>2.5673</a:t>
                      </a:r>
                      <a:endParaRPr lang="en-US" altLang="ko-KR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620844337"/>
                  </a:ext>
                </a:extLst>
              </a:tr>
              <a:tr h="3890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0">
                          <a:effectLst/>
                        </a:rPr>
                        <a:t>BLEU-4</a:t>
                      </a:r>
                      <a:endParaRPr 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b="0" dirty="0">
                          <a:effectLst/>
                        </a:rPr>
                        <a:t>0.1567</a:t>
                      </a:r>
                      <a:endParaRPr lang="en-US" altLang="ko-KR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b="1" dirty="0">
                          <a:effectLst/>
                        </a:rPr>
                        <a:t>0.209</a:t>
                      </a:r>
                      <a:endParaRPr lang="en-US" altLang="ko-KR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b="0" dirty="0">
                          <a:effectLst/>
                        </a:rPr>
                        <a:t>0.1584</a:t>
                      </a:r>
                      <a:endParaRPr lang="en-US" altLang="ko-KR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5280280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3953D6-68AE-246F-EFF1-8D4975787EAC}"/>
              </a:ext>
            </a:extLst>
          </p:cNvPr>
          <p:cNvSpPr txBox="1"/>
          <p:nvPr/>
        </p:nvSpPr>
        <p:spPr>
          <a:xfrm>
            <a:off x="3733006" y="484735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US" altLang="ko-KR" b="0" dirty="0"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Evaluating on Test dataset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7F1C44-197A-AB69-448C-F0764BE36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231" y="956752"/>
            <a:ext cx="4681537" cy="37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A21366F-87AE-2EA8-3A4D-374D46597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768" y="948855"/>
            <a:ext cx="4681538" cy="370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E07C35F2-40A8-E273-605F-48102A8F1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5400963"/>
            <a:ext cx="3364903" cy="113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9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결론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7C34648-C1E1-C3FA-C145-1D46728A2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703790"/>
              </p:ext>
            </p:extLst>
          </p:nvPr>
        </p:nvGraphicFramePr>
        <p:xfrm>
          <a:off x="2679700" y="1749584"/>
          <a:ext cx="7086600" cy="150505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2392461058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3413954886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596223095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3825791682"/>
                    </a:ext>
                  </a:extLst>
                </a:gridCol>
              </a:tblGrid>
              <a:tr h="726916">
                <a:tc>
                  <a:txBody>
                    <a:bodyPr/>
                    <a:lstStyle/>
                    <a:p>
                      <a:pPr algn="ctr" rtl="0" fontAlgn="b"/>
                      <a:endParaRPr lang="ko-KR" alt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19050" marB="190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+mn-ea"/>
                          <a:ea typeface="+mn-ea"/>
                        </a:rPr>
                        <a:t>Base-Transformer</a:t>
                      </a:r>
                    </a:p>
                  </a:txBody>
                  <a:tcPr marL="28575" marR="28575" marT="19050" marB="190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+mn-ea"/>
                          <a:ea typeface="+mn-ea"/>
                        </a:rPr>
                        <a:t>P-Transformer</a:t>
                      </a:r>
                    </a:p>
                  </a:txBody>
                  <a:tcPr marL="28575" marR="28575" marT="19050" marB="190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+mn-ea"/>
                          <a:ea typeface="+mn-ea"/>
                        </a:rPr>
                        <a:t>P-Transformer </a:t>
                      </a:r>
                    </a:p>
                    <a:p>
                      <a:pPr algn="ctr" rtl="0" fontAlgn="b"/>
                      <a:r>
                        <a:rPr lang="en-US" sz="1600" b="0" dirty="0">
                          <a:effectLst/>
                          <a:latin typeface="+mn-ea"/>
                          <a:ea typeface="+mn-ea"/>
                        </a:rPr>
                        <a:t>with </a:t>
                      </a:r>
                      <a:r>
                        <a:rPr lang="en-US" sz="1400" b="0" dirty="0">
                          <a:effectLst/>
                          <a:latin typeface="+mn-ea"/>
                          <a:ea typeface="+mn-ea"/>
                        </a:rPr>
                        <a:t>Teacher Forcing</a:t>
                      </a:r>
                      <a:endParaRPr lang="en-US" sz="11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9050" marB="190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024399"/>
                  </a:ext>
                </a:extLst>
              </a:tr>
              <a:tr h="3890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0" dirty="0">
                          <a:effectLst/>
                        </a:rPr>
                        <a:t>loss</a:t>
                      </a:r>
                      <a:endParaRPr 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b="0" dirty="0">
                          <a:effectLst/>
                        </a:rPr>
                        <a:t>2.4953</a:t>
                      </a:r>
                      <a:endParaRPr lang="en-US" altLang="ko-KR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b="1" dirty="0">
                          <a:effectLst/>
                        </a:rPr>
                        <a:t>2.056</a:t>
                      </a:r>
                      <a:endParaRPr lang="en-US" altLang="ko-KR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b="0" dirty="0">
                          <a:effectLst/>
                        </a:rPr>
                        <a:t>2.5673</a:t>
                      </a:r>
                      <a:endParaRPr lang="en-US" altLang="ko-KR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620844337"/>
                  </a:ext>
                </a:extLst>
              </a:tr>
              <a:tr h="3890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0">
                          <a:effectLst/>
                        </a:rPr>
                        <a:t>BLEU-4</a:t>
                      </a:r>
                      <a:endParaRPr 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b="0" dirty="0">
                          <a:effectLst/>
                        </a:rPr>
                        <a:t>0.1567</a:t>
                      </a:r>
                      <a:endParaRPr lang="en-US" altLang="ko-KR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b="1" dirty="0">
                          <a:effectLst/>
                        </a:rPr>
                        <a:t>0.209</a:t>
                      </a:r>
                      <a:endParaRPr lang="en-US" altLang="ko-KR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b="0" dirty="0">
                          <a:effectLst/>
                        </a:rPr>
                        <a:t>0.1584</a:t>
                      </a:r>
                      <a:endParaRPr lang="en-US" altLang="ko-KR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5280280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3953D6-68AE-246F-EFF1-8D4975787EAC}"/>
              </a:ext>
            </a:extLst>
          </p:cNvPr>
          <p:cNvSpPr txBox="1"/>
          <p:nvPr/>
        </p:nvSpPr>
        <p:spPr>
          <a:xfrm>
            <a:off x="2539206" y="138025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US" altLang="ko-KR" b="0" dirty="0"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Evaluating on Test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90940-C7BE-3BEF-9EEC-F692F2B34F83}"/>
              </a:ext>
            </a:extLst>
          </p:cNvPr>
          <p:cNvSpPr txBox="1"/>
          <p:nvPr/>
        </p:nvSpPr>
        <p:spPr>
          <a:xfrm>
            <a:off x="1352550" y="3429000"/>
            <a:ext cx="90297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p-Transformer</a:t>
            </a:r>
            <a:r>
              <a:rPr lang="ko-KR" altLang="en-US" dirty="0">
                <a:latin typeface="+mn-ea"/>
              </a:rPr>
              <a:t>모델은 더 많은 상호작용과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피드백이 지속적으로 이뤄져서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학습에 더 유리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이에 가장 높은 성능을 보임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Teacher Forcing</a:t>
            </a:r>
            <a:r>
              <a:rPr lang="ko-KR" altLang="en-US" dirty="0">
                <a:latin typeface="+mn-ea"/>
              </a:rPr>
              <a:t>이 적용된 </a:t>
            </a:r>
            <a:r>
              <a:rPr lang="en-US" altLang="ko-KR" dirty="0">
                <a:latin typeface="+mn-ea"/>
              </a:rPr>
              <a:t>p-Transformer </a:t>
            </a:r>
            <a:r>
              <a:rPr lang="ko-KR" altLang="en-US" dirty="0">
                <a:latin typeface="+mn-ea"/>
              </a:rPr>
              <a:t>모델은 훈련시점에는 빠르고 정확히 학습되지만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예측 값에 의존하므로 추론 성능이 상대적으로 떨어진 것으로 추측됨</a:t>
            </a:r>
            <a:r>
              <a:rPr lang="en-US" altLang="ko-KR" dirty="0">
                <a:latin typeface="+mn-ea"/>
              </a:rPr>
              <a:t>.(</a:t>
            </a:r>
            <a:r>
              <a:rPr lang="ko-KR" altLang="en-US" dirty="0">
                <a:latin typeface="+mn-ea"/>
              </a:rPr>
              <a:t>추론단계에서 성능저하</a:t>
            </a:r>
            <a:r>
              <a:rPr lang="en-US" altLang="ko-KR" dirty="0">
                <a:latin typeface="+mn-ea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p-Transformer </a:t>
            </a:r>
            <a:r>
              <a:rPr lang="ko-KR" altLang="en-US" dirty="0">
                <a:latin typeface="+mn-ea"/>
              </a:rPr>
              <a:t>모델은 인코더와 </a:t>
            </a:r>
            <a:r>
              <a:rPr lang="ko-KR" altLang="en-US" dirty="0" err="1">
                <a:latin typeface="+mn-ea"/>
              </a:rPr>
              <a:t>디코더가</a:t>
            </a:r>
            <a:r>
              <a:rPr lang="ko-KR" altLang="en-US" dirty="0">
                <a:latin typeface="+mn-ea"/>
              </a:rPr>
              <a:t> 지속적으로 상호작용하므로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보다 즉각적으로 정보를 받아 이용할 수 있는 것으로 생각됨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이에 복잡한 상호작용이 요구되는 </a:t>
            </a:r>
            <a:r>
              <a:rPr lang="en-US" altLang="ko-KR" dirty="0">
                <a:latin typeface="+mn-ea"/>
              </a:rPr>
              <a:t>QA </a:t>
            </a:r>
            <a:r>
              <a:rPr lang="ko-KR" altLang="en-US" dirty="0">
                <a:latin typeface="+mn-ea"/>
              </a:rPr>
              <a:t>모델 등에서 사용되지 않을까 생각합니다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136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7424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lt"/>
                <a:ea typeface="프리젠테이션 7 Bold" pitchFamily="2" charset="-127"/>
              </a:rPr>
              <a:t>Background</a:t>
            </a:r>
            <a:endParaRPr lang="ko-KR" altLang="en-US" sz="4000" dirty="0">
              <a:solidFill>
                <a:schemeClr val="bg1"/>
              </a:solidFill>
              <a:latin typeface="+mj-lt"/>
              <a:ea typeface="프리젠테이션 7 Bold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9BB957-581C-D242-8CF5-FD88F4027C8D}"/>
              </a:ext>
            </a:extLst>
          </p:cNvPr>
          <p:cNvSpPr txBox="1"/>
          <p:nvPr/>
        </p:nvSpPr>
        <p:spPr>
          <a:xfrm>
            <a:off x="2694801" y="1048899"/>
            <a:ext cx="68023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err="1"/>
              <a:t>다운스트림</a:t>
            </a:r>
            <a:r>
              <a:rPr lang="ko-KR" altLang="en-US" sz="2000" dirty="0"/>
              <a:t> 태스크는 일반적으로 사전 학습된 모델의 </a:t>
            </a:r>
            <a:endParaRPr lang="en-US" altLang="ko-KR" sz="2000" dirty="0"/>
          </a:p>
          <a:p>
            <a:pPr algn="ctr"/>
            <a:r>
              <a:rPr lang="ko-KR" altLang="en-US" sz="2000" dirty="0"/>
              <a:t>모든 파라미터를 업데이트하는 </a:t>
            </a:r>
            <a:r>
              <a:rPr lang="en-US" altLang="ko-KR" sz="2000" dirty="0"/>
              <a:t>fine-tuning</a:t>
            </a:r>
            <a:r>
              <a:rPr lang="ko-KR" altLang="en-US" sz="2000" dirty="0"/>
              <a:t>을 통해 수행된다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B22082-1568-4C61-4D34-1F2016AB13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49"/>
          <a:stretch/>
        </p:blipFill>
        <p:spPr bwMode="auto">
          <a:xfrm>
            <a:off x="283702" y="3505201"/>
            <a:ext cx="4059698" cy="286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BBF7FC-A969-926E-74F4-C8DEFA59F3B5}"/>
              </a:ext>
            </a:extLst>
          </p:cNvPr>
          <p:cNvSpPr txBox="1"/>
          <p:nvPr/>
        </p:nvSpPr>
        <p:spPr>
          <a:xfrm>
            <a:off x="588502" y="2676080"/>
            <a:ext cx="4859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추가되는 어댑터에 대해서만</a:t>
            </a:r>
            <a:r>
              <a:rPr lang="ko-KR" altLang="en-US" dirty="0"/>
              <a:t> 학습</a:t>
            </a:r>
            <a:endParaRPr lang="en-US" altLang="ko-KR" dirty="0">
              <a:solidFill>
                <a:srgbClr val="3D4144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r>
              <a:rPr lang="en-US" altLang="ko-KR" b="0" i="0" dirty="0">
                <a:solidFill>
                  <a:srgbClr val="3D414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-&gt;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어댑터 레이어들은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latency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가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증가한다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064F9-CC6F-9F16-08A9-D1650F0CEA08}"/>
              </a:ext>
            </a:extLst>
          </p:cNvPr>
          <p:cNvSpPr txBox="1"/>
          <p:nvPr/>
        </p:nvSpPr>
        <p:spPr>
          <a:xfrm>
            <a:off x="6502400" y="2676080"/>
            <a:ext cx="44198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prompt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최적화</a:t>
            </a:r>
            <a:endParaRPr lang="en-US" altLang="ko-KR" b="0" i="0" dirty="0">
              <a:solidFill>
                <a:srgbClr val="212529"/>
              </a:solidFill>
              <a:effectLst/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endParaRPr lang="en-US" altLang="ko-KR" b="0" i="0" dirty="0">
              <a:solidFill>
                <a:srgbClr val="3D4144"/>
              </a:solidFill>
              <a:effectLst/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r>
              <a:rPr lang="en-US" altLang="ko-KR" dirty="0"/>
              <a:t>adaptation</a:t>
            </a:r>
            <a:r>
              <a:rPr lang="ko-KR" altLang="en-US" dirty="0"/>
              <a:t>을 위해 시퀀스 길이의 일부를 사용하면 </a:t>
            </a:r>
            <a:r>
              <a:rPr lang="ko-KR" altLang="en-US" dirty="0" err="1"/>
              <a:t>다운스트림</a:t>
            </a:r>
            <a:r>
              <a:rPr lang="ko-KR" altLang="en-US" dirty="0"/>
              <a:t> </a:t>
            </a:r>
            <a:r>
              <a:rPr lang="en-US" altLang="ko-KR" dirty="0"/>
              <a:t>task</a:t>
            </a:r>
            <a:r>
              <a:rPr lang="ko-KR" altLang="en-US" dirty="0"/>
              <a:t>를 처리하는 데 사용할 수 있는 시퀀스 길이가 필연적으로 줄어들어 다른 방법에 비해 프롬프트 튜닝 성능이 떨어진다</a:t>
            </a:r>
            <a:r>
              <a:rPr lang="en-US" altLang="ko-KR" dirty="0"/>
              <a:t>.</a:t>
            </a:r>
            <a:endParaRPr lang="ko-KR" altLang="en-US" b="0" i="0" dirty="0">
              <a:solidFill>
                <a:srgbClr val="3D4144"/>
              </a:solidFill>
              <a:effectLst/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4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C22C4B4-9659-2DF8-782B-DA917608EBFB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2B35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6A5BD-D11F-FAE0-4D66-34A47D0ABB63}"/>
              </a:ext>
            </a:extLst>
          </p:cNvPr>
          <p:cNvSpPr txBox="1"/>
          <p:nvPr/>
        </p:nvSpPr>
        <p:spPr>
          <a:xfrm>
            <a:off x="0" y="74251"/>
            <a:ext cx="12191999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4000" b="1" i="0" dirty="0">
                <a:solidFill>
                  <a:schemeClr val="bg1"/>
                </a:solidFill>
                <a:effectLst/>
                <a:latin typeface="var(--artdeco-typography-ko)"/>
                <a:ea typeface="NanumGothic" panose="020D0604000000000000" pitchFamily="50" charset="-127"/>
              </a:rPr>
              <a:t>LLM Tuning Methods</a:t>
            </a:r>
            <a:endParaRPr lang="en-US" altLang="ko-KR" sz="4000" b="1" i="0" dirty="0">
              <a:solidFill>
                <a:schemeClr val="bg1"/>
              </a:solidFill>
              <a:effectLst/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93DC20-3665-59FE-1E8C-6F191C1293E7}"/>
              </a:ext>
            </a:extLst>
          </p:cNvPr>
          <p:cNvSpPr txBox="1"/>
          <p:nvPr/>
        </p:nvSpPr>
        <p:spPr>
          <a:xfrm>
            <a:off x="0" y="6396335"/>
            <a:ext cx="6870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3"/>
              </a:rPr>
              <a:t>https://velog.io/@sobit/LLM-%EB%8F%84%EB%A9%94%EC%9D%B8-%EC%A0%81%EC%9A%A9-%EC%96%B4%EB%96%A4-%EB%B0%A9%EB%B2%95%EC%9D%B4-%EC%A2%8B%EC%9D%84%EA%B9%8C-Full-Fine-Tuning-PEFT-Prompt-Engineering-RAG </a:t>
            </a:r>
          </a:p>
          <a:p>
            <a:r>
              <a:rPr lang="en-US" altLang="ko-KR" sz="800" dirty="0"/>
              <a:t>/ </a:t>
            </a:r>
            <a:r>
              <a:rPr lang="ko-KR" altLang="en-US" sz="800" dirty="0">
                <a:hlinkClick r:id="rId3"/>
              </a:rPr>
              <a:t>https://www.linkedin.com/pulse/full-fine-tuning-peft-prompt-engineering-rag-which-one-right-you/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0DD59-AF3E-12AB-ACDA-41885E32A6E2}"/>
              </a:ext>
            </a:extLst>
          </p:cNvPr>
          <p:cNvSpPr txBox="1"/>
          <p:nvPr/>
        </p:nvSpPr>
        <p:spPr>
          <a:xfrm>
            <a:off x="200025" y="1054727"/>
            <a:ext cx="2867025" cy="954107"/>
          </a:xfrm>
          <a:prstGeom prst="rect">
            <a:avLst/>
          </a:prstGeom>
          <a:solidFill>
            <a:srgbClr val="678CC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프리젠테이션 9 Black" pitchFamily="2" charset="-127"/>
                <a:ea typeface="프리젠테이션 9 Black" pitchFamily="2" charset="-127"/>
              </a:rPr>
              <a:t>Prompt </a:t>
            </a:r>
          </a:p>
          <a:p>
            <a:pPr algn="ctr"/>
            <a:r>
              <a:rPr lang="en-US" altLang="ko-KR" sz="2800" dirty="0">
                <a:latin typeface="프리젠테이션 9 Black" pitchFamily="2" charset="-127"/>
                <a:ea typeface="프리젠테이션 9 Black" pitchFamily="2" charset="-127"/>
              </a:rPr>
              <a:t>Engineering</a:t>
            </a:r>
            <a:endParaRPr lang="ko-KR" altLang="en-US" sz="2800" dirty="0"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0CB1BC-E2AD-837F-26EA-E29DCEAD8CF5}"/>
              </a:ext>
            </a:extLst>
          </p:cNvPr>
          <p:cNvSpPr txBox="1"/>
          <p:nvPr/>
        </p:nvSpPr>
        <p:spPr>
          <a:xfrm>
            <a:off x="3228974" y="1019027"/>
            <a:ext cx="2867025" cy="1015663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FFC000"/>
                </a:solidFill>
                <a:latin typeface="프리젠테이션 9 Black" pitchFamily="2" charset="-127"/>
                <a:ea typeface="프리젠테이션 9 Black" pitchFamily="2" charset="-127"/>
              </a:rPr>
              <a:t>PEFT</a:t>
            </a:r>
          </a:p>
          <a:p>
            <a:pPr algn="ctr"/>
            <a:r>
              <a:rPr lang="en-US" altLang="ko-KR" sz="1600" dirty="0">
                <a:solidFill>
                  <a:srgbClr val="FFC000"/>
                </a:solidFill>
                <a:latin typeface="프리젠테이션 6 SemiBold" pitchFamily="2" charset="-127"/>
                <a:ea typeface="프리젠테이션 6 SemiBold" pitchFamily="2" charset="-127"/>
              </a:rPr>
              <a:t>(Parameter Efficient </a:t>
            </a:r>
          </a:p>
          <a:p>
            <a:pPr algn="ctr"/>
            <a:r>
              <a:rPr lang="en-US" altLang="ko-KR" sz="1600" dirty="0">
                <a:solidFill>
                  <a:srgbClr val="FFC000"/>
                </a:solidFill>
                <a:latin typeface="프리젠테이션 6 SemiBold" pitchFamily="2" charset="-127"/>
                <a:ea typeface="프리젠테이션 6 SemiBold" pitchFamily="2" charset="-127"/>
              </a:rPr>
              <a:t>Fine-Tuning)</a:t>
            </a:r>
            <a:endParaRPr lang="ko-KR" altLang="en-US" sz="1600" dirty="0">
              <a:solidFill>
                <a:srgbClr val="FFC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0DD3F1-8035-93F0-C4EE-3D6FA02D4142}"/>
              </a:ext>
            </a:extLst>
          </p:cNvPr>
          <p:cNvSpPr txBox="1"/>
          <p:nvPr/>
        </p:nvSpPr>
        <p:spPr>
          <a:xfrm>
            <a:off x="9124950" y="1054727"/>
            <a:ext cx="2867025" cy="95410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프리젠테이션 9 Black" pitchFamily="2" charset="-127"/>
                <a:ea typeface="프리젠테이션 9 Black" pitchFamily="2" charset="-127"/>
              </a:rPr>
              <a:t>Full</a:t>
            </a:r>
          </a:p>
          <a:p>
            <a:pPr algn="ctr"/>
            <a:r>
              <a:rPr lang="en-US" altLang="ko-KR" sz="2800" dirty="0">
                <a:latin typeface="프리젠테이션 9 Black" pitchFamily="2" charset="-127"/>
                <a:ea typeface="프리젠테이션 9 Black" pitchFamily="2" charset="-127"/>
              </a:rPr>
              <a:t>Fine-Tuning</a:t>
            </a:r>
            <a:endParaRPr lang="ko-KR" altLang="en-US" sz="2800" dirty="0"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BD571-798B-E6FA-538C-1F2340C50C0B}"/>
              </a:ext>
            </a:extLst>
          </p:cNvPr>
          <p:cNvSpPr txBox="1"/>
          <p:nvPr/>
        </p:nvSpPr>
        <p:spPr>
          <a:xfrm>
            <a:off x="6176962" y="1019027"/>
            <a:ext cx="2867025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프리젠테이션 9 Black" pitchFamily="2" charset="-127"/>
                <a:ea typeface="프리젠테이션 9 Black" pitchFamily="2" charset="-127"/>
              </a:rPr>
              <a:t>RAG</a:t>
            </a:r>
          </a:p>
          <a:p>
            <a:pPr algn="ctr"/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(Retrieval Augmented</a:t>
            </a:r>
          </a:p>
          <a:p>
            <a:pPr algn="ctr"/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Generation)</a:t>
            </a:r>
            <a:endParaRPr lang="ko-KR" altLang="en-US" sz="16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081CD-4EB6-C751-EADB-A5FD8ACA9F8D}"/>
              </a:ext>
            </a:extLst>
          </p:cNvPr>
          <p:cNvSpPr txBox="1"/>
          <p:nvPr/>
        </p:nvSpPr>
        <p:spPr>
          <a:xfrm>
            <a:off x="3395419" y="3089823"/>
            <a:ext cx="32972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프리젠테이션 5 Medium" pitchFamily="2" charset="-127"/>
                <a:ea typeface="프리젠테이션 5 Medium" pitchFamily="2" charset="-127"/>
              </a:rPr>
              <a:t>프롬프트의 일부를 학습 가능한 매개변수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로 변환하여 </a:t>
            </a:r>
            <a:endParaRPr lang="en-US" altLang="ko-KR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훈련할 수 있도록 한 것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입력 프롬프트에 대하여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EBD6FB01-6A19-C400-119C-D71DF44025A5}"/>
              </a:ext>
            </a:extLst>
          </p:cNvPr>
          <p:cNvSpPr/>
          <p:nvPr/>
        </p:nvSpPr>
        <p:spPr>
          <a:xfrm flipH="1">
            <a:off x="2795588" y="1272900"/>
            <a:ext cx="704849" cy="461665"/>
          </a:xfrm>
          <a:prstGeom prst="chevron">
            <a:avLst>
              <a:gd name="adj" fmla="val 41747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259BA47-FA9A-F1C7-66F1-E0217FCFD83C}"/>
              </a:ext>
            </a:extLst>
          </p:cNvPr>
          <p:cNvSpPr/>
          <p:nvPr/>
        </p:nvSpPr>
        <p:spPr>
          <a:xfrm>
            <a:off x="266699" y="2019527"/>
            <a:ext cx="11658600" cy="42587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143CD-229E-2B2B-E4D3-5EB089F5BB51}"/>
              </a:ext>
            </a:extLst>
          </p:cNvPr>
          <p:cNvSpPr txBox="1"/>
          <p:nvPr/>
        </p:nvSpPr>
        <p:spPr>
          <a:xfrm>
            <a:off x="2666999" y="2050353"/>
            <a:ext cx="6858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Cost ~ Complexity ~ Quality</a:t>
            </a:r>
            <a:endParaRPr lang="ko-KR" altLang="en-US" sz="16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6CE9A-F117-FA31-EBF2-39CD0CD02E42}"/>
              </a:ext>
            </a:extLst>
          </p:cNvPr>
          <p:cNvSpPr txBox="1"/>
          <p:nvPr/>
        </p:nvSpPr>
        <p:spPr>
          <a:xfrm>
            <a:off x="4037791" y="2661331"/>
            <a:ext cx="2330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프리젠테이션 5 Medium" pitchFamily="2" charset="-127"/>
                <a:ea typeface="프리젠테이션 5 Medium" pitchFamily="2" charset="-127"/>
              </a:rPr>
              <a:t>2. Prompt Tuning</a:t>
            </a:r>
            <a:endParaRPr lang="ko-KR" altLang="en-US" sz="20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D9D2DE-4698-9AAD-A19D-3B718C05444E}"/>
              </a:ext>
            </a:extLst>
          </p:cNvPr>
          <p:cNvSpPr txBox="1"/>
          <p:nvPr/>
        </p:nvSpPr>
        <p:spPr>
          <a:xfrm>
            <a:off x="7289255" y="2617935"/>
            <a:ext cx="28096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프리젠테이션 5 Medium" pitchFamily="2" charset="-127"/>
                <a:ea typeface="프리젠테이션 5 Medium" pitchFamily="2" charset="-127"/>
              </a:rPr>
              <a:t>3. </a:t>
            </a:r>
            <a:r>
              <a:rPr lang="en-US" altLang="ko-KR" sz="2000" dirty="0" err="1">
                <a:latin typeface="프리젠테이션 5 Medium" pitchFamily="2" charset="-127"/>
                <a:ea typeface="프리젠테이션 5 Medium" pitchFamily="2" charset="-127"/>
              </a:rPr>
              <a:t>LoRA</a:t>
            </a:r>
            <a:r>
              <a:rPr lang="en-US" altLang="ko-KR" sz="2000" dirty="0">
                <a:latin typeface="프리젠테이션 5 Medium" pitchFamily="2" charset="-127"/>
                <a:ea typeface="프리젠테이션 5 Medium" pitchFamily="2" charset="-127"/>
              </a:rPr>
              <a:t> / </a:t>
            </a:r>
            <a:r>
              <a:rPr lang="en-US" altLang="ko-KR" sz="2000" dirty="0" err="1">
                <a:latin typeface="프리젠테이션 5 Medium" pitchFamily="2" charset="-127"/>
                <a:ea typeface="프리젠테이션 5 Medium" pitchFamily="2" charset="-127"/>
              </a:rPr>
              <a:t>QLoRA</a:t>
            </a:r>
            <a:endParaRPr lang="en-US" altLang="ko-KR" sz="20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2000" dirty="0">
                <a:latin typeface="프리젠테이션 5 Medium" pitchFamily="2" charset="-127"/>
                <a:ea typeface="프리젠테이션 5 Medium" pitchFamily="2" charset="-127"/>
              </a:rPr>
              <a:t>(Low-Rank Adaptation)</a:t>
            </a:r>
            <a:endParaRPr lang="ko-KR" altLang="en-US" sz="20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C2AA8C61-B64E-C8C9-C64A-BE36C251B2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3" r="13355"/>
          <a:stretch/>
        </p:blipFill>
        <p:spPr bwMode="auto">
          <a:xfrm>
            <a:off x="2949582" y="3669542"/>
            <a:ext cx="4209622" cy="216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9B4F0-782A-AE3A-7002-8B30830284F5}"/>
              </a:ext>
            </a:extLst>
          </p:cNvPr>
          <p:cNvSpPr txBox="1"/>
          <p:nvPr/>
        </p:nvSpPr>
        <p:spPr>
          <a:xfrm>
            <a:off x="3243262" y="5728539"/>
            <a:ext cx="36274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 dirty="0">
                <a:solidFill>
                  <a:srgbClr val="6B728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Hard Prompt vs. Soft Prompt (</a:t>
            </a:r>
            <a:r>
              <a:rPr lang="en-US" altLang="ko-KR" sz="1000" b="0" i="0" dirty="0" err="1">
                <a:solidFill>
                  <a:srgbClr val="6B728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Senadeera</a:t>
            </a:r>
            <a:r>
              <a:rPr lang="en-US" altLang="ko-KR" sz="1000" b="0" i="0" dirty="0">
                <a:solidFill>
                  <a:srgbClr val="6B728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 &amp; </a:t>
            </a:r>
            <a:r>
              <a:rPr lang="en-US" altLang="ko-KR" sz="1000" b="0" i="0" dirty="0" err="1">
                <a:solidFill>
                  <a:srgbClr val="6B728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Ive</a:t>
            </a:r>
            <a:r>
              <a:rPr lang="en-US" altLang="ko-KR" sz="1000" b="0" i="0" dirty="0">
                <a:solidFill>
                  <a:srgbClr val="6B728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, 2022)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A3C847-B47C-6544-A621-B3160C1CCE9D}"/>
              </a:ext>
            </a:extLst>
          </p:cNvPr>
          <p:cNvSpPr txBox="1"/>
          <p:nvPr/>
        </p:nvSpPr>
        <p:spPr>
          <a:xfrm>
            <a:off x="7413943" y="3390985"/>
            <a:ext cx="4578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1252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pre-trained model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의 원래 가중치는 유지하면서 학습 가능한 </a:t>
            </a:r>
            <a:r>
              <a:rPr lang="ko-KR" altLang="en-US" sz="1200" b="0" i="0" dirty="0" err="1">
                <a:solidFill>
                  <a:srgbClr val="21252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저차원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 행렬인 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lank decomposition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행렬을 삽입하여 소수의 파라미터만 조정하는 기법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81D6CD-F160-D139-8968-F9D65776A629}"/>
              </a:ext>
            </a:extLst>
          </p:cNvPr>
          <p:cNvSpPr txBox="1"/>
          <p:nvPr/>
        </p:nvSpPr>
        <p:spPr>
          <a:xfrm>
            <a:off x="495481" y="2642225"/>
            <a:ext cx="2330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프리젠테이션 5 Medium" pitchFamily="2" charset="-127"/>
                <a:ea typeface="프리젠테이션 5 Medium" pitchFamily="2" charset="-127"/>
              </a:rPr>
              <a:t>1. Adapter Layers</a:t>
            </a:r>
            <a:endParaRPr lang="ko-KR" altLang="en-US" sz="20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820DB6D0-22B8-787D-4D33-5D4082818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4" y="3763528"/>
            <a:ext cx="3005829" cy="226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BAE656-3BDC-C913-0FE6-759DA56006C1}"/>
              </a:ext>
            </a:extLst>
          </p:cNvPr>
          <p:cNvSpPr txBox="1"/>
          <p:nvPr/>
        </p:nvSpPr>
        <p:spPr>
          <a:xfrm>
            <a:off x="148715" y="3076981"/>
            <a:ext cx="28008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pre-trained model 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사이사이에 </a:t>
            </a:r>
            <a:endParaRPr lang="en-US" altLang="ko-KR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r>
              <a:rPr lang="en-US" altLang="ko-KR" sz="1400" b="1" dirty="0">
                <a:latin typeface="프리젠테이션 5 Medium" pitchFamily="2" charset="-127"/>
                <a:ea typeface="프리젠테이션 5 Medium" pitchFamily="2" charset="-127"/>
              </a:rPr>
              <a:t>feed-forward networks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(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학습 가능한 작은 신경망 층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)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를 </a:t>
            </a:r>
            <a:r>
              <a:rPr lang="ko-KR" altLang="en-US" sz="1400" b="1" dirty="0">
                <a:latin typeface="프리젠테이션 5 Medium" pitchFamily="2" charset="-127"/>
                <a:ea typeface="프리젠테이션 5 Medium" pitchFamily="2" charset="-127"/>
              </a:rPr>
              <a:t>삽입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13" name="그림 12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9A6FFBAA-D03B-CC83-93EA-9879836670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8"/>
          <a:stretch/>
        </p:blipFill>
        <p:spPr>
          <a:xfrm>
            <a:off x="7784898" y="4271400"/>
            <a:ext cx="1990738" cy="2265390"/>
          </a:xfrm>
          <a:prstGeom prst="rect">
            <a:avLst/>
          </a:prstGeom>
        </p:spPr>
      </p:pic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42CC38FB-15B9-BAFA-D69E-FE376D1AAE32}"/>
              </a:ext>
            </a:extLst>
          </p:cNvPr>
          <p:cNvSpPr/>
          <p:nvPr/>
        </p:nvSpPr>
        <p:spPr>
          <a:xfrm flipH="1">
            <a:off x="5676900" y="1272900"/>
            <a:ext cx="704849" cy="461665"/>
          </a:xfrm>
          <a:prstGeom prst="chevron">
            <a:avLst>
              <a:gd name="adj" fmla="val 41747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id="{F2C840DB-175F-EF4F-2358-E7151963BA9C}"/>
              </a:ext>
            </a:extLst>
          </p:cNvPr>
          <p:cNvSpPr/>
          <p:nvPr/>
        </p:nvSpPr>
        <p:spPr>
          <a:xfrm flipH="1">
            <a:off x="8732044" y="1272900"/>
            <a:ext cx="704849" cy="461665"/>
          </a:xfrm>
          <a:prstGeom prst="chevron">
            <a:avLst>
              <a:gd name="adj" fmla="val 41747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52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7424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+mj-lt"/>
                <a:ea typeface="프리젠테이션 7 Bold" pitchFamily="2" charset="-127"/>
              </a:rPr>
              <a:t>LoRA</a:t>
            </a:r>
            <a:endParaRPr lang="ko-KR" altLang="en-US" sz="4000" dirty="0">
              <a:solidFill>
                <a:schemeClr val="bg1"/>
              </a:solidFill>
              <a:latin typeface="+mj-lt"/>
              <a:ea typeface="프리젠테이션 7 Bold" pitchFamily="2" charset="-127"/>
            </a:endParaRPr>
          </a:p>
        </p:txBody>
      </p:sp>
      <p:pic>
        <p:nvPicPr>
          <p:cNvPr id="13" name="그림 12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CA674F7F-A3B6-E504-2CF2-55842CAA3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8"/>
          <a:stretch/>
        </p:blipFill>
        <p:spPr>
          <a:xfrm>
            <a:off x="1047521" y="2402372"/>
            <a:ext cx="3225158" cy="36701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C1A619-2898-23AA-9C32-36C8E8AE68F0}"/>
              </a:ext>
            </a:extLst>
          </p:cNvPr>
          <p:cNvSpPr txBox="1"/>
          <p:nvPr/>
        </p:nvSpPr>
        <p:spPr>
          <a:xfrm>
            <a:off x="452578" y="1197962"/>
            <a:ext cx="34482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 dirty="0" err="1">
                <a:solidFill>
                  <a:srgbClr val="21252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LoRA</a:t>
            </a:r>
            <a:endParaRPr lang="en-US" altLang="ko-KR" sz="2400" b="1" i="0" dirty="0">
              <a:solidFill>
                <a:srgbClr val="212529"/>
              </a:solidFill>
              <a:effectLst/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r>
              <a:rPr lang="en-US" altLang="ko-KR" sz="2400" b="1" i="0" dirty="0">
                <a:solidFill>
                  <a:srgbClr val="21252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:Low-Rank Adaptation</a:t>
            </a:r>
            <a:endParaRPr lang="ko-KR" altLang="en-US" sz="2400" b="1" i="0" dirty="0">
              <a:solidFill>
                <a:srgbClr val="3D4144"/>
              </a:solidFill>
              <a:effectLst/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FDA9A7-A161-5935-8509-507808AE887D}"/>
              </a:ext>
            </a:extLst>
          </p:cNvPr>
          <p:cNvSpPr txBox="1"/>
          <p:nvPr/>
        </p:nvSpPr>
        <p:spPr>
          <a:xfrm>
            <a:off x="5133975" y="2296001"/>
            <a:ext cx="6443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사전 학습된 가중치를 고정된 상태로 유지하면서</a:t>
            </a:r>
            <a:endParaRPr lang="en-US" altLang="ko-KR" sz="2000" dirty="0"/>
          </a:p>
          <a:p>
            <a:r>
              <a:rPr lang="ko-KR" altLang="en-US" sz="2000" dirty="0">
                <a:solidFill>
                  <a:srgbClr val="0000FF"/>
                </a:solidFill>
              </a:rPr>
              <a:t>추가적인 </a:t>
            </a:r>
            <a:r>
              <a:rPr lang="en-US" altLang="ko-KR" sz="2000" dirty="0">
                <a:solidFill>
                  <a:srgbClr val="0000FF"/>
                </a:solidFill>
              </a:rPr>
              <a:t>Low-Rank matrix</a:t>
            </a:r>
            <a:r>
              <a:rPr lang="ko-KR" altLang="en-US" sz="2000" dirty="0">
                <a:solidFill>
                  <a:srgbClr val="0000FF"/>
                </a:solidFill>
              </a:rPr>
              <a:t>를 학습하여 </a:t>
            </a:r>
            <a:endParaRPr lang="en-US" altLang="ko-KR" sz="2000" dirty="0">
              <a:solidFill>
                <a:srgbClr val="0000FF"/>
              </a:solidFill>
            </a:endParaRPr>
          </a:p>
          <a:p>
            <a:r>
              <a:rPr lang="ko-KR" altLang="en-US" sz="2000" dirty="0">
                <a:solidFill>
                  <a:srgbClr val="0000FF"/>
                </a:solidFill>
              </a:rPr>
              <a:t>신경망의 일부 레이어를 간접적으로 학습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A80D56E-CE08-B297-65F5-8AC59521D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9" y="6199765"/>
            <a:ext cx="4562512" cy="492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9859EA-9BCB-0F08-23E5-596ABF4C729C}"/>
              </a:ext>
            </a:extLst>
          </p:cNvPr>
          <p:cNvSpPr txBox="1"/>
          <p:nvPr/>
        </p:nvSpPr>
        <p:spPr>
          <a:xfrm>
            <a:off x="5133975" y="4054167"/>
            <a:ext cx="61277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D414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-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전체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 fine-tuning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을 일반화 할 수 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.</a:t>
            </a:r>
          </a:p>
          <a:p>
            <a:r>
              <a:rPr lang="en-US" altLang="ko-KR" b="0" i="0" dirty="0">
                <a:solidFill>
                  <a:srgbClr val="3D414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  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가중치 행렬에 대한 누적 기울기 업데이트가 필요하지 않다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.</a:t>
            </a:r>
          </a:p>
          <a:p>
            <a:r>
              <a:rPr lang="en-US" altLang="ko-KR" dirty="0"/>
              <a:t>-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다른 </a:t>
            </a:r>
            <a:r>
              <a:rPr lang="ko-KR" altLang="en-US" b="0" i="0" dirty="0" err="1">
                <a:solidFill>
                  <a:srgbClr val="3D414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다운스트림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task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로 전환해야 하는 경우 𝐵𝐴를 뺀 다음   </a:t>
            </a:r>
            <a:endParaRPr lang="en-US" altLang="ko-KR" b="0" i="0" dirty="0">
              <a:solidFill>
                <a:srgbClr val="3D4144"/>
              </a:solidFill>
              <a:effectLst/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r>
              <a:rPr lang="en-US" altLang="ko-KR" dirty="0">
                <a:solidFill>
                  <a:srgbClr val="3D4144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   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다른 𝐵𝐴을 추가하여 𝑊를 복구할 수 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33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7424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lt"/>
                <a:ea typeface="프리젠테이션 7 Bold" pitchFamily="2" charset="-127"/>
              </a:rPr>
              <a:t>Applying </a:t>
            </a:r>
            <a:r>
              <a:rPr lang="en-US" altLang="ko-KR" sz="4000" dirty="0" err="1">
                <a:solidFill>
                  <a:schemeClr val="bg1"/>
                </a:solidFill>
                <a:latin typeface="+mj-lt"/>
                <a:ea typeface="프리젠테이션 7 Bold" pitchFamily="2" charset="-127"/>
              </a:rPr>
              <a:t>LoRA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프리젠테이션 7 Bold" pitchFamily="2" charset="-127"/>
              </a:rPr>
              <a:t> to Transformer</a:t>
            </a:r>
            <a:endParaRPr lang="ko-KR" altLang="en-US" sz="4000" dirty="0">
              <a:solidFill>
                <a:schemeClr val="bg1"/>
              </a:solidFill>
              <a:latin typeface="+mj-lt"/>
              <a:ea typeface="프리젠테이션 7 Bold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59EA-9BCB-0F08-23E5-596ABF4C729C}"/>
              </a:ext>
            </a:extLst>
          </p:cNvPr>
          <p:cNvSpPr txBox="1"/>
          <p:nvPr/>
        </p:nvSpPr>
        <p:spPr>
          <a:xfrm>
            <a:off x="2873374" y="5076849"/>
            <a:ext cx="6127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LoRA</a:t>
            </a:r>
            <a:r>
              <a:rPr lang="en-US" altLang="ko-KR" dirty="0"/>
              <a:t> </a:t>
            </a:r>
            <a:r>
              <a:rPr lang="ko-KR" altLang="en-US" dirty="0"/>
              <a:t>기법을 사용해 적은 수의 파라미터로도 높은 성능을 유지할 수 있음을 시사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B98B040-96BF-C504-53F3-80B8C3285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20" y="3251958"/>
            <a:ext cx="8306959" cy="1743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F55AB4-9AC1-D952-CA4D-23D5F7E64A1F}"/>
              </a:ext>
            </a:extLst>
          </p:cNvPr>
          <p:cNvSpPr txBox="1"/>
          <p:nvPr/>
        </p:nvSpPr>
        <p:spPr>
          <a:xfrm>
            <a:off x="2681286" y="1734667"/>
            <a:ext cx="6829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D414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학습 가능한 파라미터의 수를 줄이기 위해 </a:t>
            </a:r>
            <a:endParaRPr lang="en-US" altLang="ko-KR" b="0" i="0" dirty="0">
              <a:solidFill>
                <a:srgbClr val="3D4144"/>
              </a:solidFill>
              <a:effectLst/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r>
              <a:rPr lang="ko-KR" altLang="en-US" b="0" i="0" dirty="0">
                <a:solidFill>
                  <a:srgbClr val="3D414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신경망에서 </a:t>
            </a:r>
            <a:r>
              <a:rPr lang="ko-KR" altLang="en-US" b="0" i="0" dirty="0">
                <a:solidFill>
                  <a:srgbClr val="0000FF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가중치 행렬의 모든 부분집합에 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LoRA</a:t>
            </a:r>
            <a:r>
              <a:rPr lang="ko-KR" altLang="en-US" b="0" i="0" dirty="0">
                <a:solidFill>
                  <a:srgbClr val="0000FF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를 적용할 수 있다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.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2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7424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Result</a:t>
            </a:r>
            <a:endParaRPr lang="ko-KR" altLang="en-US" sz="4000" dirty="0">
              <a:solidFill>
                <a:schemeClr val="bg1"/>
              </a:solidFill>
              <a:latin typeface="+mj-lt"/>
              <a:ea typeface="프리젠테이션 7 Bold" pitchFamily="2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E2D2D11-EA35-DE09-B2BD-C163506DA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"/>
          <a:stretch/>
        </p:blipFill>
        <p:spPr bwMode="auto">
          <a:xfrm>
            <a:off x="266700" y="2135600"/>
            <a:ext cx="6238086" cy="306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DBB7B63-2DA5-F463-3EFD-598F5FE25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448" y="2464797"/>
            <a:ext cx="5338852" cy="251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31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7424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+mj-lt"/>
                <a:ea typeface="프리젠테이션 7 Bold" pitchFamily="2" charset="-127"/>
              </a:rPr>
              <a:t>이점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55AB4-9AC1-D952-CA4D-23D5F7E64A1F}"/>
              </a:ext>
            </a:extLst>
          </p:cNvPr>
          <p:cNvSpPr txBox="1"/>
          <p:nvPr/>
        </p:nvSpPr>
        <p:spPr>
          <a:xfrm>
            <a:off x="2681287" y="2967335"/>
            <a:ext cx="68294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0" i="0" dirty="0">
                <a:solidFill>
                  <a:srgbClr val="3D414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메모리와 스토리지 사용량 감소</a:t>
            </a:r>
            <a:endParaRPr lang="en-US" altLang="ko-KR" b="0" i="0" dirty="0">
              <a:solidFill>
                <a:srgbClr val="3D4144"/>
              </a:solidFill>
              <a:effectLst/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0" i="0" dirty="0">
                <a:solidFill>
                  <a:srgbClr val="3D414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모든 파라미터가 아닌 </a:t>
            </a:r>
            <a:r>
              <a:rPr lang="en-US" altLang="ko-KR" b="0" i="0" dirty="0" err="1">
                <a:solidFill>
                  <a:srgbClr val="3D414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LoRA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가중치만 교환함으로써 훨씬 저렴한 비용으로 배포 중에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task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사이를 전환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56A5BD-D11F-FAE0-4D66-34A47D0ABB63}"/>
              </a:ext>
            </a:extLst>
          </p:cNvPr>
          <p:cNvSpPr txBox="1"/>
          <p:nvPr/>
        </p:nvSpPr>
        <p:spPr>
          <a:xfrm>
            <a:off x="721211" y="2313310"/>
            <a:ext cx="6003439" cy="194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dirty="0">
                <a:solidFill>
                  <a:srgbClr val="275317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8</a:t>
            </a:r>
            <a:r>
              <a:rPr lang="ko-KR" altLang="en-US" sz="4800" dirty="0">
                <a:solidFill>
                  <a:srgbClr val="275317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주차  </a:t>
            </a:r>
            <a:endParaRPr lang="en-US" altLang="ko-KR" sz="4800" dirty="0">
              <a:solidFill>
                <a:srgbClr val="275317"/>
              </a:solidFill>
              <a:latin typeface="프리젠테이션 8 ExtraBold" pitchFamily="2" charset="-127"/>
              <a:ea typeface="프리젠테이션 8 ExtraBold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4000" dirty="0"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P-Transformer </a:t>
            </a:r>
            <a:r>
              <a:rPr lang="ko-KR" altLang="en-US" sz="4000" dirty="0"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모델 구현</a:t>
            </a:r>
            <a:endParaRPr lang="en-US" altLang="ko-KR" sz="4000" dirty="0">
              <a:latin typeface="프리젠테이션 8 ExtraBold" pitchFamily="2" charset="-127"/>
              <a:ea typeface="프리젠테이션 8 ExtraBold" pitchFamily="2" charset="-127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endParaRPr lang="en-US" altLang="ko-KR" sz="600" dirty="0">
              <a:latin typeface="프리젠테이션 8 ExtraBold" pitchFamily="2" charset="-127"/>
              <a:ea typeface="프리젠테이션 8 ExtraBold" pitchFamily="2" charset="-127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081453-75A0-81D2-0243-F6893E39026F}"/>
              </a:ext>
            </a:extLst>
          </p:cNvPr>
          <p:cNvSpPr/>
          <p:nvPr/>
        </p:nvSpPr>
        <p:spPr>
          <a:xfrm>
            <a:off x="1" y="6667018"/>
            <a:ext cx="12191999" cy="190982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B2463244-978C-8E05-AC7E-EC31CAB6A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04" y="381241"/>
            <a:ext cx="5447870" cy="609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2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P-Transformer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12" name="그림 11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599C3CA2-4168-39A0-FA92-6FCE19058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18" t="47969" b="27301"/>
          <a:stretch/>
        </p:blipFill>
        <p:spPr>
          <a:xfrm>
            <a:off x="2279177" y="1363312"/>
            <a:ext cx="4161916" cy="26792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D5C84E-5D7D-F1ED-84C2-29A774E65FB8}"/>
              </a:ext>
            </a:extLst>
          </p:cNvPr>
          <p:cNvSpPr txBox="1"/>
          <p:nvPr/>
        </p:nvSpPr>
        <p:spPr>
          <a:xfrm>
            <a:off x="1954110" y="4603906"/>
            <a:ext cx="4053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/>
              <a:t>인코더와 </a:t>
            </a:r>
            <a:r>
              <a:rPr lang="ko-KR" altLang="en-US" sz="2000" b="1" dirty="0" err="1"/>
              <a:t>디코더의</a:t>
            </a:r>
            <a:r>
              <a:rPr lang="ko-KR" altLang="en-US" sz="2000" b="1" dirty="0"/>
              <a:t> 병렬학습 진행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F2DCFC-1D45-0EDF-04E2-3BC251908930}"/>
              </a:ext>
            </a:extLst>
          </p:cNvPr>
          <p:cNvSpPr txBox="1"/>
          <p:nvPr/>
        </p:nvSpPr>
        <p:spPr>
          <a:xfrm>
            <a:off x="1758779" y="5004016"/>
            <a:ext cx="46179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인코더</a:t>
            </a:r>
            <a:r>
              <a:rPr lang="en-US" altLang="ko-KR" dirty="0">
                <a:latin typeface="+mn-ea"/>
              </a:rPr>
              <a:t>-&gt;</a:t>
            </a:r>
            <a:r>
              <a:rPr lang="ko-KR" altLang="en-US" dirty="0" err="1">
                <a:latin typeface="+mn-ea"/>
              </a:rPr>
              <a:t>디코더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-&gt; </a:t>
            </a:r>
            <a:r>
              <a:rPr lang="ko-KR" altLang="en-US" dirty="0">
                <a:latin typeface="+mn-ea"/>
              </a:rPr>
              <a:t>인코더</a:t>
            </a:r>
            <a:r>
              <a:rPr lang="en-US" altLang="ko-KR" dirty="0">
                <a:latin typeface="+mn-ea"/>
              </a:rPr>
              <a:t>-&gt;</a:t>
            </a:r>
            <a:r>
              <a:rPr lang="ko-KR" altLang="en-US" dirty="0" err="1">
                <a:latin typeface="+mn-ea"/>
              </a:rPr>
              <a:t>디코더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..</a:t>
            </a:r>
          </a:p>
          <a:p>
            <a:pPr algn="ctr"/>
            <a:r>
              <a:rPr lang="ko-KR" altLang="en-US" dirty="0">
                <a:latin typeface="+mn-ea"/>
              </a:rPr>
              <a:t>순으로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레이어들이 순차적으로 통과되도록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구성</a:t>
            </a:r>
            <a:endParaRPr lang="en-US" altLang="ko-KR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FB4639-334B-73A2-BE5F-BEBD342ADB87}"/>
              </a:ext>
            </a:extLst>
          </p:cNvPr>
          <p:cNvSpPr txBox="1"/>
          <p:nvPr/>
        </p:nvSpPr>
        <p:spPr>
          <a:xfrm>
            <a:off x="7358212" y="2403206"/>
            <a:ext cx="113250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/>
              <a:t>기존 모델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5DFD6-362A-7A68-D088-3B5E0E0AE564}"/>
              </a:ext>
            </a:extLst>
          </p:cNvPr>
          <p:cNvSpPr txBox="1"/>
          <p:nvPr/>
        </p:nvSpPr>
        <p:spPr>
          <a:xfrm>
            <a:off x="7358212" y="3291575"/>
            <a:ext cx="2165862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P-Transformer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865B0-AE41-A119-1116-52C8D67D9610}"/>
              </a:ext>
            </a:extLst>
          </p:cNvPr>
          <p:cNvSpPr txBox="1"/>
          <p:nvPr/>
        </p:nvSpPr>
        <p:spPr>
          <a:xfrm>
            <a:off x="7358212" y="4179945"/>
            <a:ext cx="2389294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Teacher Forcing </a:t>
            </a:r>
          </a:p>
          <a:p>
            <a:pPr algn="ctr"/>
            <a:r>
              <a:rPr lang="ko-KR" altLang="en-US" sz="2000" b="1" dirty="0"/>
              <a:t>추가</a:t>
            </a:r>
            <a:endParaRPr lang="en-US" altLang="ko-KR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55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글꼴지정">
      <a:majorFont>
        <a:latin typeface="KoPub돋움체_Pro Bold"/>
        <a:ea typeface="KoPub돋움체 Bold"/>
        <a:cs typeface=""/>
      </a:majorFont>
      <a:minorFont>
        <a:latin typeface="KoPub바탕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글꼴지정">
      <a:majorFont>
        <a:latin typeface="KoPub돋움체_Pro Bold"/>
        <a:ea typeface="KoPub돋움체 Bold"/>
        <a:cs typeface=""/>
      </a:majorFont>
      <a:minorFont>
        <a:latin typeface="KoPub바탕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64718</TotalTime>
  <Words>713</Words>
  <Application>Microsoft Office PowerPoint</Application>
  <PresentationFormat>와이드스크린</PresentationFormat>
  <Paragraphs>130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KoPub돋움체_Pro Bold</vt:lpstr>
      <vt:lpstr>KoPub바탕체 Medium</vt:lpstr>
      <vt:lpstr>var(--artdeco-typography-ko)</vt:lpstr>
      <vt:lpstr>NanumGothic</vt:lpstr>
      <vt:lpstr>프리젠테이션 5 Medium</vt:lpstr>
      <vt:lpstr>프리젠테이션 6 SemiBold</vt:lpstr>
      <vt:lpstr>프리젠테이션 8 ExtraBold</vt:lpstr>
      <vt:lpstr>프리젠테이션 9 Black</vt:lpstr>
      <vt:lpstr>한컴바탕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O365</dc:creator>
  <cp:lastModifiedBy>O365</cp:lastModifiedBy>
  <cp:revision>972</cp:revision>
  <cp:lastPrinted>2023-08-03T14:04:52Z</cp:lastPrinted>
  <dcterms:created xsi:type="dcterms:W3CDTF">2023-01-25T10:41:21Z</dcterms:created>
  <dcterms:modified xsi:type="dcterms:W3CDTF">2024-09-27T08:43:29Z</dcterms:modified>
  <cp:version>1000.0000.01</cp:version>
</cp:coreProperties>
</file>