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96" r:id="rId2"/>
    <p:sldId id="838" r:id="rId3"/>
    <p:sldId id="835" r:id="rId4"/>
    <p:sldId id="840" r:id="rId5"/>
    <p:sldId id="841" r:id="rId6"/>
    <p:sldId id="839" r:id="rId7"/>
    <p:sldId id="82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6E0"/>
    <a:srgbClr val="67AB9F"/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D87A-BC7D-4CFB-AA0B-A76864B60257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7DB1-E94C-4EBE-B4A8-029189139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00F77-10A6-1725-E3E5-86F4F9EE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D6E6C-AA33-AB33-0999-774259EC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62AD5-9736-4E69-3390-237E8FA1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9F6C3-8CFD-0A38-DCAE-619EE98F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54830-3043-35A2-56E0-4225BCE0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6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9C761-1188-81D0-614E-C413E257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44712-3BB6-AD3B-AA3A-E4CDC385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BB063-6A48-CE1A-E516-F60CBA28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8613-528A-F67C-E4C3-3A64318D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D5836-EE06-230C-0DDC-385BB76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8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8F3FBF-91C4-4072-3595-33B1B106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DD96FB-CC09-C9A0-B9F9-33DD962E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2FD4C-D185-E68F-B09A-87967F10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6A3F3-80C4-994D-8718-6E42B40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BDA60-EDBB-85E1-5F20-5A6F6712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98D8-80E4-AA73-F8A1-65D16DA3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0FB2E-6A03-70F9-55E9-7B252B25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E057B-5870-36F2-C3D7-7DD74C38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E6D10-9C47-9C2F-EBCF-F6C680FA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C831D-7C62-734E-8BBD-1EFE7586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FE3D0-25E9-530B-38C1-B4B0AECE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4F223-2E4E-F376-C14D-EF7847095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A790D-38D6-799F-4FCA-481867D5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5975C-E0C3-10FF-7E5A-00F031E2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D010C-8DFE-955C-CDB5-14EC55CD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B9E09-1E03-94EE-EF8D-95CB454B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746E5-9A7D-398B-1B8D-0E2926EAA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EAED7-3030-FCDC-F78C-502206866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E8E58-00EE-F02A-24D5-01CA771A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0B7AB-3185-3B8E-9A45-DB6EDD99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59876-AE8F-7AB2-E72E-8E1E9E8E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3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0B6EE-50A2-E57F-DA20-E00F4669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E7654-4FF5-809F-55B6-5020E195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DE714-8C2A-641D-0B32-D898FC621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F67E9-AC80-C085-D735-0F8017F04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9147F-D305-8DFA-7640-7DC4E1E02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CE3206-6C34-645A-CDB5-922F08D6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822F4-D873-BEF8-A279-113C7FD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5AB755-2DCB-02BE-214C-A0AC98A2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8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A6FD5-B0F0-422B-D51A-E027D1F8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BB6A29-777D-0C89-67C3-AB37FCF3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42240-6B5B-D629-E673-5085C7E6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BA599-A4D9-3C2D-61BA-1F95EDE9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FAA608-8F72-CC5D-89CD-EE78573B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574E5-A52C-0BFC-12DB-09B180B8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55D0D-C060-C00A-8F59-A1425A75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B47E9-2F23-7B27-AC66-EF142CC0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1316E-1947-C4F2-C5C5-FB54ECBE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0BE1A-367F-B039-137C-8141110FB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FBF6-573F-A2E5-0A74-9E920701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5D68E-5B0C-5E34-6070-3821682A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B197F-7AAB-8FC4-280D-675AC0A8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8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9A19B-AC86-F830-10F5-61DF2D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C80B8-25C2-5892-81B0-37F6E68A7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31970-6957-095E-9CDF-F3F3A4C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646CC-766B-E892-9FA9-77D7C68B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86D36-8C1C-D8FE-16C0-32A0B041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9C7EE-A86F-1A25-C634-F583F9BB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143800-2058-3050-5957-A26D9D3F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CC6CA-E6D9-63B8-193D-E31134F8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C2775-0460-8639-EAB1-8D38048F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35D8-6B9D-45C6-A08F-2C74BAE9E87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6D5E8-AE7E-0607-AC3D-61D6DFB5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DE8ED-1ABC-44EB-E4DF-4E309EBD2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D788-B892-4681-8EAE-B753BE12B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AB7FF58-BA2C-88D2-FE81-F885391E74D9}"/>
              </a:ext>
            </a:extLst>
          </p:cNvPr>
          <p:cNvGrpSpPr/>
          <p:nvPr/>
        </p:nvGrpSpPr>
        <p:grpSpPr>
          <a:xfrm>
            <a:off x="2199107" y="2347151"/>
            <a:ext cx="7793786" cy="2267919"/>
            <a:chOff x="1937793" y="2141561"/>
            <a:chExt cx="7793786" cy="22679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47CE3A-368D-64A0-2DC9-C1700A7EF291}"/>
                </a:ext>
              </a:extLst>
            </p:cNvPr>
            <p:cNvSpPr txBox="1"/>
            <p:nvPr/>
          </p:nvSpPr>
          <p:spPr>
            <a:xfrm>
              <a:off x="1937793" y="2141561"/>
              <a:ext cx="77660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Retrieval-Augmented Generation </a:t>
              </a:r>
            </a:p>
            <a:p>
              <a:pPr algn="ctr"/>
              <a:r>
                <a:rPr lang="en-US" altLang="ko-KR" sz="3200" dirty="0"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for Knowledge-Intensive NLP Tasks</a:t>
              </a:r>
              <a:endParaRPr lang="ko-KR" altLang="en-US" sz="1400" b="1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A00285-F43B-B306-4EAD-7F113CEE5747}"/>
                </a:ext>
              </a:extLst>
            </p:cNvPr>
            <p:cNvSpPr/>
            <p:nvPr/>
          </p:nvSpPr>
          <p:spPr>
            <a:xfrm>
              <a:off x="3129368" y="3329605"/>
              <a:ext cx="556831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5F65EE-7D5B-7915-12BA-213509666F88}"/>
                </a:ext>
              </a:extLst>
            </p:cNvPr>
            <p:cNvSpPr txBox="1"/>
            <p:nvPr/>
          </p:nvSpPr>
          <p:spPr>
            <a:xfrm>
              <a:off x="2095471" y="3486150"/>
              <a:ext cx="763610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222222"/>
                  </a:solidFill>
                  <a:effectLst/>
                  <a:latin typeface="KoPub바탕체_Pro Light" panose="02020603020101020101" pitchFamily="18" charset="-127"/>
                  <a:ea typeface="KoPub바탕체_Pro Light" panose="02020603020101020101" pitchFamily="18" charset="-127"/>
                </a:rPr>
                <a:t>Lewis, Patrick, et al. "Retrieval-augmented generation for knowledge-intensive </a:t>
              </a:r>
              <a:r>
                <a:rPr lang="en-US" altLang="ko-KR" b="0" i="0" dirty="0" err="1">
                  <a:solidFill>
                    <a:srgbClr val="222222"/>
                  </a:solidFill>
                  <a:effectLst/>
                  <a:latin typeface="KoPub바탕체_Pro Light" panose="02020603020101020101" pitchFamily="18" charset="-127"/>
                  <a:ea typeface="KoPub바탕체_Pro Light" panose="02020603020101020101" pitchFamily="18" charset="-127"/>
                </a:rPr>
                <a:t>nlp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KoPub바탕체_Pro Light" panose="02020603020101020101" pitchFamily="18" charset="-127"/>
                  <a:ea typeface="KoPub바탕체_Pro Light" panose="02020603020101020101" pitchFamily="18" charset="-127"/>
                </a:rPr>
                <a:t> tasks." Advances in Neural Information Processing Systems 33 (2020): 9459-9474.</a:t>
              </a:r>
              <a:endParaRPr lang="ko-KR" altLang="en-US" dirty="0">
                <a:latin typeface="KoPub바탕체_Pro Light" panose="02020603020101020101" pitchFamily="18" charset="-127"/>
                <a:ea typeface="KoPub바탕체_Pro Light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172A4D-EED2-2798-E2CA-209FB4B07D1C}"/>
              </a:ext>
            </a:extLst>
          </p:cNvPr>
          <p:cNvSpPr txBox="1"/>
          <p:nvPr/>
        </p:nvSpPr>
        <p:spPr>
          <a:xfrm>
            <a:off x="-192897" y="140263"/>
            <a:ext cx="219264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7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간단 논세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4DEF5-ABC5-2C76-E02D-4E1A577E236C}"/>
              </a:ext>
            </a:extLst>
          </p:cNvPr>
          <p:cNvSpPr txBox="1"/>
          <p:nvPr/>
        </p:nvSpPr>
        <p:spPr>
          <a:xfrm>
            <a:off x="10147300" y="6032500"/>
            <a:ext cx="193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프리젠테이션 6 SemiBold" pitchFamily="2" charset="-127"/>
                <a:ea typeface="프리젠테이션 6 SemiBold" pitchFamily="2" charset="-127"/>
              </a:rPr>
              <a:t>24.11.14</a:t>
            </a:r>
          </a:p>
          <a:p>
            <a:pPr algn="r"/>
            <a:r>
              <a:rPr lang="ko-KR" altLang="en-US" sz="2000" dirty="0">
                <a:latin typeface="프리젠테이션 6 SemiBold" pitchFamily="2" charset="-127"/>
                <a:ea typeface="프리젠테이션 6 SemiBold" pitchFamily="2" charset="-127"/>
              </a:rPr>
              <a:t>유하영</a:t>
            </a:r>
          </a:p>
        </p:txBody>
      </p:sp>
    </p:spTree>
    <p:extLst>
      <p:ext uri="{BB962C8B-B14F-4D97-AF65-F5344CB8AC3E}">
        <p14:creationId xmlns:p14="http://schemas.microsoft.com/office/powerpoint/2010/main" val="25377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E234-25AD-6121-E5BA-7C289107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BEC2A1-F1C1-4173-3915-B47ACF3FB8F1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B20D1-151B-A3BE-1C19-F03EF9CB464C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Introduction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7" name="그림 6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CB1E660F-551F-B517-B987-DFFAD5E30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2" y="1928603"/>
            <a:ext cx="6887536" cy="30007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5DD0B48-206C-AD10-25EC-77EB94ED3DB4}"/>
              </a:ext>
            </a:extLst>
          </p:cNvPr>
          <p:cNvSpPr/>
          <p:nvPr/>
        </p:nvSpPr>
        <p:spPr>
          <a:xfrm>
            <a:off x="1533525" y="3314700"/>
            <a:ext cx="3086100" cy="314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38193E-71D5-60B8-73F3-B07380189F00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5000625" y="990600"/>
            <a:ext cx="400050" cy="4248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0F213E-B2C6-7156-D539-67B278A838F7}"/>
              </a:ext>
            </a:extLst>
          </p:cNvPr>
          <p:cNvSpPr txBox="1"/>
          <p:nvPr/>
        </p:nvSpPr>
        <p:spPr>
          <a:xfrm>
            <a:off x="7572377" y="2499122"/>
            <a:ext cx="4619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프리젠테이션 5 Medium" pitchFamily="2" charset="-127"/>
                <a:ea typeface="프리젠테이션 5 Medium" pitchFamily="2" charset="-127"/>
              </a:rPr>
              <a:t>parametric vs Non-parametric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parametric model </a:t>
            </a:r>
          </a:p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    :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학습하면서 결정해야 하는 모델의 파라미터 수가 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명확하게 결정되어 있음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non-parametric model </a:t>
            </a:r>
          </a:p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    :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파라미터가 명확하게 정해져 있지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X. </a:t>
            </a:r>
            <a:endParaRPr lang="ko-KR" altLang="en-US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D6551-03DC-6B0D-6499-67C3181B0A8B}"/>
              </a:ext>
            </a:extLst>
          </p:cNvPr>
          <p:cNvSpPr txBox="1"/>
          <p:nvPr/>
        </p:nvSpPr>
        <p:spPr>
          <a:xfrm>
            <a:off x="861532" y="4951915"/>
            <a:ext cx="6887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이전 연구에서는 주로 </a:t>
            </a:r>
            <a:r>
              <a:rPr lang="ko-KR" altLang="en-US" sz="1400" b="1" dirty="0">
                <a:effectLst/>
                <a:latin typeface="프리젠테이션 5 Medium" pitchFamily="2" charset="-127"/>
                <a:ea typeface="프리젠테이션 5 Medium" pitchFamily="2" charset="-127"/>
              </a:rPr>
              <a:t>텍스트 추출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방식으로 질문에 답변 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→ </a:t>
            </a:r>
            <a:r>
              <a:rPr lang="ko-KR" altLang="en-US" sz="1400" b="1" dirty="0">
                <a:effectLst/>
                <a:latin typeface="프리젠테이션 5 Medium" pitchFamily="2" charset="-127"/>
                <a:ea typeface="프리젠테이션 5 Medium" pitchFamily="2" charset="-127"/>
              </a:rPr>
              <a:t>질문에 대한 답변을 직접 </a:t>
            </a:r>
            <a:r>
              <a:rPr lang="en-US" altLang="ko-KR" sz="1400" b="1" dirty="0">
                <a:solidFill>
                  <a:srgbClr val="EB5757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generation</a:t>
            </a:r>
            <a:r>
              <a:rPr lang="ko-KR" altLang="en-US" sz="1400" b="1" dirty="0">
                <a:effectLst/>
                <a:latin typeface="프리젠테이션 5 Medium" pitchFamily="2" charset="-127"/>
                <a:ea typeface="프리젠테이션 5 Medium" pitchFamily="2" charset="-127"/>
              </a:rPr>
              <a:t> 하는 방법을 본 논문에서 제안</a:t>
            </a:r>
            <a:endParaRPr lang="ko-KR" altLang="en-US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93A081-C368-A07A-11FA-F310D00032A4}"/>
              </a:ext>
            </a:extLst>
          </p:cNvPr>
          <p:cNvSpPr/>
          <p:nvPr/>
        </p:nvSpPr>
        <p:spPr>
          <a:xfrm>
            <a:off x="861532" y="3670593"/>
            <a:ext cx="6463193" cy="70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9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DF769E-735E-11BC-9C81-F6E09BDE32D7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059AB-8BB2-9CDB-6E38-F5B2588592CA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Method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98EE3099-595B-3BD1-4443-5ABCC0D6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86" y="902047"/>
            <a:ext cx="8725327" cy="2671923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6E21DA-DB32-4C79-77FD-9585B5BAD647}"/>
              </a:ext>
            </a:extLst>
          </p:cNvPr>
          <p:cNvCxnSpPr>
            <a:cxnSpLocks/>
          </p:cNvCxnSpPr>
          <p:nvPr/>
        </p:nvCxnSpPr>
        <p:spPr>
          <a:xfrm>
            <a:off x="4086225" y="3107477"/>
            <a:ext cx="0" cy="1842112"/>
          </a:xfrm>
          <a:prstGeom prst="straightConnector1">
            <a:avLst/>
          </a:prstGeom>
          <a:ln w="57150">
            <a:solidFill>
              <a:srgbClr val="67AB9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BC3054-7CB6-BBDB-CED2-9EFCA062F2C1}"/>
              </a:ext>
            </a:extLst>
          </p:cNvPr>
          <p:cNvCxnSpPr>
            <a:cxnSpLocks/>
          </p:cNvCxnSpPr>
          <p:nvPr/>
        </p:nvCxnSpPr>
        <p:spPr>
          <a:xfrm>
            <a:off x="7496175" y="2906359"/>
            <a:ext cx="0" cy="2043230"/>
          </a:xfrm>
          <a:prstGeom prst="straightConnector1">
            <a:avLst/>
          </a:prstGeom>
          <a:ln w="57150">
            <a:solidFill>
              <a:srgbClr val="7EA6E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3D424CF-478D-DD72-E7A2-0AFA5F57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9589"/>
            <a:ext cx="3410426" cy="304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8A6389-D566-315C-9975-686578751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85" y="5003332"/>
            <a:ext cx="2229161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0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DF769E-735E-11BC-9C81-F6E09BDE32D7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059AB-8BB2-9CDB-6E38-F5B2588592CA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Method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98EE3099-595B-3BD1-4443-5ABCC0D6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86" y="902047"/>
            <a:ext cx="8725327" cy="267192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A6123B4-446D-2165-8CB4-696FB03C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86" y="4188923"/>
            <a:ext cx="5830114" cy="400106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6E21DA-DB32-4C79-77FD-9585B5BAD647}"/>
              </a:ext>
            </a:extLst>
          </p:cNvPr>
          <p:cNvCxnSpPr>
            <a:cxnSpLocks/>
          </p:cNvCxnSpPr>
          <p:nvPr/>
        </p:nvCxnSpPr>
        <p:spPr>
          <a:xfrm>
            <a:off x="4286250" y="2801584"/>
            <a:ext cx="0" cy="1274120"/>
          </a:xfrm>
          <a:prstGeom prst="straightConnector1">
            <a:avLst/>
          </a:prstGeom>
          <a:ln w="57150">
            <a:solidFill>
              <a:srgbClr val="67AB9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2A819C-D84C-CA9C-BECB-0274CF87314A}"/>
              </a:ext>
            </a:extLst>
          </p:cNvPr>
          <p:cNvSpPr txBox="1"/>
          <p:nvPr/>
        </p:nvSpPr>
        <p:spPr>
          <a:xfrm>
            <a:off x="8291275" y="4188923"/>
            <a:ext cx="2681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333333"/>
                </a:solidFill>
                <a:effectLst/>
                <a:latin typeface="Merriweather-Light"/>
              </a:rPr>
              <a:t>Dense Passage Retriever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DE6A8A-6D96-246B-2B94-C670C3761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46" y="4496700"/>
            <a:ext cx="2498395" cy="522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C5692-4699-B99E-A0F0-C24F188415C4}"/>
              </a:ext>
            </a:extLst>
          </p:cNvPr>
          <p:cNvSpPr txBox="1"/>
          <p:nvPr/>
        </p:nvSpPr>
        <p:spPr>
          <a:xfrm>
            <a:off x="8291275" y="5246198"/>
            <a:ext cx="3386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333333"/>
                </a:solidFill>
                <a:effectLst/>
                <a:latin typeface="Merriweather-Light"/>
              </a:rPr>
              <a:t>Maximum Inner Product Search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7D5F64-9F52-E605-3677-80864D0A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17" y="5701672"/>
            <a:ext cx="1509465" cy="6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0EBF3-670C-217A-1DE9-F370FA959D91}"/>
              </a:ext>
            </a:extLst>
          </p:cNvPr>
          <p:cNvSpPr txBox="1"/>
          <p:nvPr/>
        </p:nvSpPr>
        <p:spPr>
          <a:xfrm>
            <a:off x="10085602" y="5862987"/>
            <a:ext cx="518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2B397-621B-A928-28C9-3361DB73A5F0}"/>
              </a:ext>
            </a:extLst>
          </p:cNvPr>
          <p:cNvSpPr txBox="1"/>
          <p:nvPr/>
        </p:nvSpPr>
        <p:spPr>
          <a:xfrm>
            <a:off x="9122204" y="6077207"/>
            <a:ext cx="7424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</a:t>
            </a:r>
            <a:r>
              <a:rPr lang="ko-KR" altLang="en-US" sz="1200" dirty="0"/>
              <a:t>∈</a:t>
            </a:r>
            <a:r>
              <a:rPr lang="en-US" altLang="ko-KR" sz="1200" dirty="0"/>
              <a:t> D</a:t>
            </a:r>
            <a:endParaRPr lang="ko-KR" altLang="en-US" sz="1200" dirty="0"/>
          </a:p>
        </p:txBody>
      </p:sp>
      <p:pic>
        <p:nvPicPr>
          <p:cNvPr id="17" name="Picture 2" descr="업로드한 이미지">
            <a:extLst>
              <a:ext uri="{FF2B5EF4-FFF2-40B4-BE49-F238E27FC236}">
                <a16:creationId xmlns:a16="http://schemas.microsoft.com/office/drawing/2014/main" id="{151CE538-695C-97E1-AAEE-6A6F0114D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55" b="37009"/>
          <a:stretch/>
        </p:blipFill>
        <p:spPr bwMode="auto">
          <a:xfrm>
            <a:off x="747712" y="4921453"/>
            <a:ext cx="2633664" cy="56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E3AABB-41F4-190F-C485-D7D051037517}"/>
              </a:ext>
            </a:extLst>
          </p:cNvPr>
          <p:cNvCxnSpPr/>
          <p:nvPr/>
        </p:nvCxnSpPr>
        <p:spPr>
          <a:xfrm>
            <a:off x="2219325" y="4667250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5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DF769E-735E-11BC-9C81-F6E09BDE32D7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059AB-8BB2-9CDB-6E38-F5B2588592CA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Method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98EE3099-595B-3BD1-4443-5ABCC0D6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86" y="902047"/>
            <a:ext cx="8725327" cy="2671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E3E926-075C-C071-E4B8-9A429368176B}"/>
              </a:ext>
            </a:extLst>
          </p:cNvPr>
          <p:cNvSpPr txBox="1"/>
          <p:nvPr/>
        </p:nvSpPr>
        <p:spPr>
          <a:xfrm>
            <a:off x="2371725" y="415488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RAG-Sequence Model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r>
              <a:rPr lang="en-US" altLang="ko-KR" b="1" dirty="0"/>
              <a:t>RAG-Token Model</a:t>
            </a:r>
            <a:endParaRPr lang="ko-KR" altLang="en-US" b="1" dirty="0"/>
          </a:p>
        </p:txBody>
      </p:sp>
      <p:pic>
        <p:nvPicPr>
          <p:cNvPr id="33" name="그림 32" descr="폰트, 텍스트, 타이포그래피이(가) 표시된 사진&#10;&#10;자동 생성된 설명">
            <a:extLst>
              <a:ext uri="{FF2B5EF4-FFF2-40B4-BE49-F238E27FC236}">
                <a16:creationId xmlns:a16="http://schemas.microsoft.com/office/drawing/2014/main" id="{7BED9091-7989-2BB4-4CAE-9F75FD611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74" y="3977111"/>
            <a:ext cx="6430272" cy="828791"/>
          </a:xfrm>
          <a:prstGeom prst="rect">
            <a:avLst/>
          </a:prstGeom>
        </p:spPr>
      </p:pic>
      <p:pic>
        <p:nvPicPr>
          <p:cNvPr id="35" name="그림 34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5252F9E2-DBCD-4B9F-5457-B4D556F00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71" y="5171423"/>
            <a:ext cx="5553850" cy="800212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BC3054-7CB6-BBDB-CED2-9EFCA062F2C1}"/>
              </a:ext>
            </a:extLst>
          </p:cNvPr>
          <p:cNvCxnSpPr>
            <a:cxnSpLocks/>
          </p:cNvCxnSpPr>
          <p:nvPr/>
        </p:nvCxnSpPr>
        <p:spPr>
          <a:xfrm>
            <a:off x="7981950" y="2582509"/>
            <a:ext cx="0" cy="1394602"/>
          </a:xfrm>
          <a:prstGeom prst="straightConnector1">
            <a:avLst/>
          </a:prstGeom>
          <a:ln w="57150">
            <a:solidFill>
              <a:srgbClr val="7EA6E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NLP] Beam Search란?">
            <a:extLst>
              <a:ext uri="{FF2B5EF4-FFF2-40B4-BE49-F238E27FC236}">
                <a16:creationId xmlns:a16="http://schemas.microsoft.com/office/drawing/2014/main" id="{3C24FD7A-5044-B6F9-043D-8935F230E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836" y="570004"/>
            <a:ext cx="3000162" cy="19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4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84305-4761-33ED-5E6B-C13CAED9B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2D2217-8D2B-E254-5966-39023B724B79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12EFB-AC68-EFC3-A5B3-6E34065DFCE8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Experiments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5" name="그림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B704D7AB-0F67-0A80-5B0F-38A36FF88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90" y="1225434"/>
            <a:ext cx="5412019" cy="2517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03410E-DF25-20E5-6D31-ED3631B61CFE}"/>
              </a:ext>
            </a:extLst>
          </p:cNvPr>
          <p:cNvSpPr txBox="1"/>
          <p:nvPr/>
        </p:nvSpPr>
        <p:spPr>
          <a:xfrm>
            <a:off x="7961991" y="39203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Examples from generation tasks.</a:t>
            </a:r>
            <a:endParaRPr lang="ko-KR" altLang="en-US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9FF05AE-B62E-28C7-4BEB-E93E36FEF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46" y="4247786"/>
            <a:ext cx="7182852" cy="2610214"/>
          </a:xfrm>
          <a:prstGeom prst="rect">
            <a:avLst/>
          </a:prstGeom>
        </p:spPr>
      </p:pic>
      <p:pic>
        <p:nvPicPr>
          <p:cNvPr id="11" name="그림 10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2B986AB-9B45-C9F9-171F-58D389568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" y="4515421"/>
            <a:ext cx="4152978" cy="18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10DE91-9BDC-0D96-B53F-19203F767D5A}"/>
              </a:ext>
            </a:extLst>
          </p:cNvPr>
          <p:cNvSpPr/>
          <p:nvPr/>
        </p:nvSpPr>
        <p:spPr>
          <a:xfrm>
            <a:off x="1" y="-7322"/>
            <a:ext cx="12191999" cy="8422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57767-6D5E-CC2E-C740-DF3ED3F377EE}"/>
              </a:ext>
            </a:extLst>
          </p:cNvPr>
          <p:cNvSpPr txBox="1"/>
          <p:nvPr/>
        </p:nvSpPr>
        <p:spPr>
          <a:xfrm>
            <a:off x="2" y="5983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Discussion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8A53D-0181-7643-309A-3777590B1FE0}"/>
              </a:ext>
            </a:extLst>
          </p:cNvPr>
          <p:cNvSpPr txBox="1"/>
          <p:nvPr/>
        </p:nvSpPr>
        <p:spPr>
          <a:xfrm>
            <a:off x="2859314" y="2638362"/>
            <a:ext cx="705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Retriever</a:t>
            </a:r>
            <a:r>
              <a:rPr lang="ko-KR" altLang="en-US" sz="2000" dirty="0"/>
              <a:t>와 </a:t>
            </a:r>
            <a:r>
              <a:rPr lang="en-US" altLang="ko-KR" sz="2000" dirty="0"/>
              <a:t>Generator</a:t>
            </a:r>
            <a:r>
              <a:rPr lang="ko-KR" altLang="en-US" sz="2000" dirty="0"/>
              <a:t>가 함께 학습될 수 있는지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>
                <a:effectLst/>
              </a:rPr>
              <a:t>Parametric Memory</a:t>
            </a:r>
            <a:r>
              <a:rPr lang="ko-KR" altLang="en-US" sz="2000" dirty="0">
                <a:effectLst/>
              </a:rPr>
              <a:t>와 </a:t>
            </a:r>
            <a:r>
              <a:rPr lang="en-US" altLang="ko-KR" sz="2000" dirty="0">
                <a:effectLst/>
              </a:rPr>
              <a:t>Non-parametric Memory</a:t>
            </a:r>
            <a:r>
              <a:rPr lang="ko-KR" altLang="en-US" sz="2000" dirty="0">
                <a:effectLst/>
              </a:rPr>
              <a:t>의 상호작용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551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176</Words>
  <Application>Microsoft Office PowerPoint</Application>
  <PresentationFormat>와이드스크린</PresentationFormat>
  <Paragraphs>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KoPub바탕체 Bold</vt:lpstr>
      <vt:lpstr>KoPub바탕체_Pro Light</vt:lpstr>
      <vt:lpstr>Merriweather-Light</vt:lpstr>
      <vt:lpstr>맑은 고딕</vt:lpstr>
      <vt:lpstr>프리젠테이션 5 Medium</vt:lpstr>
      <vt:lpstr>프리젠테이션 6 SemiBold</vt:lpstr>
      <vt:lpstr>프리젠테이션 8 ExtraBold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 류</dc:creator>
  <cp:lastModifiedBy>류하영</cp:lastModifiedBy>
  <cp:revision>46</cp:revision>
  <dcterms:created xsi:type="dcterms:W3CDTF">2024-10-30T08:08:10Z</dcterms:created>
  <dcterms:modified xsi:type="dcterms:W3CDTF">2024-11-14T22:03:42Z</dcterms:modified>
</cp:coreProperties>
</file>