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sldIdLst>
    <p:sldId id="796" r:id="rId2"/>
    <p:sldId id="829" r:id="rId3"/>
    <p:sldId id="853" r:id="rId4"/>
    <p:sldId id="855" r:id="rId5"/>
    <p:sldId id="857" r:id="rId6"/>
    <p:sldId id="861" r:id="rId7"/>
    <p:sldId id="859" r:id="rId8"/>
    <p:sldId id="860" r:id="rId9"/>
    <p:sldId id="8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5A0"/>
    <a:srgbClr val="C6C4C0"/>
    <a:srgbClr val="FFFFFF"/>
    <a:srgbClr val="ACA9A2"/>
    <a:srgbClr val="252526"/>
    <a:srgbClr val="D86ECC"/>
    <a:srgbClr val="156082"/>
    <a:srgbClr val="FFFF00"/>
    <a:srgbClr val="CC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90" autoAdjust="0"/>
  </p:normalViewPr>
  <p:slideViewPr>
    <p:cSldViewPr snapToGrid="0">
      <p:cViewPr varScale="1">
        <p:scale>
          <a:sx n="93" d="100"/>
          <a:sy n="93" d="100"/>
        </p:scale>
        <p:origin x="11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9415146" y="6351194"/>
            <a:ext cx="2675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spc="70">
                <a:latin typeface="프리젠테이션 6 SemiBold" pitchFamily="2" charset="-127"/>
                <a:ea typeface="프리젠테이션 6 SemiBold" pitchFamily="2" charset="-127"/>
              </a:rPr>
              <a:t>2024.10.04   </a:t>
            </a:r>
            <a:r>
              <a:rPr lang="ko-KR" altLang="en-US" sz="2000" spc="70" dirty="0">
                <a:latin typeface="프리젠테이션 6 SemiBold" pitchFamily="2" charset="-127"/>
                <a:ea typeface="프리젠테이션 6 SemiBold" pitchFamily="2" charset="-127"/>
              </a:rPr>
              <a:t>유하영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B7FF58-BA2C-88D2-FE81-F885391E74D9}"/>
              </a:ext>
            </a:extLst>
          </p:cNvPr>
          <p:cNvGrpSpPr/>
          <p:nvPr/>
        </p:nvGrpSpPr>
        <p:grpSpPr>
          <a:xfrm>
            <a:off x="2199107" y="2266385"/>
            <a:ext cx="7793786" cy="2122486"/>
            <a:chOff x="1937793" y="2009995"/>
            <a:chExt cx="7793786" cy="2122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7CE3A-368D-64A0-2DC9-C1700A7EF291}"/>
                </a:ext>
              </a:extLst>
            </p:cNvPr>
            <p:cNvSpPr txBox="1"/>
            <p:nvPr/>
          </p:nvSpPr>
          <p:spPr>
            <a:xfrm>
              <a:off x="1937793" y="2009995"/>
              <a:ext cx="77660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/>
                <a:t>QLoRA</a:t>
              </a:r>
              <a:r>
                <a:rPr lang="en-US" altLang="ko-KR" sz="3600" dirty="0"/>
                <a:t>: Efficient Finetuning of Quantized LLMs</a:t>
              </a:r>
              <a:endParaRPr lang="ko-KR" altLang="en-US" sz="1600" b="1" dirty="0">
                <a:latin typeface="Times New Roman" panose="02020603050405020304" pitchFamily="18" charset="0"/>
                <a:ea typeface="나눔스퀘어OTF ExtraBold" panose="020B0600000101010101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A00285-F43B-B306-4EAD-7F113CEE5747}"/>
                </a:ext>
              </a:extLst>
            </p:cNvPr>
            <p:cNvSpPr/>
            <p:nvPr/>
          </p:nvSpPr>
          <p:spPr>
            <a:xfrm>
              <a:off x="3129368" y="3329605"/>
              <a:ext cx="5568315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5F65EE-7D5B-7915-12BA-213509666F88}"/>
                </a:ext>
              </a:extLst>
            </p:cNvPr>
            <p:cNvSpPr txBox="1"/>
            <p:nvPr/>
          </p:nvSpPr>
          <p:spPr>
            <a:xfrm>
              <a:off x="2095471" y="3486150"/>
              <a:ext cx="7636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dirty="0" err="1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Dettmers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, Tim, et al. "</a:t>
              </a:r>
              <a:r>
                <a:rPr lang="en-US" altLang="ko-KR" b="0" i="0" dirty="0" err="1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Qlora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: Efficient finetuning of quantized </a:t>
              </a:r>
              <a:r>
                <a:rPr lang="en-US" altLang="ko-KR" b="0" i="0" dirty="0" err="1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llms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." </a:t>
              </a:r>
              <a:r>
                <a:rPr lang="en-US" altLang="ko-KR" b="0" i="1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Advances in Neural Information Processing Systems</a:t>
              </a:r>
              <a:r>
                <a:rPr lang="en-US" altLang="ko-KR" b="0" i="0" dirty="0">
                  <a:solidFill>
                    <a:srgbClr val="222222"/>
                  </a:solidFill>
                  <a:effectLst/>
                  <a:latin typeface="NanumGothic" panose="020D0604000000000000" pitchFamily="50" charset="-127"/>
                  <a:ea typeface="NanumGothic" panose="020D0604000000000000" pitchFamily="50" charset="-127"/>
                </a:rPr>
                <a:t> 36 (2024).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2A4D-EED2-2798-E2CA-209FB4B07D1C}"/>
              </a:ext>
            </a:extLst>
          </p:cNvPr>
          <p:cNvSpPr txBox="1"/>
          <p:nvPr/>
        </p:nvSpPr>
        <p:spPr>
          <a:xfrm>
            <a:off x="-65897" y="152963"/>
            <a:ext cx="219264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7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간단 논세</a:t>
            </a:r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previous research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BB957-581C-D242-8CF5-FD88F4027C8D}"/>
              </a:ext>
            </a:extLst>
          </p:cNvPr>
          <p:cNvSpPr txBox="1"/>
          <p:nvPr/>
        </p:nvSpPr>
        <p:spPr>
          <a:xfrm>
            <a:off x="359675" y="1213999"/>
            <a:ext cx="87605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대규모 언어 모델</a:t>
            </a:r>
            <a:r>
              <a:rPr lang="en-US" altLang="ko-KR" sz="2000" dirty="0"/>
              <a:t>(LLMs)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파인튜닝</a:t>
            </a:r>
            <a:r>
              <a:rPr lang="en-US" altLang="ko-KR" sz="2000" dirty="0"/>
              <a:t>(finetuning)</a:t>
            </a:r>
            <a:r>
              <a:rPr lang="ko-KR" altLang="en-US" sz="2000" dirty="0"/>
              <a:t> 하는 것은 모델의 성능을 향상시키고 원하는 행동을 추가하거나 원치 않는 행동을 제거하는 데 매우 효과적</a:t>
            </a:r>
            <a:endParaRPr lang="en-US" altLang="ko-KR" sz="2000" dirty="0"/>
          </a:p>
          <a:p>
            <a:r>
              <a:rPr lang="ko-KR" altLang="en-US" sz="2000" dirty="0"/>
              <a:t>그러나 </a:t>
            </a:r>
            <a:r>
              <a:rPr lang="ko-KR" altLang="en-US" sz="2000" b="1" dirty="0"/>
              <a:t>매우 큰 모델을 </a:t>
            </a:r>
            <a:r>
              <a:rPr lang="ko-KR" altLang="en-US" sz="2000" b="1" dirty="0" err="1"/>
              <a:t>파인튜닝하는</a:t>
            </a:r>
            <a:r>
              <a:rPr lang="ko-KR" altLang="en-US" sz="2000" b="1" dirty="0"/>
              <a:t> 것은 비용이 매우 많이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든다</a:t>
            </a:r>
            <a:r>
              <a:rPr lang="en-US" altLang="ko-KR" sz="2000" b="1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QLoRA</a:t>
            </a:r>
            <a:endParaRPr lang="en-US" altLang="ko-KR" sz="2000" dirty="0"/>
          </a:p>
          <a:p>
            <a:r>
              <a:rPr lang="ko-KR" altLang="en-US" sz="2000" b="1" dirty="0"/>
              <a:t>성능 저하 없이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비트로 양자화된 모델을 </a:t>
            </a:r>
            <a:r>
              <a:rPr lang="ko-KR" altLang="en-US" sz="2000" b="1" dirty="0" err="1"/>
              <a:t>파인튜닝</a:t>
            </a:r>
            <a:endParaRPr lang="en-US" altLang="ko-KR" sz="2000" b="1" dirty="0"/>
          </a:p>
          <a:p>
            <a:r>
              <a:rPr lang="ko-KR" altLang="en-US" dirty="0"/>
              <a:t>사전 학습된 모델을 </a:t>
            </a:r>
            <a:r>
              <a:rPr lang="en-US" altLang="ko-KR" dirty="0"/>
              <a:t>4</a:t>
            </a:r>
            <a:r>
              <a:rPr lang="ko-KR" altLang="en-US" dirty="0"/>
              <a:t>비트로 </a:t>
            </a:r>
            <a:r>
              <a:rPr lang="ko-KR" altLang="en-US" dirty="0" err="1"/>
              <a:t>양자화한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작은 세트의 학습 가능한 </a:t>
            </a:r>
            <a:r>
              <a:rPr lang="ko-KR" altLang="en-US" dirty="0" err="1"/>
              <a:t>저차원</a:t>
            </a:r>
            <a:r>
              <a:rPr lang="ko-KR" altLang="en-US" dirty="0"/>
              <a:t> 어댑터 가중치</a:t>
            </a:r>
            <a:r>
              <a:rPr lang="en-US" altLang="ko-KR" dirty="0"/>
              <a:t>(Low-rank Adapter weights)</a:t>
            </a:r>
            <a:r>
              <a:rPr lang="ko-KR" altLang="en-US" dirty="0"/>
              <a:t>를 추가하여 양자화된 가중치를 통해 </a:t>
            </a: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ko-KR" altLang="en-US" b="1" dirty="0" err="1"/>
              <a:t>역전파</a:t>
            </a:r>
            <a:endParaRPr lang="ko-KR" altLang="en-US" dirty="0"/>
          </a:p>
        </p:txBody>
      </p: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45F8A4E6-EB54-A086-76A2-2D96ED82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/>
          <a:stretch/>
        </p:blipFill>
        <p:spPr>
          <a:xfrm>
            <a:off x="5783076" y="2555016"/>
            <a:ext cx="2040510" cy="2322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9D9AB-28DB-35D5-B60E-AE4659F971E2}"/>
              </a:ext>
            </a:extLst>
          </p:cNvPr>
          <p:cNvSpPr txBox="1"/>
          <p:nvPr/>
        </p:nvSpPr>
        <p:spPr>
          <a:xfrm>
            <a:off x="359675" y="3619351"/>
            <a:ext cx="6443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사전 학습된 가중치를 고정된 상태로 유지하면서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FF"/>
                </a:solidFill>
              </a:rPr>
              <a:t>추가적인 </a:t>
            </a:r>
            <a:r>
              <a:rPr lang="en-US" altLang="ko-KR" sz="2000" dirty="0">
                <a:solidFill>
                  <a:srgbClr val="0000FF"/>
                </a:solidFill>
              </a:rPr>
              <a:t>Low-Rank matrix</a:t>
            </a:r>
            <a:r>
              <a:rPr lang="ko-KR" altLang="en-US" sz="2000" dirty="0">
                <a:solidFill>
                  <a:srgbClr val="0000FF"/>
                </a:solidFill>
              </a:rPr>
              <a:t>를 학습하여 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ko-KR" altLang="en-US" sz="2000" dirty="0">
                <a:solidFill>
                  <a:srgbClr val="0000FF"/>
                </a:solidFill>
              </a:rPr>
              <a:t>신경망의 일부 레이어를 간접적으로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6B5AD-184E-8BFF-C0A1-02FA06FAA29A}"/>
              </a:ext>
            </a:extLst>
          </p:cNvPr>
          <p:cNvSpPr txBox="1"/>
          <p:nvPr/>
        </p:nvSpPr>
        <p:spPr>
          <a:xfrm>
            <a:off x="359675" y="2700718"/>
            <a:ext cx="3448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LoRA</a:t>
            </a:r>
            <a:endParaRPr lang="en-US" altLang="ko-KR" sz="2400" b="1" i="0" dirty="0">
              <a:solidFill>
                <a:srgbClr val="212529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sz="2400" b="1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:Low-Rank Adaptation</a:t>
            </a:r>
            <a:endParaRPr lang="ko-KR" altLang="en-US" sz="2400" b="1" i="0" dirty="0">
              <a:solidFill>
                <a:srgbClr val="3D414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QLoRA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BDCA8-5D66-B33A-0AE4-86FB1D5DD4A5}"/>
              </a:ext>
            </a:extLst>
          </p:cNvPr>
          <p:cNvSpPr txBox="1"/>
          <p:nvPr/>
        </p:nvSpPr>
        <p:spPr>
          <a:xfrm>
            <a:off x="7861300" y="3221335"/>
            <a:ext cx="350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effectLst/>
              </a:rPr>
              <a:t>4-bit </a:t>
            </a:r>
            <a:r>
              <a:rPr lang="en-US" altLang="ko-KR" dirty="0" err="1">
                <a:effectLst/>
              </a:rPr>
              <a:t>NormalFloat</a:t>
            </a:r>
            <a:r>
              <a:rPr lang="en-US" altLang="ko-KR" dirty="0">
                <a:effectLst/>
              </a:rPr>
              <a:t> (NF4)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Double Quantization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Paged Optimizers</a:t>
            </a:r>
            <a:endParaRPr lang="ko-KR" altLang="en-US" dirty="0"/>
          </a:p>
        </p:txBody>
      </p:sp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A1AEAF49-506C-53F9-5C3A-5A133BC4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3" y="1982550"/>
            <a:ext cx="6763694" cy="340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1E75F-8B06-6C99-1438-25E234E527B5}"/>
              </a:ext>
            </a:extLst>
          </p:cNvPr>
          <p:cNvSpPr txBox="1"/>
          <p:nvPr/>
        </p:nvSpPr>
        <p:spPr>
          <a:xfrm>
            <a:off x="8267700" y="4201546"/>
            <a:ext cx="3263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GPU</a:t>
            </a:r>
            <a:r>
              <a:rPr lang="ko-KR" altLang="en-US" sz="1400" dirty="0"/>
              <a:t>가 사용하는 </a:t>
            </a:r>
            <a:r>
              <a:rPr lang="en-US" altLang="ko-KR" sz="1400" dirty="0"/>
              <a:t>VRAM </a:t>
            </a:r>
            <a:r>
              <a:rPr lang="ko-KR" altLang="en-US" sz="1400" dirty="0"/>
              <a:t>페이지를 </a:t>
            </a:r>
            <a:r>
              <a:rPr lang="en-US" altLang="ko-KR" sz="1400" dirty="0"/>
              <a:t>CPU</a:t>
            </a:r>
            <a:r>
              <a:rPr lang="ko-KR" altLang="en-US" sz="1400" dirty="0"/>
              <a:t>의 </a:t>
            </a:r>
            <a:r>
              <a:rPr lang="en-US" altLang="ko-KR" sz="1400" dirty="0"/>
              <a:t>RAM</a:t>
            </a:r>
            <a:r>
              <a:rPr lang="ko-KR" altLang="en-US" sz="1400" dirty="0"/>
              <a:t>에도 일부 저장할 수 있게 할당해주는 기술</a:t>
            </a:r>
          </a:p>
        </p:txBody>
      </p:sp>
    </p:spTree>
    <p:extLst>
      <p:ext uri="{BB962C8B-B14F-4D97-AF65-F5344CB8AC3E}">
        <p14:creationId xmlns:p14="http://schemas.microsoft.com/office/powerpoint/2010/main" val="19433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4-bit 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NormalFloat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 (NF4)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7" name="그림 6" descr="텍스트, 친필, 화이트보드, 잉크이(가) 표시된 사진&#10;&#10;자동 생성된 설명">
            <a:extLst>
              <a:ext uri="{FF2B5EF4-FFF2-40B4-BE49-F238E27FC236}">
                <a16:creationId xmlns:a16="http://schemas.microsoft.com/office/drawing/2014/main" id="{4F7B7719-3CCD-052F-DCE4-7B043539F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948580"/>
            <a:ext cx="8940800" cy="3901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1BE2D9-E859-5DE6-32A5-41C61CC7E40C}"/>
              </a:ext>
            </a:extLst>
          </p:cNvPr>
          <p:cNvSpPr/>
          <p:nvPr/>
        </p:nvSpPr>
        <p:spPr>
          <a:xfrm>
            <a:off x="9156700" y="2462306"/>
            <a:ext cx="844550" cy="369332"/>
          </a:xfrm>
          <a:prstGeom prst="rect">
            <a:avLst/>
          </a:prstGeom>
          <a:solidFill>
            <a:srgbClr val="C6C4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FP16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250079-C984-6F0B-DE68-CA5E35886AFF}"/>
              </a:ext>
            </a:extLst>
          </p:cNvPr>
          <p:cNvSpPr/>
          <p:nvPr/>
        </p:nvSpPr>
        <p:spPr>
          <a:xfrm>
            <a:off x="3314700" y="2646972"/>
            <a:ext cx="530225" cy="369332"/>
          </a:xfrm>
          <a:prstGeom prst="rect">
            <a:avLst/>
          </a:prstGeom>
          <a:solidFill>
            <a:srgbClr val="ACA9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(FP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39378-4BE0-A29E-A572-895530F2A1D7}"/>
              </a:ext>
            </a:extLst>
          </p:cNvPr>
          <p:cNvSpPr/>
          <p:nvPr/>
        </p:nvSpPr>
        <p:spPr>
          <a:xfrm>
            <a:off x="5356225" y="4276209"/>
            <a:ext cx="429260" cy="369332"/>
          </a:xfrm>
          <a:prstGeom prst="rect">
            <a:avLst/>
          </a:prstGeom>
          <a:solidFill>
            <a:srgbClr val="A6A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F3FCC6A7-D09E-034F-536B-68EE10A3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/>
          <a:stretch/>
        </p:blipFill>
        <p:spPr>
          <a:xfrm>
            <a:off x="10190689" y="4774234"/>
            <a:ext cx="1637021" cy="18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2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Quantile Quantization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292E-A8C5-ACC3-60D8-E091319B2E50}"/>
              </a:ext>
            </a:extLst>
          </p:cNvPr>
          <p:cNvSpPr txBox="1"/>
          <p:nvPr/>
        </p:nvSpPr>
        <p:spPr>
          <a:xfrm>
            <a:off x="1771650" y="1068685"/>
            <a:ext cx="8845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Quantile Quantization(</a:t>
            </a:r>
            <a:r>
              <a:rPr lang="ko-KR" altLang="en-US" dirty="0">
                <a:latin typeface="+mn-ea"/>
              </a:rPr>
              <a:t>분위 양자화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/>
              <a:t>데이터의 분포를 작은 차원으로 바꾸기 위해 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데이터를 순서대로 정렬한 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데이터를 특정 비율로 나누는 지점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사분위수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찾는다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각 </a:t>
            </a:r>
            <a:r>
              <a:rPr lang="ko-KR" altLang="en-US" b="1" dirty="0">
                <a:effectLst/>
                <a:latin typeface="+mn-ea"/>
              </a:rPr>
              <a:t>양자화 구간에 할당되는 데이터의 개수가 동일하도록 보장하는 양자화 방식</a:t>
            </a:r>
            <a:endParaRPr lang="en-US" altLang="ko-KR" b="1" dirty="0">
              <a:effectLst/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비싼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q</a:t>
            </a:r>
            <a:r>
              <a:rPr lang="en-US" altLang="ko-KR" b="1" dirty="0">
                <a:solidFill>
                  <a:srgbClr val="0000FF"/>
                </a:solidFill>
                <a:effectLst/>
                <a:latin typeface="+mn-ea"/>
              </a:rPr>
              <a:t>uantile </a:t>
            </a:r>
            <a:r>
              <a:rPr lang="ko-KR" altLang="en-US" b="1" dirty="0">
                <a:solidFill>
                  <a:srgbClr val="0000FF"/>
                </a:solidFill>
                <a:effectLst/>
                <a:latin typeface="+mn-ea"/>
              </a:rPr>
              <a:t>추정비용</a:t>
            </a:r>
            <a:endParaRPr lang="en-US" altLang="ko-KR" b="1" dirty="0">
              <a:effectLst/>
              <a:latin typeface="+mn-ea"/>
            </a:endParaRPr>
          </a:p>
          <a:p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>
                <a:effectLst/>
                <a:latin typeface="+mn-ea"/>
              </a:rPr>
              <a:t> -&gt;  </a:t>
            </a:r>
            <a:r>
              <a:rPr lang="ko-KR" altLang="en-US" dirty="0">
                <a:effectLst/>
                <a:latin typeface="+mn-ea"/>
              </a:rPr>
              <a:t>이미 정해진 양자화 구간에 데이터 포인트들을 맵핑  </a:t>
            </a:r>
            <a:r>
              <a:rPr lang="ko-KR" altLang="en-US" b="1" dirty="0">
                <a:effectLst/>
                <a:latin typeface="+mn-ea"/>
              </a:rPr>
              <a:t>”</a:t>
            </a:r>
            <a:r>
              <a:rPr lang="ko-KR" altLang="en-US" b="1" dirty="0">
                <a:solidFill>
                  <a:srgbClr val="0000FF"/>
                </a:solidFill>
                <a:effectLst/>
                <a:latin typeface="+mn-ea"/>
              </a:rPr>
              <a:t>단일 고정 분포</a:t>
            </a:r>
            <a:r>
              <a:rPr lang="ko-KR" altLang="en-US" b="1" dirty="0">
                <a:effectLst/>
                <a:latin typeface="+mn-ea"/>
              </a:rPr>
              <a:t>”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56BA7-9534-7364-B8B8-24C39B86C169}"/>
              </a:ext>
            </a:extLst>
          </p:cNvPr>
          <p:cNvSpPr txBox="1"/>
          <p:nvPr/>
        </p:nvSpPr>
        <p:spPr>
          <a:xfrm>
            <a:off x="1771650" y="4963767"/>
            <a:ext cx="853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정규 분포에 대한 </a:t>
            </a:r>
            <a:r>
              <a:rPr lang="en-US" altLang="ko-KR" dirty="0"/>
              <a:t>k-bit quantile quantization </a:t>
            </a:r>
            <a:r>
              <a:rPr lang="ko-KR" altLang="en-US" dirty="0"/>
              <a:t>데이터 유형을 얻기 위해 </a:t>
            </a:r>
            <a:r>
              <a:rPr lang="en-US" altLang="ko-KR" dirty="0"/>
              <a:t>N(0,1) </a:t>
            </a:r>
            <a:r>
              <a:rPr lang="ko-KR" altLang="en-US" dirty="0"/>
              <a:t>분포의 </a:t>
            </a:r>
            <a:r>
              <a:rPr lang="en-US" altLang="ko-KR" dirty="0"/>
              <a:t>2</a:t>
            </a:r>
            <a:r>
              <a:rPr lang="en-US" altLang="ko-KR" i="1" dirty="0"/>
              <a:t>k</a:t>
            </a:r>
            <a:r>
              <a:rPr lang="en-US" altLang="ko-KR" dirty="0"/>
              <a:t>+1</a:t>
            </a:r>
            <a:r>
              <a:rPr lang="ko-KR" altLang="en-US" dirty="0"/>
              <a:t>개 구간개수를 추정한다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데이터 유형을 가지고</a:t>
            </a:r>
            <a:r>
              <a:rPr lang="en-US" altLang="ko-KR" dirty="0"/>
              <a:t>, </a:t>
            </a:r>
            <a:r>
              <a:rPr lang="ko-KR" altLang="en-US" dirty="0"/>
              <a:t>값을 </a:t>
            </a:r>
            <a:r>
              <a:rPr lang="en-US" altLang="ko-KR" dirty="0"/>
              <a:t>[-1,1] </a:t>
            </a:r>
            <a:r>
              <a:rPr lang="ko-KR" altLang="en-US" dirty="0"/>
              <a:t>범위로 </a:t>
            </a:r>
            <a:r>
              <a:rPr lang="ko-KR" altLang="en-US" dirty="0" err="1"/>
              <a:t>정규화한다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Input </a:t>
            </a:r>
            <a:r>
              <a:rPr lang="ko-KR" altLang="en-US" dirty="0"/>
              <a:t>가중치 </a:t>
            </a:r>
            <a:r>
              <a:rPr lang="en-US" altLang="ko-KR" dirty="0"/>
              <a:t>tensors</a:t>
            </a:r>
            <a:r>
              <a:rPr lang="ko-KR" altLang="en-US" dirty="0"/>
              <a:t>를 </a:t>
            </a:r>
            <a:r>
              <a:rPr lang="en-US" altLang="ko-KR" dirty="0"/>
              <a:t>absolute maximum rescaling</a:t>
            </a:r>
            <a:r>
              <a:rPr lang="ko-KR" altLang="en-US" dirty="0"/>
              <a:t>을 통해 </a:t>
            </a:r>
            <a:r>
              <a:rPr lang="en-US" altLang="ko-KR" dirty="0"/>
              <a:t>[-1,1] </a:t>
            </a:r>
            <a:r>
              <a:rPr lang="ko-KR" altLang="en-US" dirty="0"/>
              <a:t>범위로 </a:t>
            </a:r>
            <a:r>
              <a:rPr lang="ko-KR" altLang="en-US" dirty="0" err="1"/>
              <a:t>정규화함으로써</a:t>
            </a:r>
            <a:r>
              <a:rPr lang="ko-KR" altLang="en-US" dirty="0"/>
              <a:t> </a:t>
            </a:r>
            <a:r>
              <a:rPr lang="ko-KR" altLang="en-US" dirty="0" err="1"/>
              <a:t>양자화한다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1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Double Quantization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292E-A8C5-ACC3-60D8-E091319B2E50}"/>
              </a:ext>
            </a:extLst>
          </p:cNvPr>
          <p:cNvSpPr txBox="1"/>
          <p:nvPr/>
        </p:nvSpPr>
        <p:spPr>
          <a:xfrm>
            <a:off x="1771650" y="1068685"/>
            <a:ext cx="884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:</a:t>
            </a:r>
            <a:r>
              <a:rPr lang="ko-KR" altLang="en-US" dirty="0">
                <a:effectLst/>
              </a:rPr>
              <a:t>추가적인 메모리 절감을 위해 </a:t>
            </a:r>
            <a:r>
              <a:rPr lang="ko-KR" altLang="en-US" b="1" dirty="0">
                <a:effectLst/>
              </a:rPr>
              <a:t>가중치를 </a:t>
            </a:r>
            <a:r>
              <a:rPr lang="ko-KR" altLang="en-US" b="1" dirty="0" err="1">
                <a:effectLst/>
              </a:rPr>
              <a:t>양자화할</a:t>
            </a:r>
            <a:r>
              <a:rPr lang="ko-KR" altLang="en-US" b="1" dirty="0">
                <a:effectLst/>
              </a:rPr>
              <a:t> 때 추가적으로 발생하는 값인 </a:t>
            </a:r>
            <a:r>
              <a:rPr lang="en-US" altLang="ko-KR" b="1" dirty="0">
                <a:effectLst/>
              </a:rPr>
              <a:t>'</a:t>
            </a:r>
            <a:r>
              <a:rPr lang="ko-KR" altLang="en-US" b="1" dirty="0">
                <a:effectLst/>
              </a:rPr>
              <a:t>양자화 상수</a:t>
            </a:r>
            <a:r>
              <a:rPr lang="en-US" altLang="ko-KR" b="1" dirty="0">
                <a:effectLst/>
              </a:rPr>
              <a:t>(quantization constant)'</a:t>
            </a:r>
            <a:r>
              <a:rPr lang="ko-KR" altLang="en-US" b="1" dirty="0">
                <a:effectLst/>
              </a:rPr>
              <a:t>를 양자화</a:t>
            </a:r>
            <a:endParaRPr lang="ko-KR" altLang="en-US" dirty="0"/>
          </a:p>
        </p:txBody>
      </p:sp>
      <p:pic>
        <p:nvPicPr>
          <p:cNvPr id="3" name="그림 2" descr="텍스트, 친필, 화이트보드, 잉크이(가) 표시된 사진&#10;&#10;자동 생성된 설명">
            <a:extLst>
              <a:ext uri="{FF2B5EF4-FFF2-40B4-BE49-F238E27FC236}">
                <a16:creationId xmlns:a16="http://schemas.microsoft.com/office/drawing/2014/main" id="{D2432902-4273-3D07-1BFC-99589C30A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189880"/>
            <a:ext cx="8940800" cy="3901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8C145D-5482-D466-695E-38212A52AB51}"/>
              </a:ext>
            </a:extLst>
          </p:cNvPr>
          <p:cNvSpPr/>
          <p:nvPr/>
        </p:nvSpPr>
        <p:spPr>
          <a:xfrm>
            <a:off x="4914900" y="2705100"/>
            <a:ext cx="990600" cy="72390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2E7A1-B040-BA3B-43B5-6EB66EAF58E0}"/>
              </a:ext>
            </a:extLst>
          </p:cNvPr>
          <p:cNvSpPr/>
          <p:nvPr/>
        </p:nvSpPr>
        <p:spPr>
          <a:xfrm>
            <a:off x="3924300" y="4318000"/>
            <a:ext cx="990600" cy="723900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F9AA2-921E-9F39-0376-FFEEEA4E0F49}"/>
              </a:ext>
            </a:extLst>
          </p:cNvPr>
          <p:cNvSpPr txBox="1"/>
          <p:nvPr/>
        </p:nvSpPr>
        <p:spPr>
          <a:xfrm>
            <a:off x="774700" y="5746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Block-wise k-bit Quantization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6C1F5-DF9F-F9CA-AC17-F8B7C0B8324A}"/>
              </a:ext>
            </a:extLst>
          </p:cNvPr>
          <p:cNvSpPr txBox="1"/>
          <p:nvPr/>
        </p:nvSpPr>
        <p:spPr>
          <a:xfrm>
            <a:off x="1130300" y="6036432"/>
            <a:ext cx="1000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effectLst/>
              </a:rPr>
              <a:t>입력 </a:t>
            </a:r>
            <a:r>
              <a:rPr lang="ko-KR" altLang="en-US" b="1" dirty="0" err="1">
                <a:solidFill>
                  <a:srgbClr val="0000FF"/>
                </a:solidFill>
                <a:effectLst/>
              </a:rPr>
              <a:t>텐서를</a:t>
            </a:r>
            <a:r>
              <a:rPr lang="ko-KR" altLang="en-US" b="1" dirty="0">
                <a:solidFill>
                  <a:srgbClr val="0000FF"/>
                </a:solidFill>
                <a:effectLst/>
              </a:rPr>
              <a:t> 작은 블록으로 나누고</a:t>
            </a:r>
            <a:r>
              <a:rPr lang="en-US" altLang="ko-KR" b="1" dirty="0">
                <a:solidFill>
                  <a:srgbClr val="0000FF"/>
                </a:solidFill>
                <a:effectLst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effectLst/>
              </a:rPr>
              <a:t>자신의 양자화 상수 </a:t>
            </a:r>
            <a:r>
              <a:rPr lang="en-US" altLang="ko-KR" b="1" dirty="0">
                <a:solidFill>
                  <a:srgbClr val="0000FF"/>
                </a:solidFill>
                <a:effectLst/>
              </a:rPr>
              <a:t>c</a:t>
            </a:r>
            <a:r>
              <a:rPr lang="ko-KR" altLang="en-US" b="1" dirty="0">
                <a:solidFill>
                  <a:srgbClr val="0000FF"/>
                </a:solidFill>
                <a:effectLst/>
              </a:rPr>
              <a:t>를 갖는 독립적으로 양자화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FA066-0452-7ADB-3D19-B457E169A879}"/>
              </a:ext>
            </a:extLst>
          </p:cNvPr>
          <p:cNvSpPr/>
          <p:nvPr/>
        </p:nvSpPr>
        <p:spPr>
          <a:xfrm>
            <a:off x="5251450" y="4495284"/>
            <a:ext cx="429260" cy="369332"/>
          </a:xfrm>
          <a:prstGeom prst="rect">
            <a:avLst/>
          </a:prstGeom>
          <a:solidFill>
            <a:srgbClr val="A6A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5B299-CFDA-1B88-448B-555C1C3AA2FB}"/>
              </a:ext>
            </a:extLst>
          </p:cNvPr>
          <p:cNvSpPr/>
          <p:nvPr/>
        </p:nvSpPr>
        <p:spPr>
          <a:xfrm>
            <a:off x="9051925" y="2690906"/>
            <a:ext cx="844550" cy="369332"/>
          </a:xfrm>
          <a:prstGeom prst="rect">
            <a:avLst/>
          </a:prstGeom>
          <a:solidFill>
            <a:srgbClr val="C6C4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FP16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740041-292F-B3CB-34BF-A1DFCBFFE185}"/>
              </a:ext>
            </a:extLst>
          </p:cNvPr>
          <p:cNvSpPr/>
          <p:nvPr/>
        </p:nvSpPr>
        <p:spPr>
          <a:xfrm>
            <a:off x="3140076" y="2896072"/>
            <a:ext cx="530225" cy="369332"/>
          </a:xfrm>
          <a:prstGeom prst="rect">
            <a:avLst/>
          </a:prstGeom>
          <a:solidFill>
            <a:srgbClr val="ACA9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(FP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Double Quantization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292E-A8C5-ACC3-60D8-E091319B2E50}"/>
              </a:ext>
            </a:extLst>
          </p:cNvPr>
          <p:cNvSpPr txBox="1"/>
          <p:nvPr/>
        </p:nvSpPr>
        <p:spPr>
          <a:xfrm>
            <a:off x="1771650" y="1068685"/>
            <a:ext cx="884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:</a:t>
            </a:r>
            <a:r>
              <a:rPr lang="ko-KR" altLang="en-US" dirty="0">
                <a:effectLst/>
              </a:rPr>
              <a:t>추가적인 메모리 절감을 위해 </a:t>
            </a:r>
            <a:r>
              <a:rPr lang="ko-KR" altLang="en-US" b="1" dirty="0">
                <a:effectLst/>
              </a:rPr>
              <a:t>가중치를 </a:t>
            </a:r>
            <a:r>
              <a:rPr lang="ko-KR" altLang="en-US" b="1" dirty="0" err="1">
                <a:effectLst/>
              </a:rPr>
              <a:t>양자화할</a:t>
            </a:r>
            <a:r>
              <a:rPr lang="ko-KR" altLang="en-US" b="1" dirty="0">
                <a:effectLst/>
              </a:rPr>
              <a:t> 때 추가적으로 발생하는 값인 </a:t>
            </a:r>
            <a:r>
              <a:rPr lang="en-US" altLang="ko-KR" b="1" dirty="0">
                <a:effectLst/>
              </a:rPr>
              <a:t>'</a:t>
            </a:r>
            <a:r>
              <a:rPr lang="ko-KR" altLang="en-US" b="1" dirty="0">
                <a:effectLst/>
              </a:rPr>
              <a:t>양자화 상수</a:t>
            </a:r>
            <a:r>
              <a:rPr lang="en-US" altLang="ko-KR" b="1" dirty="0">
                <a:effectLst/>
              </a:rPr>
              <a:t>(quantization constant)'</a:t>
            </a:r>
            <a:r>
              <a:rPr lang="ko-KR" altLang="en-US" b="1" dirty="0">
                <a:effectLst/>
              </a:rPr>
              <a:t>를 양자화</a:t>
            </a:r>
            <a:endParaRPr lang="ko-KR" altLang="en-US" dirty="0"/>
          </a:p>
        </p:txBody>
      </p:sp>
      <p:pic>
        <p:nvPicPr>
          <p:cNvPr id="1026" name="Picture 2" descr="Double Quantization">
            <a:extLst>
              <a:ext uri="{FF2B5EF4-FFF2-40B4-BE49-F238E27FC236}">
                <a16:creationId xmlns:a16="http://schemas.microsoft.com/office/drawing/2014/main" id="{739B75A6-F0F3-C90F-BC83-57AE2AFD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71" y="2001673"/>
            <a:ext cx="8499707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0F49-2570-363B-17B9-F8225C02E1B1}"/>
              </a:ext>
            </a:extLst>
          </p:cNvPr>
          <p:cNvSpPr txBox="1"/>
          <p:nvPr/>
        </p:nvSpPr>
        <p:spPr>
          <a:xfrm>
            <a:off x="112595" y="5884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32-bit / (1 block*64weights ) = 0.5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52CF5-D55D-F81F-7F00-51F8ADE4C064}"/>
              </a:ext>
            </a:extLst>
          </p:cNvPr>
          <p:cNvSpPr txBox="1"/>
          <p:nvPr/>
        </p:nvSpPr>
        <p:spPr>
          <a:xfrm>
            <a:off x="6451600" y="6330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32-bit / (64-block*256weights) = 0. 002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FD6BB-2FD2-97D0-5154-CB0E7A598E5A}"/>
              </a:ext>
            </a:extLst>
          </p:cNvPr>
          <p:cNvSpPr/>
          <p:nvPr/>
        </p:nvSpPr>
        <p:spPr>
          <a:xfrm>
            <a:off x="3873500" y="2248861"/>
            <a:ext cx="1371600" cy="15181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E1363-CCEB-CAEB-C0AF-82ED89ECEF07}"/>
              </a:ext>
            </a:extLst>
          </p:cNvPr>
          <p:cNvSpPr txBox="1"/>
          <p:nvPr/>
        </p:nvSpPr>
        <p:spPr>
          <a:xfrm>
            <a:off x="4152901" y="627889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FP32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5EF3E-766B-A121-EC16-CA255CEDED5F}"/>
              </a:ext>
            </a:extLst>
          </p:cNvPr>
          <p:cNvSpPr txBox="1"/>
          <p:nvPr/>
        </p:nvSpPr>
        <p:spPr>
          <a:xfrm>
            <a:off x="6492139" y="2746307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FP8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5B0A7-F438-AE1A-F865-B6B50BBBCA55}"/>
              </a:ext>
            </a:extLst>
          </p:cNvPr>
          <p:cNvSpPr txBox="1"/>
          <p:nvPr/>
        </p:nvSpPr>
        <p:spPr>
          <a:xfrm>
            <a:off x="0" y="16880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Block-wise k-bit Quantization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250A1-5A3E-C67D-8F62-1C43AB85CDF8}"/>
              </a:ext>
            </a:extLst>
          </p:cNvPr>
          <p:cNvSpPr txBox="1"/>
          <p:nvPr/>
        </p:nvSpPr>
        <p:spPr>
          <a:xfrm>
            <a:off x="1373071" y="2057363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양자화 상수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BBAE8-3D6E-31DF-F876-432EC1133A08}"/>
              </a:ext>
            </a:extLst>
          </p:cNvPr>
          <p:cNvSpPr txBox="1"/>
          <p:nvPr/>
        </p:nvSpPr>
        <p:spPr>
          <a:xfrm>
            <a:off x="9029700" y="1638072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복원</a:t>
            </a:r>
          </a:p>
        </p:txBody>
      </p:sp>
    </p:spTree>
    <p:extLst>
      <p:ext uri="{BB962C8B-B14F-4D97-AF65-F5344CB8AC3E}">
        <p14:creationId xmlns:p14="http://schemas.microsoft.com/office/powerpoint/2010/main" val="272871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+mj-lt"/>
                <a:ea typeface="프리젠테이션 7 Bold" pitchFamily="2" charset="-127"/>
              </a:rPr>
              <a:t>QLoRA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BDCA8-5D66-B33A-0AE4-86FB1D5DD4A5}"/>
              </a:ext>
            </a:extLst>
          </p:cNvPr>
          <p:cNvSpPr txBox="1"/>
          <p:nvPr/>
        </p:nvSpPr>
        <p:spPr>
          <a:xfrm>
            <a:off x="7861300" y="3221335"/>
            <a:ext cx="350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effectLst/>
              </a:rPr>
              <a:t>4-bit </a:t>
            </a:r>
            <a:r>
              <a:rPr lang="en-US" altLang="ko-KR" dirty="0" err="1">
                <a:effectLst/>
              </a:rPr>
              <a:t>NormalFloat</a:t>
            </a:r>
            <a:r>
              <a:rPr lang="en-US" altLang="ko-KR" dirty="0">
                <a:effectLst/>
              </a:rPr>
              <a:t> (NF4)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Double Quantization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Paged Optimizers</a:t>
            </a:r>
            <a:endParaRPr lang="ko-KR" altLang="en-US" dirty="0"/>
          </a:p>
        </p:txBody>
      </p:sp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A1AEAF49-506C-53F9-5C3A-5A133BC4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3" y="1982550"/>
            <a:ext cx="6763694" cy="340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1E75F-8B06-6C99-1438-25E234E527B5}"/>
              </a:ext>
            </a:extLst>
          </p:cNvPr>
          <p:cNvSpPr txBox="1"/>
          <p:nvPr/>
        </p:nvSpPr>
        <p:spPr>
          <a:xfrm>
            <a:off x="8267700" y="4201546"/>
            <a:ext cx="3263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GPU</a:t>
            </a:r>
            <a:r>
              <a:rPr lang="ko-KR" altLang="en-US" sz="1400" dirty="0"/>
              <a:t>가 사용하는 </a:t>
            </a:r>
            <a:r>
              <a:rPr lang="en-US" altLang="ko-KR" sz="1400" dirty="0"/>
              <a:t>VRAM </a:t>
            </a:r>
            <a:r>
              <a:rPr lang="ko-KR" altLang="en-US" sz="1400" dirty="0"/>
              <a:t>페이지를 </a:t>
            </a:r>
            <a:r>
              <a:rPr lang="en-US" altLang="ko-KR" sz="1400" dirty="0"/>
              <a:t>CPU</a:t>
            </a:r>
            <a:r>
              <a:rPr lang="ko-KR" altLang="en-US" sz="1400" dirty="0"/>
              <a:t>의 </a:t>
            </a:r>
            <a:r>
              <a:rPr lang="en-US" altLang="ko-KR" sz="1400" dirty="0"/>
              <a:t>RAM</a:t>
            </a:r>
            <a:r>
              <a:rPr lang="ko-KR" altLang="en-US" sz="1400" dirty="0"/>
              <a:t>에도 일부 저장할 수 있게 할당해주는 기술</a:t>
            </a:r>
          </a:p>
        </p:txBody>
      </p:sp>
    </p:spTree>
    <p:extLst>
      <p:ext uri="{BB962C8B-B14F-4D97-AF65-F5344CB8AC3E}">
        <p14:creationId xmlns:p14="http://schemas.microsoft.com/office/powerpoint/2010/main" val="230314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74249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Result</a:t>
            </a:r>
            <a:endParaRPr lang="ko-KR" altLang="en-US" sz="4000" dirty="0">
              <a:solidFill>
                <a:schemeClr val="bg1"/>
              </a:solidFill>
              <a:latin typeface="+mj-lt"/>
              <a:ea typeface="프리젠테이션 7 Bold" pitchFamily="2" charset="-127"/>
            </a:endParaRPr>
          </a:p>
        </p:txBody>
      </p:sp>
      <p:pic>
        <p:nvPicPr>
          <p:cNvPr id="2050" name="Picture 2" descr="Zero-Shot Vicuna Benchmark ChatGPT-Relative Scores Assessed by GPT-4">
            <a:extLst>
              <a:ext uri="{FF2B5EF4-FFF2-40B4-BE49-F238E27FC236}">
                <a16:creationId xmlns:a16="http://schemas.microsoft.com/office/drawing/2014/main" id="{68CFC346-4761-60C6-761B-B705D08F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945280"/>
            <a:ext cx="94773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46190-4987-3686-9DC0-3789B90F0279}"/>
              </a:ext>
            </a:extLst>
          </p:cNvPr>
          <p:cNvSpPr txBox="1"/>
          <p:nvPr/>
        </p:nvSpPr>
        <p:spPr>
          <a:xfrm>
            <a:off x="9944099" y="966850"/>
            <a:ext cx="2046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ChatGPT</a:t>
            </a:r>
            <a:r>
              <a:rPr lang="ko-KR" altLang="en-US" sz="1600" dirty="0"/>
              <a:t>와의 유사성</a:t>
            </a:r>
            <a:endParaRPr lang="en-US" altLang="ko-KR" sz="1600" dirty="0"/>
          </a:p>
          <a:p>
            <a:r>
              <a:rPr lang="en-US" altLang="ko-KR" sz="1600" dirty="0"/>
              <a:t>:</a:t>
            </a:r>
            <a:r>
              <a:rPr lang="ko-KR" altLang="en-US" sz="1600" dirty="0"/>
              <a:t>유사하게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답변을생성하는지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43DC8E-08C4-ED09-098C-F15DE2966DD1}"/>
              </a:ext>
            </a:extLst>
          </p:cNvPr>
          <p:cNvSpPr/>
          <p:nvPr/>
        </p:nvSpPr>
        <p:spPr>
          <a:xfrm>
            <a:off x="3822700" y="1797847"/>
            <a:ext cx="876300" cy="48052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3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64796</TotalTime>
  <Words>454</Words>
  <Application>Microsoft Office PowerPoint</Application>
  <PresentationFormat>와이드스크린</PresentationFormat>
  <Paragraphs>77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KoPub돋움체_Pro Bold</vt:lpstr>
      <vt:lpstr>KoPub바탕체 Medium</vt:lpstr>
      <vt:lpstr>NanumGothic</vt:lpstr>
      <vt:lpstr>프리젠테이션 6 SemiBold</vt:lpstr>
      <vt:lpstr>한컴바탕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993</cp:revision>
  <cp:lastPrinted>2023-08-03T14:04:52Z</cp:lastPrinted>
  <dcterms:created xsi:type="dcterms:W3CDTF">2023-01-25T10:41:21Z</dcterms:created>
  <dcterms:modified xsi:type="dcterms:W3CDTF">2024-10-04T08:58:35Z</dcterms:modified>
  <cp:version>1000.0000.01</cp:version>
</cp:coreProperties>
</file>