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314" r:id="rId11"/>
    <p:sldId id="287" r:id="rId12"/>
    <p:sldId id="289" r:id="rId13"/>
    <p:sldId id="290" r:id="rId14"/>
    <p:sldId id="293" r:id="rId15"/>
    <p:sldId id="315" r:id="rId16"/>
    <p:sldId id="294" r:id="rId17"/>
    <p:sldId id="295" r:id="rId18"/>
    <p:sldId id="296" r:id="rId19"/>
    <p:sldId id="297" r:id="rId20"/>
    <p:sldId id="316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>
      <p:cViewPr varScale="1">
        <p:scale>
          <a:sx n="40" d="100"/>
          <a:sy n="40" d="100"/>
        </p:scale>
        <p:origin x="2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BBBD-CE9C-1D41-9B2A-D4EF86505811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5F37-5980-1B4A-BE2D-672B4DC162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4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the validator pem.  See https://www.chef.io/blog/2015/04/16/validatorless-bootstraps/ for more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GOTCHA!  Don’t use the old-school bootstrapping</a:t>
            </a:r>
          </a:p>
          <a:p>
            <a:endParaRPr lang="en-US" dirty="0" smtClean="0"/>
          </a:p>
          <a:p>
            <a:r>
              <a:rPr lang="en-US" dirty="0" smtClean="0"/>
              <a:t>You may see something like the following:</a:t>
            </a:r>
          </a:p>
          <a:p>
            <a:endParaRPr lang="en-US" dirty="0" smtClean="0"/>
          </a:p>
          <a:p>
            <a:r>
              <a:rPr lang="en-US" dirty="0" smtClean="0"/>
              <a:t>Doing old-style registration with the validation key at /Users/nathenharvey/intermediate/chef-fundamentals-repo-master/.chef/nharveynyc201506prep-validator.pem...</a:t>
            </a:r>
          </a:p>
          <a:p>
            <a:r>
              <a:rPr lang="en-US" dirty="0" smtClean="0"/>
              <a:t>Delete your validation key in order to use your user credentials instead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54.174.197.139 Server Response:</a:t>
            </a:r>
          </a:p>
          <a:p>
            <a:r>
              <a:rPr lang="en-US" dirty="0" smtClean="0"/>
              <a:t>54.174.197.139 ----------------</a:t>
            </a:r>
          </a:p>
          <a:p>
            <a:r>
              <a:rPr lang="en-US" dirty="0" smtClean="0"/>
              <a:t>54.174.197.139 Failed to authenticate as 'node1'. Ensure that your node_name and client key are correct.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Relevant Config Settings:</a:t>
            </a:r>
          </a:p>
          <a:p>
            <a:r>
              <a:rPr lang="en-US" dirty="0" smtClean="0"/>
              <a:t>54.174.197.139 -------------------------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chef_server_url</a:t>
            </a:r>
            <a:r>
              <a:rPr lang="en-US" dirty="0" smtClean="0"/>
              <a:t>   "https://api.opscode.com/organizations/nharveynyc201506prep"</a:t>
            </a:r>
          </a:p>
          <a:p>
            <a:r>
              <a:rPr lang="en-US" dirty="0" smtClean="0"/>
              <a:t>54.174.197.139 node_name         "node1"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client_key</a:t>
            </a:r>
            <a:r>
              <a:rPr lang="en-US" dirty="0" smtClean="0"/>
              <a:t>        "/</a:t>
            </a:r>
            <a:r>
              <a:rPr lang="en-US" dirty="0" err="1" smtClean="0"/>
              <a:t>etc</a:t>
            </a:r>
            <a:r>
              <a:rPr lang="en-US" dirty="0" smtClean="0"/>
              <a:t>/chef/</a:t>
            </a:r>
            <a:r>
              <a:rPr lang="en-US" dirty="0" err="1" smtClean="0"/>
              <a:t>client.pem</a:t>
            </a:r>
            <a:r>
              <a:rPr lang="en-US" dirty="0" smtClean="0"/>
              <a:t>"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If these settings are correct, your </a:t>
            </a:r>
            <a:r>
              <a:rPr lang="en-US" dirty="0" err="1" smtClean="0"/>
              <a:t>client_key</a:t>
            </a:r>
            <a:r>
              <a:rPr lang="en-US" dirty="0" smtClean="0"/>
              <a:t> may be invalid, or</a:t>
            </a:r>
          </a:p>
          <a:p>
            <a:r>
              <a:rPr lang="en-US" dirty="0" smtClean="0"/>
              <a:t>54.174.197.139 you may have a chef user with the same client name as this node.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[2015-06-23T04:22:59+00:00] FATAL: </a:t>
            </a:r>
            <a:r>
              <a:rPr lang="en-US" dirty="0" err="1" smtClean="0"/>
              <a:t>Stacktrace</a:t>
            </a:r>
            <a:r>
              <a:rPr lang="en-US" dirty="0" smtClean="0"/>
              <a:t> dumped to /</a:t>
            </a:r>
            <a:r>
              <a:rPr lang="en-US" dirty="0" err="1" smtClean="0"/>
              <a:t>var</a:t>
            </a:r>
            <a:r>
              <a:rPr lang="en-US" dirty="0" smtClean="0"/>
              <a:t>/chef/cache/chef-</a:t>
            </a:r>
            <a:r>
              <a:rPr lang="en-US" dirty="0" err="1" smtClean="0"/>
              <a:t>stacktrace.out</a:t>
            </a:r>
            <a:endParaRPr lang="en-US" dirty="0" smtClean="0"/>
          </a:p>
          <a:p>
            <a:r>
              <a:rPr lang="en-US" dirty="0" smtClean="0"/>
              <a:t>54.174.197.139 Chef Client failed. 0 resources updated in 1.216833535 seconds</a:t>
            </a:r>
          </a:p>
          <a:p>
            <a:r>
              <a:rPr lang="en-US" dirty="0" smtClean="0"/>
              <a:t>54.174.197.139 [2015-06-23T04:22:59+00:00] ERROR: 401 "Unauthorized"</a:t>
            </a:r>
          </a:p>
          <a:p>
            <a:r>
              <a:rPr lang="en-US" dirty="0" smtClean="0"/>
              <a:t>54.174.197.139 [2015-06-23T04:22:59+00:00] FATAL: Chef::Exceptions::</a:t>
            </a:r>
            <a:r>
              <a:rPr lang="en-US" dirty="0" err="1" smtClean="0"/>
              <a:t>ChildConvergeError</a:t>
            </a:r>
            <a:r>
              <a:rPr lang="en-US" dirty="0" smtClean="0"/>
              <a:t>: Chef run process exited unsuccessfully (exit code 1)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solution is to remove your validator.pem from your .chef directory.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r>
              <a:rPr lang="en-US" baseline="0" dirty="0" smtClean="0"/>
              <a:t> hosts are setup on ports 80, 8000, and 8081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4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scode.com/chef/install.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scode.com/chef/metadata" TargetMode="External"/><Relationship Id="rId5" Type="http://schemas.openxmlformats.org/officeDocument/2006/relationships/hyperlink" Target="http://www.opscode.com/" TargetMode="External"/><Relationship Id="rId4" Type="http://schemas.openxmlformats.org/officeDocument/2006/relationships/hyperlink" Target="http://www.opscode.com.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303401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spc="-10" dirty="0"/>
              <a:t>Fund</a:t>
            </a:r>
            <a:r>
              <a:rPr dirty="0"/>
              <a:t>ame</a:t>
            </a:r>
            <a:r>
              <a:rPr spc="-10" dirty="0"/>
              <a:t>n</a:t>
            </a:r>
            <a:r>
              <a:rPr dirty="0"/>
              <a:t>ta</a:t>
            </a:r>
            <a:r>
              <a:rPr spc="-10" dirty="0"/>
              <a:t>l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Refres</a:t>
            </a:r>
            <a:r>
              <a:rPr spc="-10" dirty="0"/>
              <a:t>h</a:t>
            </a:r>
            <a:r>
              <a:rPr dirty="0"/>
              <a:t>er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6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7" name="object 41"/>
          <p:cNvSpPr txBox="1">
            <a:spLocks/>
          </p:cNvSpPr>
          <p:nvPr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2313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8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isi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Ho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erprise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(</a:t>
            </a:r>
            <a:r>
              <a:rPr sz="4400" u="heavy" dirty="0">
                <a:latin typeface="Arial"/>
                <a:cs typeface="Arial"/>
              </a:rPr>
              <a:t>manage</a:t>
            </a:r>
            <a:r>
              <a:rPr sz="4400" u="heavy" spc="-10" dirty="0">
                <a:latin typeface="Arial"/>
                <a:cs typeface="Arial"/>
              </a:rPr>
              <a:t>.</a:t>
            </a:r>
            <a:r>
              <a:rPr sz="4400" u="heavy" dirty="0">
                <a:latin typeface="Arial"/>
                <a:cs typeface="Arial"/>
              </a:rPr>
              <a:t>che</a:t>
            </a:r>
            <a:r>
              <a:rPr sz="4400" u="heavy" spc="-10" dirty="0">
                <a:latin typeface="Arial"/>
                <a:cs typeface="Arial"/>
              </a:rPr>
              <a:t>f.</a:t>
            </a:r>
            <a:r>
              <a:rPr sz="4400" u="heavy" dirty="0">
                <a:latin typeface="Arial"/>
                <a:cs typeface="Arial"/>
              </a:rPr>
              <a:t>i</a:t>
            </a:r>
            <a:r>
              <a:rPr sz="4400" u="heavy" spc="-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Sign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accoun</a:t>
            </a:r>
            <a:r>
              <a:rPr sz="4400" spc="-5" dirty="0">
                <a:latin typeface="Arial"/>
                <a:cs typeface="Arial"/>
              </a:rPr>
              <a:t>t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</p:txBody>
      </p:sp>
      <p:sp>
        <p:nvSpPr>
          <p:cNvPr id="41" name="object 41"/>
          <p:cNvSpPr/>
          <p:nvPr/>
        </p:nvSpPr>
        <p:spPr>
          <a:xfrm>
            <a:off x="1130300" y="4280761"/>
            <a:ext cx="6807200" cy="383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39052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1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72500" y="4267200"/>
            <a:ext cx="6805529" cy="3846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21348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2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4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765" cy="298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easy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'S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'</a:t>
            </a:r>
            <a:endParaRPr sz="4400" dirty="0">
              <a:latin typeface="Arial"/>
              <a:cs typeface="Arial"/>
            </a:endParaRPr>
          </a:p>
          <a:p>
            <a:pPr marL="393700" marR="1409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class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your</a:t>
            </a:r>
            <a:r>
              <a:rPr lang="en-US" sz="4400" dirty="0" smtClean="0">
                <a:latin typeface="Arial"/>
                <a:cs typeface="Arial"/>
              </a:rPr>
              <a:t> user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 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manually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spc="5" dirty="0"/>
              <a:t>own</a:t>
            </a:r>
            <a:r>
              <a:rPr sz="6600" dirty="0"/>
              <a:t>l</a:t>
            </a:r>
            <a:r>
              <a:rPr sz="6600" spc="5" dirty="0"/>
              <a:t>o</a:t>
            </a:r>
            <a:r>
              <a:rPr sz="6600" spc="10" dirty="0"/>
              <a:t>ad</a:t>
            </a:r>
            <a:r>
              <a:rPr sz="6600" spc="5" dirty="0"/>
              <a:t> </a:t>
            </a:r>
            <a:r>
              <a:rPr lang="en-US" sz="6600" spc="10" dirty="0"/>
              <a:t>Y</a:t>
            </a:r>
            <a:r>
              <a:rPr sz="6600" spc="5" dirty="0" smtClean="0"/>
              <a:t>ou</a:t>
            </a:r>
            <a:r>
              <a:rPr sz="6600" spc="10" dirty="0" smtClean="0"/>
              <a:t>r</a:t>
            </a:r>
            <a:r>
              <a:rPr sz="6600" spc="5" dirty="0" smtClean="0"/>
              <a:t> </a:t>
            </a:r>
            <a:r>
              <a:rPr lang="en-US" sz="6600" spc="10" dirty="0"/>
              <a:t>C</a:t>
            </a:r>
            <a:r>
              <a:rPr sz="6600" dirty="0" smtClean="0"/>
              <a:t>li</a:t>
            </a:r>
            <a:r>
              <a:rPr sz="6600" spc="10" dirty="0" smtClean="0"/>
              <a:t>e</a:t>
            </a:r>
            <a:r>
              <a:rPr sz="6600" spc="5" dirty="0" smtClean="0"/>
              <a:t>nt </a:t>
            </a:r>
            <a:r>
              <a:rPr sz="6600" spc="5" dirty="0"/>
              <a:t>p</a:t>
            </a:r>
            <a:r>
              <a:rPr sz="6600" spc="15" dirty="0"/>
              <a:t>em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965200" y="1947706"/>
            <a:ext cx="14177644" cy="225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Rese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priva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/>
                <a:cs typeface="Arial"/>
              </a:rPr>
              <a:t>Onl</a:t>
            </a:r>
            <a:r>
              <a:rPr sz="4400" b="1" dirty="0">
                <a:latin typeface="Arial"/>
                <a:cs typeface="Arial"/>
              </a:rPr>
              <a:t>y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d</a:t>
            </a:r>
            <a:r>
              <a:rPr sz="4400" b="1" spc="-5" dirty="0">
                <a:latin typeface="Arial"/>
                <a:cs typeface="Arial"/>
              </a:rPr>
              <a:t>o t</a:t>
            </a:r>
            <a:r>
              <a:rPr sz="4400" b="1" spc="-10" dirty="0">
                <a:latin typeface="Arial"/>
                <a:cs typeface="Arial"/>
              </a:rPr>
              <a:t>hi</a:t>
            </a:r>
            <a:r>
              <a:rPr sz="4400" b="1" dirty="0">
                <a:latin typeface="Arial"/>
                <a:cs typeface="Arial"/>
              </a:rPr>
              <a:t>s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don</a:t>
            </a:r>
            <a:r>
              <a:rPr sz="4400" spc="-5" dirty="0">
                <a:latin typeface="Arial"/>
                <a:cs typeface="Arial"/>
              </a:rPr>
              <a:t>'t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 available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op</a:t>
            </a:r>
          </a:p>
        </p:txBody>
      </p:sp>
      <p:sp>
        <p:nvSpPr>
          <p:cNvPr id="41" name="object 41"/>
          <p:cNvSpPr/>
          <p:nvPr/>
        </p:nvSpPr>
        <p:spPr>
          <a:xfrm>
            <a:off x="3378200" y="4234564"/>
            <a:ext cx="9855200" cy="460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930900" y="5829300"/>
            <a:ext cx="5049754" cy="1866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67308"/>
          </a:xfrm>
          <a:prstGeom prst="rect">
            <a:avLst/>
          </a:prstGeom>
        </p:spPr>
        <p:txBody>
          <a:bodyPr vert="horz" wrap="square" lIns="0" tIns="27974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n</a:t>
            </a:r>
            <a:r>
              <a:rPr sz="5100" spc="5" dirty="0"/>
              <a:t>d</a:t>
            </a:r>
            <a:r>
              <a:rPr sz="5100" dirty="0"/>
              <a:t> </a:t>
            </a:r>
            <a:r>
              <a:rPr lang="en-US" sz="5100" dirty="0" smtClean="0"/>
              <a:t>P</a:t>
            </a:r>
            <a:r>
              <a:rPr sz="5100" dirty="0" smtClean="0"/>
              <a:t>opu</a:t>
            </a:r>
            <a:r>
              <a:rPr sz="5100" spc="-5" dirty="0" smtClean="0"/>
              <a:t>l</a:t>
            </a:r>
            <a:r>
              <a:rPr sz="5100" spc="5" dirty="0" smtClean="0"/>
              <a:t>ate</a:t>
            </a:r>
            <a:r>
              <a:rPr sz="5100" dirty="0" smtClean="0"/>
              <a:t> </a:t>
            </a:r>
            <a:r>
              <a:rPr sz="5100" spc="5" dirty="0"/>
              <a:t>a</a:t>
            </a:r>
            <a:r>
              <a:rPr sz="5100" dirty="0"/>
              <a:t> </a:t>
            </a:r>
            <a:r>
              <a:rPr sz="5100" spc="-5" dirty="0"/>
              <a:t>.</a:t>
            </a:r>
            <a:r>
              <a:rPr sz="5100" spc="5" dirty="0"/>
              <a:t>c</a:t>
            </a:r>
            <a:r>
              <a:rPr sz="5100" dirty="0"/>
              <a:t>h</a:t>
            </a:r>
            <a:r>
              <a:rPr sz="5100" spc="5" dirty="0"/>
              <a:t>e</a:t>
            </a:r>
            <a:r>
              <a:rPr sz="5100" dirty="0"/>
              <a:t>f </a:t>
            </a:r>
            <a:r>
              <a:rPr lang="en-US" sz="5100" dirty="0" smtClean="0"/>
              <a:t>D</a:t>
            </a:r>
            <a:r>
              <a:rPr sz="5100" spc="-5" dirty="0" smtClean="0"/>
              <a:t>i</a:t>
            </a:r>
            <a:r>
              <a:rPr sz="5100" spc="5" dirty="0" smtClean="0"/>
              <a:t>rec</a:t>
            </a:r>
            <a:r>
              <a:rPr sz="5100" dirty="0" smtClean="0"/>
              <a:t>to</a:t>
            </a:r>
            <a:r>
              <a:rPr sz="5100" spc="5" dirty="0" smtClean="0"/>
              <a:t>ry</a:t>
            </a:r>
            <a:endParaRPr sz="51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589031"/>
            <a:ext cx="14435455" cy="271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800" dirty="0">
                <a:latin typeface="Arial"/>
                <a:cs typeface="Arial"/>
              </a:rPr>
              <a:t>kni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rb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pem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dirty="0" smtClean="0">
                <a:latin typeface="Arial"/>
                <a:cs typeface="Arial"/>
              </a:rPr>
              <a:t>ile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reside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Courier New"/>
                <a:cs typeface="Courier New"/>
              </a:rPr>
              <a:t>.chef</a:t>
            </a:r>
            <a:r>
              <a:rPr sz="3800" spc="-122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dire</a:t>
            </a:r>
            <a:r>
              <a:rPr sz="3800" spc="-5" dirty="0">
                <a:latin typeface="Arial"/>
                <a:cs typeface="Arial"/>
              </a:rPr>
              <a:t>c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ory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which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</a:p>
          <a:p>
            <a:pPr marL="1317625" lvl="1" indent="-66992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&lt;current-directory&gt;/.chef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/etc/.chef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dirty="0">
                <a:latin typeface="Courier New"/>
                <a:cs typeface="Courier New"/>
              </a:rPr>
              <a:t>~/.chef</a:t>
            </a:r>
          </a:p>
        </p:txBody>
      </p:sp>
      <p:sp>
        <p:nvSpPr>
          <p:cNvPr id="41" name="object 41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800" y="0"/>
                </a:lnTo>
                <a:lnTo>
                  <a:pt x="14655800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796" y="0"/>
                </a:lnTo>
                <a:lnTo>
                  <a:pt x="14655796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3064942"/>
          </a:xfrm>
          <a:prstGeom prst="rect">
            <a:avLst/>
          </a:prstGeom>
        </p:spPr>
        <p:txBody>
          <a:bodyPr vert="horz" wrap="square" lIns="0" tIns="609600" rIns="0" bIns="0" rtlCol="0">
            <a:spAutoFit/>
          </a:bodyPr>
          <a:lstStyle/>
          <a:p>
            <a:pPr marL="216535">
              <a:lnSpc>
                <a:spcPts val="3820"/>
              </a:lnSpc>
            </a:pPr>
            <a:r>
              <a:rPr dirty="0">
                <a:solidFill>
                  <a:srgbClr val="FFFFFF"/>
                </a:solidFill>
              </a:rPr>
              <a:t>$ </a:t>
            </a: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d ~/</a:t>
            </a:r>
            <a:r>
              <a:rPr dirty="0" smtClean="0">
                <a:solidFill>
                  <a:srgbClr val="FFFFFF"/>
                </a:solidFill>
              </a:rPr>
              <a:t>intermediate/chef-fundamentals-repo-master</a:t>
            </a:r>
            <a:endParaRPr lang="en-US" dirty="0" smtClean="0">
              <a:solidFill>
                <a:srgbClr val="FFFFFF"/>
              </a:solidFill>
            </a:endParaRPr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mkdi</a:t>
            </a:r>
            <a:r>
              <a:rPr lang="en-US" dirty="0">
                <a:solidFill>
                  <a:srgbClr val="FFFFFF"/>
                </a:solidFill>
              </a:rPr>
              <a:t>r 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~/Downloads/&lt;yourname&gt;.pe</a:t>
            </a:r>
            <a:r>
              <a:rPr lang="en-US" dirty="0">
                <a:solidFill>
                  <a:srgbClr val="FFFFFF"/>
                </a:solidFill>
              </a:rPr>
              <a:t>m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~/Downloads/knife.r</a:t>
            </a:r>
            <a:r>
              <a:rPr lang="en-US" dirty="0">
                <a:solidFill>
                  <a:srgbClr val="FFFFFF"/>
                </a:solidFill>
              </a:rPr>
              <a:t>b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9352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 list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</a:t>
            </a:r>
            <a:r>
              <a:rPr spc="-5" dirty="0"/>
              <a:t>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lang="en-US" spc="-10" dirty="0"/>
              <a:t>W</a:t>
            </a:r>
            <a:r>
              <a:rPr spc="-10" dirty="0" smtClean="0"/>
              <a:t>o</a:t>
            </a:r>
            <a:r>
              <a:rPr dirty="0" smtClean="0"/>
              <a:t>rksta</a:t>
            </a:r>
            <a:r>
              <a:rPr spc="-5" dirty="0" smtClean="0"/>
              <a:t>t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your-org&gt;-validator.pem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Upload to Hosted Chef</a:t>
            </a:r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Upload the following to the Chef server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cookbooks 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data bags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roles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environments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6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-a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ks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13976986" cy="473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apache         [0.2.0]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chef-client    [4.3.0]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chef_handler   [1.1.9]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cron           [1.6.1]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logrotate      [1.9.2]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motd           [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0.1.0]</a:t>
            </a:r>
            <a:endParaRPr lang="en-US" sz="2800" spc="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ntp            [1.8.6]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pci            [0.1.0]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users          [0.1.0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windows        [1.37.0]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Uploaded all cookbooks.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spc="-10" dirty="0"/>
              <a:t>d</a:t>
            </a:r>
            <a:r>
              <a:rPr dirty="0"/>
              <a:t>ata_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413750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</a:t>
            </a:r>
            <a:endParaRPr sz="3200" dirty="0" smtClean="0">
              <a:latin typeface="Courier New"/>
              <a:cs typeface="Courier New"/>
            </a:endParaRPr>
          </a:p>
          <a:p>
            <a:pPr marL="355600" marR="5487035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data_bags/groups/clowns.json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data_bags/users/bobo.json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data_bags/users/frank.json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base.r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starter.r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web.rb</a:t>
            </a: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492442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65759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base!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starter!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dev.r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production.rb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E</a:t>
            </a:r>
            <a:r>
              <a:rPr spc="-10" dirty="0"/>
              <a:t>n</a:t>
            </a:r>
            <a:r>
              <a:rPr dirty="0"/>
              <a:t>v</a:t>
            </a:r>
            <a:r>
              <a:rPr spc="-10" dirty="0"/>
              <a:t>i</a:t>
            </a:r>
            <a:r>
              <a:rPr dirty="0"/>
              <a:t>r</a:t>
            </a:r>
            <a:r>
              <a:rPr spc="-10" dirty="0"/>
              <a:t>on</a:t>
            </a:r>
            <a:r>
              <a:rPr dirty="0"/>
              <a:t>me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6950709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dev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production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545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spc="-5" dirty="0" smtClean="0">
                <a:latin typeface="Arial"/>
                <a:cs typeface="Arial"/>
              </a:rPr>
              <a:t>completing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his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lesson</a:t>
            </a:r>
            <a:r>
              <a:rPr lang="en-US" sz="4400" spc="-5" dirty="0" smtClean="0">
                <a:latin typeface="Arial"/>
                <a:cs typeface="Arial"/>
              </a:rPr>
              <a:t>, </a:t>
            </a:r>
            <a:r>
              <a:rPr sz="4400" smtClean="0">
                <a:latin typeface="Arial"/>
                <a:cs typeface="Arial"/>
              </a:rPr>
              <a:t>you</a:t>
            </a:r>
            <a:r>
              <a:rPr sz="4400" spc="-5" smtClean="0">
                <a:latin typeface="Arial"/>
                <a:cs typeface="Arial"/>
              </a:rPr>
              <a:t> </a:t>
            </a:r>
            <a:r>
              <a:rPr lang="en-US" sz="4400" smtClean="0">
                <a:latin typeface="Arial"/>
                <a:cs typeface="Arial"/>
              </a:rPr>
              <a:t>should </a:t>
            </a:r>
            <a:r>
              <a:rPr sz="4400" smtClean="0">
                <a:latin typeface="Arial"/>
                <a:cs typeface="Arial"/>
              </a:rPr>
              <a:t>be</a:t>
            </a:r>
            <a:r>
              <a:rPr sz="4400" spc="-5" smtClean="0">
                <a:latin typeface="Arial"/>
                <a:cs typeface="Arial"/>
              </a:rPr>
              <a:t> </a:t>
            </a:r>
            <a:r>
              <a:rPr sz="4400">
                <a:latin typeface="Arial"/>
                <a:cs typeface="Arial"/>
              </a:rPr>
              <a:t>able</a:t>
            </a:r>
            <a:r>
              <a:rPr sz="4400" spc="-5">
                <a:latin typeface="Arial"/>
                <a:cs typeface="Arial"/>
              </a:rPr>
              <a:t> </a:t>
            </a:r>
            <a:r>
              <a:rPr sz="4400" spc="-10" smtClean="0">
                <a:latin typeface="Arial"/>
                <a:cs typeface="Arial"/>
              </a:rPr>
              <a:t>t</a:t>
            </a:r>
            <a:r>
              <a:rPr sz="4400" smtClean="0">
                <a:latin typeface="Arial"/>
                <a:cs typeface="Arial"/>
              </a:rPr>
              <a:t>o</a:t>
            </a:r>
            <a:r>
              <a:rPr lang="en-US" sz="4400" smtClean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rganiza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Manually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ce</a:t>
            </a:r>
            <a:r>
              <a:rPr sz="4400" spc="-5" dirty="0" smtClean="0">
                <a:latin typeface="Arial"/>
                <a:cs typeface="Arial"/>
              </a:rPr>
              <a:t>r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i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ica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(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&amp; 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communica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 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</a:p>
          <a:p>
            <a:pPr marL="812800" marR="71374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Bulk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role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environmen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 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28800"/>
            <a:ext cx="14655800" cy="1196695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3110"/>
              </a:lnSpc>
              <a:tabLst>
                <a:tab pos="7560309" algn="l"/>
              </a:tabLst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bootstra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	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2600" dirty="0">
              <a:latin typeface="Courier New"/>
              <a:cs typeface="Courier New"/>
            </a:endParaRPr>
          </a:p>
          <a:p>
            <a:pPr marL="1021715">
              <a:lnSpc>
                <a:spcPts val="311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--sud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lang="en-US"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node1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r 'role[web]'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--bootstrap-versio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12.3.0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"</a:t>
            </a:r>
            <a:r>
              <a:rPr dirty="0"/>
              <a:t>B</a:t>
            </a:r>
            <a:r>
              <a:rPr spc="-10" dirty="0"/>
              <a:t>oo</a:t>
            </a:r>
            <a:r>
              <a:rPr dirty="0"/>
              <a:t>tstra</a:t>
            </a:r>
            <a:r>
              <a:rPr spc="-10" dirty="0"/>
              <a:t>p</a:t>
            </a:r>
            <a:r>
              <a:rPr dirty="0"/>
              <a:t>"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ar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n</a:t>
            </a:r>
            <a:r>
              <a:rPr dirty="0"/>
              <a:t>ce</a:t>
            </a:r>
          </a:p>
        </p:txBody>
      </p:sp>
      <p:sp>
        <p:nvSpPr>
          <p:cNvPr id="41" name="object 41"/>
          <p:cNvSpPr/>
          <p:nvPr/>
        </p:nvSpPr>
        <p:spPr>
          <a:xfrm>
            <a:off x="825500" y="3289300"/>
            <a:ext cx="14605000" cy="53975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54099" y="3662170"/>
            <a:ext cx="14092749" cy="487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 --2014-05-1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04:31:10-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https://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www.opscode.com/chef/install.sh</a:t>
            </a:r>
            <a:endParaRPr lang="en-US" sz="1750" spc="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www.opscode.com..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184.106.28.90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Connectin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www.opscode.com|184.106.28.90|:443..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connected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HTT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reques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sent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awaitin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response..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OK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1593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(16K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[application/x-sh]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Savin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`STDOUT'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100%[======================================&gt;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15,934 	   --.-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K/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i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0s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2014-05-1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(53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MB/s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-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writte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stdout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[15934/15934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11.8.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r el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6"/>
              </a:rPr>
              <a:t>https://www.opscode.com/chef/metadata?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v=11.8.2&amp;prerelease=false&amp;nightlies=false&amp;p=el&amp;pv=6&amp;m=x86_64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  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e /tmp/install.sh.41533/metadata.txt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tryin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wget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url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https://opscode-omnibus-packages.s3.amazonaws.com/el/6/x86_64/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chef-11.8.2-1.el6.x86_64.rpm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chemeClr val="bg1"/>
                </a:solidFill>
                <a:latin typeface="Courier New"/>
                <a:cs typeface="Courier New"/>
              </a:rPr>
              <a:t>...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7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2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0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7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9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4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1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2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2600" y="6400800"/>
            <a:ext cx="22606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7629" y="5232400"/>
            <a:ext cx="1433195" cy="1537335"/>
          </a:xfrm>
          <a:custGeom>
            <a:avLst/>
            <a:gdLst/>
            <a:ahLst/>
            <a:cxnLst/>
            <a:rect l="l" t="t" r="r" b="b"/>
            <a:pathLst>
              <a:path w="1433195" h="1537334">
                <a:moveTo>
                  <a:pt x="0" y="1537182"/>
                </a:moveTo>
                <a:lnTo>
                  <a:pt x="51962" y="1481448"/>
                </a:lnTo>
                <a:lnTo>
                  <a:pt x="1433166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3404" y="6410495"/>
            <a:ext cx="607060" cy="621030"/>
          </a:xfrm>
          <a:custGeom>
            <a:avLst/>
            <a:gdLst/>
            <a:ahLst/>
            <a:cxnLst/>
            <a:rect l="l" t="t" r="r" b="b"/>
            <a:pathLst>
              <a:path w="607060" h="621029">
                <a:moveTo>
                  <a:pt x="183127" y="0"/>
                </a:moveTo>
                <a:lnTo>
                  <a:pt x="0" y="621037"/>
                </a:lnTo>
                <a:lnTo>
                  <a:pt x="606708" y="394916"/>
                </a:lnTo>
                <a:lnTo>
                  <a:pt x="296188" y="303353"/>
                </a:lnTo>
                <a:lnTo>
                  <a:pt x="183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7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lang="en-US" spc="-10" dirty="0"/>
              <a:t>J</a:t>
            </a:r>
            <a:r>
              <a:rPr spc="-10" dirty="0" smtClean="0"/>
              <a:t>u</a:t>
            </a:r>
            <a:r>
              <a:rPr dirty="0" smtClean="0"/>
              <a:t>st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pp</a:t>
            </a:r>
            <a:r>
              <a:rPr dirty="0" smtClean="0"/>
              <a:t>e</a:t>
            </a:r>
            <a:r>
              <a:rPr spc="-10" dirty="0" smtClean="0"/>
              <a:t>n</a:t>
            </a:r>
            <a:r>
              <a:rPr dirty="0" smtClean="0"/>
              <a:t>e</a:t>
            </a:r>
            <a:r>
              <a:rPr spc="-10" dirty="0" smtClean="0"/>
              <a:t>d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575790" cy="609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2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i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dependencies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via </a:t>
            </a:r>
            <a:r>
              <a:rPr sz="4550" spc="5" dirty="0">
                <a:latin typeface="Arial"/>
                <a:cs typeface="Arial"/>
              </a:rPr>
              <a:t>an opera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em-sp</a:t>
            </a:r>
            <a:r>
              <a:rPr sz="4550" dirty="0">
                <a:latin typeface="Arial"/>
                <a:cs typeface="Arial"/>
              </a:rPr>
              <a:t>eci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package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("omn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bus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r")</a:t>
            </a:r>
          </a:p>
          <a:p>
            <a:pPr marL="374650" indent="-361950">
              <a:lnSpc>
                <a:spcPct val="100000"/>
              </a:lnSpc>
              <a:spcBef>
                <a:spcPts val="750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-5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ncludes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Ruby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anguage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used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by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kn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Command</a:t>
            </a:r>
            <a:r>
              <a:rPr sz="4550" dirty="0">
                <a:latin typeface="Arial"/>
                <a:cs typeface="Arial"/>
              </a:rPr>
              <a:t> li</a:t>
            </a:r>
            <a:r>
              <a:rPr sz="4550" spc="5" dirty="0">
                <a:latin typeface="Arial"/>
                <a:cs typeface="Arial"/>
              </a:rPr>
              <a:t>ne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oo</a:t>
            </a:r>
            <a:r>
              <a:rPr sz="4550" dirty="0">
                <a:latin typeface="Arial"/>
                <a:cs typeface="Arial"/>
              </a:rPr>
              <a:t>l 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admin</a:t>
            </a:r>
            <a:r>
              <a:rPr sz="4550" dirty="0">
                <a:latin typeface="Arial"/>
                <a:cs typeface="Arial"/>
              </a:rPr>
              <a:t>is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rs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-cli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-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app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oha</a:t>
            </a:r>
            <a:r>
              <a:rPr sz="4550" dirty="0">
                <a:latin typeface="Arial"/>
                <a:cs typeface="Arial"/>
              </a:rPr>
              <a:t>i - </a:t>
            </a:r>
            <a:r>
              <a:rPr sz="4550" spc="5" dirty="0">
                <a:latin typeface="Arial"/>
                <a:cs typeface="Arial"/>
              </a:rPr>
              <a:t>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pro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-5" dirty="0">
                <a:latin typeface="Arial"/>
                <a:cs typeface="Arial"/>
              </a:rPr>
              <a:t>...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more</a:t>
            </a:r>
            <a:endParaRPr sz="4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400" y="762000"/>
            <a:ext cx="144907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3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215" dirty="0"/>
              <a:t>V</a:t>
            </a:r>
            <a:r>
              <a:rPr sz="3750" spc="-5" dirty="0"/>
              <a:t>er</a:t>
            </a:r>
            <a:r>
              <a:rPr sz="3750" spc="-10" dirty="0"/>
              <a:t>i</a:t>
            </a:r>
            <a:r>
              <a:rPr sz="3750" spc="-5" dirty="0"/>
              <a:t>fy</a:t>
            </a:r>
            <a:r>
              <a:rPr sz="3750" spc="-70" dirty="0"/>
              <a:t> </a:t>
            </a:r>
            <a:r>
              <a:rPr sz="3750" spc="-285" dirty="0"/>
              <a:t>Y</a:t>
            </a:r>
            <a:r>
              <a:rPr sz="3750" spc="-10" dirty="0"/>
              <a:t>ou</a:t>
            </a:r>
            <a:r>
              <a:rPr sz="3750" spc="-5" dirty="0"/>
              <a:t>r </a:t>
            </a:r>
            <a:r>
              <a:rPr sz="3750" spc="-285" dirty="0"/>
              <a:t>T</a:t>
            </a:r>
            <a:r>
              <a:rPr sz="3750" spc="-5" dirty="0"/>
              <a:t>ar</a:t>
            </a:r>
            <a:r>
              <a:rPr sz="3750" spc="-10" dirty="0"/>
              <a:t>g</a:t>
            </a:r>
            <a:r>
              <a:rPr sz="3750" spc="-5" dirty="0"/>
              <a:t>et </a:t>
            </a:r>
            <a:r>
              <a:rPr sz="3750" spc="-10" dirty="0"/>
              <a:t>In</a:t>
            </a:r>
            <a:r>
              <a:rPr sz="3750" spc="-5" dirty="0"/>
              <a:t>sta</a:t>
            </a:r>
            <a:r>
              <a:rPr sz="3750" spc="-10" dirty="0"/>
              <a:t>n</a:t>
            </a:r>
            <a:r>
              <a:rPr sz="3750" spc="-5" dirty="0"/>
              <a:t>ce</a:t>
            </a:r>
            <a:r>
              <a:rPr sz="3750" spc="-145" dirty="0"/>
              <a:t>’</a:t>
            </a:r>
            <a:r>
              <a:rPr sz="3750" spc="-5" dirty="0"/>
              <a:t>s C</a:t>
            </a:r>
            <a:r>
              <a:rPr sz="3750" spc="-10" dirty="0"/>
              <a:t>h</a:t>
            </a:r>
            <a:r>
              <a:rPr sz="3750" spc="-5" dirty="0"/>
              <a:t>ef-C</a:t>
            </a:r>
            <a:r>
              <a:rPr sz="3750" spc="-10" dirty="0"/>
              <a:t>li</a:t>
            </a:r>
            <a:r>
              <a:rPr sz="3750" spc="-5" dirty="0"/>
              <a:t>e</a:t>
            </a:r>
            <a:r>
              <a:rPr sz="3750" spc="-10" dirty="0"/>
              <a:t>n</a:t>
            </a:r>
            <a:r>
              <a:rPr sz="3750" spc="-5" dirty="0"/>
              <a:t>t </a:t>
            </a:r>
            <a:r>
              <a:rPr sz="3750" spc="-10" dirty="0"/>
              <a:t>i</a:t>
            </a:r>
            <a:r>
              <a:rPr sz="3750" spc="-5" dirty="0"/>
              <a:t>s C</a:t>
            </a:r>
            <a:r>
              <a:rPr sz="3750" spc="-10" dirty="0"/>
              <a:t>on</a:t>
            </a:r>
            <a:r>
              <a:rPr sz="3750" spc="-5" dirty="0"/>
              <a:t>f</a:t>
            </a:r>
            <a:r>
              <a:rPr sz="3750" spc="-10" dirty="0"/>
              <a:t>igu</a:t>
            </a:r>
            <a:r>
              <a:rPr sz="3750" spc="-5" dirty="0"/>
              <a:t>red Pr</a:t>
            </a:r>
            <a:r>
              <a:rPr sz="3750" spc="-10" dirty="0"/>
              <a:t>op</a:t>
            </a:r>
            <a:r>
              <a:rPr sz="3750" spc="-5" dirty="0"/>
              <a:t>er</a:t>
            </a:r>
            <a:r>
              <a:rPr sz="3750" spc="-10" dirty="0"/>
              <a:t>l</a:t>
            </a:r>
            <a:r>
              <a:rPr sz="3750" spc="-5" dirty="0"/>
              <a:t>y</a:t>
            </a:r>
            <a:endParaRPr sz="3750" dirty="0"/>
          </a:p>
        </p:txBody>
      </p:sp>
      <p:sp>
        <p:nvSpPr>
          <p:cNvPr id="40" name="object 40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5" name="object 42"/>
          <p:cNvSpPr txBox="1"/>
          <p:nvPr/>
        </p:nvSpPr>
        <p:spPr>
          <a:xfrm>
            <a:off x="1163637" y="2717798"/>
            <a:ext cx="13508890" cy="580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ssh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@</a:t>
            </a: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lang="en-US" sz="3400" b="1" dirty="0" smtClean="0">
                <a:solidFill>
                  <a:srgbClr val="FFFFFF"/>
                </a:solidFill>
                <a:latin typeface="Courier New"/>
                <a:cs typeface="Courier New"/>
              </a:rPr>
              <a:t>EXTERNAL_ADDRESS&gt;</a:t>
            </a:r>
          </a:p>
          <a:p>
            <a:pPr marL="12700">
              <a:lnSpc>
                <a:spcPct val="100000"/>
              </a:lnSpc>
            </a:pPr>
            <a:endParaRPr lang="en-US" sz="3400" b="1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s /etc/chef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121660" algn="l"/>
                <a:tab pos="5972175" algn="l"/>
              </a:tabLst>
            </a:pP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client.pe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m	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client.r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b	</a:t>
            </a: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first-boot.json 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whic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h chef-client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/usr/bin/chef-client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 marR="2595245">
              <a:lnSpc>
                <a:spcPct val="100499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t -v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: 12.3.0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4632"/>
            <a:ext cx="14655165" cy="656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930" marR="1569085" indent="-316230">
              <a:lnSpc>
                <a:spcPts val="4500"/>
              </a:lnSpc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Prob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25" dirty="0">
                <a:latin typeface="Arial"/>
                <a:cs typeface="Arial"/>
              </a:rPr>
              <a:t>em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wan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p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ck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where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we</a:t>
            </a:r>
            <a:r>
              <a:rPr sz="3950" spc="5" dirty="0">
                <a:latin typeface="Arial"/>
                <a:cs typeface="Arial"/>
              </a:rPr>
              <a:t> l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-7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ft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cla</a:t>
            </a:r>
            <a:r>
              <a:rPr sz="3950" spc="15" dirty="0">
                <a:latin typeface="Arial"/>
                <a:cs typeface="Arial"/>
              </a:rPr>
              <a:t>ss</a:t>
            </a:r>
            <a:endParaRPr sz="3950" dirty="0">
              <a:latin typeface="Arial"/>
              <a:cs typeface="Arial"/>
            </a:endParaRPr>
          </a:p>
          <a:p>
            <a:pPr marL="328930" indent="-316230">
              <a:lnSpc>
                <a:spcPct val="100000"/>
              </a:lnSpc>
              <a:spcBef>
                <a:spcPts val="645"/>
              </a:spcBef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Propose</a:t>
            </a:r>
            <a:r>
              <a:rPr sz="3950" b="1" spc="20" dirty="0">
                <a:latin typeface="Arial"/>
                <a:cs typeface="Arial"/>
              </a:rPr>
              <a:t>d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S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15" dirty="0">
                <a:latin typeface="Arial"/>
                <a:cs typeface="Arial"/>
              </a:rPr>
              <a:t>u</a:t>
            </a:r>
            <a:r>
              <a:rPr sz="3950" b="1" spc="10" dirty="0">
                <a:latin typeface="Arial"/>
                <a:cs typeface="Arial"/>
              </a:rPr>
              <a:t>t</a:t>
            </a:r>
            <a:r>
              <a:rPr sz="3950" b="1" dirty="0">
                <a:latin typeface="Arial"/>
                <a:cs typeface="Arial"/>
              </a:rPr>
              <a:t>i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spc="20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nee</a:t>
            </a:r>
            <a:r>
              <a:rPr sz="3950" spc="15" dirty="0">
                <a:latin typeface="Arial"/>
                <a:cs typeface="Arial"/>
              </a:rPr>
              <a:t>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to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rgan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za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i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En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0" dirty="0">
                <a:latin typeface="Arial"/>
                <a:cs typeface="Arial"/>
              </a:rPr>
              <a:t>erpri</a:t>
            </a:r>
            <a:r>
              <a:rPr sz="3950" spc="15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wo</a:t>
            </a:r>
            <a:r>
              <a:rPr sz="3950" spc="10" dirty="0">
                <a:latin typeface="Arial"/>
                <a:cs typeface="Arial"/>
              </a:rPr>
              <a:t>rkst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commu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w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ts val="462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Down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25" dirty="0">
                <a:latin typeface="Arial"/>
                <a:cs typeface="Arial"/>
              </a:rPr>
              <a:t>m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G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20" dirty="0">
                <a:latin typeface="Arial"/>
                <a:cs typeface="Arial"/>
              </a:rPr>
              <a:t>Hub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repo</a:t>
            </a:r>
            <a:endParaRPr sz="3950" dirty="0">
              <a:latin typeface="Arial"/>
              <a:cs typeface="Arial"/>
            </a:endParaRPr>
          </a:p>
          <a:p>
            <a:pPr marL="748030">
              <a:lnSpc>
                <a:spcPts val="4620"/>
              </a:lnSpc>
            </a:pPr>
            <a:r>
              <a:rPr sz="3950" spc="10" dirty="0">
                <a:latin typeface="Arial"/>
                <a:cs typeface="Arial"/>
              </a:rPr>
              <a:t>-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cookboo</a:t>
            </a:r>
            <a:r>
              <a:rPr sz="3950" spc="10" dirty="0">
                <a:latin typeface="Arial"/>
                <a:cs typeface="Arial"/>
              </a:rPr>
              <a:t>ks,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da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bag</a:t>
            </a:r>
            <a:r>
              <a:rPr sz="3950" spc="10" dirty="0">
                <a:latin typeface="Arial"/>
                <a:cs typeface="Arial"/>
              </a:rPr>
              <a:t>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environ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and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es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ll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ac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run</a:t>
            </a:r>
            <a:r>
              <a:rPr sz="3950" spc="5" dirty="0">
                <a:latin typeface="Arial"/>
                <a:cs typeface="Arial"/>
              </a:rPr>
              <a:t> li</a:t>
            </a:r>
            <a:r>
              <a:rPr sz="3950" spc="10" dirty="0">
                <a:latin typeface="Arial"/>
                <a:cs typeface="Arial"/>
              </a:rPr>
              <a:t>st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Bo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rap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run_lis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1 'role[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web]'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8114"/>
          </a:xfrm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Set </a:t>
            </a:r>
            <a:r>
              <a:rPr sz="5550" spc="-5" dirty="0" smtClean="0"/>
              <a:t>r</a:t>
            </a:r>
            <a:r>
              <a:rPr sz="5550" spc="-10" dirty="0" smtClean="0"/>
              <a:t>u</a:t>
            </a:r>
            <a:r>
              <a:rPr sz="5550" spc="-5" dirty="0" smtClean="0"/>
              <a:t>n </a:t>
            </a:r>
            <a:r>
              <a:rPr sz="5550" spc="-10" dirty="0" smtClean="0"/>
              <a:t>li</a:t>
            </a:r>
            <a:r>
              <a:rPr sz="5550" spc="-5" dirty="0" smtClean="0"/>
              <a:t>st </a:t>
            </a:r>
            <a:r>
              <a:rPr sz="5550" spc="-5" dirty="0"/>
              <a:t>f</a:t>
            </a:r>
            <a:r>
              <a:rPr sz="5550" spc="-10" dirty="0"/>
              <a:t>o</a:t>
            </a:r>
            <a:r>
              <a:rPr sz="5550" spc="-5" dirty="0"/>
              <a:t>r t</a:t>
            </a:r>
            <a:r>
              <a:rPr sz="5550" spc="-10" dirty="0"/>
              <a:t>h</a:t>
            </a:r>
            <a:r>
              <a:rPr sz="5550" spc="-5" dirty="0"/>
              <a:t>e </a:t>
            </a:r>
            <a:r>
              <a:rPr lang="en-US" sz="5550" spc="-5" dirty="0" smtClean="0"/>
              <a:t>M</a:t>
            </a:r>
            <a:r>
              <a:rPr sz="5550" spc="-5" dirty="0" smtClean="0"/>
              <a:t>a</a:t>
            </a:r>
            <a:r>
              <a:rPr sz="5550" spc="-10" dirty="0" smtClean="0"/>
              <a:t>n</a:t>
            </a:r>
            <a:r>
              <a:rPr sz="5550" spc="-5" dirty="0" smtClean="0"/>
              <a:t>a</a:t>
            </a:r>
            <a:r>
              <a:rPr sz="5550" spc="-10" dirty="0" smtClean="0"/>
              <a:t>g</a:t>
            </a:r>
            <a:r>
              <a:rPr sz="5550" spc="-5" dirty="0" smtClean="0"/>
              <a:t>ed </a:t>
            </a:r>
            <a:r>
              <a:rPr lang="en-US" sz="5550" spc="-10" dirty="0"/>
              <a:t>N</a:t>
            </a:r>
            <a:r>
              <a:rPr sz="5550" spc="-10" dirty="0" smtClean="0"/>
              <a:t>od</a:t>
            </a:r>
            <a:r>
              <a:rPr sz="5550" spc="-5" dirty="0" smtClean="0"/>
              <a:t>e</a:t>
            </a:r>
            <a:endParaRPr sz="55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12800" y="3200400"/>
            <a:ext cx="14655800" cy="557588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ts val="382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200" dirty="0"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run_list: 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67710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o chef-client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l info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Re-r</a:t>
            </a:r>
            <a:r>
              <a:rPr spc="-10" dirty="0"/>
              <a:t>u</a:t>
            </a:r>
            <a:r>
              <a:rPr spc="-5" dirty="0"/>
              <a:t>n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49705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Forking chef instance to converge...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Starting Chef Client, version 12.3.0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*** Chef 12.3.0 ***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Chef-client pid: 5704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is [role[web]]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expands to [chef-client::delete_validation, chef-client, ntp, motd, users, apache]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Starting Chef Run for node1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Running start handlers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 handlers complete.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resolving cookbooks for run list: ["chef-client::delete_validation", "chef-client", "ntp", "motd", "users", "apache"]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[2015-06-23T05:06:04+00:00] INFO: Loading cookbooks [apache@0.2.0, chef-client@4.3.0, cron@1.6.1, logrotate@1.9.2, motd@0.1.0, ntp@1.8.6, pci@0.1.0, users@0.1.0, chef_handler@1.1.9, windows@1.37.0]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Synchronizing Cookbooks: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  - apache</a:t>
            </a:r>
          </a:p>
          <a:p>
            <a:pPr marL="323850">
              <a:lnSpc>
                <a:spcPct val="100000"/>
              </a:lnSpc>
            </a:pPr>
            <a:endParaRPr sz="19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SSL</a:t>
            </a:r>
            <a:r>
              <a:rPr spc="-140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34212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error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21410" y="3033776"/>
            <a:ext cx="725995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* * * * * * * * * * * * * * * * 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validatio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request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disabled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connections</a:t>
            </a:r>
            <a:endParaRPr sz="1500" dirty="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replie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man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496361" y="3033776"/>
            <a:ext cx="172910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still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middle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1410" y="3490976"/>
            <a:ext cx="553148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encrypted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bu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abl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detec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forged 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attacks.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1410" y="4176776"/>
            <a:ext cx="7835900" cy="202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issu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entr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file: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 dirty="0">
              <a:latin typeface="Courier New"/>
              <a:cs typeface="Courier New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(recommended)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ssl_verify_mod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:verify_peer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onl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chef-server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verify_api_cer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true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21410" y="6462776"/>
            <a:ext cx="195897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`knif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check`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95615" y="6462776"/>
            <a:ext cx="345694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troubleshoot comman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so: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67856" y="6462776"/>
            <a:ext cx="265049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errors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us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the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4700" y="7484906"/>
            <a:ext cx="12875260" cy="148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harmless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purpose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course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xt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92300"/>
            <a:ext cx="14655800" cy="115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awu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x |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gre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p chef-client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1079500" y="4686299"/>
            <a:ext cx="14027382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root		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893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	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2.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13040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3781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?		  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Sl</a:t>
            </a: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03:19	 0:0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opt/chef/embedded/bin/ruby 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usr/bin</a:t>
            </a:r>
          </a:p>
          <a:p>
            <a:pPr>
              <a:lnSpc>
                <a:spcPts val="4300"/>
              </a:lnSpc>
            </a:pP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/etc/chef/client.r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lang="fr-FR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L /var/log/</a:t>
            </a:r>
            <a:endParaRPr lang="fr-FR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chef/client.log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/var/run/chef/client.pi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lang="en-US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1800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endParaRPr sz="36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Exe</a:t>
            </a:r>
            <a:r>
              <a:rPr sz="6400" dirty="0"/>
              <a:t>r</a:t>
            </a:r>
            <a:r>
              <a:rPr sz="6400" spc="5" dirty="0"/>
              <a:t>c</a:t>
            </a:r>
            <a:r>
              <a:rPr sz="6400" spc="-5" dirty="0"/>
              <a:t>i</a:t>
            </a:r>
            <a:r>
              <a:rPr sz="6400" spc="5" dirty="0"/>
              <a:t>se</a:t>
            </a:r>
            <a:r>
              <a:rPr sz="6400" dirty="0"/>
              <a:t>: </a:t>
            </a:r>
            <a:r>
              <a:rPr sz="6400" spc="-350" dirty="0"/>
              <a:t>V</a:t>
            </a:r>
            <a:r>
              <a:rPr sz="6400" spc="5" dirty="0"/>
              <a:t>e</a:t>
            </a:r>
            <a:r>
              <a:rPr sz="6400" dirty="0"/>
              <a:t>r</a:t>
            </a:r>
            <a:r>
              <a:rPr sz="6400" spc="-5" dirty="0"/>
              <a:t>i</a:t>
            </a:r>
            <a:r>
              <a:rPr sz="6400" dirty="0"/>
              <a:t>fy </a:t>
            </a:r>
            <a:r>
              <a:rPr sz="6400" spc="5" dirty="0"/>
              <a:t>c</a:t>
            </a:r>
            <a:r>
              <a:rPr sz="6400" spc="-5" dirty="0"/>
              <a:t>h</a:t>
            </a:r>
            <a:r>
              <a:rPr sz="6400" spc="5" dirty="0"/>
              <a:t>e</a:t>
            </a:r>
            <a:r>
              <a:rPr sz="6400" dirty="0"/>
              <a:t>f-c</a:t>
            </a:r>
            <a:r>
              <a:rPr sz="6400" spc="-5" dirty="0"/>
              <a:t>li</a:t>
            </a:r>
            <a:r>
              <a:rPr sz="6400" spc="5" dirty="0"/>
              <a:t>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5" dirty="0"/>
              <a:t>i</a:t>
            </a:r>
            <a:r>
              <a:rPr sz="6400" spc="5" dirty="0"/>
              <a:t>s</a:t>
            </a:r>
            <a:r>
              <a:rPr sz="6400" dirty="0"/>
              <a:t> </a:t>
            </a:r>
            <a:r>
              <a:rPr lang="en-US" sz="6400" dirty="0" smtClean="0"/>
              <a:t>R</a:t>
            </a:r>
            <a:r>
              <a:rPr sz="6400" spc="-5" dirty="0" smtClean="0"/>
              <a:t>unnin</a:t>
            </a:r>
            <a:r>
              <a:rPr sz="6400" dirty="0" smtClean="0"/>
              <a:t>g</a:t>
            </a:r>
            <a:endParaRPr sz="6400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27000" y="305359"/>
            <a:ext cx="16230600" cy="1035549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20" dirty="0"/>
              <a:t>Exe</a:t>
            </a:r>
            <a:r>
              <a:rPr sz="5400" spc="15" dirty="0"/>
              <a:t>r</a:t>
            </a:r>
            <a:r>
              <a:rPr sz="5400" spc="20" dirty="0"/>
              <a:t>c</a:t>
            </a:r>
            <a:r>
              <a:rPr sz="5400" dirty="0"/>
              <a:t>i</a:t>
            </a:r>
            <a:r>
              <a:rPr sz="5400" spc="20" dirty="0"/>
              <a:t>se</a:t>
            </a:r>
            <a:r>
              <a:rPr sz="5400" spc="10" dirty="0"/>
              <a:t>:</a:t>
            </a:r>
            <a:r>
              <a:rPr sz="5400" spc="5" dirty="0"/>
              <a:t> </a:t>
            </a:r>
            <a:r>
              <a:rPr sz="5400" spc="-290" dirty="0"/>
              <a:t>V</a:t>
            </a:r>
            <a:r>
              <a:rPr sz="5400" spc="20" dirty="0"/>
              <a:t>e</a:t>
            </a:r>
            <a:r>
              <a:rPr sz="5400" spc="15" dirty="0"/>
              <a:t>r</a:t>
            </a:r>
            <a:r>
              <a:rPr sz="5400" dirty="0"/>
              <a:t>i</a:t>
            </a:r>
            <a:r>
              <a:rPr sz="5400" spc="15" dirty="0"/>
              <a:t>fy</a:t>
            </a:r>
            <a:r>
              <a:rPr sz="5400" spc="5" dirty="0"/>
              <a:t> </a:t>
            </a:r>
            <a:r>
              <a:rPr lang="en-US" sz="5400" spc="5" dirty="0" smtClean="0"/>
              <a:t>That </a:t>
            </a:r>
            <a:r>
              <a:rPr sz="5400" spc="10" dirty="0" smtClean="0"/>
              <a:t>t</a:t>
            </a:r>
            <a:r>
              <a:rPr sz="5400" spc="15" dirty="0" smtClean="0"/>
              <a:t>h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10" dirty="0"/>
              <a:t>T</a:t>
            </a:r>
            <a:r>
              <a:rPr sz="5400" spc="20" dirty="0" smtClean="0"/>
              <a:t>wo</a:t>
            </a:r>
            <a:r>
              <a:rPr sz="5400" spc="5" dirty="0" smtClean="0"/>
              <a:t> </a:t>
            </a:r>
            <a:r>
              <a:rPr lang="en-US" sz="5400" spc="20" dirty="0"/>
              <a:t>S</a:t>
            </a:r>
            <a:r>
              <a:rPr sz="5400" dirty="0" smtClean="0"/>
              <a:t>i</a:t>
            </a:r>
            <a:r>
              <a:rPr sz="5400" spc="15" dirty="0" smtClean="0"/>
              <a:t>tes</a:t>
            </a:r>
            <a:r>
              <a:rPr sz="5400" spc="5" dirty="0" smtClean="0"/>
              <a:t> </a:t>
            </a:r>
            <a:r>
              <a:rPr lang="en-US" sz="5400" spc="20" dirty="0" smtClean="0"/>
              <a:t>A</a:t>
            </a:r>
            <a:r>
              <a:rPr sz="5400" spc="15" dirty="0" smtClean="0"/>
              <a:t>r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20" dirty="0"/>
              <a:t>W</a:t>
            </a:r>
            <a:r>
              <a:rPr sz="5400" spc="20" dirty="0" smtClean="0"/>
              <a:t>o</a:t>
            </a:r>
            <a:r>
              <a:rPr sz="5400" spc="15" dirty="0" smtClean="0"/>
              <a:t>r</a:t>
            </a:r>
            <a:r>
              <a:rPr sz="5400" spc="20" dirty="0" smtClean="0"/>
              <a:t>k</a:t>
            </a:r>
            <a:r>
              <a:rPr sz="5400" dirty="0" smtClean="0"/>
              <a:t>i</a:t>
            </a:r>
            <a:r>
              <a:rPr sz="5400" spc="15" dirty="0" smtClean="0"/>
              <a:t>ng</a:t>
            </a:r>
            <a:endParaRPr sz="5400" dirty="0"/>
          </a:p>
        </p:txBody>
      </p:sp>
      <p:sp>
        <p:nvSpPr>
          <p:cNvPr id="40" name="object 40"/>
          <p:cNvSpPr/>
          <p:nvPr/>
        </p:nvSpPr>
        <p:spPr>
          <a:xfrm>
            <a:off x="241300" y="1689100"/>
            <a:ext cx="10401300" cy="538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880100" y="3263900"/>
            <a:ext cx="9245600" cy="454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355600" y="1693706"/>
            <a:ext cx="14876780" cy="543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59893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place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iles?</a:t>
            </a:r>
          </a:p>
          <a:p>
            <a:pPr marL="393700" marR="5473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copied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repo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Hub?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Bonus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why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967460" cy="6019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marR="5080" indent="-333375">
              <a:lnSpc>
                <a:spcPts val="499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purposes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class</a:t>
            </a:r>
            <a:r>
              <a:rPr lang="en-US" sz="4200" dirty="0" smtClean="0">
                <a:latin typeface="Arial"/>
                <a:cs typeface="Arial"/>
              </a:rPr>
              <a:t>,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make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 under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your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home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called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'</a:t>
            </a:r>
            <a:r>
              <a:rPr sz="4200" dirty="0">
                <a:latin typeface="Courier New"/>
                <a:cs typeface="Courier New"/>
              </a:rPr>
              <a:t>~/intermediat</a:t>
            </a:r>
            <a:r>
              <a:rPr sz="4200" spc="-5" dirty="0">
                <a:latin typeface="Courier New"/>
                <a:cs typeface="Courier New"/>
              </a:rPr>
              <a:t>e</a:t>
            </a:r>
            <a:r>
              <a:rPr sz="4200" spc="-5" dirty="0">
                <a:latin typeface="Arial"/>
                <a:cs typeface="Arial"/>
              </a:rPr>
              <a:t>', i.e.</a:t>
            </a:r>
            <a:endParaRPr sz="42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indow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C:\Users\you\intermediate</a:t>
            </a:r>
          </a:p>
          <a:p>
            <a:pPr marL="812800" lvl="1" indent="-381000">
              <a:lnSpc>
                <a:spcPct val="100000"/>
              </a:lnSpc>
              <a:spcBef>
                <a:spcPts val="96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dirty="0">
                <a:latin typeface="Arial"/>
                <a:cs typeface="Arial"/>
              </a:rPr>
              <a:t>Ma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/</a:t>
            </a:r>
            <a:r>
              <a:rPr sz="4200" dirty="0">
                <a:latin typeface="Arial"/>
                <a:cs typeface="Arial"/>
              </a:rPr>
              <a:t>*ni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/Users/you/intermediate</a:t>
            </a:r>
          </a:p>
          <a:p>
            <a:pPr lvl="2">
              <a:lnSpc>
                <a:spcPct val="100000"/>
              </a:lnSpc>
              <a:spcBef>
                <a:spcPts val="36"/>
              </a:spcBef>
              <a:buClr>
                <a:srgbClr val="F38C24"/>
              </a:buClr>
              <a:buFont typeface="Arial"/>
              <a:buChar char="•"/>
            </a:pPr>
            <a:endParaRPr sz="62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Naviga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</a:p>
        </p:txBody>
      </p:sp>
      <p:sp>
        <p:nvSpPr>
          <p:cNvPr id="45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0" dirty="0"/>
              <a:t>Set</a:t>
            </a:r>
            <a:r>
              <a:rPr sz="6600" spc="5" dirty="0"/>
              <a:t> </a:t>
            </a:r>
            <a:r>
              <a:rPr lang="en-US" sz="6600" spc="5" dirty="0" smtClean="0"/>
              <a:t>U</a:t>
            </a:r>
            <a:r>
              <a:rPr sz="6600" spc="10" dirty="0" smtClean="0"/>
              <a:t>p</a:t>
            </a:r>
            <a:r>
              <a:rPr sz="6600" spc="5" dirty="0" smtClean="0"/>
              <a:t> </a:t>
            </a:r>
            <a:r>
              <a:rPr sz="6600" spc="10" dirty="0"/>
              <a:t>a</a:t>
            </a:r>
            <a:r>
              <a:rPr sz="6600" spc="5" dirty="0"/>
              <a:t> </a:t>
            </a:r>
            <a:r>
              <a:rPr lang="en-US" sz="6600" spc="10" dirty="0"/>
              <a:t>W</a:t>
            </a:r>
            <a:r>
              <a:rPr sz="6600" spc="10" dirty="0" smtClean="0"/>
              <a:t>ork</a:t>
            </a:r>
            <a:r>
              <a:rPr sz="6600" dirty="0" smtClean="0"/>
              <a:t>i</a:t>
            </a:r>
            <a:r>
              <a:rPr sz="6600" spc="5" dirty="0" smtClean="0"/>
              <a:t>n</a:t>
            </a:r>
            <a:r>
              <a:rPr sz="6600" spc="10" dirty="0" smtClean="0"/>
              <a:t>g</a:t>
            </a:r>
            <a:r>
              <a:rPr sz="6600" spc="5" dirty="0" smtClean="0"/>
              <a:t> </a:t>
            </a:r>
            <a:r>
              <a:rPr lang="en-US" sz="6600" spc="5" dirty="0"/>
              <a:t>D</a:t>
            </a:r>
            <a:r>
              <a:rPr sz="6600" dirty="0" smtClean="0"/>
              <a:t>i</a:t>
            </a:r>
            <a:r>
              <a:rPr sz="6600" spc="10" dirty="0" smtClean="0"/>
              <a:t>rec</a:t>
            </a:r>
            <a:r>
              <a:rPr sz="6600" spc="5" dirty="0" smtClean="0"/>
              <a:t>to</a:t>
            </a:r>
            <a:r>
              <a:rPr sz="6600" spc="10" dirty="0" smtClean="0"/>
              <a:t>ry</a:t>
            </a:r>
            <a:endParaRPr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623690"/>
            <a:ext cx="14531340" cy="244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erc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th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f Fund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ame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4800" dirty="0">
              <a:latin typeface="Arial"/>
              <a:cs typeface="Arial"/>
            </a:endParaRPr>
          </a:p>
          <a:p>
            <a:pPr marL="393700" marR="33020" indent="-381000">
              <a:lnSpc>
                <a:spcPts val="5500"/>
              </a:lnSpc>
              <a:spcBef>
                <a:spcPts val="3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 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p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s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://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gi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hub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.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co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m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learnche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-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undamen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als-repo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7100" y="3162300"/>
            <a:ext cx="8686800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200" y="0"/>
                </a:lnTo>
                <a:lnTo>
                  <a:pt x="149352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196" y="0"/>
                </a:lnTo>
                <a:lnTo>
                  <a:pt x="14935196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054794" y="2044700"/>
            <a:ext cx="1109662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~/Downloads/chef-fundamentals-repo-master.zi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8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Courier New"/>
                <a:cs typeface="Courier New"/>
              </a:rPr>
              <a:t>unzi</a:t>
            </a:r>
            <a:r>
              <a:rPr lang="en-US" sz="2800" dirty="0">
                <a:solidFill>
                  <a:srgbClr val="FFFFFF"/>
                </a:solidFill>
                <a:latin typeface="Courier New"/>
                <a:cs typeface="Courier New"/>
              </a:rPr>
              <a:t>p chef-fundamentals-repo-master.zip</a:t>
            </a:r>
            <a:endParaRPr lang="en-US"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Ex</a:t>
            </a:r>
            <a:r>
              <a:rPr sz="4600" dirty="0"/>
              <a:t>tract t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 </a:t>
            </a:r>
            <a:r>
              <a:rPr sz="4600" dirty="0" smtClean="0"/>
              <a:t>r</a:t>
            </a:r>
            <a:r>
              <a:rPr sz="4600" spc="5" dirty="0" smtClean="0"/>
              <a:t>e</a:t>
            </a:r>
            <a:r>
              <a:rPr sz="4600" spc="-5" dirty="0" smtClean="0"/>
              <a:t>p</a:t>
            </a:r>
            <a:r>
              <a:rPr sz="4600" dirty="0" smtClean="0"/>
              <a:t>o </a:t>
            </a:r>
            <a:r>
              <a:rPr sz="4600" dirty="0"/>
              <a:t>to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/>
              <a:t>W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k</a:t>
            </a:r>
            <a:r>
              <a:rPr sz="4600" spc="-5" dirty="0" smtClean="0"/>
              <a:t>in</a:t>
            </a:r>
            <a:r>
              <a:rPr sz="4600" dirty="0" smtClean="0"/>
              <a:t>g </a:t>
            </a:r>
            <a:r>
              <a:rPr lang="en-US" sz="4600" spc="-5" dirty="0"/>
              <a:t>D</a:t>
            </a:r>
            <a:r>
              <a:rPr sz="4600" spc="-5" dirty="0" smtClean="0"/>
              <a:t>i</a:t>
            </a:r>
            <a:r>
              <a:rPr sz="4600" dirty="0" smtClean="0"/>
              <a:t>r</a:t>
            </a:r>
            <a:r>
              <a:rPr sz="4600" spc="5" dirty="0" smtClean="0"/>
              <a:t>ec</a:t>
            </a:r>
            <a:r>
              <a:rPr sz="4600" dirty="0" smtClean="0"/>
              <a:t>t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y</a:t>
            </a:r>
            <a:endParaRPr sz="4600" dirty="0"/>
          </a:p>
        </p:txBody>
      </p:sp>
      <p:sp>
        <p:nvSpPr>
          <p:cNvPr id="44" name="object 44"/>
          <p:cNvSpPr/>
          <p:nvPr/>
        </p:nvSpPr>
        <p:spPr>
          <a:xfrm>
            <a:off x="800100" y="3289300"/>
            <a:ext cx="14960600" cy="5362257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041400" y="3505200"/>
            <a:ext cx="14175583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Archive:  chef-fundamentals-repo-master.zip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bb06ea2c0cabaa855e4cb1d1c43bbe4d75caf70d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chef-fundamentals-repo-master/Berksfile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chef-fundamentals-repo-master/README.md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chef-fundamentals-repo-master/Vagrantfile 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chef-fundamentals-repo-master/cookbooks/apache/CHANGELOG.md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chef-fundamentals-repo-master/cookbooks/apache/README.md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chef-fundamentals-repo-master/cookbooks/apache/attributes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endParaRPr lang="en-US" sz="2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05000"/>
            <a:ext cx="14935200" cy="1346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</a:p>
          <a:p>
            <a:pPr marL="229235">
              <a:lnSpc>
                <a:spcPct val="100000"/>
              </a:lnSpc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s -a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7400" y="35052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787400" y="7026034"/>
            <a:ext cx="14103350" cy="1688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5" dirty="0">
                <a:latin typeface="Arial"/>
                <a:cs typeface="Arial"/>
              </a:rPr>
              <a:t>No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ice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here is no </a:t>
            </a:r>
            <a:r>
              <a:rPr sz="3450" spc="-10" dirty="0">
                <a:latin typeface="Arial"/>
                <a:cs typeface="Arial"/>
              </a:rPr>
              <a:t>'</a:t>
            </a:r>
            <a:r>
              <a:rPr sz="3450" spc="-5" dirty="0">
                <a:latin typeface="Courier New"/>
                <a:cs typeface="Courier New"/>
              </a:rPr>
              <a:t>.chef</a:t>
            </a:r>
            <a:r>
              <a:rPr sz="3450" spc="-5" dirty="0">
                <a:latin typeface="Arial"/>
                <a:cs typeface="Arial"/>
              </a:rPr>
              <a:t>' direc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ory here</a:t>
            </a:r>
            <a:endParaRPr sz="3450" dirty="0">
              <a:latin typeface="Arial"/>
              <a:cs typeface="Arial"/>
            </a:endParaRPr>
          </a:p>
          <a:p>
            <a:pPr marL="325120" marR="5080" indent="-312420">
              <a:lnSpc>
                <a:spcPts val="3900"/>
              </a:lnSpc>
              <a:spcBef>
                <a:spcPts val="1190"/>
              </a:spcBef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325" dirty="0">
                <a:latin typeface="Arial"/>
                <a:cs typeface="Arial"/>
              </a:rPr>
              <a:t>Y</a:t>
            </a:r>
            <a:r>
              <a:rPr sz="3450" spc="-5" dirty="0">
                <a:latin typeface="Arial"/>
                <a:cs typeface="Arial"/>
              </a:rPr>
              <a:t>ou need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 crea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e one and place your 'kni</a:t>
            </a:r>
            <a:r>
              <a:rPr sz="3450" spc="-10" dirty="0">
                <a:latin typeface="Arial"/>
                <a:cs typeface="Arial"/>
              </a:rPr>
              <a:t>f</a:t>
            </a:r>
            <a:r>
              <a:rPr sz="3450" spc="-5" dirty="0">
                <a:latin typeface="Arial"/>
                <a:cs typeface="Arial"/>
              </a:rPr>
              <a:t>e</a:t>
            </a:r>
            <a:r>
              <a:rPr sz="3450" spc="-10" dirty="0">
                <a:latin typeface="Arial"/>
                <a:cs typeface="Arial"/>
              </a:rPr>
              <a:t>.</a:t>
            </a:r>
            <a:r>
              <a:rPr sz="3450" spc="-5" dirty="0">
                <a:latin typeface="Arial"/>
                <a:cs typeface="Arial"/>
              </a:rPr>
              <a:t>rb' </a:t>
            </a:r>
            <a:r>
              <a:rPr sz="3450" spc="-10" dirty="0" smtClean="0">
                <a:latin typeface="Arial"/>
                <a:cs typeface="Arial"/>
              </a:rPr>
              <a:t>f</a:t>
            </a:r>
            <a:r>
              <a:rPr sz="3450" spc="-5" dirty="0" smtClean="0">
                <a:latin typeface="Arial"/>
                <a:cs typeface="Arial"/>
              </a:rPr>
              <a:t>ile</a:t>
            </a:r>
            <a:r>
              <a:rPr lang="en-US" sz="3450" spc="-5" dirty="0">
                <a:latin typeface="Arial"/>
                <a:cs typeface="Arial"/>
              </a:rPr>
              <a:t> </a:t>
            </a:r>
            <a:r>
              <a:rPr sz="3450" spc="-5" dirty="0" smtClean="0">
                <a:latin typeface="Arial"/>
                <a:cs typeface="Arial"/>
              </a:rPr>
              <a:t>and </a:t>
            </a:r>
            <a:r>
              <a:rPr sz="3450" spc="-5" dirty="0">
                <a:latin typeface="Arial"/>
                <a:cs typeface="Arial"/>
              </a:rPr>
              <a:t>your 'clien</a:t>
            </a:r>
            <a:r>
              <a:rPr sz="3450" spc="-10" dirty="0">
                <a:latin typeface="Arial"/>
                <a:cs typeface="Arial"/>
              </a:rPr>
              <a:t>t.</a:t>
            </a:r>
            <a:r>
              <a:rPr sz="3450" spc="-5" dirty="0">
                <a:latin typeface="Arial"/>
                <a:cs typeface="Arial"/>
              </a:rPr>
              <a:t>pem' in it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53" name="object 40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95" dirty="0"/>
              <a:t>V</a:t>
            </a:r>
            <a:r>
              <a:rPr sz="6300" dirty="0"/>
              <a:t>i</a:t>
            </a:r>
            <a:r>
              <a:rPr sz="6300" spc="20" dirty="0"/>
              <a:t>e</a:t>
            </a:r>
            <a:r>
              <a:rPr sz="6300" spc="25" dirty="0"/>
              <a:t>w</a:t>
            </a:r>
            <a:r>
              <a:rPr sz="6300" spc="5" dirty="0"/>
              <a:t> </a:t>
            </a:r>
            <a:r>
              <a:rPr lang="en-US" sz="6300" spc="20" dirty="0"/>
              <a:t>Y</a:t>
            </a:r>
            <a:r>
              <a:rPr sz="6300" spc="15" dirty="0" smtClean="0"/>
              <a:t>our</a:t>
            </a:r>
            <a:r>
              <a:rPr sz="6300" spc="5" dirty="0" smtClean="0"/>
              <a:t> </a:t>
            </a:r>
            <a:r>
              <a:rPr lang="en-US" sz="6300" spc="15" dirty="0"/>
              <a:t>W</a:t>
            </a:r>
            <a:r>
              <a:rPr sz="6300" spc="15" dirty="0" smtClean="0"/>
              <a:t>or</a:t>
            </a:r>
            <a:r>
              <a:rPr sz="6300" spc="20" dirty="0" smtClean="0"/>
              <a:t>k</a:t>
            </a:r>
            <a:r>
              <a:rPr sz="6300" dirty="0" smtClean="0"/>
              <a:t>i</a:t>
            </a:r>
            <a:r>
              <a:rPr sz="6300" spc="15" dirty="0" smtClean="0"/>
              <a:t>n</a:t>
            </a:r>
            <a:r>
              <a:rPr sz="6300" spc="20" dirty="0" smtClean="0"/>
              <a:t>g</a:t>
            </a:r>
            <a:r>
              <a:rPr sz="6300" spc="5" dirty="0" smtClean="0"/>
              <a:t> </a:t>
            </a:r>
            <a:r>
              <a:rPr lang="en-US" sz="6300" spc="15" dirty="0"/>
              <a:t>D</a:t>
            </a:r>
            <a:r>
              <a:rPr sz="6300" dirty="0" smtClean="0"/>
              <a:t>i</a:t>
            </a:r>
            <a:r>
              <a:rPr sz="6300" spc="15" dirty="0" smtClean="0"/>
              <a:t>r</a:t>
            </a:r>
            <a:r>
              <a:rPr sz="6300" spc="20" dirty="0" smtClean="0"/>
              <a:t>ec</a:t>
            </a:r>
            <a:r>
              <a:rPr sz="6300" spc="10" dirty="0" smtClean="0"/>
              <a:t>t</a:t>
            </a:r>
            <a:r>
              <a:rPr sz="6300" spc="15" dirty="0" smtClean="0"/>
              <a:t>or</a:t>
            </a:r>
            <a:r>
              <a:rPr sz="6300" spc="20" dirty="0" smtClean="0"/>
              <a:t>y</a:t>
            </a:r>
            <a:endParaRPr sz="6300" dirty="0"/>
          </a:p>
        </p:txBody>
      </p:sp>
      <p:sp>
        <p:nvSpPr>
          <p:cNvPr id="50" name="object 44"/>
          <p:cNvSpPr txBox="1"/>
          <p:nvPr/>
        </p:nvSpPr>
        <p:spPr>
          <a:xfrm>
            <a:off x="1193800" y="4884749"/>
            <a:ext cx="13528983" cy="1119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 	 Berksfile  Vagrantfile  data_bags     roles</a:t>
            </a: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  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README.md  cookbooks    environments</a:t>
            </a:r>
            <a:endParaRPr lang="en-US" sz="2400" dirty="0">
              <a:latin typeface="Courier New"/>
              <a:cs typeface="Courier New"/>
            </a:endParaRP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   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6845300" y="7467600"/>
            <a:ext cx="841057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15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hese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are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rt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10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ct</a:t>
            </a:r>
            <a:r>
              <a:rPr sz="2650" spc="15" dirty="0">
                <a:latin typeface="Arial"/>
                <a:cs typeface="Arial"/>
              </a:rPr>
              <a:t>s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cre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ed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unda</a:t>
            </a:r>
            <a:r>
              <a:rPr sz="2650" spc="25" dirty="0">
                <a:latin typeface="Arial"/>
                <a:cs typeface="Arial"/>
              </a:rPr>
              <a:t>me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15" dirty="0">
                <a:latin typeface="Arial"/>
                <a:cs typeface="Arial"/>
              </a:rPr>
              <a:t>s</a:t>
            </a:r>
            <a:endParaRPr sz="265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2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20" dirty="0">
                <a:latin typeface="Arial"/>
                <a:cs typeface="Arial"/>
              </a:rPr>
              <a:t>Eve</a:t>
            </a:r>
            <a:r>
              <a:rPr sz="2650" spc="10" dirty="0">
                <a:latin typeface="Arial"/>
                <a:cs typeface="Arial"/>
              </a:rPr>
              <a:t>ryt</a:t>
            </a:r>
            <a:r>
              <a:rPr sz="2650" spc="20" dirty="0">
                <a:latin typeface="Arial"/>
                <a:cs typeface="Arial"/>
              </a:rPr>
              <a:t>h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ng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shou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be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up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oaded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o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Server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000" y="1841500"/>
            <a:ext cx="5905500" cy="4097917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apache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chef-client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chefignore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cron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logrotate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motd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ntp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pci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</a:p>
          <a:p>
            <a:pPr marL="419100">
              <a:lnSpc>
                <a:spcPct val="100000"/>
              </a:lnSpc>
            </a:pPr>
            <a:endParaRPr lang="en-US" sz="2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8 directories, 1 file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45300" y="1841500"/>
            <a:ext cx="5905500" cy="203132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base.rb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starter.rb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web.rb</a:t>
            </a:r>
          </a:p>
          <a:p>
            <a:pPr marL="4191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3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files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6985000" y="4279899"/>
            <a:ext cx="5638800" cy="2708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data_bags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groups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│   └── clowns.json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users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├── bobo.json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└── frank.json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2 directories, 3 files</a:t>
            </a:r>
          </a:p>
        </p:txBody>
      </p:sp>
      <p:sp>
        <p:nvSpPr>
          <p:cNvPr id="51" name="object 51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89000" y="6299199"/>
            <a:ext cx="563880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environments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dev.rb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production.rb</a:t>
            </a:r>
          </a:p>
          <a:p>
            <a:pPr marL="127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2 files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1100" y="6642901"/>
            <a:ext cx="287591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1" name="object 39"/>
          <p:cNvSpPr txBox="1">
            <a:spLocks noGrp="1"/>
          </p:cNvSpPr>
          <p:nvPr>
            <p:ph type="title"/>
          </p:nvPr>
        </p:nvSpPr>
        <p:spPr>
          <a:xfrm>
            <a:off x="355600" y="305359"/>
            <a:ext cx="15339150" cy="1081226"/>
          </a:xfrm>
          <a:prstGeom prst="rect">
            <a:avLst/>
          </a:prstGeom>
        </p:spPr>
        <p:txBody>
          <a:bodyPr vert="horz" wrap="square" lIns="0" tIns="16398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spc="15" dirty="0"/>
              <a:t>So</a:t>
            </a:r>
            <a:r>
              <a:rPr sz="5950" spc="5" dirty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hat</a:t>
            </a:r>
            <a:r>
              <a:rPr lang="en-US" sz="5950" spc="10" dirty="0" smtClean="0"/>
              <a:t>'</a:t>
            </a:r>
            <a:r>
              <a:rPr sz="5950" spc="10" dirty="0" smtClean="0"/>
              <a:t>s</a:t>
            </a:r>
            <a:r>
              <a:rPr sz="5950" spc="5" dirty="0" smtClean="0"/>
              <a:t> </a:t>
            </a:r>
            <a:r>
              <a:rPr sz="5950" dirty="0"/>
              <a:t>i</a:t>
            </a:r>
            <a:r>
              <a:rPr sz="5950" spc="15" dirty="0"/>
              <a:t>n</a:t>
            </a:r>
            <a:r>
              <a:rPr sz="5950" spc="5" dirty="0"/>
              <a:t> </a:t>
            </a:r>
            <a:r>
              <a:rPr lang="en-US" sz="5950" spc="10" dirty="0"/>
              <a:t>O</a:t>
            </a:r>
            <a:r>
              <a:rPr sz="5950" spc="10" dirty="0" smtClean="0"/>
              <a:t>ur</a:t>
            </a:r>
            <a:r>
              <a:rPr sz="5950" spc="5" dirty="0" smtClean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or</a:t>
            </a:r>
            <a:r>
              <a:rPr sz="5950" spc="15" dirty="0" smtClean="0"/>
              <a:t>k</a:t>
            </a:r>
            <a:r>
              <a:rPr sz="5950" dirty="0" smtClean="0"/>
              <a:t>i</a:t>
            </a:r>
            <a:r>
              <a:rPr sz="5950" spc="10" dirty="0" smtClean="0"/>
              <a:t>n</a:t>
            </a:r>
            <a:r>
              <a:rPr sz="5950" spc="15" dirty="0" smtClean="0"/>
              <a:t>g</a:t>
            </a:r>
            <a:r>
              <a:rPr sz="5950" spc="5" dirty="0" smtClean="0"/>
              <a:t> </a:t>
            </a:r>
            <a:r>
              <a:rPr lang="en-US" sz="5950" spc="10" dirty="0"/>
              <a:t>D</a:t>
            </a:r>
            <a:r>
              <a:rPr sz="5950" dirty="0" smtClean="0"/>
              <a:t>i</a:t>
            </a:r>
            <a:r>
              <a:rPr sz="5950" spc="10" dirty="0" smtClean="0"/>
              <a:t>r</a:t>
            </a:r>
            <a:r>
              <a:rPr sz="5950" spc="15" dirty="0" smtClean="0"/>
              <a:t>ec</a:t>
            </a:r>
            <a:r>
              <a:rPr sz="5950" spc="5" dirty="0" smtClean="0"/>
              <a:t>t</a:t>
            </a:r>
            <a:r>
              <a:rPr sz="5950" spc="10" dirty="0" smtClean="0"/>
              <a:t>or</a:t>
            </a:r>
            <a:r>
              <a:rPr sz="5950" spc="15" dirty="0" smtClean="0"/>
              <a:t>y</a:t>
            </a:r>
            <a:r>
              <a:rPr sz="5950" spc="5" dirty="0" smtClean="0"/>
              <a:t> </a:t>
            </a:r>
            <a:r>
              <a:rPr lang="en-US" sz="5950" spc="10" dirty="0"/>
              <a:t>N</a:t>
            </a:r>
            <a:r>
              <a:rPr sz="5950" spc="10" dirty="0" smtClean="0"/>
              <a:t>ow</a:t>
            </a:r>
            <a:r>
              <a:rPr sz="5950" spc="15" dirty="0"/>
              <a:t>?</a:t>
            </a:r>
            <a:endParaRPr sz="59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3997040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Create a new account on Hosted Chef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Configure your workstation to connect to Hosted Chef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What is required for this?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Do NOT download a starter kit</a:t>
            </a:r>
            <a:endParaRPr lang="en-US" sz="4400" spc="-85" dirty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Courier New"/>
                <a:cs typeface="Courier New"/>
              </a:rPr>
              <a:t>knife client list</a:t>
            </a:r>
            <a:r>
              <a:rPr lang="en-US" sz="4400" spc="-85" dirty="0" smtClean="0">
                <a:latin typeface="Arial"/>
                <a:cs typeface="Arial"/>
              </a:rPr>
              <a:t> should show your validator client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1703</Words>
  <Application>Microsoft Office PowerPoint</Application>
  <PresentationFormat>Custom</PresentationFormat>
  <Paragraphs>378</Paragraphs>
  <Slides>35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Gill Sans MT</vt:lpstr>
      <vt:lpstr>Times New Roman</vt:lpstr>
      <vt:lpstr>Office Theme</vt:lpstr>
      <vt:lpstr>Chef Fundamentals Refresher</vt:lpstr>
      <vt:lpstr>Lesson Objectives</vt:lpstr>
      <vt:lpstr>Problem Statement</vt:lpstr>
      <vt:lpstr>Exercise: Set Up a Working Directory</vt:lpstr>
      <vt:lpstr>PowerPoint Presentation</vt:lpstr>
      <vt:lpstr>Exercise: Extract the repo to Your Working Directory</vt:lpstr>
      <vt:lpstr>Exercise: View Your Working Directory</vt:lpstr>
      <vt:lpstr>So What's in Our Working Directory Now?</vt:lpstr>
      <vt:lpstr>Exercise: Create a New Org</vt:lpstr>
      <vt:lpstr>Exercise: Create a New Org</vt:lpstr>
      <vt:lpstr>Configuring Your Workstation</vt:lpstr>
      <vt:lpstr>Exercise: Download Your Client pem</vt:lpstr>
      <vt:lpstr>Exercise: Create and Populate a .chef Directory</vt:lpstr>
      <vt:lpstr>Exercise: Test Your Workstation</vt:lpstr>
      <vt:lpstr>Exercise: Upload to Hosted Chef</vt:lpstr>
      <vt:lpstr>Exercise: Upload Cookbooks</vt:lpstr>
      <vt:lpstr>Exercise: Upload data_bags</vt:lpstr>
      <vt:lpstr>Exercise: Upload Roles</vt:lpstr>
      <vt:lpstr>Exercise: Upload Environments</vt:lpstr>
      <vt:lpstr>"Bootstrap" the Target Instance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What Just Happened?</vt:lpstr>
      <vt:lpstr>Verify Your Target Instance’s Chef-Client is Configured Properly</vt:lpstr>
      <vt:lpstr>Exercise: Set run list for the Managed Node</vt:lpstr>
      <vt:lpstr>Exercise: Re-run the Chef Client</vt:lpstr>
      <vt:lpstr>SSL Problem?</vt:lpstr>
      <vt:lpstr>Exercise: Verify chef-client is Running</vt:lpstr>
      <vt:lpstr>Exercise: Verify That the Two Sites Are Working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74</cp:revision>
  <dcterms:created xsi:type="dcterms:W3CDTF">2015-06-04T12:17:04Z</dcterms:created>
  <dcterms:modified xsi:type="dcterms:W3CDTF">2015-07-02T15:48:26Z</dcterms:modified>
</cp:coreProperties>
</file>