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20" r:id="rId2"/>
    <p:sldId id="421" r:id="rId3"/>
    <p:sldId id="423" r:id="rId4"/>
    <p:sldId id="424" r:id="rId5"/>
    <p:sldId id="427" r:id="rId6"/>
    <p:sldId id="422" r:id="rId7"/>
    <p:sldId id="478" r:id="rId8"/>
    <p:sldId id="480" r:id="rId9"/>
    <p:sldId id="479" r:id="rId10"/>
    <p:sldId id="482" r:id="rId11"/>
    <p:sldId id="483" r:id="rId12"/>
    <p:sldId id="484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51" r:id="rId34"/>
    <p:sldId id="452" r:id="rId35"/>
    <p:sldId id="453" r:id="rId36"/>
    <p:sldId id="454" r:id="rId37"/>
    <p:sldId id="477" r:id="rId38"/>
    <p:sldId id="456" r:id="rId39"/>
    <p:sldId id="457" r:id="rId40"/>
    <p:sldId id="458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732"/>
    <a:srgbClr val="35808B"/>
    <a:srgbClr val="FFAB13"/>
    <a:srgbClr val="2E716F"/>
    <a:srgbClr val="B50000"/>
    <a:srgbClr val="000074"/>
    <a:srgbClr val="0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1" autoAdjust="0"/>
    <p:restoredTop sz="94660"/>
  </p:normalViewPr>
  <p:slideViewPr>
    <p:cSldViewPr>
      <p:cViewPr varScale="1">
        <p:scale>
          <a:sx n="114" d="100"/>
          <a:sy n="114" d="100"/>
        </p:scale>
        <p:origin x="-144" y="-2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interSettings" Target="printerSettings/printerSettings1.bin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D43E9-47D1-4BF3-A1F1-CC16303BE8B4}" type="datetimeFigureOut">
              <a:rPr lang="en-US" smtClean="0"/>
              <a:t>7/6/15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34F79-C5CE-4AF4-88CE-87371C63B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</a:t>
            </a:r>
            <a:r>
              <a:rPr lang="en-US" dirty="0" smtClean="0"/>
              <a:t>The orange lines here are distracting</a:t>
            </a:r>
            <a:r>
              <a:rPr lang="en-US" baseline="0" dirty="0" smtClean="0"/>
              <a:t> and should be 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5E7AD-E25F-874C-9051-D026A5E9ED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934F79-C5CE-4AF4-88CE-87371C63B5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199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87400" y="1915699"/>
            <a:ext cx="6497320" cy="550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39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988999" y="8686800"/>
            <a:ext cx="241300" cy="492443"/>
          </a:xfrm>
        </p:spPr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/>
            <a:fld id="{81D60167-4931-47E6-BA6A-407CBD079E47}" type="slidenum">
              <a:rPr lang="en-US" smtClean="0"/>
              <a:pPr marL="2540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bk object 52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bk object 53"/>
          <p:cNvSpPr/>
          <p:nvPr/>
        </p:nvSpPr>
        <p:spPr>
          <a:xfrm>
            <a:off x="838200" y="647700"/>
            <a:ext cx="14516100" cy="67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1447800"/>
          </a:xfrm>
          <a:custGeom>
            <a:avLst/>
            <a:gdLst/>
            <a:ahLst/>
            <a:cxnLst/>
            <a:rect l="l" t="t" r="r" b="b"/>
            <a:pathLst>
              <a:path w="16256000" h="1447800">
                <a:moveTo>
                  <a:pt x="0" y="1447800"/>
                </a:moveTo>
                <a:lnTo>
                  <a:pt x="16256000" y="1447800"/>
                </a:lnTo>
                <a:lnTo>
                  <a:pt x="162560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0" y="305359"/>
            <a:ext cx="146050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1676400"/>
            <a:ext cx="1463040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19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7/6/15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88999" y="8860816"/>
            <a:ext cx="2413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upermarket.chef.io/cookbooks/ohai" TargetMode="External"/><Relationship Id="rId3" Type="http://schemas.openxmlformats.org/officeDocument/2006/relationships/hyperlink" Target="http://docs.chef.io/ohai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kbk.it/whitelist-node-attrs" TargetMode="External"/><Relationship Id="rId3" Type="http://schemas.openxmlformats.org/officeDocument/2006/relationships/hyperlink" Target="http://docs.chef.io/ohai.html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8039100"/>
          </a:xfrm>
          <a:custGeom>
            <a:avLst/>
            <a:gdLst/>
            <a:ahLst/>
            <a:cxnLst/>
            <a:rect l="l" t="t" r="r" b="b"/>
            <a:pathLst>
              <a:path w="16256000" h="8039100">
                <a:moveTo>
                  <a:pt x="0" y="8039100"/>
                </a:moveTo>
                <a:lnTo>
                  <a:pt x="16256000" y="8039100"/>
                </a:lnTo>
                <a:lnTo>
                  <a:pt x="16256000" y="0"/>
                </a:lnTo>
                <a:lnTo>
                  <a:pt x="0" y="0"/>
                </a:lnTo>
                <a:lnTo>
                  <a:pt x="0" y="8039100"/>
                </a:lnTo>
                <a:close/>
              </a:path>
            </a:pathLst>
          </a:custGeom>
          <a:solidFill>
            <a:srgbClr val="43536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8039100"/>
            <a:ext cx="16256000" cy="152400"/>
          </a:xfrm>
          <a:custGeom>
            <a:avLst/>
            <a:gdLst/>
            <a:ahLst/>
            <a:cxnLst/>
            <a:rect l="l" t="t" r="r" b="b"/>
            <a:pathLst>
              <a:path w="16256000" h="152400">
                <a:moveTo>
                  <a:pt x="0" y="152400"/>
                </a:moveTo>
                <a:lnTo>
                  <a:pt x="16256000" y="152400"/>
                </a:lnTo>
                <a:lnTo>
                  <a:pt x="162560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938808" y="152490"/>
            <a:ext cx="317500" cy="117475"/>
          </a:xfrm>
          <a:custGeom>
            <a:avLst/>
            <a:gdLst/>
            <a:ahLst/>
            <a:cxnLst/>
            <a:rect l="l" t="t" r="r" b="b"/>
            <a:pathLst>
              <a:path w="317500" h="117475">
                <a:moveTo>
                  <a:pt x="317192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317192" y="117407"/>
                </a:lnTo>
                <a:lnTo>
                  <a:pt x="31719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5552585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7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75800" y="117407"/>
                </a:lnTo>
                <a:lnTo>
                  <a:pt x="212353" y="103809"/>
                </a:lnTo>
                <a:lnTo>
                  <a:pt x="232417" y="67174"/>
                </a:lnTo>
                <a:lnTo>
                  <a:pt x="233768" y="50841"/>
                </a:lnTo>
                <a:lnTo>
                  <a:pt x="230192" y="37108"/>
                </a:lnTo>
                <a:lnTo>
                  <a:pt x="203042" y="6802"/>
                </a:lnTo>
                <a:lnTo>
                  <a:pt x="175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780354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8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75794" y="117407"/>
                </a:lnTo>
                <a:lnTo>
                  <a:pt x="212331" y="103816"/>
                </a:lnTo>
                <a:lnTo>
                  <a:pt x="232414" y="67183"/>
                </a:lnTo>
                <a:lnTo>
                  <a:pt x="233767" y="50851"/>
                </a:lnTo>
                <a:lnTo>
                  <a:pt x="230189" y="37115"/>
                </a:lnTo>
                <a:lnTo>
                  <a:pt x="203031" y="6803"/>
                </a:lnTo>
                <a:lnTo>
                  <a:pt x="17558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1705056" y="152490"/>
            <a:ext cx="923290" cy="117475"/>
          </a:xfrm>
          <a:custGeom>
            <a:avLst/>
            <a:gdLst/>
            <a:ahLst/>
            <a:cxnLst/>
            <a:rect l="l" t="t" r="r" b="b"/>
            <a:pathLst>
              <a:path w="923290" h="117475">
                <a:moveTo>
                  <a:pt x="327047" y="0"/>
                </a:moveTo>
                <a:lnTo>
                  <a:pt x="57963" y="0"/>
                </a:lnTo>
                <a:lnTo>
                  <a:pt x="21414" y="13597"/>
                </a:lnTo>
                <a:lnTo>
                  <a:pt x="1350" y="50232"/>
                </a:lnTo>
                <a:lnTo>
                  <a:pt x="0" y="66569"/>
                </a:lnTo>
                <a:lnTo>
                  <a:pt x="3580" y="80300"/>
                </a:lnTo>
                <a:lnTo>
                  <a:pt x="30737" y="110604"/>
                </a:lnTo>
                <a:lnTo>
                  <a:pt x="58198" y="117407"/>
                </a:lnTo>
                <a:lnTo>
                  <a:pt x="327240" y="117407"/>
                </a:lnTo>
                <a:lnTo>
                  <a:pt x="363788" y="103821"/>
                </a:lnTo>
                <a:lnTo>
                  <a:pt x="383866" y="67189"/>
                </a:lnTo>
                <a:lnTo>
                  <a:pt x="385219" y="50857"/>
                </a:lnTo>
                <a:lnTo>
                  <a:pt x="381644" y="37120"/>
                </a:lnTo>
                <a:lnTo>
                  <a:pt x="354497" y="6804"/>
                </a:lnTo>
                <a:lnTo>
                  <a:pt x="327047" y="0"/>
                </a:lnTo>
                <a:close/>
              </a:path>
              <a:path w="923290" h="117475">
                <a:moveTo>
                  <a:pt x="864667" y="0"/>
                </a:moveTo>
                <a:lnTo>
                  <a:pt x="595664" y="0"/>
                </a:lnTo>
                <a:lnTo>
                  <a:pt x="559114" y="13571"/>
                </a:lnTo>
                <a:lnTo>
                  <a:pt x="539031" y="50200"/>
                </a:lnTo>
                <a:lnTo>
                  <a:pt x="537677" y="66535"/>
                </a:lnTo>
                <a:lnTo>
                  <a:pt x="541251" y="80273"/>
                </a:lnTo>
                <a:lnTo>
                  <a:pt x="568394" y="110599"/>
                </a:lnTo>
                <a:lnTo>
                  <a:pt x="595834" y="117407"/>
                </a:lnTo>
                <a:lnTo>
                  <a:pt x="864883" y="117407"/>
                </a:lnTo>
                <a:lnTo>
                  <a:pt x="901425" y="103812"/>
                </a:lnTo>
                <a:lnTo>
                  <a:pt x="921501" y="67178"/>
                </a:lnTo>
                <a:lnTo>
                  <a:pt x="922853" y="50845"/>
                </a:lnTo>
                <a:lnTo>
                  <a:pt x="919275" y="37111"/>
                </a:lnTo>
                <a:lnTo>
                  <a:pt x="892117" y="6802"/>
                </a:lnTo>
                <a:lnTo>
                  <a:pt x="8646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1318833" y="15249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82" y="0"/>
                </a:moveTo>
                <a:lnTo>
                  <a:pt x="57971" y="0"/>
                </a:lnTo>
                <a:lnTo>
                  <a:pt x="21415" y="13589"/>
                </a:lnTo>
                <a:lnTo>
                  <a:pt x="1350" y="50221"/>
                </a:lnTo>
                <a:lnTo>
                  <a:pt x="0" y="66558"/>
                </a:lnTo>
                <a:lnTo>
                  <a:pt x="3576" y="80291"/>
                </a:lnTo>
                <a:lnTo>
                  <a:pt x="30724" y="110603"/>
                </a:lnTo>
                <a:lnTo>
                  <a:pt x="58185" y="117407"/>
                </a:lnTo>
                <a:lnTo>
                  <a:pt x="175796" y="117407"/>
                </a:lnTo>
                <a:lnTo>
                  <a:pt x="212351" y="103813"/>
                </a:lnTo>
                <a:lnTo>
                  <a:pt x="232417" y="67179"/>
                </a:lnTo>
                <a:lnTo>
                  <a:pt x="233768" y="50846"/>
                </a:lnTo>
                <a:lnTo>
                  <a:pt x="230193" y="37112"/>
                </a:lnTo>
                <a:lnTo>
                  <a:pt x="203046" y="6802"/>
                </a:lnTo>
                <a:lnTo>
                  <a:pt x="1755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978586" y="152490"/>
            <a:ext cx="460375" cy="117475"/>
          </a:xfrm>
          <a:custGeom>
            <a:avLst/>
            <a:gdLst/>
            <a:ahLst/>
            <a:cxnLst/>
            <a:rect l="l" t="t" r="r" b="b"/>
            <a:pathLst>
              <a:path w="460375" h="117475">
                <a:moveTo>
                  <a:pt x="401647" y="0"/>
                </a:moveTo>
                <a:lnTo>
                  <a:pt x="57962" y="0"/>
                </a:lnTo>
                <a:lnTo>
                  <a:pt x="21413" y="13599"/>
                </a:lnTo>
                <a:lnTo>
                  <a:pt x="1349" y="50234"/>
                </a:lnTo>
                <a:lnTo>
                  <a:pt x="0" y="66571"/>
                </a:lnTo>
                <a:lnTo>
                  <a:pt x="3580" y="80301"/>
                </a:lnTo>
                <a:lnTo>
                  <a:pt x="30738" y="110605"/>
                </a:lnTo>
                <a:lnTo>
                  <a:pt x="58201" y="117407"/>
                </a:lnTo>
                <a:lnTo>
                  <a:pt x="401852" y="117407"/>
                </a:lnTo>
                <a:lnTo>
                  <a:pt x="438411" y="103816"/>
                </a:lnTo>
                <a:lnTo>
                  <a:pt x="458476" y="67183"/>
                </a:lnTo>
                <a:lnTo>
                  <a:pt x="459827" y="50851"/>
                </a:lnTo>
                <a:lnTo>
                  <a:pt x="456254" y="37115"/>
                </a:lnTo>
                <a:lnTo>
                  <a:pt x="429112" y="6803"/>
                </a:lnTo>
                <a:lnTo>
                  <a:pt x="40164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4535087" y="15249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3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09588" y="117407"/>
                </a:lnTo>
                <a:lnTo>
                  <a:pt x="346147" y="103816"/>
                </a:lnTo>
                <a:lnTo>
                  <a:pt x="366212" y="67183"/>
                </a:lnTo>
                <a:lnTo>
                  <a:pt x="367563" y="50851"/>
                </a:lnTo>
                <a:lnTo>
                  <a:pt x="363990" y="37115"/>
                </a:lnTo>
                <a:lnTo>
                  <a:pt x="336848" y="6803"/>
                </a:lnTo>
                <a:lnTo>
                  <a:pt x="3093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4267701" y="152490"/>
            <a:ext cx="191770" cy="117475"/>
          </a:xfrm>
          <a:custGeom>
            <a:avLst/>
            <a:gdLst/>
            <a:ahLst/>
            <a:cxnLst/>
            <a:rect l="l" t="t" r="r" b="b"/>
            <a:pathLst>
              <a:path w="191769" h="117475">
                <a:moveTo>
                  <a:pt x="133260" y="0"/>
                </a:moveTo>
                <a:lnTo>
                  <a:pt x="57975" y="0"/>
                </a:lnTo>
                <a:lnTo>
                  <a:pt x="21420" y="13585"/>
                </a:lnTo>
                <a:lnTo>
                  <a:pt x="1351" y="50216"/>
                </a:lnTo>
                <a:lnTo>
                  <a:pt x="0" y="66552"/>
                </a:lnTo>
                <a:lnTo>
                  <a:pt x="3575" y="80287"/>
                </a:lnTo>
                <a:lnTo>
                  <a:pt x="30721" y="110602"/>
                </a:lnTo>
                <a:lnTo>
                  <a:pt x="58178" y="117407"/>
                </a:lnTo>
                <a:lnTo>
                  <a:pt x="133483" y="117407"/>
                </a:lnTo>
                <a:lnTo>
                  <a:pt x="170037" y="103809"/>
                </a:lnTo>
                <a:lnTo>
                  <a:pt x="190101" y="67174"/>
                </a:lnTo>
                <a:lnTo>
                  <a:pt x="191451" y="50841"/>
                </a:lnTo>
                <a:lnTo>
                  <a:pt x="187876" y="37108"/>
                </a:lnTo>
                <a:lnTo>
                  <a:pt x="160725" y="6802"/>
                </a:lnTo>
                <a:lnTo>
                  <a:pt x="1332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3119737" y="152490"/>
            <a:ext cx="1088390" cy="117475"/>
          </a:xfrm>
          <a:custGeom>
            <a:avLst/>
            <a:gdLst/>
            <a:ahLst/>
            <a:cxnLst/>
            <a:rect l="l" t="t" r="r" b="b"/>
            <a:pathLst>
              <a:path w="1088390" h="117475">
                <a:moveTo>
                  <a:pt x="1030031" y="0"/>
                </a:moveTo>
                <a:lnTo>
                  <a:pt x="57968" y="0"/>
                </a:lnTo>
                <a:lnTo>
                  <a:pt x="21414" y="13592"/>
                </a:lnTo>
                <a:lnTo>
                  <a:pt x="1350" y="50225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1030254" y="117407"/>
                </a:lnTo>
                <a:lnTo>
                  <a:pt x="1066808" y="103809"/>
                </a:lnTo>
                <a:lnTo>
                  <a:pt x="1086872" y="67174"/>
                </a:lnTo>
                <a:lnTo>
                  <a:pt x="1088223" y="50841"/>
                </a:lnTo>
                <a:lnTo>
                  <a:pt x="1084647" y="37108"/>
                </a:lnTo>
                <a:lnTo>
                  <a:pt x="1057497" y="6802"/>
                </a:lnTo>
                <a:lnTo>
                  <a:pt x="103003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594371" y="419906"/>
            <a:ext cx="1013460" cy="117475"/>
          </a:xfrm>
          <a:custGeom>
            <a:avLst/>
            <a:gdLst/>
            <a:ahLst/>
            <a:cxnLst/>
            <a:rect l="l" t="t" r="r" b="b"/>
            <a:pathLst>
              <a:path w="1013459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955204" y="117407"/>
                </a:lnTo>
                <a:lnTo>
                  <a:pt x="994019" y="102750"/>
                </a:lnTo>
                <a:lnTo>
                  <a:pt x="1013386" y="66561"/>
                </a:lnTo>
                <a:lnTo>
                  <a:pt x="1012035" y="50228"/>
                </a:lnTo>
                <a:lnTo>
                  <a:pt x="991969" y="13594"/>
                </a:lnTo>
                <a:lnTo>
                  <a:pt x="955415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1676296" y="419906"/>
            <a:ext cx="301625" cy="117475"/>
          </a:xfrm>
          <a:custGeom>
            <a:avLst/>
            <a:gdLst/>
            <a:ahLst/>
            <a:cxnLst/>
            <a:rect l="l" t="t" r="r" b="b"/>
            <a:pathLst>
              <a:path w="301625" h="117475">
                <a:moveTo>
                  <a:pt x="58183" y="0"/>
                </a:moveTo>
                <a:lnTo>
                  <a:pt x="19382" y="14660"/>
                </a:lnTo>
                <a:lnTo>
                  <a:pt x="0" y="50850"/>
                </a:lnTo>
                <a:lnTo>
                  <a:pt x="1351" y="67187"/>
                </a:lnTo>
                <a:lnTo>
                  <a:pt x="21428" y="103819"/>
                </a:lnTo>
                <a:lnTo>
                  <a:pt x="57971" y="117407"/>
                </a:lnTo>
                <a:lnTo>
                  <a:pt x="243069" y="117407"/>
                </a:lnTo>
                <a:lnTo>
                  <a:pt x="281878" y="102750"/>
                </a:lnTo>
                <a:lnTo>
                  <a:pt x="301252" y="66562"/>
                </a:lnTo>
                <a:lnTo>
                  <a:pt x="299901" y="50229"/>
                </a:lnTo>
                <a:lnTo>
                  <a:pt x="279829" y="13595"/>
                </a:lnTo>
                <a:lnTo>
                  <a:pt x="243282" y="0"/>
                </a:lnTo>
                <a:lnTo>
                  <a:pt x="581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2046014" y="419906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58198" y="0"/>
                </a:moveTo>
                <a:lnTo>
                  <a:pt x="19393" y="14657"/>
                </a:lnTo>
                <a:lnTo>
                  <a:pt x="0" y="50838"/>
                </a:lnTo>
                <a:lnTo>
                  <a:pt x="1351" y="67175"/>
                </a:lnTo>
                <a:lnTo>
                  <a:pt x="21427" y="103809"/>
                </a:lnTo>
                <a:lnTo>
                  <a:pt x="57962" y="117407"/>
                </a:lnTo>
                <a:lnTo>
                  <a:pt x="175599" y="117407"/>
                </a:lnTo>
                <a:lnTo>
                  <a:pt x="214404" y="102754"/>
                </a:lnTo>
                <a:lnTo>
                  <a:pt x="233795" y="66573"/>
                </a:lnTo>
                <a:lnTo>
                  <a:pt x="232443" y="50240"/>
                </a:lnTo>
                <a:lnTo>
                  <a:pt x="212367" y="13604"/>
                </a:lnTo>
                <a:lnTo>
                  <a:pt x="175833" y="0"/>
                </a:lnTo>
                <a:lnTo>
                  <a:pt x="581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5649077" y="419906"/>
            <a:ext cx="607060" cy="117475"/>
          </a:xfrm>
          <a:custGeom>
            <a:avLst/>
            <a:gdLst/>
            <a:ahLst/>
            <a:cxnLst/>
            <a:rect l="l" t="t" r="r" b="b"/>
            <a:pathLst>
              <a:path w="607059" h="117475">
                <a:moveTo>
                  <a:pt x="606922" y="0"/>
                </a:moveTo>
                <a:lnTo>
                  <a:pt x="57980" y="0"/>
                </a:lnTo>
                <a:lnTo>
                  <a:pt x="21427" y="13583"/>
                </a:lnTo>
                <a:lnTo>
                  <a:pt x="1352" y="50215"/>
                </a:lnTo>
                <a:lnTo>
                  <a:pt x="0" y="66547"/>
                </a:lnTo>
                <a:lnTo>
                  <a:pt x="3572" y="80285"/>
                </a:lnTo>
                <a:lnTo>
                  <a:pt x="30714" y="110602"/>
                </a:lnTo>
                <a:lnTo>
                  <a:pt x="58168" y="117407"/>
                </a:lnTo>
                <a:lnTo>
                  <a:pt x="606922" y="117407"/>
                </a:lnTo>
                <a:lnTo>
                  <a:pt x="6069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398128" y="419906"/>
            <a:ext cx="1179830" cy="117475"/>
          </a:xfrm>
          <a:custGeom>
            <a:avLst/>
            <a:gdLst/>
            <a:ahLst/>
            <a:cxnLst/>
            <a:rect l="l" t="t" r="r" b="b"/>
            <a:pathLst>
              <a:path w="1179830" h="117475">
                <a:moveTo>
                  <a:pt x="1121334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121538" y="117407"/>
                </a:lnTo>
                <a:lnTo>
                  <a:pt x="1158098" y="103822"/>
                </a:lnTo>
                <a:lnTo>
                  <a:pt x="1178162" y="67191"/>
                </a:lnTo>
                <a:lnTo>
                  <a:pt x="1179513" y="50854"/>
                </a:lnTo>
                <a:lnTo>
                  <a:pt x="1175938" y="37120"/>
                </a:lnTo>
                <a:lnTo>
                  <a:pt x="1148796" y="6805"/>
                </a:lnTo>
                <a:lnTo>
                  <a:pt x="11213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4091587" y="419906"/>
            <a:ext cx="194945" cy="117475"/>
          </a:xfrm>
          <a:custGeom>
            <a:avLst/>
            <a:gdLst/>
            <a:ahLst/>
            <a:cxnLst/>
            <a:rect l="l" t="t" r="r" b="b"/>
            <a:pathLst>
              <a:path w="194944" h="117475">
                <a:moveTo>
                  <a:pt x="136449" y="0"/>
                </a:moveTo>
                <a:lnTo>
                  <a:pt x="57974" y="0"/>
                </a:lnTo>
                <a:lnTo>
                  <a:pt x="21420" y="13591"/>
                </a:lnTo>
                <a:lnTo>
                  <a:pt x="1351" y="50224"/>
                </a:lnTo>
                <a:lnTo>
                  <a:pt x="0" y="66556"/>
                </a:lnTo>
                <a:lnTo>
                  <a:pt x="3573" y="80292"/>
                </a:lnTo>
                <a:lnTo>
                  <a:pt x="30720" y="110604"/>
                </a:lnTo>
                <a:lnTo>
                  <a:pt x="58179" y="117407"/>
                </a:lnTo>
                <a:lnTo>
                  <a:pt x="136670" y="117407"/>
                </a:lnTo>
                <a:lnTo>
                  <a:pt x="173225" y="103815"/>
                </a:lnTo>
                <a:lnTo>
                  <a:pt x="193289" y="67182"/>
                </a:lnTo>
                <a:lnTo>
                  <a:pt x="194639" y="50845"/>
                </a:lnTo>
                <a:lnTo>
                  <a:pt x="191062" y="37113"/>
                </a:lnTo>
                <a:lnTo>
                  <a:pt x="163911" y="6803"/>
                </a:lnTo>
                <a:lnTo>
                  <a:pt x="1364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3674140" y="419906"/>
            <a:ext cx="341630" cy="117475"/>
          </a:xfrm>
          <a:custGeom>
            <a:avLst/>
            <a:gdLst/>
            <a:ahLst/>
            <a:cxnLst/>
            <a:rect l="l" t="t" r="r" b="b"/>
            <a:pathLst>
              <a:path w="341630" h="117475">
                <a:moveTo>
                  <a:pt x="283286" y="0"/>
                </a:moveTo>
                <a:lnTo>
                  <a:pt x="57968" y="0"/>
                </a:lnTo>
                <a:lnTo>
                  <a:pt x="21414" y="13598"/>
                </a:lnTo>
                <a:lnTo>
                  <a:pt x="1350" y="50233"/>
                </a:lnTo>
                <a:lnTo>
                  <a:pt x="0" y="66566"/>
                </a:lnTo>
                <a:lnTo>
                  <a:pt x="3575" y="80299"/>
                </a:lnTo>
                <a:lnTo>
                  <a:pt x="30725" y="110605"/>
                </a:lnTo>
                <a:lnTo>
                  <a:pt x="58191" y="117407"/>
                </a:lnTo>
                <a:lnTo>
                  <a:pt x="283507" y="117407"/>
                </a:lnTo>
                <a:lnTo>
                  <a:pt x="320061" y="103815"/>
                </a:lnTo>
                <a:lnTo>
                  <a:pt x="340125" y="67182"/>
                </a:lnTo>
                <a:lnTo>
                  <a:pt x="341475" y="50845"/>
                </a:lnTo>
                <a:lnTo>
                  <a:pt x="337898" y="37113"/>
                </a:lnTo>
                <a:lnTo>
                  <a:pt x="310748" y="6803"/>
                </a:lnTo>
                <a:lnTo>
                  <a:pt x="28328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2340099" y="419906"/>
            <a:ext cx="1274445" cy="117475"/>
          </a:xfrm>
          <a:custGeom>
            <a:avLst/>
            <a:gdLst/>
            <a:ahLst/>
            <a:cxnLst/>
            <a:rect l="l" t="t" r="r" b="b"/>
            <a:pathLst>
              <a:path w="1274444" h="117475">
                <a:moveTo>
                  <a:pt x="1215740" y="0"/>
                </a:moveTo>
                <a:lnTo>
                  <a:pt x="57970" y="0"/>
                </a:lnTo>
                <a:lnTo>
                  <a:pt x="21416" y="13595"/>
                </a:lnTo>
                <a:lnTo>
                  <a:pt x="1350" y="50229"/>
                </a:lnTo>
                <a:lnTo>
                  <a:pt x="0" y="66562"/>
                </a:lnTo>
                <a:lnTo>
                  <a:pt x="3574" y="80296"/>
                </a:lnTo>
                <a:lnTo>
                  <a:pt x="30722" y="110605"/>
                </a:lnTo>
                <a:lnTo>
                  <a:pt x="58186" y="117407"/>
                </a:lnTo>
                <a:lnTo>
                  <a:pt x="1215961" y="117407"/>
                </a:lnTo>
                <a:lnTo>
                  <a:pt x="1252516" y="103815"/>
                </a:lnTo>
                <a:lnTo>
                  <a:pt x="1272580" y="67182"/>
                </a:lnTo>
                <a:lnTo>
                  <a:pt x="1273930" y="50845"/>
                </a:lnTo>
                <a:lnTo>
                  <a:pt x="1270353" y="37113"/>
                </a:lnTo>
                <a:lnTo>
                  <a:pt x="1243203" y="6803"/>
                </a:lnTo>
                <a:lnTo>
                  <a:pt x="121574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5984701" y="706965"/>
            <a:ext cx="271780" cy="117475"/>
          </a:xfrm>
          <a:custGeom>
            <a:avLst/>
            <a:gdLst/>
            <a:ahLst/>
            <a:cxnLst/>
            <a:rect l="l" t="t" r="r" b="b"/>
            <a:pathLst>
              <a:path w="271780" h="117475">
                <a:moveTo>
                  <a:pt x="271298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6"/>
                </a:lnTo>
                <a:lnTo>
                  <a:pt x="58166" y="117393"/>
                </a:lnTo>
                <a:lnTo>
                  <a:pt x="271298" y="117393"/>
                </a:lnTo>
                <a:lnTo>
                  <a:pt x="2712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5252537" y="706965"/>
            <a:ext cx="631825" cy="117475"/>
          </a:xfrm>
          <a:custGeom>
            <a:avLst/>
            <a:gdLst/>
            <a:ahLst/>
            <a:cxnLst/>
            <a:rect l="l" t="t" r="r" b="b"/>
            <a:pathLst>
              <a:path w="631825" h="117475">
                <a:moveTo>
                  <a:pt x="573466" y="0"/>
                </a:moveTo>
                <a:lnTo>
                  <a:pt x="57979" y="0"/>
                </a:lnTo>
                <a:lnTo>
                  <a:pt x="21423" y="13582"/>
                </a:lnTo>
                <a:lnTo>
                  <a:pt x="1351" y="50209"/>
                </a:lnTo>
                <a:lnTo>
                  <a:pt x="0" y="66548"/>
                </a:lnTo>
                <a:lnTo>
                  <a:pt x="3578" y="80280"/>
                </a:lnTo>
                <a:lnTo>
                  <a:pt x="30733" y="110589"/>
                </a:lnTo>
                <a:lnTo>
                  <a:pt x="58189" y="117393"/>
                </a:lnTo>
                <a:lnTo>
                  <a:pt x="573644" y="117393"/>
                </a:lnTo>
                <a:lnTo>
                  <a:pt x="610204" y="103813"/>
                </a:lnTo>
                <a:lnTo>
                  <a:pt x="630282" y="67186"/>
                </a:lnTo>
                <a:lnTo>
                  <a:pt x="631636" y="50856"/>
                </a:lnTo>
                <a:lnTo>
                  <a:pt x="628065" y="37117"/>
                </a:lnTo>
                <a:lnTo>
                  <a:pt x="600923" y="6803"/>
                </a:lnTo>
                <a:lnTo>
                  <a:pt x="57346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4091601" y="706965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0" y="0"/>
                </a:moveTo>
                <a:lnTo>
                  <a:pt x="57992" y="0"/>
                </a:lnTo>
                <a:lnTo>
                  <a:pt x="21431" y="13568"/>
                </a:lnTo>
                <a:lnTo>
                  <a:pt x="1352" y="50192"/>
                </a:lnTo>
                <a:lnTo>
                  <a:pt x="0" y="66529"/>
                </a:lnTo>
                <a:lnTo>
                  <a:pt x="3574" y="80266"/>
                </a:lnTo>
                <a:lnTo>
                  <a:pt x="30716" y="110587"/>
                </a:lnTo>
                <a:lnTo>
                  <a:pt x="58166" y="117393"/>
                </a:lnTo>
                <a:lnTo>
                  <a:pt x="309573" y="117393"/>
                </a:lnTo>
                <a:lnTo>
                  <a:pt x="346132" y="103799"/>
                </a:lnTo>
                <a:lnTo>
                  <a:pt x="366201" y="67168"/>
                </a:lnTo>
                <a:lnTo>
                  <a:pt x="367552" y="50838"/>
                </a:lnTo>
                <a:lnTo>
                  <a:pt x="363978" y="37103"/>
                </a:lnTo>
                <a:lnTo>
                  <a:pt x="336828" y="6800"/>
                </a:lnTo>
                <a:lnTo>
                  <a:pt x="30936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535100" y="706965"/>
            <a:ext cx="619125" cy="117475"/>
          </a:xfrm>
          <a:custGeom>
            <a:avLst/>
            <a:gdLst/>
            <a:ahLst/>
            <a:cxnLst/>
            <a:rect l="l" t="t" r="r" b="b"/>
            <a:pathLst>
              <a:path w="619125" h="117475">
                <a:moveTo>
                  <a:pt x="560577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560791" y="117393"/>
                </a:lnTo>
                <a:lnTo>
                  <a:pt x="597344" y="103799"/>
                </a:lnTo>
                <a:lnTo>
                  <a:pt x="617417" y="67168"/>
                </a:lnTo>
                <a:lnTo>
                  <a:pt x="618769" y="50838"/>
                </a:lnTo>
                <a:lnTo>
                  <a:pt x="615194" y="37103"/>
                </a:lnTo>
                <a:lnTo>
                  <a:pt x="588040" y="6800"/>
                </a:lnTo>
                <a:lnTo>
                  <a:pt x="560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119735" y="706965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5"/>
                </a:lnTo>
                <a:lnTo>
                  <a:pt x="1351" y="50201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5" y="117393"/>
                </a:lnTo>
                <a:lnTo>
                  <a:pt x="874464" y="103799"/>
                </a:lnTo>
                <a:lnTo>
                  <a:pt x="894532" y="67168"/>
                </a:lnTo>
                <a:lnTo>
                  <a:pt x="895884" y="50838"/>
                </a:lnTo>
                <a:lnTo>
                  <a:pt x="892310" y="37103"/>
                </a:lnTo>
                <a:lnTo>
                  <a:pt x="865159" y="6800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4661171" y="97436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2" y="13592"/>
                </a:lnTo>
                <a:lnTo>
                  <a:pt x="1351" y="50227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3475563" y="97436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65" y="0"/>
                </a:moveTo>
                <a:lnTo>
                  <a:pt x="57964" y="0"/>
                </a:lnTo>
                <a:lnTo>
                  <a:pt x="21410" y="13599"/>
                </a:lnTo>
                <a:lnTo>
                  <a:pt x="1350" y="50236"/>
                </a:lnTo>
                <a:lnTo>
                  <a:pt x="0" y="66565"/>
                </a:lnTo>
                <a:lnTo>
                  <a:pt x="3574" y="80297"/>
                </a:lnTo>
                <a:lnTo>
                  <a:pt x="30716" y="110615"/>
                </a:lnTo>
                <a:lnTo>
                  <a:pt x="58178" y="117424"/>
                </a:lnTo>
                <a:lnTo>
                  <a:pt x="255996" y="117423"/>
                </a:lnTo>
                <a:lnTo>
                  <a:pt x="292544" y="103816"/>
                </a:lnTo>
                <a:lnTo>
                  <a:pt x="312604" y="67178"/>
                </a:lnTo>
                <a:lnTo>
                  <a:pt x="313954" y="50848"/>
                </a:lnTo>
                <a:lnTo>
                  <a:pt x="310377" y="37119"/>
                </a:lnTo>
                <a:lnTo>
                  <a:pt x="283227" y="6806"/>
                </a:lnTo>
                <a:lnTo>
                  <a:pt x="255765" y="0"/>
                </a:lnTo>
                <a:close/>
              </a:path>
              <a:path w="1104900" h="117475">
                <a:moveTo>
                  <a:pt x="651001" y="0"/>
                </a:moveTo>
                <a:lnTo>
                  <a:pt x="453193" y="0"/>
                </a:lnTo>
                <a:lnTo>
                  <a:pt x="416634" y="13592"/>
                </a:lnTo>
                <a:lnTo>
                  <a:pt x="396573" y="50227"/>
                </a:lnTo>
                <a:lnTo>
                  <a:pt x="395222" y="66556"/>
                </a:lnTo>
                <a:lnTo>
                  <a:pt x="398793" y="80290"/>
                </a:lnTo>
                <a:lnTo>
                  <a:pt x="425928" y="110614"/>
                </a:lnTo>
                <a:lnTo>
                  <a:pt x="453389" y="117424"/>
                </a:lnTo>
                <a:lnTo>
                  <a:pt x="651198" y="117423"/>
                </a:lnTo>
                <a:lnTo>
                  <a:pt x="687746" y="103831"/>
                </a:lnTo>
                <a:lnTo>
                  <a:pt x="707816" y="67196"/>
                </a:lnTo>
                <a:lnTo>
                  <a:pt x="709168" y="50867"/>
                </a:lnTo>
                <a:lnTo>
                  <a:pt x="705594" y="37133"/>
                </a:lnTo>
                <a:lnTo>
                  <a:pt x="678452" y="6809"/>
                </a:lnTo>
                <a:lnTo>
                  <a:pt x="651001" y="0"/>
                </a:lnTo>
                <a:close/>
              </a:path>
              <a:path w="1104900" h="117475">
                <a:moveTo>
                  <a:pt x="1046200" y="0"/>
                </a:moveTo>
                <a:lnTo>
                  <a:pt x="848369" y="0"/>
                </a:lnTo>
                <a:lnTo>
                  <a:pt x="811816" y="13606"/>
                </a:lnTo>
                <a:lnTo>
                  <a:pt x="791760" y="50244"/>
                </a:lnTo>
                <a:lnTo>
                  <a:pt x="790411" y="66575"/>
                </a:lnTo>
                <a:lnTo>
                  <a:pt x="793987" y="80304"/>
                </a:lnTo>
                <a:lnTo>
                  <a:pt x="821133" y="110617"/>
                </a:lnTo>
                <a:lnTo>
                  <a:pt x="848601" y="117424"/>
                </a:lnTo>
                <a:lnTo>
                  <a:pt x="1046414" y="117423"/>
                </a:lnTo>
                <a:lnTo>
                  <a:pt x="1082962" y="103824"/>
                </a:lnTo>
                <a:lnTo>
                  <a:pt x="1103027" y="67187"/>
                </a:lnTo>
                <a:lnTo>
                  <a:pt x="1104378" y="50858"/>
                </a:lnTo>
                <a:lnTo>
                  <a:pt x="1100802" y="37126"/>
                </a:lnTo>
                <a:lnTo>
                  <a:pt x="1073656" y="6808"/>
                </a:lnTo>
                <a:lnTo>
                  <a:pt x="104620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2244560" y="97436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0" y="0"/>
                </a:moveTo>
                <a:lnTo>
                  <a:pt x="57960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1"/>
                </a:lnTo>
                <a:lnTo>
                  <a:pt x="3576" y="80301"/>
                </a:lnTo>
                <a:lnTo>
                  <a:pt x="30724" y="110616"/>
                </a:lnTo>
                <a:lnTo>
                  <a:pt x="58185" y="117424"/>
                </a:lnTo>
                <a:lnTo>
                  <a:pt x="1091802" y="117423"/>
                </a:lnTo>
                <a:lnTo>
                  <a:pt x="1128350" y="103816"/>
                </a:lnTo>
                <a:lnTo>
                  <a:pt x="1148410" y="67178"/>
                </a:lnTo>
                <a:lnTo>
                  <a:pt x="1149759" y="50848"/>
                </a:lnTo>
                <a:lnTo>
                  <a:pt x="1146182" y="37119"/>
                </a:lnTo>
                <a:lnTo>
                  <a:pt x="1119032" y="6806"/>
                </a:lnTo>
                <a:lnTo>
                  <a:pt x="109157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019961" y="2905175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20" y="0"/>
                </a:moveTo>
                <a:lnTo>
                  <a:pt x="57970" y="0"/>
                </a:lnTo>
                <a:lnTo>
                  <a:pt x="21421" y="13593"/>
                </a:lnTo>
                <a:lnTo>
                  <a:pt x="1351" y="50228"/>
                </a:lnTo>
                <a:lnTo>
                  <a:pt x="0" y="66556"/>
                </a:lnTo>
                <a:lnTo>
                  <a:pt x="3574" y="80290"/>
                </a:lnTo>
                <a:lnTo>
                  <a:pt x="30716" y="110614"/>
                </a:lnTo>
                <a:lnTo>
                  <a:pt x="58166" y="117424"/>
                </a:lnTo>
                <a:lnTo>
                  <a:pt x="156234" y="117423"/>
                </a:lnTo>
                <a:lnTo>
                  <a:pt x="192782" y="103824"/>
                </a:lnTo>
                <a:lnTo>
                  <a:pt x="212847" y="67187"/>
                </a:lnTo>
                <a:lnTo>
                  <a:pt x="214198" y="50858"/>
                </a:lnTo>
                <a:lnTo>
                  <a:pt x="210622" y="37126"/>
                </a:lnTo>
                <a:lnTo>
                  <a:pt x="183476" y="6808"/>
                </a:lnTo>
                <a:lnTo>
                  <a:pt x="1560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2834342" y="2905175"/>
            <a:ext cx="1104900" cy="117475"/>
          </a:xfrm>
          <a:custGeom>
            <a:avLst/>
            <a:gdLst/>
            <a:ahLst/>
            <a:cxnLst/>
            <a:rect l="l" t="t" r="r" b="b"/>
            <a:pathLst>
              <a:path w="1104900" h="117475">
                <a:moveTo>
                  <a:pt x="255776" y="0"/>
                </a:moveTo>
                <a:lnTo>
                  <a:pt x="57957" y="0"/>
                </a:lnTo>
                <a:lnTo>
                  <a:pt x="21409" y="13607"/>
                </a:lnTo>
                <a:lnTo>
                  <a:pt x="1349" y="50245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7"/>
                </a:lnTo>
                <a:lnTo>
                  <a:pt x="58189" y="117424"/>
                </a:lnTo>
                <a:lnTo>
                  <a:pt x="256007" y="117423"/>
                </a:lnTo>
                <a:lnTo>
                  <a:pt x="292556" y="103817"/>
                </a:lnTo>
                <a:lnTo>
                  <a:pt x="312616" y="67179"/>
                </a:lnTo>
                <a:lnTo>
                  <a:pt x="313965" y="50848"/>
                </a:lnTo>
                <a:lnTo>
                  <a:pt x="310388" y="37119"/>
                </a:lnTo>
                <a:lnTo>
                  <a:pt x="283238" y="6807"/>
                </a:lnTo>
                <a:lnTo>
                  <a:pt x="255776" y="0"/>
                </a:lnTo>
                <a:close/>
              </a:path>
              <a:path w="1104900" h="117475">
                <a:moveTo>
                  <a:pt x="651012" y="0"/>
                </a:moveTo>
                <a:lnTo>
                  <a:pt x="453204" y="0"/>
                </a:lnTo>
                <a:lnTo>
                  <a:pt x="416645" y="13592"/>
                </a:lnTo>
                <a:lnTo>
                  <a:pt x="396584" y="50228"/>
                </a:lnTo>
                <a:lnTo>
                  <a:pt x="395233" y="66556"/>
                </a:lnTo>
                <a:lnTo>
                  <a:pt x="398805" y="80290"/>
                </a:lnTo>
                <a:lnTo>
                  <a:pt x="425939" y="110614"/>
                </a:lnTo>
                <a:lnTo>
                  <a:pt x="453400" y="117424"/>
                </a:lnTo>
                <a:lnTo>
                  <a:pt x="651209" y="117423"/>
                </a:lnTo>
                <a:lnTo>
                  <a:pt x="687757" y="103831"/>
                </a:lnTo>
                <a:lnTo>
                  <a:pt x="707828" y="67196"/>
                </a:lnTo>
                <a:lnTo>
                  <a:pt x="709179" y="50867"/>
                </a:lnTo>
                <a:lnTo>
                  <a:pt x="705605" y="37134"/>
                </a:lnTo>
                <a:lnTo>
                  <a:pt x="678463" y="6809"/>
                </a:lnTo>
                <a:lnTo>
                  <a:pt x="651012" y="0"/>
                </a:lnTo>
                <a:close/>
              </a:path>
              <a:path w="1104900" h="117475">
                <a:moveTo>
                  <a:pt x="1046211" y="0"/>
                </a:moveTo>
                <a:lnTo>
                  <a:pt x="848362" y="0"/>
                </a:lnTo>
                <a:lnTo>
                  <a:pt x="811814" y="13614"/>
                </a:lnTo>
                <a:lnTo>
                  <a:pt x="791760" y="50254"/>
                </a:lnTo>
                <a:lnTo>
                  <a:pt x="790411" y="66584"/>
                </a:lnTo>
                <a:lnTo>
                  <a:pt x="793990" y="80311"/>
                </a:lnTo>
                <a:lnTo>
                  <a:pt x="821144" y="110618"/>
                </a:lnTo>
                <a:lnTo>
                  <a:pt x="848612" y="117424"/>
                </a:lnTo>
                <a:lnTo>
                  <a:pt x="1046425" y="117423"/>
                </a:lnTo>
                <a:lnTo>
                  <a:pt x="1082973" y="103824"/>
                </a:lnTo>
                <a:lnTo>
                  <a:pt x="1103039" y="67187"/>
                </a:lnTo>
                <a:lnTo>
                  <a:pt x="1104389" y="50858"/>
                </a:lnTo>
                <a:lnTo>
                  <a:pt x="1100813" y="37126"/>
                </a:lnTo>
                <a:lnTo>
                  <a:pt x="1073667" y="6808"/>
                </a:lnTo>
                <a:lnTo>
                  <a:pt x="10462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1603348" y="2905175"/>
            <a:ext cx="1149985" cy="117475"/>
          </a:xfrm>
          <a:custGeom>
            <a:avLst/>
            <a:gdLst/>
            <a:ahLst/>
            <a:cxnLst/>
            <a:rect l="l" t="t" r="r" b="b"/>
            <a:pathLst>
              <a:path w="1149984" h="117475">
                <a:moveTo>
                  <a:pt x="1091574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1"/>
                </a:lnTo>
                <a:lnTo>
                  <a:pt x="0" y="66570"/>
                </a:lnTo>
                <a:lnTo>
                  <a:pt x="3576" y="80301"/>
                </a:lnTo>
                <a:lnTo>
                  <a:pt x="30723" y="110616"/>
                </a:lnTo>
                <a:lnTo>
                  <a:pt x="58184" y="117424"/>
                </a:lnTo>
                <a:lnTo>
                  <a:pt x="1091802" y="117423"/>
                </a:lnTo>
                <a:lnTo>
                  <a:pt x="1128350" y="103818"/>
                </a:lnTo>
                <a:lnTo>
                  <a:pt x="1148411" y="67181"/>
                </a:lnTo>
                <a:lnTo>
                  <a:pt x="1149761" y="50850"/>
                </a:lnTo>
                <a:lnTo>
                  <a:pt x="1146184" y="37121"/>
                </a:lnTo>
                <a:lnTo>
                  <a:pt x="1119035" y="6807"/>
                </a:lnTo>
                <a:lnTo>
                  <a:pt x="109157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4929677" y="974365"/>
            <a:ext cx="1326515" cy="117475"/>
          </a:xfrm>
          <a:custGeom>
            <a:avLst/>
            <a:gdLst/>
            <a:ahLst/>
            <a:cxnLst/>
            <a:rect l="l" t="t" r="r" b="b"/>
            <a:pathLst>
              <a:path w="1326515" h="117475">
                <a:moveTo>
                  <a:pt x="1326322" y="0"/>
                </a:moveTo>
                <a:lnTo>
                  <a:pt x="57958" y="0"/>
                </a:lnTo>
                <a:lnTo>
                  <a:pt x="21409" y="13606"/>
                </a:lnTo>
                <a:lnTo>
                  <a:pt x="1349" y="50244"/>
                </a:lnTo>
                <a:lnTo>
                  <a:pt x="0" y="66575"/>
                </a:lnTo>
                <a:lnTo>
                  <a:pt x="3577" y="80304"/>
                </a:lnTo>
                <a:lnTo>
                  <a:pt x="30727" y="110616"/>
                </a:lnTo>
                <a:lnTo>
                  <a:pt x="58189" y="117424"/>
                </a:lnTo>
                <a:lnTo>
                  <a:pt x="1326322" y="117424"/>
                </a:lnTo>
                <a:lnTo>
                  <a:pt x="132632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5358566" y="1248360"/>
            <a:ext cx="814705" cy="117475"/>
          </a:xfrm>
          <a:custGeom>
            <a:avLst/>
            <a:gdLst/>
            <a:ahLst/>
            <a:cxnLst/>
            <a:rect l="l" t="t" r="r" b="b"/>
            <a:pathLst>
              <a:path w="814705" h="117475">
                <a:moveTo>
                  <a:pt x="756082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56275" y="117392"/>
                </a:lnTo>
                <a:lnTo>
                  <a:pt x="792826" y="103807"/>
                </a:lnTo>
                <a:lnTo>
                  <a:pt x="812909" y="67179"/>
                </a:lnTo>
                <a:lnTo>
                  <a:pt x="814262" y="50851"/>
                </a:lnTo>
                <a:lnTo>
                  <a:pt x="810685" y="37115"/>
                </a:lnTo>
                <a:lnTo>
                  <a:pt x="783531" y="6803"/>
                </a:lnTo>
                <a:lnTo>
                  <a:pt x="756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4535097" y="1248360"/>
            <a:ext cx="768985" cy="117475"/>
          </a:xfrm>
          <a:custGeom>
            <a:avLst/>
            <a:gdLst/>
            <a:ahLst/>
            <a:cxnLst/>
            <a:rect l="l" t="t" r="r" b="b"/>
            <a:pathLst>
              <a:path w="768984" h="117475">
                <a:moveTo>
                  <a:pt x="710426" y="0"/>
                </a:moveTo>
                <a:lnTo>
                  <a:pt x="57989" y="0"/>
                </a:lnTo>
                <a:lnTo>
                  <a:pt x="21427" y="13579"/>
                </a:lnTo>
                <a:lnTo>
                  <a:pt x="1352" y="50205"/>
                </a:lnTo>
                <a:lnTo>
                  <a:pt x="0" y="66538"/>
                </a:lnTo>
                <a:lnTo>
                  <a:pt x="3573" y="80270"/>
                </a:lnTo>
                <a:lnTo>
                  <a:pt x="30720" y="110585"/>
                </a:lnTo>
                <a:lnTo>
                  <a:pt x="58179" y="117392"/>
                </a:lnTo>
                <a:lnTo>
                  <a:pt x="710637" y="117392"/>
                </a:lnTo>
                <a:lnTo>
                  <a:pt x="747197" y="103800"/>
                </a:lnTo>
                <a:lnTo>
                  <a:pt x="767266" y="67171"/>
                </a:lnTo>
                <a:lnTo>
                  <a:pt x="768617" y="50841"/>
                </a:lnTo>
                <a:lnTo>
                  <a:pt x="765041" y="37108"/>
                </a:lnTo>
                <a:lnTo>
                  <a:pt x="737891" y="6802"/>
                </a:lnTo>
                <a:lnTo>
                  <a:pt x="7104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4091600" y="1248360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61" y="0"/>
                </a:moveTo>
                <a:lnTo>
                  <a:pt x="57995" y="0"/>
                </a:lnTo>
                <a:lnTo>
                  <a:pt x="21433" y="13572"/>
                </a:lnTo>
                <a:lnTo>
                  <a:pt x="1353" y="50196"/>
                </a:lnTo>
                <a:lnTo>
                  <a:pt x="0" y="66528"/>
                </a:lnTo>
                <a:lnTo>
                  <a:pt x="3572" y="80263"/>
                </a:lnTo>
                <a:lnTo>
                  <a:pt x="30714" y="110584"/>
                </a:lnTo>
                <a:lnTo>
                  <a:pt x="58168" y="117392"/>
                </a:lnTo>
                <a:lnTo>
                  <a:pt x="309572" y="117392"/>
                </a:lnTo>
                <a:lnTo>
                  <a:pt x="346132" y="103800"/>
                </a:lnTo>
                <a:lnTo>
                  <a:pt x="366201" y="67171"/>
                </a:lnTo>
                <a:lnTo>
                  <a:pt x="367552" y="50841"/>
                </a:lnTo>
                <a:lnTo>
                  <a:pt x="363977" y="37108"/>
                </a:lnTo>
                <a:lnTo>
                  <a:pt x="336826" y="6802"/>
                </a:lnTo>
                <a:lnTo>
                  <a:pt x="309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13243672" y="1248360"/>
            <a:ext cx="785495" cy="117475"/>
          </a:xfrm>
          <a:custGeom>
            <a:avLst/>
            <a:gdLst/>
            <a:ahLst/>
            <a:cxnLst/>
            <a:rect l="l" t="t" r="r" b="b"/>
            <a:pathLst>
              <a:path w="785494" h="117475">
                <a:moveTo>
                  <a:pt x="726784" y="0"/>
                </a:moveTo>
                <a:lnTo>
                  <a:pt x="57989" y="0"/>
                </a:lnTo>
                <a:lnTo>
                  <a:pt x="21422" y="13579"/>
                </a:lnTo>
                <a:lnTo>
                  <a:pt x="1351" y="50205"/>
                </a:lnTo>
                <a:lnTo>
                  <a:pt x="0" y="66538"/>
                </a:lnTo>
                <a:lnTo>
                  <a:pt x="3572" y="80270"/>
                </a:lnTo>
                <a:lnTo>
                  <a:pt x="30714" y="110585"/>
                </a:lnTo>
                <a:lnTo>
                  <a:pt x="58180" y="117392"/>
                </a:lnTo>
                <a:lnTo>
                  <a:pt x="726977" y="117392"/>
                </a:lnTo>
                <a:lnTo>
                  <a:pt x="763543" y="103807"/>
                </a:lnTo>
                <a:lnTo>
                  <a:pt x="783612" y="67179"/>
                </a:lnTo>
                <a:lnTo>
                  <a:pt x="784964" y="50851"/>
                </a:lnTo>
                <a:lnTo>
                  <a:pt x="781391" y="37115"/>
                </a:lnTo>
                <a:lnTo>
                  <a:pt x="754249" y="6803"/>
                </a:lnTo>
                <a:lnTo>
                  <a:pt x="7267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15467969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5" y="0"/>
                </a:moveTo>
                <a:lnTo>
                  <a:pt x="57962" y="0"/>
                </a:lnTo>
                <a:lnTo>
                  <a:pt x="21407" y="13603"/>
                </a:lnTo>
                <a:lnTo>
                  <a:pt x="1348" y="50236"/>
                </a:lnTo>
                <a:lnTo>
                  <a:pt x="0" y="66567"/>
                </a:lnTo>
                <a:lnTo>
                  <a:pt x="3581" y="80296"/>
                </a:lnTo>
                <a:lnTo>
                  <a:pt x="30734" y="110603"/>
                </a:lnTo>
                <a:lnTo>
                  <a:pt x="58199" y="117407"/>
                </a:lnTo>
                <a:lnTo>
                  <a:pt x="156217" y="117407"/>
                </a:lnTo>
                <a:lnTo>
                  <a:pt x="192772" y="103813"/>
                </a:lnTo>
                <a:lnTo>
                  <a:pt x="212844" y="67180"/>
                </a:lnTo>
                <a:lnTo>
                  <a:pt x="214196" y="50853"/>
                </a:lnTo>
                <a:lnTo>
                  <a:pt x="210624" y="37123"/>
                </a:lnTo>
                <a:lnTo>
                  <a:pt x="183477" y="6807"/>
                </a:lnTo>
                <a:lnTo>
                  <a:pt x="15601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14372059" y="1809352"/>
            <a:ext cx="1029969" cy="117475"/>
          </a:xfrm>
          <a:custGeom>
            <a:avLst/>
            <a:gdLst/>
            <a:ahLst/>
            <a:cxnLst/>
            <a:rect l="l" t="t" r="r" b="b"/>
            <a:pathLst>
              <a:path w="1029969" h="117475">
                <a:moveTo>
                  <a:pt x="240839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241059" y="117407"/>
                </a:lnTo>
                <a:lnTo>
                  <a:pt x="277614" y="103806"/>
                </a:lnTo>
                <a:lnTo>
                  <a:pt x="297681" y="67172"/>
                </a:lnTo>
                <a:lnTo>
                  <a:pt x="299032" y="50844"/>
                </a:lnTo>
                <a:lnTo>
                  <a:pt x="295458" y="37116"/>
                </a:lnTo>
                <a:lnTo>
                  <a:pt x="268308" y="6806"/>
                </a:lnTo>
                <a:lnTo>
                  <a:pt x="240839" y="0"/>
                </a:lnTo>
                <a:close/>
              </a:path>
              <a:path w="1029969" h="117475">
                <a:moveTo>
                  <a:pt x="606142" y="0"/>
                </a:moveTo>
                <a:lnTo>
                  <a:pt x="423259" y="0"/>
                </a:lnTo>
                <a:lnTo>
                  <a:pt x="386703" y="13596"/>
                </a:lnTo>
                <a:lnTo>
                  <a:pt x="366639" y="50227"/>
                </a:lnTo>
                <a:lnTo>
                  <a:pt x="365290" y="66558"/>
                </a:lnTo>
                <a:lnTo>
                  <a:pt x="368869" y="80289"/>
                </a:lnTo>
                <a:lnTo>
                  <a:pt x="396019" y="110602"/>
                </a:lnTo>
                <a:lnTo>
                  <a:pt x="423478" y="117407"/>
                </a:lnTo>
                <a:lnTo>
                  <a:pt x="606344" y="117407"/>
                </a:lnTo>
                <a:lnTo>
                  <a:pt x="642900" y="103813"/>
                </a:lnTo>
                <a:lnTo>
                  <a:pt x="662971" y="67180"/>
                </a:lnTo>
                <a:lnTo>
                  <a:pt x="664323" y="50853"/>
                </a:lnTo>
                <a:lnTo>
                  <a:pt x="660751" y="37123"/>
                </a:lnTo>
                <a:lnTo>
                  <a:pt x="633605" y="6807"/>
                </a:lnTo>
                <a:lnTo>
                  <a:pt x="606142" y="0"/>
                </a:lnTo>
                <a:close/>
              </a:path>
              <a:path w="1029969" h="117475">
                <a:moveTo>
                  <a:pt x="971419" y="0"/>
                </a:moveTo>
                <a:lnTo>
                  <a:pt x="788579" y="0"/>
                </a:lnTo>
                <a:lnTo>
                  <a:pt x="752018" y="13588"/>
                </a:lnTo>
                <a:lnTo>
                  <a:pt x="731954" y="50218"/>
                </a:lnTo>
                <a:lnTo>
                  <a:pt x="730604" y="66549"/>
                </a:lnTo>
                <a:lnTo>
                  <a:pt x="734180" y="80282"/>
                </a:lnTo>
                <a:lnTo>
                  <a:pt x="761322" y="110600"/>
                </a:lnTo>
                <a:lnTo>
                  <a:pt x="788781" y="117407"/>
                </a:lnTo>
                <a:lnTo>
                  <a:pt x="971657" y="117407"/>
                </a:lnTo>
                <a:lnTo>
                  <a:pt x="1008212" y="103799"/>
                </a:lnTo>
                <a:lnTo>
                  <a:pt x="1028273" y="67163"/>
                </a:lnTo>
                <a:lnTo>
                  <a:pt x="1029624" y="50834"/>
                </a:lnTo>
                <a:lnTo>
                  <a:pt x="1026048" y="37109"/>
                </a:lnTo>
                <a:lnTo>
                  <a:pt x="998894" y="6805"/>
                </a:lnTo>
                <a:lnTo>
                  <a:pt x="9714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14091592" y="1809352"/>
            <a:ext cx="214629" cy="117475"/>
          </a:xfrm>
          <a:custGeom>
            <a:avLst/>
            <a:gdLst/>
            <a:ahLst/>
            <a:cxnLst/>
            <a:rect l="l" t="t" r="r" b="b"/>
            <a:pathLst>
              <a:path w="214630" h="117475">
                <a:moveTo>
                  <a:pt x="156016" y="0"/>
                </a:moveTo>
                <a:lnTo>
                  <a:pt x="57969" y="0"/>
                </a:lnTo>
                <a:lnTo>
                  <a:pt x="21413" y="13596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2"/>
                </a:lnTo>
                <a:lnTo>
                  <a:pt x="58188" y="117407"/>
                </a:lnTo>
                <a:lnTo>
                  <a:pt x="156200" y="117407"/>
                </a:lnTo>
                <a:lnTo>
                  <a:pt x="192756" y="103820"/>
                </a:lnTo>
                <a:lnTo>
                  <a:pt x="212832" y="67189"/>
                </a:lnTo>
                <a:lnTo>
                  <a:pt x="214186" y="50862"/>
                </a:lnTo>
                <a:lnTo>
                  <a:pt x="210615" y="37130"/>
                </a:lnTo>
                <a:lnTo>
                  <a:pt x="183473" y="6809"/>
                </a:lnTo>
                <a:lnTo>
                  <a:pt x="15601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14978597" y="1515760"/>
            <a:ext cx="1277620" cy="117475"/>
          </a:xfrm>
          <a:custGeom>
            <a:avLst/>
            <a:gdLst/>
            <a:ahLst/>
            <a:cxnLst/>
            <a:rect l="l" t="t" r="r" b="b"/>
            <a:pathLst>
              <a:path w="1277619" h="117475">
                <a:moveTo>
                  <a:pt x="1248611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1248807" y="117422"/>
                </a:lnTo>
                <a:lnTo>
                  <a:pt x="1262218" y="115810"/>
                </a:lnTo>
                <a:lnTo>
                  <a:pt x="1274519" y="111208"/>
                </a:lnTo>
                <a:lnTo>
                  <a:pt x="1277402" y="109244"/>
                </a:lnTo>
                <a:lnTo>
                  <a:pt x="1277402" y="7741"/>
                </a:lnTo>
                <a:lnTo>
                  <a:pt x="1276056" y="6809"/>
                </a:lnTo>
                <a:lnTo>
                  <a:pt x="1262979" y="1774"/>
                </a:lnTo>
                <a:lnTo>
                  <a:pt x="124861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14091589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4" y="0"/>
                </a:moveTo>
                <a:lnTo>
                  <a:pt x="57965" y="0"/>
                </a:lnTo>
                <a:lnTo>
                  <a:pt x="21416" y="13599"/>
                </a:lnTo>
                <a:lnTo>
                  <a:pt x="1350" y="50235"/>
                </a:lnTo>
                <a:lnTo>
                  <a:pt x="0" y="66564"/>
                </a:lnTo>
                <a:lnTo>
                  <a:pt x="3575" y="80296"/>
                </a:lnTo>
                <a:lnTo>
                  <a:pt x="30721" y="110614"/>
                </a:lnTo>
                <a:lnTo>
                  <a:pt x="58178" y="117422"/>
                </a:lnTo>
                <a:lnTo>
                  <a:pt x="782385" y="117422"/>
                </a:lnTo>
                <a:lnTo>
                  <a:pt x="818934" y="103816"/>
                </a:lnTo>
                <a:lnTo>
                  <a:pt x="838994" y="67178"/>
                </a:lnTo>
                <a:lnTo>
                  <a:pt x="840344" y="50848"/>
                </a:lnTo>
                <a:lnTo>
                  <a:pt x="836766" y="37119"/>
                </a:lnTo>
                <a:lnTo>
                  <a:pt x="809616" y="6806"/>
                </a:lnTo>
                <a:lnTo>
                  <a:pt x="7821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11700951" y="1515760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30" h="117475">
                <a:moveTo>
                  <a:pt x="1248603" y="0"/>
                </a:moveTo>
                <a:lnTo>
                  <a:pt x="57961" y="0"/>
                </a:lnTo>
                <a:lnTo>
                  <a:pt x="21411" y="13603"/>
                </a:lnTo>
                <a:lnTo>
                  <a:pt x="1350" y="50240"/>
                </a:lnTo>
                <a:lnTo>
                  <a:pt x="0" y="66570"/>
                </a:lnTo>
                <a:lnTo>
                  <a:pt x="3576" y="80300"/>
                </a:lnTo>
                <a:lnTo>
                  <a:pt x="30724" y="110615"/>
                </a:lnTo>
                <a:lnTo>
                  <a:pt x="58185" y="117422"/>
                </a:lnTo>
                <a:lnTo>
                  <a:pt x="1248816" y="117422"/>
                </a:lnTo>
                <a:lnTo>
                  <a:pt x="1285359" y="103823"/>
                </a:lnTo>
                <a:lnTo>
                  <a:pt x="1305429" y="67187"/>
                </a:lnTo>
                <a:lnTo>
                  <a:pt x="1306781" y="50858"/>
                </a:lnTo>
                <a:lnTo>
                  <a:pt x="1303204" y="37126"/>
                </a:lnTo>
                <a:lnTo>
                  <a:pt x="1276053" y="6808"/>
                </a:lnTo>
                <a:lnTo>
                  <a:pt x="124860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10813947" y="1515760"/>
            <a:ext cx="840740" cy="117475"/>
          </a:xfrm>
          <a:custGeom>
            <a:avLst/>
            <a:gdLst/>
            <a:ahLst/>
            <a:cxnLst/>
            <a:rect l="l" t="t" r="r" b="b"/>
            <a:pathLst>
              <a:path w="840740" h="117475">
                <a:moveTo>
                  <a:pt x="782155" y="0"/>
                </a:moveTo>
                <a:lnTo>
                  <a:pt x="57969" y="0"/>
                </a:lnTo>
                <a:lnTo>
                  <a:pt x="21419" y="13594"/>
                </a:lnTo>
                <a:lnTo>
                  <a:pt x="1351" y="50229"/>
                </a:lnTo>
                <a:lnTo>
                  <a:pt x="0" y="66558"/>
                </a:lnTo>
                <a:lnTo>
                  <a:pt x="3574" y="80291"/>
                </a:lnTo>
                <a:lnTo>
                  <a:pt x="30716" y="110613"/>
                </a:lnTo>
                <a:lnTo>
                  <a:pt x="58170" y="117422"/>
                </a:lnTo>
                <a:lnTo>
                  <a:pt x="782377" y="117422"/>
                </a:lnTo>
                <a:lnTo>
                  <a:pt x="818927" y="103820"/>
                </a:lnTo>
                <a:lnTo>
                  <a:pt x="838989" y="67183"/>
                </a:lnTo>
                <a:lnTo>
                  <a:pt x="840339" y="50853"/>
                </a:lnTo>
                <a:lnTo>
                  <a:pt x="836763" y="37122"/>
                </a:lnTo>
                <a:lnTo>
                  <a:pt x="809615" y="6807"/>
                </a:lnTo>
                <a:lnTo>
                  <a:pt x="78215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13713283" y="1515760"/>
            <a:ext cx="302895" cy="117475"/>
          </a:xfrm>
          <a:custGeom>
            <a:avLst/>
            <a:gdLst/>
            <a:ahLst/>
            <a:cxnLst/>
            <a:rect l="l" t="t" r="r" b="b"/>
            <a:pathLst>
              <a:path w="302894" h="117475">
                <a:moveTo>
                  <a:pt x="244143" y="0"/>
                </a:moveTo>
                <a:lnTo>
                  <a:pt x="57959" y="0"/>
                </a:lnTo>
                <a:lnTo>
                  <a:pt x="21410" y="13606"/>
                </a:lnTo>
                <a:lnTo>
                  <a:pt x="1349" y="50244"/>
                </a:lnTo>
                <a:lnTo>
                  <a:pt x="0" y="66574"/>
                </a:lnTo>
                <a:lnTo>
                  <a:pt x="3577" y="80303"/>
                </a:lnTo>
                <a:lnTo>
                  <a:pt x="30727" y="110615"/>
                </a:lnTo>
                <a:lnTo>
                  <a:pt x="58189" y="117422"/>
                </a:lnTo>
                <a:lnTo>
                  <a:pt x="244374" y="117422"/>
                </a:lnTo>
                <a:lnTo>
                  <a:pt x="280922" y="103816"/>
                </a:lnTo>
                <a:lnTo>
                  <a:pt x="300983" y="67178"/>
                </a:lnTo>
                <a:lnTo>
                  <a:pt x="302332" y="50848"/>
                </a:lnTo>
                <a:lnTo>
                  <a:pt x="298755" y="37119"/>
                </a:lnTo>
                <a:lnTo>
                  <a:pt x="271605" y="6806"/>
                </a:lnTo>
                <a:lnTo>
                  <a:pt x="24414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13119726" y="1515760"/>
            <a:ext cx="527050" cy="117475"/>
          </a:xfrm>
          <a:custGeom>
            <a:avLst/>
            <a:gdLst/>
            <a:ahLst/>
            <a:cxnLst/>
            <a:rect l="l" t="t" r="r" b="b"/>
            <a:pathLst>
              <a:path w="527050" h="117475">
                <a:moveTo>
                  <a:pt x="468867" y="0"/>
                </a:moveTo>
                <a:lnTo>
                  <a:pt x="57952" y="0"/>
                </a:lnTo>
                <a:lnTo>
                  <a:pt x="21414" y="13613"/>
                </a:lnTo>
                <a:lnTo>
                  <a:pt x="1350" y="50252"/>
                </a:lnTo>
                <a:lnTo>
                  <a:pt x="0" y="66583"/>
                </a:lnTo>
                <a:lnTo>
                  <a:pt x="3581" y="80310"/>
                </a:lnTo>
                <a:lnTo>
                  <a:pt x="30743" y="110617"/>
                </a:lnTo>
                <a:lnTo>
                  <a:pt x="58200" y="117422"/>
                </a:lnTo>
                <a:lnTo>
                  <a:pt x="469098" y="117422"/>
                </a:lnTo>
                <a:lnTo>
                  <a:pt x="505647" y="103816"/>
                </a:lnTo>
                <a:lnTo>
                  <a:pt x="525707" y="67178"/>
                </a:lnTo>
                <a:lnTo>
                  <a:pt x="527057" y="50848"/>
                </a:lnTo>
                <a:lnTo>
                  <a:pt x="523480" y="37119"/>
                </a:lnTo>
                <a:lnTo>
                  <a:pt x="496330" y="6806"/>
                </a:lnTo>
                <a:lnTo>
                  <a:pt x="46886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15767815" y="1809352"/>
            <a:ext cx="488315" cy="117475"/>
          </a:xfrm>
          <a:custGeom>
            <a:avLst/>
            <a:gdLst/>
            <a:ahLst/>
            <a:cxnLst/>
            <a:rect l="l" t="t" r="r" b="b"/>
            <a:pathLst>
              <a:path w="488315" h="117475">
                <a:moveTo>
                  <a:pt x="488184" y="0"/>
                </a:moveTo>
                <a:lnTo>
                  <a:pt x="57969" y="0"/>
                </a:lnTo>
                <a:lnTo>
                  <a:pt x="21413" y="13595"/>
                </a:lnTo>
                <a:lnTo>
                  <a:pt x="1349" y="50227"/>
                </a:lnTo>
                <a:lnTo>
                  <a:pt x="0" y="66558"/>
                </a:lnTo>
                <a:lnTo>
                  <a:pt x="3579" y="80289"/>
                </a:lnTo>
                <a:lnTo>
                  <a:pt x="30729" y="110601"/>
                </a:lnTo>
                <a:lnTo>
                  <a:pt x="58188" y="117407"/>
                </a:lnTo>
                <a:lnTo>
                  <a:pt x="488184" y="117407"/>
                </a:lnTo>
                <a:lnTo>
                  <a:pt x="4881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47"/>
          <p:cNvSpPr/>
          <p:nvPr/>
        </p:nvSpPr>
        <p:spPr>
          <a:xfrm>
            <a:off x="13119737" y="180935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75" y="0"/>
                </a:lnTo>
                <a:lnTo>
                  <a:pt x="21419" y="13588"/>
                </a:lnTo>
                <a:lnTo>
                  <a:pt x="1350" y="50218"/>
                </a:lnTo>
                <a:lnTo>
                  <a:pt x="0" y="66549"/>
                </a:lnTo>
                <a:lnTo>
                  <a:pt x="3577" y="80282"/>
                </a:lnTo>
                <a:lnTo>
                  <a:pt x="30723" y="110600"/>
                </a:lnTo>
                <a:lnTo>
                  <a:pt x="58176" y="117407"/>
                </a:lnTo>
                <a:lnTo>
                  <a:pt x="837909" y="117407"/>
                </a:lnTo>
                <a:lnTo>
                  <a:pt x="874465" y="103806"/>
                </a:lnTo>
                <a:lnTo>
                  <a:pt x="894531" y="67172"/>
                </a:lnTo>
                <a:lnTo>
                  <a:pt x="895882" y="50844"/>
                </a:lnTo>
                <a:lnTo>
                  <a:pt x="892309" y="37116"/>
                </a:lnTo>
                <a:lnTo>
                  <a:pt x="865158" y="6806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/>
          <p:nvPr/>
        </p:nvSpPr>
        <p:spPr>
          <a:xfrm>
            <a:off x="16231172" y="2088046"/>
            <a:ext cx="25400" cy="95250"/>
          </a:xfrm>
          <a:custGeom>
            <a:avLst/>
            <a:gdLst/>
            <a:ahLst/>
            <a:cxnLst/>
            <a:rect l="l" t="t" r="r" b="b"/>
            <a:pathLst>
              <a:path w="25400" h="95250">
                <a:moveTo>
                  <a:pt x="24828" y="0"/>
                </a:moveTo>
                <a:lnTo>
                  <a:pt x="1353" y="38935"/>
                </a:lnTo>
                <a:lnTo>
                  <a:pt x="0" y="55266"/>
                </a:lnTo>
                <a:lnTo>
                  <a:pt x="3578" y="69002"/>
                </a:lnTo>
                <a:lnTo>
                  <a:pt x="10183" y="81213"/>
                </a:lnTo>
                <a:lnTo>
                  <a:pt x="19379" y="91464"/>
                </a:lnTo>
                <a:lnTo>
                  <a:pt x="24828" y="95236"/>
                </a:lnTo>
                <a:lnTo>
                  <a:pt x="2482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49"/>
          <p:cNvSpPr/>
          <p:nvPr/>
        </p:nvSpPr>
        <p:spPr>
          <a:xfrm>
            <a:off x="15787661" y="2076768"/>
            <a:ext cx="367665" cy="117475"/>
          </a:xfrm>
          <a:custGeom>
            <a:avLst/>
            <a:gdLst/>
            <a:ahLst/>
            <a:cxnLst/>
            <a:rect l="l" t="t" r="r" b="b"/>
            <a:pathLst>
              <a:path w="367665" h="117475">
                <a:moveTo>
                  <a:pt x="309385" y="0"/>
                </a:moveTo>
                <a:lnTo>
                  <a:pt x="57981" y="0"/>
                </a:lnTo>
                <a:lnTo>
                  <a:pt x="21426" y="13582"/>
                </a:lnTo>
                <a:lnTo>
                  <a:pt x="1352" y="50212"/>
                </a:lnTo>
                <a:lnTo>
                  <a:pt x="0" y="66543"/>
                </a:lnTo>
                <a:lnTo>
                  <a:pt x="3574" y="80280"/>
                </a:lnTo>
                <a:lnTo>
                  <a:pt x="30716" y="110600"/>
                </a:lnTo>
                <a:lnTo>
                  <a:pt x="58166" y="117407"/>
                </a:lnTo>
                <a:lnTo>
                  <a:pt x="309570" y="117407"/>
                </a:lnTo>
                <a:lnTo>
                  <a:pt x="346120" y="103824"/>
                </a:lnTo>
                <a:lnTo>
                  <a:pt x="366200" y="67194"/>
                </a:lnTo>
                <a:lnTo>
                  <a:pt x="367553" y="50863"/>
                </a:lnTo>
                <a:lnTo>
                  <a:pt x="363980" y="37129"/>
                </a:lnTo>
                <a:lnTo>
                  <a:pt x="336833" y="6808"/>
                </a:lnTo>
                <a:lnTo>
                  <a:pt x="309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50"/>
          <p:cNvSpPr/>
          <p:nvPr/>
        </p:nvSpPr>
        <p:spPr>
          <a:xfrm>
            <a:off x="14815796" y="2076768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0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837910" y="117407"/>
                </a:lnTo>
                <a:lnTo>
                  <a:pt x="874460" y="103810"/>
                </a:lnTo>
                <a:lnTo>
                  <a:pt x="894530" y="67177"/>
                </a:lnTo>
                <a:lnTo>
                  <a:pt x="895881" y="50844"/>
                </a:lnTo>
                <a:lnTo>
                  <a:pt x="892304" y="37114"/>
                </a:lnTo>
                <a:lnTo>
                  <a:pt x="865150" y="6805"/>
                </a:lnTo>
                <a:lnTo>
                  <a:pt x="83769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51"/>
          <p:cNvSpPr/>
          <p:nvPr/>
        </p:nvSpPr>
        <p:spPr>
          <a:xfrm>
            <a:off x="13530402" y="2076768"/>
            <a:ext cx="1193165" cy="117475"/>
          </a:xfrm>
          <a:custGeom>
            <a:avLst/>
            <a:gdLst/>
            <a:ahLst/>
            <a:cxnLst/>
            <a:rect l="l" t="t" r="r" b="b"/>
            <a:pathLst>
              <a:path w="1193165" h="117475">
                <a:moveTo>
                  <a:pt x="1134719" y="0"/>
                </a:moveTo>
                <a:lnTo>
                  <a:pt x="57975" y="0"/>
                </a:lnTo>
                <a:lnTo>
                  <a:pt x="21420" y="13589"/>
                </a:lnTo>
                <a:lnTo>
                  <a:pt x="1351" y="50221"/>
                </a:lnTo>
                <a:lnTo>
                  <a:pt x="0" y="66552"/>
                </a:lnTo>
                <a:lnTo>
                  <a:pt x="3575" y="80287"/>
                </a:lnTo>
                <a:lnTo>
                  <a:pt x="30722" y="110602"/>
                </a:lnTo>
                <a:lnTo>
                  <a:pt x="58178" y="117407"/>
                </a:lnTo>
                <a:lnTo>
                  <a:pt x="1134939" y="117407"/>
                </a:lnTo>
                <a:lnTo>
                  <a:pt x="1171494" y="103810"/>
                </a:lnTo>
                <a:lnTo>
                  <a:pt x="1191559" y="67177"/>
                </a:lnTo>
                <a:lnTo>
                  <a:pt x="1192910" y="50844"/>
                </a:lnTo>
                <a:lnTo>
                  <a:pt x="1189334" y="37114"/>
                </a:lnTo>
                <a:lnTo>
                  <a:pt x="1162184" y="6805"/>
                </a:lnTo>
                <a:lnTo>
                  <a:pt x="113471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/>
          <p:nvPr/>
        </p:nvSpPr>
        <p:spPr>
          <a:xfrm>
            <a:off x="12994108" y="2076768"/>
            <a:ext cx="457834" cy="117475"/>
          </a:xfrm>
          <a:custGeom>
            <a:avLst/>
            <a:gdLst/>
            <a:ahLst/>
            <a:cxnLst/>
            <a:rect l="l" t="t" r="r" b="b"/>
            <a:pathLst>
              <a:path w="457834" h="117475">
                <a:moveTo>
                  <a:pt x="399044" y="0"/>
                </a:moveTo>
                <a:lnTo>
                  <a:pt x="57968" y="0"/>
                </a:lnTo>
                <a:lnTo>
                  <a:pt x="21414" y="13597"/>
                </a:lnTo>
                <a:lnTo>
                  <a:pt x="1350" y="50230"/>
                </a:lnTo>
                <a:lnTo>
                  <a:pt x="0" y="66562"/>
                </a:lnTo>
                <a:lnTo>
                  <a:pt x="3577" y="80294"/>
                </a:lnTo>
                <a:lnTo>
                  <a:pt x="30727" y="110603"/>
                </a:lnTo>
                <a:lnTo>
                  <a:pt x="58189" y="117407"/>
                </a:lnTo>
                <a:lnTo>
                  <a:pt x="399265" y="117407"/>
                </a:lnTo>
                <a:lnTo>
                  <a:pt x="435820" y="103810"/>
                </a:lnTo>
                <a:lnTo>
                  <a:pt x="455885" y="67177"/>
                </a:lnTo>
                <a:lnTo>
                  <a:pt x="457236" y="50844"/>
                </a:lnTo>
                <a:lnTo>
                  <a:pt x="453660" y="37114"/>
                </a:lnTo>
                <a:lnTo>
                  <a:pt x="426510" y="6805"/>
                </a:lnTo>
                <a:lnTo>
                  <a:pt x="39904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/>
          <p:nvPr/>
        </p:nvSpPr>
        <p:spPr>
          <a:xfrm>
            <a:off x="10720759" y="2076768"/>
            <a:ext cx="1306830" cy="117475"/>
          </a:xfrm>
          <a:custGeom>
            <a:avLst/>
            <a:gdLst/>
            <a:ahLst/>
            <a:cxnLst/>
            <a:rect l="l" t="t" r="r" b="b"/>
            <a:pathLst>
              <a:path w="1306829" h="117475">
                <a:moveTo>
                  <a:pt x="1248577" y="0"/>
                </a:moveTo>
                <a:lnTo>
                  <a:pt x="57970" y="0"/>
                </a:lnTo>
                <a:lnTo>
                  <a:pt x="21422" y="13594"/>
                </a:lnTo>
                <a:lnTo>
                  <a:pt x="1351" y="50226"/>
                </a:lnTo>
                <a:lnTo>
                  <a:pt x="0" y="66558"/>
                </a:lnTo>
                <a:lnTo>
                  <a:pt x="3578" y="80291"/>
                </a:lnTo>
                <a:lnTo>
                  <a:pt x="30731" y="110603"/>
                </a:lnTo>
                <a:lnTo>
                  <a:pt x="58184" y="117407"/>
                </a:lnTo>
                <a:lnTo>
                  <a:pt x="1248790" y="117407"/>
                </a:lnTo>
                <a:lnTo>
                  <a:pt x="1285339" y="103813"/>
                </a:lnTo>
                <a:lnTo>
                  <a:pt x="1305412" y="67180"/>
                </a:lnTo>
                <a:lnTo>
                  <a:pt x="1306763" y="50848"/>
                </a:lnTo>
                <a:lnTo>
                  <a:pt x="1303187" y="37117"/>
                </a:lnTo>
                <a:lnTo>
                  <a:pt x="1276034" y="6805"/>
                </a:lnTo>
                <a:lnTo>
                  <a:pt x="12485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12122818" y="2076768"/>
            <a:ext cx="762000" cy="117475"/>
          </a:xfrm>
          <a:custGeom>
            <a:avLst/>
            <a:gdLst/>
            <a:ahLst/>
            <a:cxnLst/>
            <a:rect l="l" t="t" r="r" b="b"/>
            <a:pathLst>
              <a:path w="762000" h="117475">
                <a:moveTo>
                  <a:pt x="703483" y="0"/>
                </a:moveTo>
                <a:lnTo>
                  <a:pt x="57994" y="0"/>
                </a:lnTo>
                <a:lnTo>
                  <a:pt x="21438" y="13568"/>
                </a:lnTo>
                <a:lnTo>
                  <a:pt x="1353" y="50194"/>
                </a:lnTo>
                <a:lnTo>
                  <a:pt x="0" y="66523"/>
                </a:lnTo>
                <a:lnTo>
                  <a:pt x="3570" y="80265"/>
                </a:lnTo>
                <a:lnTo>
                  <a:pt x="30703" y="110598"/>
                </a:lnTo>
                <a:lnTo>
                  <a:pt x="58142" y="117407"/>
                </a:lnTo>
                <a:lnTo>
                  <a:pt x="703686" y="117407"/>
                </a:lnTo>
                <a:lnTo>
                  <a:pt x="740225" y="103817"/>
                </a:lnTo>
                <a:lnTo>
                  <a:pt x="760308" y="67185"/>
                </a:lnTo>
                <a:lnTo>
                  <a:pt x="761662" y="50854"/>
                </a:lnTo>
                <a:lnTo>
                  <a:pt x="758084" y="37121"/>
                </a:lnTo>
                <a:lnTo>
                  <a:pt x="730925" y="6806"/>
                </a:lnTo>
                <a:lnTo>
                  <a:pt x="70348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15913227" y="2350730"/>
            <a:ext cx="342900" cy="117475"/>
          </a:xfrm>
          <a:custGeom>
            <a:avLst/>
            <a:gdLst/>
            <a:ahLst/>
            <a:cxnLst/>
            <a:rect l="l" t="t" r="r" b="b"/>
            <a:pathLst>
              <a:path w="342900" h="117475">
                <a:moveTo>
                  <a:pt x="342772" y="0"/>
                </a:moveTo>
                <a:lnTo>
                  <a:pt x="57976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50"/>
                </a:lnTo>
                <a:lnTo>
                  <a:pt x="3577" y="80281"/>
                </a:lnTo>
                <a:lnTo>
                  <a:pt x="30727" y="110600"/>
                </a:lnTo>
                <a:lnTo>
                  <a:pt x="58178" y="117408"/>
                </a:lnTo>
                <a:lnTo>
                  <a:pt x="342772" y="117408"/>
                </a:lnTo>
                <a:lnTo>
                  <a:pt x="3427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/>
          <p:nvPr/>
        </p:nvSpPr>
        <p:spPr>
          <a:xfrm>
            <a:off x="15575863" y="2350730"/>
            <a:ext cx="234315" cy="117475"/>
          </a:xfrm>
          <a:custGeom>
            <a:avLst/>
            <a:gdLst/>
            <a:ahLst/>
            <a:cxnLst/>
            <a:rect l="l" t="t" r="r" b="b"/>
            <a:pathLst>
              <a:path w="234315" h="117475">
                <a:moveTo>
                  <a:pt x="175578" y="0"/>
                </a:moveTo>
                <a:lnTo>
                  <a:pt x="57983" y="0"/>
                </a:lnTo>
                <a:lnTo>
                  <a:pt x="21427" y="13582"/>
                </a:lnTo>
                <a:lnTo>
                  <a:pt x="1352" y="50211"/>
                </a:lnTo>
                <a:lnTo>
                  <a:pt x="0" y="66541"/>
                </a:lnTo>
                <a:lnTo>
                  <a:pt x="3574" y="80274"/>
                </a:lnTo>
                <a:lnTo>
                  <a:pt x="30716" y="110599"/>
                </a:lnTo>
                <a:lnTo>
                  <a:pt x="58166" y="117408"/>
                </a:lnTo>
                <a:lnTo>
                  <a:pt x="175782" y="117408"/>
                </a:lnTo>
                <a:lnTo>
                  <a:pt x="212331" y="103813"/>
                </a:lnTo>
                <a:lnTo>
                  <a:pt x="232405" y="67181"/>
                </a:lnTo>
                <a:lnTo>
                  <a:pt x="233757" y="50854"/>
                </a:lnTo>
                <a:lnTo>
                  <a:pt x="230182" y="37121"/>
                </a:lnTo>
                <a:lnTo>
                  <a:pt x="203032" y="6806"/>
                </a:lnTo>
                <a:lnTo>
                  <a:pt x="1755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7" name="object 57"/>
          <p:cNvSpPr/>
          <p:nvPr/>
        </p:nvSpPr>
        <p:spPr>
          <a:xfrm>
            <a:off x="13556439" y="2350730"/>
            <a:ext cx="1883410" cy="117475"/>
          </a:xfrm>
          <a:custGeom>
            <a:avLst/>
            <a:gdLst/>
            <a:ahLst/>
            <a:cxnLst/>
            <a:rect l="l" t="t" r="r" b="b"/>
            <a:pathLst>
              <a:path w="1883409" h="117475">
                <a:moveTo>
                  <a:pt x="310614" y="0"/>
                </a:moveTo>
                <a:lnTo>
                  <a:pt x="57970" y="0"/>
                </a:lnTo>
                <a:lnTo>
                  <a:pt x="21414" y="13596"/>
                </a:lnTo>
                <a:lnTo>
                  <a:pt x="1350" y="50228"/>
                </a:lnTo>
                <a:lnTo>
                  <a:pt x="0" y="66559"/>
                </a:lnTo>
                <a:lnTo>
                  <a:pt x="3577" y="80289"/>
                </a:lnTo>
                <a:lnTo>
                  <a:pt x="30727" y="110601"/>
                </a:lnTo>
                <a:lnTo>
                  <a:pt x="58189" y="117408"/>
                </a:lnTo>
                <a:lnTo>
                  <a:pt x="310836" y="117408"/>
                </a:lnTo>
                <a:lnTo>
                  <a:pt x="347390" y="103806"/>
                </a:lnTo>
                <a:lnTo>
                  <a:pt x="367455" y="67172"/>
                </a:lnTo>
                <a:lnTo>
                  <a:pt x="368806" y="50844"/>
                </a:lnTo>
                <a:lnTo>
                  <a:pt x="365230" y="37114"/>
                </a:lnTo>
                <a:lnTo>
                  <a:pt x="338080" y="6805"/>
                </a:lnTo>
                <a:lnTo>
                  <a:pt x="310614" y="0"/>
                </a:lnTo>
                <a:close/>
              </a:path>
              <a:path w="1883409" h="117475">
                <a:moveTo>
                  <a:pt x="815465" y="0"/>
                </a:moveTo>
                <a:lnTo>
                  <a:pt x="562856" y="0"/>
                </a:lnTo>
                <a:lnTo>
                  <a:pt x="526300" y="13582"/>
                </a:lnTo>
                <a:lnTo>
                  <a:pt x="506225" y="50211"/>
                </a:lnTo>
                <a:lnTo>
                  <a:pt x="504873" y="66541"/>
                </a:lnTo>
                <a:lnTo>
                  <a:pt x="508447" y="80274"/>
                </a:lnTo>
                <a:lnTo>
                  <a:pt x="535589" y="110599"/>
                </a:lnTo>
                <a:lnTo>
                  <a:pt x="563040" y="117408"/>
                </a:lnTo>
                <a:lnTo>
                  <a:pt x="815668" y="117408"/>
                </a:lnTo>
                <a:lnTo>
                  <a:pt x="852223" y="103813"/>
                </a:lnTo>
                <a:lnTo>
                  <a:pt x="872293" y="67181"/>
                </a:lnTo>
                <a:lnTo>
                  <a:pt x="873645" y="50854"/>
                </a:lnTo>
                <a:lnTo>
                  <a:pt x="870071" y="37121"/>
                </a:lnTo>
                <a:lnTo>
                  <a:pt x="842924" y="6806"/>
                </a:lnTo>
                <a:lnTo>
                  <a:pt x="815465" y="0"/>
                </a:lnTo>
                <a:close/>
              </a:path>
              <a:path w="1883409" h="117475">
                <a:moveTo>
                  <a:pt x="1320341" y="0"/>
                </a:moveTo>
                <a:lnTo>
                  <a:pt x="1067706" y="0"/>
                </a:lnTo>
                <a:lnTo>
                  <a:pt x="1031145" y="13582"/>
                </a:lnTo>
                <a:lnTo>
                  <a:pt x="1011074" y="50211"/>
                </a:lnTo>
                <a:lnTo>
                  <a:pt x="1009723" y="66541"/>
                </a:lnTo>
                <a:lnTo>
                  <a:pt x="1013296" y="80274"/>
                </a:lnTo>
                <a:lnTo>
                  <a:pt x="1040434" y="110599"/>
                </a:lnTo>
                <a:lnTo>
                  <a:pt x="1067890" y="117408"/>
                </a:lnTo>
                <a:lnTo>
                  <a:pt x="1320544" y="117408"/>
                </a:lnTo>
                <a:lnTo>
                  <a:pt x="1357094" y="103813"/>
                </a:lnTo>
                <a:lnTo>
                  <a:pt x="1377168" y="67181"/>
                </a:lnTo>
                <a:lnTo>
                  <a:pt x="1378520" y="50854"/>
                </a:lnTo>
                <a:lnTo>
                  <a:pt x="1374945" y="37121"/>
                </a:lnTo>
                <a:lnTo>
                  <a:pt x="1347794" y="6806"/>
                </a:lnTo>
                <a:lnTo>
                  <a:pt x="1320341" y="0"/>
                </a:lnTo>
                <a:close/>
              </a:path>
              <a:path w="1883409" h="117475">
                <a:moveTo>
                  <a:pt x="1825178" y="0"/>
                </a:moveTo>
                <a:lnTo>
                  <a:pt x="1572552" y="0"/>
                </a:lnTo>
                <a:lnTo>
                  <a:pt x="1535991" y="13589"/>
                </a:lnTo>
                <a:lnTo>
                  <a:pt x="1515925" y="50219"/>
                </a:lnTo>
                <a:lnTo>
                  <a:pt x="1514575" y="66550"/>
                </a:lnTo>
                <a:lnTo>
                  <a:pt x="1518149" y="80281"/>
                </a:lnTo>
                <a:lnTo>
                  <a:pt x="1545291" y="110600"/>
                </a:lnTo>
                <a:lnTo>
                  <a:pt x="1572753" y="117408"/>
                </a:lnTo>
                <a:lnTo>
                  <a:pt x="1825382" y="117408"/>
                </a:lnTo>
                <a:lnTo>
                  <a:pt x="1861937" y="103813"/>
                </a:lnTo>
                <a:lnTo>
                  <a:pt x="1882006" y="67181"/>
                </a:lnTo>
                <a:lnTo>
                  <a:pt x="1883358" y="50854"/>
                </a:lnTo>
                <a:lnTo>
                  <a:pt x="1879784" y="37121"/>
                </a:lnTo>
                <a:lnTo>
                  <a:pt x="1852638" y="6806"/>
                </a:lnTo>
                <a:lnTo>
                  <a:pt x="182517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object 58"/>
          <p:cNvSpPr/>
          <p:nvPr/>
        </p:nvSpPr>
        <p:spPr>
          <a:xfrm>
            <a:off x="12562912" y="2350730"/>
            <a:ext cx="857885" cy="117475"/>
          </a:xfrm>
          <a:custGeom>
            <a:avLst/>
            <a:gdLst/>
            <a:ahLst/>
            <a:cxnLst/>
            <a:rect l="l" t="t" r="r" b="b"/>
            <a:pathLst>
              <a:path w="857884" h="117475">
                <a:moveTo>
                  <a:pt x="799291" y="0"/>
                </a:moveTo>
                <a:lnTo>
                  <a:pt x="57981" y="0"/>
                </a:lnTo>
                <a:lnTo>
                  <a:pt x="21424" y="13584"/>
                </a:lnTo>
                <a:lnTo>
                  <a:pt x="1351" y="50213"/>
                </a:lnTo>
                <a:lnTo>
                  <a:pt x="0" y="66544"/>
                </a:lnTo>
                <a:lnTo>
                  <a:pt x="3574" y="80277"/>
                </a:lnTo>
                <a:lnTo>
                  <a:pt x="30716" y="110599"/>
                </a:lnTo>
                <a:lnTo>
                  <a:pt x="58170" y="117408"/>
                </a:lnTo>
                <a:lnTo>
                  <a:pt x="799477" y="117408"/>
                </a:lnTo>
                <a:lnTo>
                  <a:pt x="836042" y="103820"/>
                </a:lnTo>
                <a:lnTo>
                  <a:pt x="856108" y="67189"/>
                </a:lnTo>
                <a:lnTo>
                  <a:pt x="857460" y="50863"/>
                </a:lnTo>
                <a:lnTo>
                  <a:pt x="853890" y="37128"/>
                </a:lnTo>
                <a:lnTo>
                  <a:pt x="826756" y="6807"/>
                </a:lnTo>
                <a:lnTo>
                  <a:pt x="7992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16000173" y="2618162"/>
            <a:ext cx="255904" cy="117475"/>
          </a:xfrm>
          <a:custGeom>
            <a:avLst/>
            <a:gdLst/>
            <a:ahLst/>
            <a:cxnLst/>
            <a:rect l="l" t="t" r="r" b="b"/>
            <a:pathLst>
              <a:path w="255905" h="117475">
                <a:moveTo>
                  <a:pt x="227034" y="0"/>
                </a:moveTo>
                <a:lnTo>
                  <a:pt x="57973" y="0"/>
                </a:lnTo>
                <a:lnTo>
                  <a:pt x="21417" y="13594"/>
                </a:lnTo>
                <a:lnTo>
                  <a:pt x="1350" y="50223"/>
                </a:lnTo>
                <a:lnTo>
                  <a:pt x="0" y="66557"/>
                </a:lnTo>
                <a:lnTo>
                  <a:pt x="3580" y="80287"/>
                </a:lnTo>
                <a:lnTo>
                  <a:pt x="30738" y="110591"/>
                </a:lnTo>
                <a:lnTo>
                  <a:pt x="58200" y="117393"/>
                </a:lnTo>
                <a:lnTo>
                  <a:pt x="227210" y="117393"/>
                </a:lnTo>
                <a:lnTo>
                  <a:pt x="240625" y="115786"/>
                </a:lnTo>
                <a:lnTo>
                  <a:pt x="252930" y="111188"/>
                </a:lnTo>
                <a:lnTo>
                  <a:pt x="255825" y="109218"/>
                </a:lnTo>
                <a:lnTo>
                  <a:pt x="255825" y="7733"/>
                </a:lnTo>
                <a:lnTo>
                  <a:pt x="254485" y="6806"/>
                </a:lnTo>
                <a:lnTo>
                  <a:pt x="241406" y="1773"/>
                </a:lnTo>
                <a:lnTo>
                  <a:pt x="22703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60"/>
          <p:cNvSpPr/>
          <p:nvPr/>
        </p:nvSpPr>
        <p:spPr>
          <a:xfrm>
            <a:off x="15623095" y="2618162"/>
            <a:ext cx="285750" cy="117475"/>
          </a:xfrm>
          <a:custGeom>
            <a:avLst/>
            <a:gdLst/>
            <a:ahLst/>
            <a:cxnLst/>
            <a:rect l="l" t="t" r="r" b="b"/>
            <a:pathLst>
              <a:path w="285750" h="117475">
                <a:moveTo>
                  <a:pt x="227024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227200" y="117393"/>
                </a:lnTo>
                <a:lnTo>
                  <a:pt x="263771" y="103815"/>
                </a:lnTo>
                <a:lnTo>
                  <a:pt x="283842" y="67188"/>
                </a:lnTo>
                <a:lnTo>
                  <a:pt x="285194" y="50859"/>
                </a:lnTo>
                <a:lnTo>
                  <a:pt x="281627" y="37124"/>
                </a:lnTo>
                <a:lnTo>
                  <a:pt x="254492" y="6806"/>
                </a:lnTo>
                <a:lnTo>
                  <a:pt x="22702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1" name="object 61"/>
          <p:cNvSpPr/>
          <p:nvPr/>
        </p:nvSpPr>
        <p:spPr>
          <a:xfrm>
            <a:off x="14091591" y="2618162"/>
            <a:ext cx="1468120" cy="117475"/>
          </a:xfrm>
          <a:custGeom>
            <a:avLst/>
            <a:gdLst/>
            <a:ahLst/>
            <a:cxnLst/>
            <a:rect l="l" t="t" r="r" b="b"/>
            <a:pathLst>
              <a:path w="1468119" h="117475">
                <a:moveTo>
                  <a:pt x="1409571" y="0"/>
                </a:moveTo>
                <a:lnTo>
                  <a:pt x="57980" y="0"/>
                </a:lnTo>
                <a:lnTo>
                  <a:pt x="21418" y="13587"/>
                </a:lnTo>
                <a:lnTo>
                  <a:pt x="1350" y="50214"/>
                </a:lnTo>
                <a:lnTo>
                  <a:pt x="0" y="66548"/>
                </a:lnTo>
                <a:lnTo>
                  <a:pt x="3577" y="80280"/>
                </a:lnTo>
                <a:lnTo>
                  <a:pt x="30727" y="110589"/>
                </a:lnTo>
                <a:lnTo>
                  <a:pt x="58189" y="117393"/>
                </a:lnTo>
                <a:lnTo>
                  <a:pt x="1409764" y="117393"/>
                </a:lnTo>
                <a:lnTo>
                  <a:pt x="1446325" y="103808"/>
                </a:lnTo>
                <a:lnTo>
                  <a:pt x="1466400" y="67179"/>
                </a:lnTo>
                <a:lnTo>
                  <a:pt x="1467752" y="50850"/>
                </a:lnTo>
                <a:lnTo>
                  <a:pt x="1464180" y="37117"/>
                </a:lnTo>
                <a:lnTo>
                  <a:pt x="1437033" y="6804"/>
                </a:lnTo>
                <a:lnTo>
                  <a:pt x="140957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13119735" y="2618162"/>
            <a:ext cx="895985" cy="117475"/>
          </a:xfrm>
          <a:custGeom>
            <a:avLst/>
            <a:gdLst/>
            <a:ahLst/>
            <a:cxnLst/>
            <a:rect l="l" t="t" r="r" b="b"/>
            <a:pathLst>
              <a:path w="895984" h="117475">
                <a:moveTo>
                  <a:pt x="837691" y="0"/>
                </a:moveTo>
                <a:lnTo>
                  <a:pt x="57986" y="0"/>
                </a:lnTo>
                <a:lnTo>
                  <a:pt x="21425" y="13579"/>
                </a:lnTo>
                <a:lnTo>
                  <a:pt x="1351" y="50206"/>
                </a:lnTo>
                <a:lnTo>
                  <a:pt x="0" y="66538"/>
                </a:lnTo>
                <a:lnTo>
                  <a:pt x="3575" y="80273"/>
                </a:lnTo>
                <a:lnTo>
                  <a:pt x="30722" y="110588"/>
                </a:lnTo>
                <a:lnTo>
                  <a:pt x="58178" y="117393"/>
                </a:lnTo>
                <a:lnTo>
                  <a:pt x="837902" y="117393"/>
                </a:lnTo>
                <a:lnTo>
                  <a:pt x="874463" y="103801"/>
                </a:lnTo>
                <a:lnTo>
                  <a:pt x="894532" y="67171"/>
                </a:lnTo>
                <a:lnTo>
                  <a:pt x="895884" y="50841"/>
                </a:lnTo>
                <a:lnTo>
                  <a:pt x="892310" y="37110"/>
                </a:lnTo>
                <a:lnTo>
                  <a:pt x="865159" y="6803"/>
                </a:lnTo>
                <a:lnTo>
                  <a:pt x="83769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16118639" y="2905192"/>
            <a:ext cx="137795" cy="117475"/>
          </a:xfrm>
          <a:custGeom>
            <a:avLst/>
            <a:gdLst/>
            <a:ahLst/>
            <a:cxnLst/>
            <a:rect l="l" t="t" r="r" b="b"/>
            <a:pathLst>
              <a:path w="137794" h="117475">
                <a:moveTo>
                  <a:pt x="137361" y="0"/>
                </a:moveTo>
                <a:lnTo>
                  <a:pt x="57970" y="0"/>
                </a:lnTo>
                <a:lnTo>
                  <a:pt x="21420" y="13595"/>
                </a:lnTo>
                <a:lnTo>
                  <a:pt x="1350" y="50227"/>
                </a:lnTo>
                <a:lnTo>
                  <a:pt x="0" y="66558"/>
                </a:lnTo>
                <a:lnTo>
                  <a:pt x="3578" y="80288"/>
                </a:lnTo>
                <a:lnTo>
                  <a:pt x="30733" y="110600"/>
                </a:lnTo>
                <a:lnTo>
                  <a:pt x="58189" y="117407"/>
                </a:lnTo>
                <a:lnTo>
                  <a:pt x="137361" y="117407"/>
                </a:lnTo>
                <a:lnTo>
                  <a:pt x="137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15524709" y="2905192"/>
            <a:ext cx="518159" cy="117475"/>
          </a:xfrm>
          <a:custGeom>
            <a:avLst/>
            <a:gdLst/>
            <a:ahLst/>
            <a:cxnLst/>
            <a:rect l="l" t="t" r="r" b="b"/>
            <a:pathLst>
              <a:path w="518159" h="117475">
                <a:moveTo>
                  <a:pt x="459764" y="0"/>
                </a:moveTo>
                <a:lnTo>
                  <a:pt x="57977" y="0"/>
                </a:lnTo>
                <a:lnTo>
                  <a:pt x="21426" y="13588"/>
                </a:lnTo>
                <a:lnTo>
                  <a:pt x="1351" y="50219"/>
                </a:lnTo>
                <a:lnTo>
                  <a:pt x="0" y="66549"/>
                </a:lnTo>
                <a:lnTo>
                  <a:pt x="3577" y="80281"/>
                </a:lnTo>
                <a:lnTo>
                  <a:pt x="30727" y="110599"/>
                </a:lnTo>
                <a:lnTo>
                  <a:pt x="58178" y="117407"/>
                </a:lnTo>
                <a:lnTo>
                  <a:pt x="459985" y="117407"/>
                </a:lnTo>
                <a:lnTo>
                  <a:pt x="496540" y="103806"/>
                </a:lnTo>
                <a:lnTo>
                  <a:pt x="516605" y="67172"/>
                </a:lnTo>
                <a:lnTo>
                  <a:pt x="517956" y="50844"/>
                </a:lnTo>
                <a:lnTo>
                  <a:pt x="514380" y="37114"/>
                </a:lnTo>
                <a:lnTo>
                  <a:pt x="487230" y="6805"/>
                </a:lnTo>
                <a:lnTo>
                  <a:pt x="45976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14349804" y="2905192"/>
            <a:ext cx="1108075" cy="117475"/>
          </a:xfrm>
          <a:custGeom>
            <a:avLst/>
            <a:gdLst/>
            <a:ahLst/>
            <a:cxnLst/>
            <a:rect l="l" t="t" r="r" b="b"/>
            <a:pathLst>
              <a:path w="1108075" h="117475">
                <a:moveTo>
                  <a:pt x="1049275" y="0"/>
                </a:moveTo>
                <a:lnTo>
                  <a:pt x="57984" y="0"/>
                </a:lnTo>
                <a:lnTo>
                  <a:pt x="21422" y="13581"/>
                </a:lnTo>
                <a:lnTo>
                  <a:pt x="1351" y="50210"/>
                </a:lnTo>
                <a:lnTo>
                  <a:pt x="0" y="66540"/>
                </a:lnTo>
                <a:lnTo>
                  <a:pt x="3572" y="80274"/>
                </a:lnTo>
                <a:lnTo>
                  <a:pt x="30710" y="110598"/>
                </a:lnTo>
                <a:lnTo>
                  <a:pt x="58167" y="117407"/>
                </a:lnTo>
                <a:lnTo>
                  <a:pt x="1049477" y="117407"/>
                </a:lnTo>
                <a:lnTo>
                  <a:pt x="1086032" y="103813"/>
                </a:lnTo>
                <a:lnTo>
                  <a:pt x="1106103" y="67181"/>
                </a:lnTo>
                <a:lnTo>
                  <a:pt x="1107454" y="50854"/>
                </a:lnTo>
                <a:lnTo>
                  <a:pt x="1103881" y="37121"/>
                </a:lnTo>
                <a:lnTo>
                  <a:pt x="1076734" y="6806"/>
                </a:lnTo>
                <a:lnTo>
                  <a:pt x="10492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6" name="object 66"/>
          <p:cNvSpPr/>
          <p:nvPr/>
        </p:nvSpPr>
        <p:spPr>
          <a:xfrm>
            <a:off x="10135117" y="1248359"/>
            <a:ext cx="1513840" cy="117475"/>
          </a:xfrm>
          <a:custGeom>
            <a:avLst/>
            <a:gdLst/>
            <a:ahLst/>
            <a:cxnLst/>
            <a:rect l="l" t="t" r="r" b="b"/>
            <a:pathLst>
              <a:path w="1513840" h="117475">
                <a:moveTo>
                  <a:pt x="1455085" y="0"/>
                </a:moveTo>
                <a:lnTo>
                  <a:pt x="57970" y="0"/>
                </a:lnTo>
                <a:lnTo>
                  <a:pt x="21427" y="13593"/>
                </a:lnTo>
                <a:lnTo>
                  <a:pt x="1351" y="50224"/>
                </a:lnTo>
                <a:lnTo>
                  <a:pt x="0" y="66554"/>
                </a:lnTo>
                <a:lnTo>
                  <a:pt x="3581" y="80287"/>
                </a:lnTo>
                <a:lnTo>
                  <a:pt x="30739" y="110601"/>
                </a:lnTo>
                <a:lnTo>
                  <a:pt x="58183" y="117407"/>
                </a:lnTo>
                <a:lnTo>
                  <a:pt x="1455296" y="117407"/>
                </a:lnTo>
                <a:lnTo>
                  <a:pt x="1491840" y="103809"/>
                </a:lnTo>
                <a:lnTo>
                  <a:pt x="1511918" y="67176"/>
                </a:lnTo>
                <a:lnTo>
                  <a:pt x="1513271" y="50848"/>
                </a:lnTo>
                <a:lnTo>
                  <a:pt x="1509695" y="37120"/>
                </a:lnTo>
                <a:lnTo>
                  <a:pt x="1482538" y="6807"/>
                </a:lnTo>
                <a:lnTo>
                  <a:pt x="14550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7" name="object 67"/>
          <p:cNvSpPr/>
          <p:nvPr/>
        </p:nvSpPr>
        <p:spPr>
          <a:xfrm>
            <a:off x="11730618" y="1248359"/>
            <a:ext cx="578485" cy="117475"/>
          </a:xfrm>
          <a:custGeom>
            <a:avLst/>
            <a:gdLst/>
            <a:ahLst/>
            <a:cxnLst/>
            <a:rect l="l" t="t" r="r" b="b"/>
            <a:pathLst>
              <a:path w="578484" h="117475">
                <a:moveTo>
                  <a:pt x="519698" y="0"/>
                </a:moveTo>
                <a:lnTo>
                  <a:pt x="57981" y="0"/>
                </a:lnTo>
                <a:lnTo>
                  <a:pt x="21430" y="13584"/>
                </a:lnTo>
                <a:lnTo>
                  <a:pt x="1352" y="50213"/>
                </a:lnTo>
                <a:lnTo>
                  <a:pt x="0" y="66544"/>
                </a:lnTo>
                <a:lnTo>
                  <a:pt x="3576" y="80276"/>
                </a:lnTo>
                <a:lnTo>
                  <a:pt x="30723" y="110598"/>
                </a:lnTo>
                <a:lnTo>
                  <a:pt x="58171" y="117407"/>
                </a:lnTo>
                <a:lnTo>
                  <a:pt x="519911" y="117407"/>
                </a:lnTo>
                <a:lnTo>
                  <a:pt x="556454" y="103808"/>
                </a:lnTo>
                <a:lnTo>
                  <a:pt x="576531" y="67175"/>
                </a:lnTo>
                <a:lnTo>
                  <a:pt x="577884" y="50848"/>
                </a:lnTo>
                <a:lnTo>
                  <a:pt x="574306" y="37117"/>
                </a:lnTo>
                <a:lnTo>
                  <a:pt x="547148" y="6805"/>
                </a:lnTo>
                <a:lnTo>
                  <a:pt x="51969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68"/>
          <p:cNvSpPr/>
          <p:nvPr/>
        </p:nvSpPr>
        <p:spPr>
          <a:xfrm>
            <a:off x="12423649" y="1248359"/>
            <a:ext cx="722630" cy="117475"/>
          </a:xfrm>
          <a:custGeom>
            <a:avLst/>
            <a:gdLst/>
            <a:ahLst/>
            <a:cxnLst/>
            <a:rect l="l" t="t" r="r" b="b"/>
            <a:pathLst>
              <a:path w="722630" h="117475">
                <a:moveTo>
                  <a:pt x="664361" y="0"/>
                </a:moveTo>
                <a:lnTo>
                  <a:pt x="57974" y="0"/>
                </a:lnTo>
                <a:lnTo>
                  <a:pt x="21423" y="13592"/>
                </a:lnTo>
                <a:lnTo>
                  <a:pt x="1351" y="50223"/>
                </a:lnTo>
                <a:lnTo>
                  <a:pt x="0" y="66554"/>
                </a:lnTo>
                <a:lnTo>
                  <a:pt x="3577" y="80284"/>
                </a:lnTo>
                <a:lnTo>
                  <a:pt x="30730" y="110600"/>
                </a:lnTo>
                <a:lnTo>
                  <a:pt x="58183" y="117407"/>
                </a:lnTo>
                <a:lnTo>
                  <a:pt x="664510" y="117407"/>
                </a:lnTo>
                <a:lnTo>
                  <a:pt x="701061" y="103834"/>
                </a:lnTo>
                <a:lnTo>
                  <a:pt x="721151" y="67207"/>
                </a:lnTo>
                <a:lnTo>
                  <a:pt x="722506" y="50882"/>
                </a:lnTo>
                <a:lnTo>
                  <a:pt x="718936" y="37142"/>
                </a:lnTo>
                <a:lnTo>
                  <a:pt x="691797" y="6810"/>
                </a:lnTo>
                <a:lnTo>
                  <a:pt x="66436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1" name="object 71"/>
          <p:cNvSpPr txBox="1"/>
          <p:nvPr/>
        </p:nvSpPr>
        <p:spPr>
          <a:xfrm>
            <a:off x="18143" y="7623993"/>
            <a:ext cx="6737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 smtClean="0">
                <a:solidFill>
                  <a:srgbClr val="A1C3E5"/>
                </a:solidFill>
                <a:latin typeface="Arial"/>
                <a:cs typeface="Arial"/>
              </a:rPr>
              <a:t>v1</a:t>
            </a:r>
            <a:r>
              <a:rPr sz="1800" spc="-5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dirty="0">
                <a:solidFill>
                  <a:srgbClr val="A1C3E5"/>
                </a:solidFill>
                <a:latin typeface="Arial"/>
                <a:cs typeface="Arial"/>
              </a:rPr>
              <a:t>2</a:t>
            </a:r>
            <a:r>
              <a:rPr sz="1800" spc="-10" dirty="0" smtClean="0">
                <a:solidFill>
                  <a:srgbClr val="A1C3E5"/>
                </a:solidFill>
                <a:latin typeface="Arial"/>
                <a:cs typeface="Arial"/>
              </a:rPr>
              <a:t>.</a:t>
            </a:r>
            <a:r>
              <a:rPr lang="en-US" sz="1800" spc="-10" dirty="0" smtClean="0">
                <a:solidFill>
                  <a:srgbClr val="A1C3E5"/>
                </a:solidFill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18" name="object 113"/>
          <p:cNvSpPr txBox="1">
            <a:spLocks noGrp="1"/>
          </p:cNvSpPr>
          <p:nvPr>
            <p:ph type="title"/>
          </p:nvPr>
        </p:nvSpPr>
        <p:spPr>
          <a:xfrm>
            <a:off x="927100" y="3645459"/>
            <a:ext cx="12219179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t</a:t>
            </a:r>
            <a:r>
              <a:rPr spc="-10" dirty="0"/>
              <a:t>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117" name="object 115"/>
          <p:cNvSpPr txBox="1"/>
          <p:nvPr/>
        </p:nvSpPr>
        <p:spPr>
          <a:xfrm>
            <a:off x="927100" y="4991380"/>
            <a:ext cx="9208017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85"/>
              </a:lnSpc>
            </a:pP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G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e</a:t>
            </a:r>
            <a:r>
              <a:rPr sz="3600" spc="-10" dirty="0">
                <a:solidFill>
                  <a:srgbClr val="A1C3E5"/>
                </a:solidFill>
                <a:latin typeface="Arial"/>
                <a:cs typeface="Arial"/>
              </a:rPr>
              <a:t>tt</a:t>
            </a:r>
            <a:r>
              <a:rPr sz="3600" dirty="0">
                <a:solidFill>
                  <a:srgbClr val="A1C3E5"/>
                </a:solidFill>
                <a:latin typeface="Arial"/>
                <a:cs typeface="Arial"/>
              </a:rPr>
              <a:t>ing</a:t>
            </a:r>
            <a:r>
              <a:rPr sz="3600" spc="-5" dirty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M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ore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D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10" dirty="0" smtClean="0">
                <a:solidFill>
                  <a:srgbClr val="A1C3E5"/>
                </a:solidFill>
                <a:latin typeface="Arial"/>
                <a:cs typeface="Arial"/>
              </a:rPr>
              <a:t>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a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10" dirty="0">
                <a:solidFill>
                  <a:srgbClr val="A1C3E5"/>
                </a:solidFill>
                <a:latin typeface="Arial"/>
                <a:cs typeface="Arial"/>
              </a:rPr>
              <a:t>F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rom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dirty="0">
                <a:solidFill>
                  <a:srgbClr val="A1C3E5"/>
                </a:solidFill>
                <a:latin typeface="Arial"/>
                <a:cs typeface="Arial"/>
              </a:rPr>
              <a:t>Y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our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 </a:t>
            </a:r>
            <a:r>
              <a:rPr lang="en-US" sz="3600" spc="-5" dirty="0">
                <a:solidFill>
                  <a:srgbClr val="A1C3E5"/>
                </a:solidFill>
                <a:latin typeface="Arial"/>
                <a:cs typeface="Arial"/>
              </a:rPr>
              <a:t>S</a:t>
            </a:r>
            <a:r>
              <a:rPr sz="3600" spc="-5" dirty="0" smtClean="0">
                <a:solidFill>
                  <a:srgbClr val="A1C3E5"/>
                </a:solidFill>
                <a:latin typeface="Arial"/>
                <a:cs typeface="Arial"/>
              </a:rPr>
              <a:t>yst</a:t>
            </a:r>
            <a:r>
              <a:rPr sz="3600" dirty="0" smtClean="0">
                <a:solidFill>
                  <a:srgbClr val="A1C3E5"/>
                </a:solidFill>
                <a:latin typeface="Arial"/>
                <a:cs typeface="Arial"/>
              </a:rPr>
              <a:t>ems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87" y="8153400"/>
            <a:ext cx="938013" cy="102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templates/default/</a:t>
            </a:r>
            <a:r>
              <a:rPr sz="2400" dirty="0" smtClean="0">
                <a:latin typeface="Courier New"/>
                <a:cs typeface="Courier New"/>
              </a:rPr>
              <a:t>config.rb</a:t>
            </a:r>
            <a:r>
              <a:rPr lang="en-US" sz="2400" dirty="0" smtClean="0">
                <a:latin typeface="Courier New"/>
                <a:cs typeface="Courier New"/>
              </a:rPr>
              <a:t>.erb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if </a:t>
            </a:r>
            <a:r>
              <a:rPr lang="en-US" sz="2800" dirty="0" err="1">
                <a:latin typeface="Inconsolata"/>
                <a:cs typeface="Inconsolata"/>
              </a:rPr>
              <a:t>node.attribute</a:t>
            </a:r>
            <a:r>
              <a:rPr lang="en-US" sz="2800" dirty="0">
                <a:latin typeface="Inconsolata"/>
                <a:cs typeface="Inconsolata"/>
              </a:rPr>
              <a:t>?("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") &amp;&amp;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"].attribute?("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")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err="1" smtClean="0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] &lt;&lt; "&lt;%= node["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plugin_path</a:t>
            </a:r>
            <a:r>
              <a:rPr lang="en-US" sz="2800" dirty="0">
                <a:latin typeface="Inconsolata"/>
                <a:cs typeface="Inconsolata"/>
              </a:rPr>
              <a:t>"] %&gt;"</a:t>
            </a:r>
          </a:p>
          <a:p>
            <a:r>
              <a:rPr lang="en-US" sz="2800" dirty="0">
                <a:latin typeface="Inconsolata"/>
                <a:cs typeface="Inconsolata"/>
              </a:rPr>
              <a:t>&lt;% end -%</a:t>
            </a:r>
            <a:r>
              <a:rPr lang="en-US" sz="2800" dirty="0" smtClean="0">
                <a:latin typeface="Inconsolata"/>
                <a:cs typeface="Inconsolata"/>
              </a:rPr>
              <a:t>&gt;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unless @</a:t>
            </a:r>
            <a:r>
              <a:rPr lang="en-US" sz="2800" dirty="0" err="1">
                <a:latin typeface="Inconsolata"/>
                <a:cs typeface="Inconsolata"/>
              </a:rPr>
              <a:t>ohai_disabled_plugins.empty</a:t>
            </a:r>
            <a:r>
              <a:rPr lang="en-US" sz="2800" dirty="0">
                <a:latin typeface="Inconsolata"/>
                <a:cs typeface="Inconsolata"/>
              </a:rPr>
              <a:t>? -%&gt;</a:t>
            </a:r>
          </a:p>
          <a:p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::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[: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] = [&lt;%= @</a:t>
            </a:r>
            <a:r>
              <a:rPr lang="en-US" sz="2800" dirty="0" err="1">
                <a:latin typeface="Inconsolata"/>
                <a:cs typeface="Inconsolata"/>
              </a:rPr>
              <a:t>ohai_disabled_plugins.map</a:t>
            </a:r>
            <a:r>
              <a:rPr lang="en-US" sz="2800" dirty="0">
                <a:latin typeface="Inconsolata"/>
                <a:cs typeface="Inconsolata"/>
              </a:rPr>
              <a:t> { |k</a:t>
            </a:r>
            <a:r>
              <a:rPr lang="en-US" sz="2800" dirty="0" smtClean="0">
                <a:latin typeface="Inconsolata"/>
                <a:cs typeface="Inconsolata"/>
              </a:rPr>
              <a:t>| </a:t>
            </a:r>
            <a:r>
              <a:rPr lang="en-US" sz="2800" dirty="0" err="1" smtClean="0">
                <a:latin typeface="Inconsolata"/>
                <a:cs typeface="Inconsolata"/>
              </a:rPr>
              <a:t>k.match</a:t>
            </a:r>
            <a:r>
              <a:rPr lang="en-US" sz="2800" dirty="0">
                <a:latin typeface="Inconsolata"/>
                <a:cs typeface="Inconsolata"/>
              </a:rPr>
              <a:t>(</a:t>
            </a:r>
            <a:r>
              <a:rPr lang="en-US" sz="2800" dirty="0" smtClean="0">
                <a:latin typeface="Inconsolata"/>
                <a:cs typeface="Inconsolata"/>
              </a:rPr>
              <a:t>/...</a:t>
            </a:r>
          </a:p>
          <a:p>
            <a:endParaRPr lang="en-US" sz="2800" dirty="0" smtClean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&lt;</a:t>
            </a:r>
            <a:r>
              <a:rPr lang="en-US" sz="2800" dirty="0">
                <a:latin typeface="Inconsolata"/>
                <a:cs typeface="Inconsolata"/>
              </a:rPr>
              <a:t>% end -%&gt;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000" y="32766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000" y="4572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6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smtClean="0">
                <a:latin typeface="Courier New"/>
                <a:cs typeface="Courier New"/>
              </a:rPr>
              <a:t>roles/</a:t>
            </a:r>
            <a:r>
              <a:rPr lang="en-US" sz="2400" dirty="0" err="1" smtClean="0">
                <a:latin typeface="Courier New"/>
                <a:cs typeface="Courier New"/>
              </a:rPr>
              <a:t>base.rb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lang="en-US" sz="5450" spc="-90" dirty="0" smtClean="0"/>
              <a:t>Update the base role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name "base"</a:t>
            </a:r>
          </a:p>
          <a:p>
            <a:r>
              <a:rPr lang="en-US" sz="2800" dirty="0">
                <a:latin typeface="Inconsolata"/>
                <a:cs typeface="Inconsolata"/>
              </a:rPr>
              <a:t>description "Base Server Role"</a:t>
            </a:r>
          </a:p>
          <a:p>
            <a:r>
              <a:rPr lang="en-US" sz="2800" dirty="0" err="1">
                <a:latin typeface="Inconsolata"/>
                <a:cs typeface="Inconsolata"/>
              </a:rPr>
              <a:t>run_list</a:t>
            </a:r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"recipe[chef-client::</a:t>
            </a:r>
            <a:r>
              <a:rPr lang="en-US" sz="2800" dirty="0" err="1" smtClean="0">
                <a:latin typeface="Inconsolata"/>
                <a:cs typeface="Inconsolata"/>
              </a:rPr>
              <a:t>config</a:t>
            </a:r>
            <a:r>
              <a:rPr lang="en-US" sz="2800" dirty="0" smtClean="0">
                <a:latin typeface="Inconsolata"/>
                <a:cs typeface="Inconsolata"/>
              </a:rPr>
              <a:t>"], "</a:t>
            </a:r>
            <a:r>
              <a:rPr lang="en-US" sz="2800" dirty="0">
                <a:latin typeface="Inconsolata"/>
                <a:cs typeface="Inconsolata"/>
              </a:rPr>
              <a:t>recipe[chef-client::</a:t>
            </a:r>
            <a:r>
              <a:rPr lang="en-US" sz="2800" dirty="0" err="1">
                <a:latin typeface="Inconsolata"/>
                <a:cs typeface="Inconsolata"/>
              </a:rPr>
              <a:t>delete_validation</a:t>
            </a:r>
            <a:r>
              <a:rPr lang="en-US" sz="2800" dirty="0">
                <a:latin typeface="Inconsolata"/>
                <a:cs typeface="Inconsolata"/>
              </a:rPr>
              <a:t>]", "recipe[chef-client]", "recipe[</a:t>
            </a:r>
            <a:r>
              <a:rPr lang="en-US" sz="2800" dirty="0" err="1">
                <a:latin typeface="Inconsolata"/>
                <a:cs typeface="Inconsolata"/>
              </a:rPr>
              <a:t>ntp</a:t>
            </a:r>
            <a:r>
              <a:rPr lang="en-US" sz="2800" dirty="0">
                <a:latin typeface="Inconsolata"/>
                <a:cs typeface="Inconsolata"/>
              </a:rPr>
              <a:t>]", "recipe[</a:t>
            </a:r>
            <a:r>
              <a:rPr lang="en-US" sz="2800" dirty="0" err="1">
                <a:latin typeface="Inconsolata"/>
                <a:cs typeface="Inconsolata"/>
              </a:rPr>
              <a:t>motd</a:t>
            </a:r>
            <a:r>
              <a:rPr lang="en-US" sz="2800" dirty="0">
                <a:latin typeface="Inconsolata"/>
                <a:cs typeface="Inconsolata"/>
              </a:rPr>
              <a:t>]", "recipe[users]"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55800" y="3282185"/>
            <a:ext cx="5562600" cy="502681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7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upload </a:t>
            </a:r>
            <a:r>
              <a:rPr lang="en-US" sz="4000" b="1" dirty="0" err="1" smtClean="0">
                <a:solidFill>
                  <a:srgbClr val="FFFFFF"/>
                </a:solidFill>
                <a:latin typeface="Inconsolata"/>
                <a:cs typeface="Inconsolata"/>
              </a:rPr>
              <a:t>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Exercise: Upload the base role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Updated Role base!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3238666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090476"/>
          </a:xfrm>
          <a:prstGeom prst="rect">
            <a:avLst/>
          </a:prstGeom>
        </p:spPr>
        <p:txBody>
          <a:bodyPr vert="horz" wrap="square" lIns="0" tIns="13505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00" spc="-125" dirty="0"/>
              <a:t>W</a:t>
            </a:r>
            <a:r>
              <a:rPr sz="6200" spc="-5" dirty="0"/>
              <a:t>r</a:t>
            </a:r>
            <a:r>
              <a:rPr sz="6200" spc="-10" dirty="0"/>
              <a:t>i</a:t>
            </a:r>
            <a:r>
              <a:rPr sz="6200" spc="-5" dirty="0"/>
              <a:t>t</a:t>
            </a:r>
            <a:r>
              <a:rPr sz="6200" spc="-10" dirty="0"/>
              <a:t>ing</a:t>
            </a:r>
            <a:r>
              <a:rPr sz="6200" spc="-5" dirty="0"/>
              <a:t> </a:t>
            </a:r>
            <a:r>
              <a:rPr sz="6200" spc="-15" dirty="0"/>
              <a:t>Oh</a:t>
            </a:r>
            <a:r>
              <a:rPr sz="6200" spc="-5" dirty="0"/>
              <a:t>ai </a:t>
            </a:r>
            <a:r>
              <a:rPr sz="6200" spc="-10" dirty="0"/>
              <a:t>Plugi</a:t>
            </a:r>
            <a:r>
              <a:rPr sz="6200" spc="-15" dirty="0"/>
              <a:t>n</a:t>
            </a:r>
            <a:r>
              <a:rPr sz="6200" spc="-5" dirty="0"/>
              <a:t>s:</a:t>
            </a:r>
            <a:r>
              <a:rPr sz="6200" spc="-235" dirty="0"/>
              <a:t> </a:t>
            </a:r>
            <a:r>
              <a:rPr sz="6200" spc="-5" dirty="0"/>
              <a:t>A</a:t>
            </a:r>
            <a:r>
              <a:rPr sz="6200" spc="-15" dirty="0"/>
              <a:t>p</a:t>
            </a:r>
            <a:r>
              <a:rPr sz="6200" spc="-5" dirty="0"/>
              <a:t>ac</a:t>
            </a:r>
            <a:r>
              <a:rPr sz="6200" spc="-15" dirty="0"/>
              <a:t>h</a:t>
            </a:r>
            <a:r>
              <a:rPr sz="6200" spc="-5" dirty="0"/>
              <a:t>e </a:t>
            </a:r>
            <a:r>
              <a:rPr sz="6200" spc="-10" dirty="0"/>
              <a:t>M</a:t>
            </a:r>
            <a:r>
              <a:rPr sz="6200" spc="-15" dirty="0"/>
              <a:t>odu</a:t>
            </a:r>
            <a:r>
              <a:rPr sz="6200" spc="-10" dirty="0"/>
              <a:t>l</a:t>
            </a:r>
            <a:r>
              <a:rPr sz="6200" spc="-5" dirty="0"/>
              <a:t>es</a:t>
            </a:r>
            <a:endParaRPr sz="62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04669" cy="2975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661670" indent="-381000">
              <a:lnSpc>
                <a:spcPts val="5500"/>
              </a:lnSpc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dirty="0">
                <a:latin typeface="Arial"/>
                <a:cs typeface="Arial"/>
              </a:rPr>
              <a:t>Pr</a:t>
            </a:r>
            <a:r>
              <a:rPr sz="4400" b="1" spc="-10" dirty="0">
                <a:latin typeface="Arial"/>
                <a:cs typeface="Arial"/>
              </a:rPr>
              <a:t>obl</a:t>
            </a:r>
            <a:r>
              <a:rPr sz="4400" b="1" dirty="0">
                <a:latin typeface="Arial"/>
                <a:cs typeface="Arial"/>
              </a:rPr>
              <a:t>em:</a:t>
            </a:r>
            <a:r>
              <a:rPr sz="4400" b="1" spc="-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cap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ure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alled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 modules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pa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Font typeface="Arial"/>
              <a:buChar char="•"/>
              <a:tabLst>
                <a:tab pos="393700" algn="l"/>
              </a:tabLst>
            </a:pPr>
            <a:r>
              <a:rPr sz="4400" b="1" spc="-5" dirty="0">
                <a:latin typeface="Arial"/>
                <a:cs typeface="Arial"/>
              </a:rPr>
              <a:t>S</a:t>
            </a:r>
            <a:r>
              <a:rPr sz="4400" b="1" spc="-10" dirty="0">
                <a:latin typeface="Arial"/>
                <a:cs typeface="Arial"/>
              </a:rPr>
              <a:t>u</a:t>
            </a:r>
            <a:r>
              <a:rPr sz="4400" b="1" dirty="0">
                <a:latin typeface="Arial"/>
                <a:cs typeface="Arial"/>
              </a:rPr>
              <a:t>ccess:</a:t>
            </a:r>
            <a:r>
              <a:rPr sz="4400" b="1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visible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88428"/>
          </a:xfrm>
          <a:prstGeom prst="rect">
            <a:avLst/>
          </a:prstGeom>
        </p:spPr>
        <p:txBody>
          <a:bodyPr vert="horz" wrap="square" lIns="0" tIns="12540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250" spc="-105" dirty="0"/>
              <a:t>W</a:t>
            </a:r>
            <a:r>
              <a:rPr sz="6250" spc="5" dirty="0"/>
              <a:t>r</a:t>
            </a:r>
            <a:r>
              <a:rPr sz="6250" spc="-5" dirty="0"/>
              <a:t>i</a:t>
            </a:r>
            <a:r>
              <a:rPr sz="6250" dirty="0"/>
              <a:t>tin</a:t>
            </a:r>
            <a:r>
              <a:rPr sz="6250" spc="5" dirty="0"/>
              <a:t>g</a:t>
            </a:r>
            <a:r>
              <a:rPr sz="6250" dirty="0"/>
              <a:t> Oh</a:t>
            </a:r>
            <a:r>
              <a:rPr sz="6250" spc="5" dirty="0"/>
              <a:t>a</a:t>
            </a:r>
            <a:r>
              <a:rPr sz="6250" dirty="0"/>
              <a:t>i </a:t>
            </a:r>
            <a:r>
              <a:rPr sz="6250" spc="5" dirty="0"/>
              <a:t>P</a:t>
            </a:r>
            <a:r>
              <a:rPr sz="6250" dirty="0"/>
              <a:t>lug</a:t>
            </a:r>
            <a:r>
              <a:rPr sz="6250" spc="-5" dirty="0"/>
              <a:t>i</a:t>
            </a:r>
            <a:r>
              <a:rPr sz="6250" dirty="0"/>
              <a:t>n</a:t>
            </a:r>
            <a:r>
              <a:rPr sz="6250" spc="5" dirty="0"/>
              <a:t>s</a:t>
            </a:r>
            <a:r>
              <a:rPr sz="6250" dirty="0"/>
              <a:t>: </a:t>
            </a:r>
            <a:r>
              <a:rPr sz="6250" spc="5" dirty="0"/>
              <a:t>a</a:t>
            </a:r>
            <a:r>
              <a:rPr sz="6250" dirty="0"/>
              <a:t>p</a:t>
            </a:r>
            <a:r>
              <a:rPr sz="6250" spc="5" dirty="0"/>
              <a:t>ac</a:t>
            </a:r>
            <a:r>
              <a:rPr sz="6250" dirty="0"/>
              <a:t>h</a:t>
            </a:r>
            <a:r>
              <a:rPr sz="6250" spc="5" dirty="0"/>
              <a:t>e</a:t>
            </a:r>
            <a:r>
              <a:rPr sz="6250" spc="-5" dirty="0"/>
              <a:t>.</a:t>
            </a:r>
            <a:r>
              <a:rPr sz="6250" spc="10" dirty="0"/>
              <a:t>m</a:t>
            </a:r>
            <a:r>
              <a:rPr sz="6250" dirty="0"/>
              <a:t>odu</a:t>
            </a:r>
            <a:r>
              <a:rPr sz="6250" spc="-5" dirty="0"/>
              <a:t>l</a:t>
            </a:r>
            <a:r>
              <a:rPr sz="6250" spc="5" dirty="0"/>
              <a:t>es</a:t>
            </a:r>
            <a:endParaRPr sz="62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 </a:t>
            </a:r>
            <a:r>
              <a:rPr lang="en-US" sz="4000" dirty="0" smtClean="0">
                <a:solidFill>
                  <a:srgbClr val="FFFFFF"/>
                </a:solidFill>
                <a:latin typeface="Inconsolata"/>
                <a:cs typeface="Inconsolata"/>
              </a:rPr>
              <a:t>apachectl -t -D DUMP_MODULES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http_module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so_module</a:t>
            </a: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auth_basic_module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auth_digest_module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authn_file_module (shared)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authn_alias_module (shared)</a:t>
            </a: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In</a:t>
            </a:r>
            <a:r>
              <a:rPr dirty="0"/>
              <a:t>sta</a:t>
            </a:r>
            <a:r>
              <a:rPr spc="-10" dirty="0"/>
              <a:t>llin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277975" cy="4737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033144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Cu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 cookbook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igures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Delivers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</a:t>
            </a:r>
            <a:endParaRPr sz="48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supermarke</a:t>
            </a:r>
            <a:r>
              <a:rPr sz="4800" u="heavy" spc="-10" dirty="0">
                <a:latin typeface="Arial"/>
                <a:cs typeface="Arial"/>
                <a:hlinkClick r:id="rId2"/>
              </a:rPr>
              <a:t>t.</a:t>
            </a:r>
            <a:r>
              <a:rPr sz="4800" u="heavy" dirty="0">
                <a:latin typeface="Arial"/>
                <a:cs typeface="Arial"/>
                <a:hlinkClick r:id="rId2"/>
              </a:rPr>
              <a:t>che</a:t>
            </a:r>
            <a:r>
              <a:rPr sz="4800" u="heavy" spc="-10" dirty="0">
                <a:latin typeface="Arial"/>
                <a:cs typeface="Arial"/>
                <a:hlinkClick r:id="rId2"/>
              </a:rPr>
              <a:t>f.</a:t>
            </a:r>
            <a:r>
              <a:rPr sz="4800" u="heavy" dirty="0">
                <a:latin typeface="Arial"/>
                <a:cs typeface="Arial"/>
                <a:hlinkClick r:id="rId2"/>
              </a:rPr>
              <a:t>io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cookboo</a:t>
            </a:r>
            <a:r>
              <a:rPr sz="4800" u="heavy" spc="-5" dirty="0">
                <a:latin typeface="Arial"/>
                <a:cs typeface="Arial"/>
                <a:hlinkClick r:id="rId2"/>
              </a:rPr>
              <a:t>ks</a:t>
            </a:r>
            <a:r>
              <a:rPr sz="4800" u="heavy" spc="-10" dirty="0">
                <a:latin typeface="Arial"/>
                <a:cs typeface="Arial"/>
                <a:hlinkClick r:id="rId2"/>
              </a:rPr>
              <a:t>/</a:t>
            </a:r>
            <a:r>
              <a:rPr sz="4800" u="heavy" dirty="0">
                <a:latin typeface="Arial"/>
                <a:cs typeface="Arial"/>
                <a:hlinkClick r:id="rId2"/>
              </a:rPr>
              <a:t>ohai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site download ohai 2.0.0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Downloading ohai from the cookbooks site at version 2.0.0 to /Users/YOU/chef-repo/ohai-2.0.0.tar.gz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Cookbook saved: /Users/YOU/chef-repo/cookbooks/ohai-2.0.0.tar.gz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6873"/>
          </a:xfrm>
          <a:prstGeom prst="rect">
            <a:avLst/>
          </a:prstGeom>
        </p:spPr>
        <p:txBody>
          <a:bodyPr vert="horz" wrap="square" lIns="0" tIns="154342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50" spc="-5" dirty="0"/>
              <a:t>Exe</a:t>
            </a:r>
            <a:r>
              <a:rPr sz="6050" dirty="0"/>
              <a:t>r</a:t>
            </a:r>
            <a:r>
              <a:rPr sz="6050" spc="-5" dirty="0"/>
              <a:t>c</a:t>
            </a:r>
            <a:r>
              <a:rPr sz="6050" spc="-10" dirty="0"/>
              <a:t>i</a:t>
            </a:r>
            <a:r>
              <a:rPr sz="6050" spc="-5" dirty="0"/>
              <a:t>se: </a:t>
            </a:r>
            <a:r>
              <a:rPr sz="6050" dirty="0"/>
              <a:t>D</a:t>
            </a:r>
            <a:r>
              <a:rPr sz="6050" spc="-10" dirty="0"/>
              <a:t>ownlo</a:t>
            </a:r>
            <a:r>
              <a:rPr sz="6050" spc="-5" dirty="0"/>
              <a:t>ad t</a:t>
            </a:r>
            <a:r>
              <a:rPr sz="6050" spc="-10" dirty="0"/>
              <a:t>h</a:t>
            </a:r>
            <a:r>
              <a:rPr sz="6050" spc="-5" dirty="0"/>
              <a:t>e </a:t>
            </a:r>
            <a:r>
              <a:rPr sz="6050" spc="-10" dirty="0"/>
              <a:t>Oh</a:t>
            </a:r>
            <a:r>
              <a:rPr sz="6050" spc="-5" dirty="0"/>
              <a:t>ai </a:t>
            </a:r>
            <a:r>
              <a:rPr sz="6050" dirty="0"/>
              <a:t>C</a:t>
            </a:r>
            <a:r>
              <a:rPr sz="6050" spc="-10" dirty="0"/>
              <a:t>oo</a:t>
            </a:r>
            <a:r>
              <a:rPr sz="6050" spc="-5" dirty="0"/>
              <a:t>k</a:t>
            </a:r>
            <a:r>
              <a:rPr sz="6050" spc="-10" dirty="0"/>
              <a:t>boo</a:t>
            </a:r>
            <a:r>
              <a:rPr sz="6050" spc="-5" dirty="0"/>
              <a:t>k</a:t>
            </a:r>
            <a:endParaRPr sz="605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7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tar -zxvf ohai-2.0.0.tar.gz -C cookbooks/ 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18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ohai/CHANGELOG.md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ohai/README.md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ohai/attributes/default.rb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ohai/files/default/plugins/README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x ohai/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metadata.json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46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spc="20" dirty="0"/>
              <a:t>U</a:t>
            </a:r>
            <a:r>
              <a:rPr sz="6450" spc="10" dirty="0"/>
              <a:t>p</a:t>
            </a:r>
            <a:r>
              <a:rPr sz="6450" dirty="0"/>
              <a:t>l</a:t>
            </a:r>
            <a:r>
              <a:rPr sz="6450" spc="10" dirty="0"/>
              <a:t>o</a:t>
            </a:r>
            <a:r>
              <a:rPr sz="6450" spc="15" dirty="0"/>
              <a:t>ad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43" name="object 43"/>
          <p:cNvSpPr txBox="1"/>
          <p:nvPr/>
        </p:nvSpPr>
        <p:spPr>
          <a:xfrm>
            <a:off x="1208087" y="5194300"/>
            <a:ext cx="6402070" cy="1168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200" spc="-5" dirty="0">
                <a:solidFill>
                  <a:srgbClr val="FFFFFF"/>
                </a:solidFill>
                <a:latin typeface="Courier New"/>
                <a:cs typeface="Courier New"/>
              </a:rPr>
              <a:t>ohai Uploade</a:t>
            </a: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8570235" y="5194300"/>
            <a:ext cx="224091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200" dirty="0">
                <a:solidFill>
                  <a:srgbClr val="FFFFFF"/>
                </a:solidFill>
                <a:latin typeface="Courier New"/>
                <a:cs typeface="Courier New"/>
              </a:rPr>
              <a:t>[2.0.0]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ohai [2.0.0]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387600"/>
            <a:ext cx="14630400" cy="49784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4630400" cy="6070600"/>
          </a:xfrm>
          <a:custGeom>
            <a:avLst/>
            <a:gdLst/>
            <a:ahLst/>
            <a:cxnLst/>
            <a:rect l="l" t="t" r="r" b="b"/>
            <a:pathLst>
              <a:path w="14630400" h="4978400">
                <a:moveTo>
                  <a:pt x="0" y="0"/>
                </a:moveTo>
                <a:lnTo>
                  <a:pt x="14630400" y="0"/>
                </a:lnTo>
                <a:lnTo>
                  <a:pt x="14630400" y="4978400"/>
                </a:lnTo>
                <a:lnTo>
                  <a:pt x="0" y="4978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2011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cookbooks/ohai/attributes/</a:t>
            </a:r>
            <a:r>
              <a:rPr sz="3200" dirty="0" smtClean="0">
                <a:latin typeface="Courier New"/>
                <a:cs typeface="Courier New"/>
              </a:rPr>
              <a:t>default.rb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97679"/>
          </a:xfrm>
          <a:prstGeom prst="rect">
            <a:avLst/>
          </a:prstGeom>
        </p:spPr>
        <p:txBody>
          <a:bodyPr vert="horz" wrap="square" lIns="0" tIns="109163" rIns="0" bIns="0" rtlCol="0">
            <a:spAutoFit/>
          </a:bodyPr>
          <a:lstStyle/>
          <a:p>
            <a:pPr marL="12700">
              <a:lnSpc>
                <a:spcPts val="7680"/>
              </a:lnSpc>
            </a:pPr>
            <a:r>
              <a:rPr sz="6450" spc="15" dirty="0"/>
              <a:t>Exe</a:t>
            </a:r>
            <a:r>
              <a:rPr sz="6450" spc="10" dirty="0"/>
              <a:t>r</a:t>
            </a:r>
            <a:r>
              <a:rPr sz="6450" spc="15" dirty="0"/>
              <a:t>c</a:t>
            </a:r>
            <a:r>
              <a:rPr sz="6450" dirty="0"/>
              <a:t>i</a:t>
            </a:r>
            <a:r>
              <a:rPr sz="6450" spc="15" dirty="0"/>
              <a:t>se</a:t>
            </a:r>
            <a:r>
              <a:rPr sz="6450" spc="10" dirty="0"/>
              <a:t>:</a:t>
            </a:r>
            <a:r>
              <a:rPr sz="6450" spc="5" dirty="0"/>
              <a:t> </a:t>
            </a:r>
            <a:r>
              <a:rPr sz="6450" dirty="0"/>
              <a:t>I</a:t>
            </a:r>
            <a:r>
              <a:rPr sz="6450" spc="10" dirty="0"/>
              <a:t>n</a:t>
            </a:r>
            <a:r>
              <a:rPr sz="6450" spc="15" dirty="0"/>
              <a:t>s</a:t>
            </a:r>
            <a:r>
              <a:rPr sz="6450" spc="10" dirty="0"/>
              <a:t>p</a:t>
            </a:r>
            <a:r>
              <a:rPr sz="6450" spc="15" dirty="0"/>
              <a:t>ec</a:t>
            </a:r>
            <a:r>
              <a:rPr sz="6450" spc="10" dirty="0"/>
              <a:t>t</a:t>
            </a:r>
            <a:r>
              <a:rPr sz="6450" spc="5" dirty="0"/>
              <a:t> t</a:t>
            </a:r>
            <a:r>
              <a:rPr sz="6450" spc="10" dirty="0"/>
              <a:t>h</a:t>
            </a:r>
            <a:r>
              <a:rPr sz="6450" spc="15" dirty="0"/>
              <a:t>e</a:t>
            </a:r>
            <a:r>
              <a:rPr sz="6450" spc="5" dirty="0"/>
              <a:t> </a:t>
            </a:r>
            <a:r>
              <a:rPr sz="6450" spc="10" dirty="0"/>
              <a:t>Oh</a:t>
            </a:r>
            <a:r>
              <a:rPr sz="6450" spc="15" dirty="0"/>
              <a:t>a</a:t>
            </a:r>
            <a:r>
              <a:rPr sz="6450" spc="5" dirty="0"/>
              <a:t>i </a:t>
            </a:r>
            <a:r>
              <a:rPr sz="6450" spc="20" dirty="0"/>
              <a:t>C</a:t>
            </a:r>
            <a:r>
              <a:rPr sz="6450" spc="10" dirty="0"/>
              <a:t>oo</a:t>
            </a:r>
            <a:r>
              <a:rPr sz="6450" spc="15" dirty="0"/>
              <a:t>k</a:t>
            </a:r>
            <a:r>
              <a:rPr sz="6450" spc="10" dirty="0"/>
              <a:t>boo</a:t>
            </a:r>
            <a:r>
              <a:rPr sz="6450" spc="15" dirty="0"/>
              <a:t>k</a:t>
            </a:r>
            <a:endParaRPr sz="6450"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452600" cy="58674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 smtClean="0">
              <a:solidFill>
                <a:srgbClr val="008F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FHS location would be /var/lib/chef/ohai_plugins or similar.</a:t>
            </a:r>
            <a:endParaRPr lang="en-US" sz="3200" b="1" spc="-5" dirty="0">
              <a:solidFill>
                <a:srgbClr val="2E716F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case</a:t>
            </a:r>
            <a:r>
              <a:rPr lang="en-US" sz="3200" b="1" spc="-5" dirty="0" smtClean="0">
                <a:latin typeface="Inconsolata"/>
                <a:cs typeface="Inconsolata"/>
              </a:rPr>
              <a:t> node[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"platform_family"</a:t>
            </a:r>
            <a:r>
              <a:rPr lang="en-US" sz="3200" b="1" spc="-5" dirty="0" smtClean="0">
                <a:latin typeface="Inconsolata"/>
                <a:cs typeface="Inconsolata"/>
              </a:rPr>
              <a:t>]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when</a:t>
            </a:r>
            <a:r>
              <a:rPr lang="en-US" sz="3200" b="1" spc="-5" dirty="0" smtClean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"windows"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"C:/chef/ohai_plugins"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else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latin typeface="Inconsolata"/>
                <a:cs typeface="Inconsolata"/>
              </a:rPr>
              <a:t> 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"plugin_path"</a:t>
            </a:r>
            <a:r>
              <a:rPr lang="en-US" sz="3200" b="1" spc="-5" dirty="0" smtClean="0"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"/etc/chef/ohai_plugins"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2E716F"/>
                </a:solidFill>
                <a:latin typeface="Inconsolata"/>
                <a:cs typeface="Inconsolata"/>
              </a:rPr>
              <a:t># The list of plugins and their respective file locations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default[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"ohai"</a:t>
            </a:r>
            <a:r>
              <a:rPr lang="en-US" sz="32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] =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"plugins"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solidFill>
                <a:srgbClr val="B50000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L</a:t>
            </a:r>
            <a:r>
              <a:rPr dirty="0"/>
              <a:t>ess</a:t>
            </a:r>
            <a:r>
              <a:rPr spc="-10" dirty="0"/>
              <a:t>o</a:t>
            </a:r>
            <a:r>
              <a:rPr spc="-5" dirty="0"/>
              <a:t>n </a:t>
            </a:r>
            <a:r>
              <a:rPr spc="-10" dirty="0"/>
              <a:t>Obj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ves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944475" cy="3970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F38C24"/>
              </a:buClr>
              <a:tabLst>
                <a:tab pos="393700" algn="l"/>
              </a:tabLst>
            </a:pPr>
            <a:r>
              <a:rPr sz="4400" spc="-5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ft</a:t>
            </a:r>
            <a:r>
              <a:rPr sz="4400" dirty="0">
                <a:latin typeface="Arial"/>
                <a:cs typeface="Arial"/>
              </a:rPr>
              <a:t>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lesson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will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o</a:t>
            </a:r>
            <a:r>
              <a:rPr lang="en-US" sz="4400" dirty="0">
                <a:latin typeface="Arial"/>
                <a:cs typeface="Arial"/>
              </a:rPr>
              <a:t>:</a:t>
            </a:r>
            <a:endParaRPr sz="4400" dirty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 smtClean="0">
                <a:latin typeface="Arial"/>
                <a:cs typeface="Arial"/>
              </a:rPr>
              <a:t>Explain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un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95" dirty="0" smtClean="0">
                <a:latin typeface="Arial"/>
                <a:cs typeface="Arial"/>
              </a:rPr>
              <a:t>W</a:t>
            </a:r>
            <a:r>
              <a:rPr sz="4400" dirty="0" smtClean="0">
                <a:latin typeface="Arial"/>
                <a:cs typeface="Arial"/>
              </a:rPr>
              <a:t>ri</a:t>
            </a:r>
            <a:r>
              <a:rPr sz="4400" spc="-10" dirty="0" smtClean="0">
                <a:latin typeface="Arial"/>
                <a:cs typeface="Arial"/>
              </a:rPr>
              <a:t>t</a:t>
            </a:r>
            <a:r>
              <a:rPr sz="4400" dirty="0" smtClean="0">
                <a:latin typeface="Arial"/>
                <a:cs typeface="Arial"/>
              </a:rPr>
              <a:t>e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own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Disable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Plugins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26260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could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crea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rb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ile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add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ohai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</a:t>
            </a:r>
            <a:r>
              <a:rPr sz="4400" spc="-5" dirty="0">
                <a:latin typeface="Arial"/>
                <a:cs typeface="Arial"/>
              </a:rPr>
              <a:t>k, </a:t>
            </a:r>
            <a:r>
              <a:rPr sz="4400" dirty="0">
                <a:latin typeface="Arial"/>
                <a:cs typeface="Arial"/>
              </a:rPr>
              <a:t>bu</a:t>
            </a:r>
            <a:r>
              <a:rPr sz="4400" spc="-10" dirty="0">
                <a:latin typeface="Arial"/>
                <a:cs typeface="Arial"/>
              </a:rPr>
              <a:t>t..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  <a:p>
            <a:pPr marL="393700" marR="108966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now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main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orked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version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 communi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our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cookbook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ead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7189"/>
          </a:xfrm>
          <a:prstGeom prst="rect">
            <a:avLst/>
          </a:prstGeom>
        </p:spPr>
        <p:txBody>
          <a:bodyPr vert="horz" wrap="square" lIns="0" tIns="57878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50" spc="10" dirty="0"/>
              <a:t>Exe</a:t>
            </a:r>
            <a:r>
              <a:rPr sz="6750" spc="5" dirty="0"/>
              <a:t>r</a:t>
            </a:r>
            <a:r>
              <a:rPr sz="6750" spc="10" dirty="0"/>
              <a:t>c</a:t>
            </a:r>
            <a:r>
              <a:rPr sz="6750" spc="-5" dirty="0"/>
              <a:t>i</a:t>
            </a:r>
            <a:r>
              <a:rPr sz="6750" spc="10" dirty="0"/>
              <a:t>se</a:t>
            </a:r>
            <a:r>
              <a:rPr sz="6750" spc="5" dirty="0"/>
              <a:t>:</a:t>
            </a:r>
            <a:r>
              <a:rPr sz="6750" dirty="0"/>
              <a:t> </a:t>
            </a:r>
            <a:r>
              <a:rPr sz="6750" spc="10" dirty="0"/>
              <a:t>U</a:t>
            </a:r>
            <a:r>
              <a:rPr sz="6750" spc="5" dirty="0"/>
              <a:t>pdate</a:t>
            </a:r>
            <a:r>
              <a:rPr sz="6750" dirty="0"/>
              <a:t> </a:t>
            </a:r>
            <a:r>
              <a:rPr sz="6750" spc="10" dirty="0"/>
              <a:t>a</a:t>
            </a:r>
            <a:r>
              <a:rPr sz="6750" spc="5" dirty="0"/>
              <a:t>p</a:t>
            </a:r>
            <a:r>
              <a:rPr sz="6750" spc="10" dirty="0"/>
              <a:t>ac</a:t>
            </a:r>
            <a:r>
              <a:rPr sz="6750" spc="5" dirty="0"/>
              <a:t>h</a:t>
            </a:r>
            <a:r>
              <a:rPr sz="6750" spc="10" dirty="0"/>
              <a:t>e</a:t>
            </a:r>
            <a:r>
              <a:rPr sz="6750" dirty="0"/>
              <a:t> </a:t>
            </a:r>
            <a:r>
              <a:rPr sz="6750" spc="10" dirty="0"/>
              <a:t>c</a:t>
            </a:r>
            <a:r>
              <a:rPr sz="6750" spc="5" dirty="0"/>
              <a:t>oo</a:t>
            </a:r>
            <a:r>
              <a:rPr sz="6750" spc="10" dirty="0"/>
              <a:t>k</a:t>
            </a:r>
            <a:r>
              <a:rPr sz="6750" spc="5" dirty="0"/>
              <a:t>boo</a:t>
            </a:r>
            <a:r>
              <a:rPr sz="6750" spc="10" dirty="0"/>
              <a:t>k</a:t>
            </a:r>
            <a:endParaRPr sz="675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383704" y="1958107"/>
            <a:ext cx="1306889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err="1" smtClean="0">
                <a:latin typeface="Courier New"/>
                <a:cs typeface="Courier New"/>
              </a:rPr>
              <a:t>EDITOR:</a:t>
            </a:r>
            <a:r>
              <a:rPr sz="3200" dirty="0" err="1" smtClean="0">
                <a:latin typeface="Courier New"/>
                <a:cs typeface="Courier New"/>
              </a:rPr>
              <a:t>cookbooks</a:t>
            </a:r>
            <a:r>
              <a:rPr sz="3200" dirty="0" smtClean="0">
                <a:latin typeface="Courier New"/>
                <a:cs typeface="Courier New"/>
              </a:rPr>
              <a:t>/apache/</a:t>
            </a:r>
            <a:r>
              <a:rPr sz="3200" dirty="0" err="1" smtClean="0">
                <a:latin typeface="Courier New"/>
                <a:cs typeface="Courier New"/>
              </a:rPr>
              <a:t>metadata.rb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8200" y="2387600"/>
            <a:ext cx="14630400" cy="5842000"/>
          </a:xfrm>
          <a:custGeom>
            <a:avLst/>
            <a:gdLst/>
            <a:ahLst/>
            <a:cxnLst/>
            <a:rect l="l" t="t" r="r" b="b"/>
            <a:pathLst>
              <a:path w="14630400" h="4724400">
                <a:moveTo>
                  <a:pt x="0" y="0"/>
                </a:moveTo>
                <a:lnTo>
                  <a:pt x="14630400" y="0"/>
                </a:lnTo>
                <a:lnTo>
                  <a:pt x="14630400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meta</a:t>
            </a:r>
            <a:r>
              <a:rPr spc="-10" dirty="0"/>
              <a:t>d</a:t>
            </a:r>
            <a:r>
              <a:rPr dirty="0"/>
              <a:t>ata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0" name="object 40"/>
          <p:cNvSpPr/>
          <p:nvPr/>
        </p:nvSpPr>
        <p:spPr>
          <a:xfrm>
            <a:off x="914400" y="2438400"/>
            <a:ext cx="14528800" cy="57658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name   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Name'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maintainer_email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'your email@example.com'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license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'All rights reserved'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description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'Installs/Configures apache'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long_description 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IO</a:t>
            </a:r>
            <a:r>
              <a:rPr lang="en-US" sz="3200" b="1" spc="-5" dirty="0" smtClean="0">
                <a:latin typeface="Inconsolata"/>
                <a:cs typeface="Inconsolata"/>
              </a:rPr>
              <a:t>.read(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.join(</a:t>
            </a:r>
            <a:r>
              <a:rPr lang="en-US" sz="3200" b="1" spc="-5" dirty="0" smtClean="0">
                <a:solidFill>
                  <a:srgbClr val="000074"/>
                </a:solidFill>
                <a:latin typeface="Inconsolata"/>
                <a:cs typeface="Inconsolata"/>
              </a:rPr>
              <a:t>File</a:t>
            </a:r>
            <a:r>
              <a:rPr lang="en-US" sz="3200" b="1" spc="-5" dirty="0" smtClean="0">
                <a:latin typeface="Inconsolata"/>
                <a:cs typeface="Inconsolata"/>
              </a:rPr>
              <a:t>.dirname(</a:t>
            </a:r>
            <a:r>
              <a:rPr lang="en-US" sz="3200" b="1" spc="-5" dirty="0" smtClean="0">
                <a:solidFill>
                  <a:srgbClr val="057900"/>
                </a:solidFill>
                <a:latin typeface="Inconsolata"/>
                <a:cs typeface="Inconsolata"/>
              </a:rPr>
              <a:t>__FILE__</a:t>
            </a:r>
            <a:r>
              <a:rPr lang="en-US" sz="3200" b="1" spc="-5" dirty="0" smtClean="0">
                <a:latin typeface="Inconsolata"/>
                <a:cs typeface="Inconsolata"/>
              </a:rPr>
              <a:t>),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'README.md'</a:t>
            </a:r>
            <a:r>
              <a:rPr lang="en-US" sz="3200" b="1" spc="-5" dirty="0" smtClean="0">
                <a:latin typeface="Inconsolata"/>
                <a:cs typeface="Inconsolata"/>
              </a:rPr>
              <a:t>))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version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'0.4.0'</a:t>
            </a: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endParaRPr lang="en-US" sz="3200" b="1" spc="-5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60000"/>
              </a:lnSpc>
              <a:spcBef>
                <a:spcPts val="1200"/>
              </a:spcBef>
            </a:pPr>
            <a:r>
              <a:rPr lang="en-US" sz="3200" b="1" spc="-5" dirty="0" smtClean="0">
                <a:latin typeface="Inconsolata"/>
                <a:cs typeface="Inconsolata"/>
              </a:rPr>
              <a:t>depends          </a:t>
            </a:r>
            <a:r>
              <a:rPr lang="en-US" sz="3200" b="1" spc="-5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</a:p>
        </p:txBody>
      </p:sp>
      <p:sp>
        <p:nvSpPr>
          <p:cNvPr id="4" name="Rectangle 3"/>
          <p:cNvSpPr/>
          <p:nvPr/>
        </p:nvSpPr>
        <p:spPr>
          <a:xfrm>
            <a:off x="889000" y="5410200"/>
            <a:ext cx="14554200" cy="1524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87400" y="1915699"/>
            <a:ext cx="596773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080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provides "attribute_a", "attribute_b"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1963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provides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depends "attribute_x", "attribute_y"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3027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b="1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plugin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4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collect_data(:default)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 # some Ruby code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end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Inconsolata"/>
              <a:cs typeface="Inconsolata"/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400" y="1915699"/>
            <a:ext cx="6497320" cy="4013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sz="2800" b="1" spc="-969" dirty="0" smtClean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o iden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provides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ined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sz="2800" b="1" dirty="0">
                <a:latin typeface="Inconsolata"/>
                <a:cs typeface="Inconsolata"/>
              </a:rPr>
              <a:t>depends</a:t>
            </a:r>
            <a:r>
              <a:rPr sz="2800" spc="-969" dirty="0">
                <a:latin typeface="Courier New"/>
                <a:cs typeface="Courier New"/>
              </a:rPr>
              <a:t>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comma-separa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</a:t>
            </a:r>
            <a:r>
              <a:rPr sz="2800" spc="-5" dirty="0">
                <a:latin typeface="Arial"/>
                <a:cs typeface="Arial"/>
              </a:rPr>
              <a:t>st 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f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tt</a:t>
            </a:r>
            <a:r>
              <a:rPr sz="2800" dirty="0">
                <a:latin typeface="Arial"/>
                <a:cs typeface="Arial"/>
              </a:rPr>
              <a:t>ribu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ed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ano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her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plugin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- the </a:t>
            </a:r>
            <a:r>
              <a:rPr lang="en-US" sz="2800" dirty="0">
                <a:latin typeface="Arial"/>
                <a:cs typeface="Arial"/>
              </a:rPr>
              <a:t>d</a:t>
            </a:r>
            <a:r>
              <a:rPr sz="280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f</a:t>
            </a:r>
            <a:r>
              <a:rPr sz="2800" dirty="0" smtClean="0">
                <a:latin typeface="Arial"/>
                <a:cs typeface="Arial"/>
              </a:rPr>
              <a:t>aul</a:t>
            </a:r>
            <a:r>
              <a:rPr sz="2800" spc="-5" dirty="0" smtClean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run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 t</a:t>
            </a:r>
            <a:r>
              <a:rPr sz="2800" dirty="0">
                <a:latin typeface="Arial"/>
                <a:cs typeface="Arial"/>
              </a:rPr>
              <a:t>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</a:t>
            </a:r>
            <a:r>
              <a:rPr sz="2800" spc="-5" dirty="0">
                <a:latin typeface="Arial"/>
                <a:cs typeface="Arial"/>
              </a:rPr>
              <a:t>tf</a:t>
            </a:r>
            <a:r>
              <a:rPr sz="2800" dirty="0">
                <a:latin typeface="Arial"/>
                <a:cs typeface="Arial"/>
              </a:rPr>
              <a:t>orm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</a:t>
            </a:r>
            <a:r>
              <a:rPr sz="2800" spc="-5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defined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5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collect_data(:platform) do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attribute_a Mash.new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  # platform-specific Ruby code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nconsolata"/>
                <a:cs typeface="Inconsolata"/>
              </a:rPr>
              <a:t> 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Bas</a:t>
            </a:r>
            <a:r>
              <a:rPr spc="-10" dirty="0"/>
              <a:t>i</a:t>
            </a:r>
            <a:r>
              <a:rPr dirty="0"/>
              <a:t>c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</a:t>
            </a:r>
            <a:r>
              <a:rPr spc="-5" dirty="0"/>
              <a:t>SL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787400" y="1915699"/>
            <a:ext cx="6497320" cy="49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825" marR="534035" indent="-238125"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b="1" dirty="0">
                <a:latin typeface="Inconsolata"/>
                <a:cs typeface="Inconsolata"/>
              </a:rPr>
              <a:t>.plugin(</a:t>
            </a:r>
            <a:r>
              <a:rPr lang="en-US" sz="2800" b="1" dirty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b="1" dirty="0">
                <a:latin typeface="Inconsolata"/>
                <a:cs typeface="Inconsolata"/>
              </a:rPr>
              <a:t>)</a:t>
            </a:r>
            <a:r>
              <a:rPr lang="en-US" sz="2800" b="1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used</a:t>
            </a:r>
            <a:r>
              <a:rPr lang="en-US" sz="2800" spc="-5" dirty="0"/>
              <a:t> t</a:t>
            </a:r>
            <a:r>
              <a:rPr lang="en-US" sz="2800" dirty="0"/>
              <a:t>o iden</a:t>
            </a:r>
            <a:r>
              <a:rPr lang="en-US" sz="2800" spc="-5" dirty="0"/>
              <a:t>t</a:t>
            </a:r>
            <a:r>
              <a:rPr lang="en-US" sz="2800" dirty="0"/>
              <a:t>i</a:t>
            </a:r>
            <a:r>
              <a:rPr lang="en-US" sz="2800" spc="-5" dirty="0"/>
              <a:t>f</a:t>
            </a:r>
            <a:r>
              <a:rPr lang="en-US" sz="2800" dirty="0"/>
              <a:t>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5080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provides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de</a:t>
            </a:r>
            <a:r>
              <a:rPr lang="en-US" sz="2800" spc="-5" dirty="0"/>
              <a:t>f</a:t>
            </a:r>
            <a:r>
              <a:rPr lang="en-US" sz="2800" dirty="0"/>
              <a:t>ined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plugin</a:t>
            </a:r>
          </a:p>
          <a:p>
            <a:pPr marL="250825" marR="32384" indent="-238125">
              <a:spcBef>
                <a:spcPts val="1295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depends</a:t>
            </a:r>
            <a:r>
              <a:rPr lang="en-US" sz="2800" spc="-969" dirty="0">
                <a:latin typeface="Courier New"/>
                <a:cs typeface="Courier New"/>
              </a:rPr>
              <a:t> </a:t>
            </a:r>
            <a:r>
              <a:rPr lang="en-US" sz="2800" dirty="0"/>
              <a:t>-</a:t>
            </a:r>
            <a:r>
              <a:rPr lang="en-US" sz="2800" spc="-5" dirty="0"/>
              <a:t> </a:t>
            </a:r>
            <a:r>
              <a:rPr lang="en-US" sz="2800" dirty="0"/>
              <a:t>comma-separa</a:t>
            </a:r>
            <a:r>
              <a:rPr lang="en-US" sz="2800" spc="-5" dirty="0"/>
              <a:t>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li</a:t>
            </a:r>
            <a:r>
              <a:rPr lang="en-US" sz="2800" spc="-5" dirty="0"/>
              <a:t>st </a:t>
            </a:r>
            <a:r>
              <a:rPr lang="en-US" sz="2800" dirty="0"/>
              <a:t>o</a:t>
            </a:r>
            <a:r>
              <a:rPr lang="en-US" sz="2800" spc="-5" dirty="0"/>
              <a:t>f </a:t>
            </a:r>
            <a:r>
              <a:rPr lang="en-US" sz="2800" dirty="0"/>
              <a:t>a</a:t>
            </a:r>
            <a:r>
              <a:rPr lang="en-US" sz="2800" spc="-5" dirty="0"/>
              <a:t>tt</a:t>
            </a:r>
            <a:r>
              <a:rPr lang="en-US" sz="2800" dirty="0"/>
              <a:t>ribu</a:t>
            </a:r>
            <a:r>
              <a:rPr lang="en-US" sz="2800" spc="-5" dirty="0"/>
              <a:t>t</a:t>
            </a:r>
            <a:r>
              <a:rPr lang="en-US" sz="2800" dirty="0"/>
              <a:t>es</a:t>
            </a:r>
            <a:r>
              <a:rPr lang="en-US" sz="2800" spc="-5" dirty="0"/>
              <a:t> </a:t>
            </a:r>
            <a:r>
              <a:rPr lang="en-US" sz="2800" dirty="0"/>
              <a:t>colle</a:t>
            </a:r>
            <a:r>
              <a:rPr lang="en-US" sz="2800" spc="-5" dirty="0"/>
              <a:t>ct</a:t>
            </a:r>
            <a:r>
              <a:rPr lang="en-US" sz="2800" dirty="0"/>
              <a:t>ed</a:t>
            </a:r>
            <a:r>
              <a:rPr lang="en-US" sz="2800" spc="-5" dirty="0"/>
              <a:t> </a:t>
            </a:r>
            <a:r>
              <a:rPr lang="en-US" sz="2800" dirty="0"/>
              <a:t>by</a:t>
            </a:r>
            <a:r>
              <a:rPr lang="en-US" sz="2800" spc="-5" dirty="0"/>
              <a:t> </a:t>
            </a:r>
            <a:r>
              <a:rPr lang="en-US" sz="2800" dirty="0"/>
              <a:t>ano</a:t>
            </a:r>
            <a:r>
              <a:rPr lang="en-US" sz="2800" spc="-5" dirty="0"/>
              <a:t>t</a:t>
            </a:r>
            <a:r>
              <a:rPr lang="en-US" sz="2800" dirty="0"/>
              <a:t>her</a:t>
            </a:r>
            <a:r>
              <a:rPr lang="en-US" sz="2800" spc="-5" dirty="0"/>
              <a:t> </a:t>
            </a:r>
            <a:r>
              <a:rPr lang="en-US" sz="2800" dirty="0" smtClean="0"/>
              <a:t>plugin</a:t>
            </a:r>
            <a:endParaRPr lang="en-US" sz="2800" dirty="0"/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- the de</a:t>
            </a:r>
            <a:r>
              <a:rPr lang="en-US" sz="2800" spc="-5" dirty="0"/>
              <a:t>f</a:t>
            </a:r>
            <a:r>
              <a:rPr lang="en-US" sz="2800" dirty="0"/>
              <a:t>aul</a:t>
            </a:r>
            <a:r>
              <a:rPr lang="en-US" sz="2800" spc="-5" dirty="0"/>
              <a:t>t </a:t>
            </a:r>
            <a:r>
              <a:rPr lang="en-US" sz="2800" dirty="0"/>
              <a:t>code</a:t>
            </a:r>
            <a:r>
              <a:rPr lang="en-US" sz="2800" spc="-5" dirty="0"/>
              <a:t> </a:t>
            </a:r>
            <a:r>
              <a:rPr lang="en-US" sz="2800" dirty="0"/>
              <a:t>run</a:t>
            </a:r>
            <a:r>
              <a:rPr lang="en-US" sz="2800" spc="-5" dirty="0"/>
              <a:t> </a:t>
            </a:r>
            <a:r>
              <a:rPr lang="en-US" sz="2800" dirty="0"/>
              <a:t>i</a:t>
            </a:r>
            <a:r>
              <a:rPr lang="en-US" sz="2800" spc="-5" dirty="0"/>
              <a:t>f t</a:t>
            </a:r>
            <a:r>
              <a:rPr lang="en-US" sz="2800" dirty="0"/>
              <a:t>he</a:t>
            </a:r>
            <a:r>
              <a:rPr lang="en-US" sz="2800" spc="-5" dirty="0"/>
              <a:t> </a:t>
            </a:r>
            <a:r>
              <a:rPr lang="en-US" sz="2800" dirty="0"/>
              <a:t>pla</a:t>
            </a:r>
            <a:r>
              <a:rPr lang="en-US" sz="2800" spc="-5" dirty="0"/>
              <a:t>tf</a:t>
            </a:r>
            <a:r>
              <a:rPr lang="en-US" sz="2800" dirty="0"/>
              <a:t>orm</a:t>
            </a:r>
            <a:r>
              <a:rPr lang="en-US" sz="2800" spc="-5" dirty="0"/>
              <a:t> </a:t>
            </a:r>
            <a:r>
              <a:rPr lang="en-US" sz="2800" dirty="0"/>
              <a:t>is</a:t>
            </a:r>
            <a:r>
              <a:rPr lang="en-US" sz="2800" spc="-5" dirty="0"/>
              <a:t> </a:t>
            </a:r>
            <a:r>
              <a:rPr lang="en-US" sz="2800" dirty="0"/>
              <a:t>no</a:t>
            </a:r>
            <a:r>
              <a:rPr lang="en-US" sz="2800" spc="-5" dirty="0"/>
              <a:t>t </a:t>
            </a:r>
            <a:r>
              <a:rPr lang="en-US" sz="2800" dirty="0" smtClean="0"/>
              <a:t>defined</a:t>
            </a:r>
          </a:p>
          <a:p>
            <a:pPr marL="250825" marR="74930" indent="-238125">
              <a:spcBef>
                <a:spcPts val="1240"/>
              </a:spcBef>
              <a:buClr>
                <a:srgbClr val="F38C24"/>
              </a:buClr>
              <a:buFont typeface="Arial"/>
              <a:buChar char="•"/>
              <a:tabLst>
                <a:tab pos="250825" algn="l"/>
              </a:tabLst>
            </a:pPr>
            <a:r>
              <a:rPr lang="en-US" sz="2800" b="1" dirty="0" smtClean="0">
                <a:latin typeface="Inconsolata"/>
                <a:cs typeface="Inconsolata"/>
              </a:rPr>
              <a:t>collect_data(</a:t>
            </a:r>
            <a:r>
              <a:rPr lang="en-US" sz="2800" b="1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b="1" dirty="0" smtClean="0">
                <a:latin typeface="Inconsolata"/>
                <a:cs typeface="Inconsolata"/>
              </a:rPr>
              <a:t>)</a:t>
            </a:r>
            <a:r>
              <a:rPr lang="en-US" sz="2800" b="1" dirty="0" smtClean="0"/>
              <a:t> </a:t>
            </a:r>
            <a:r>
              <a:rPr lang="en-US" sz="2800" dirty="0" smtClean="0"/>
              <a:t>- the code run for a specific platform</a:t>
            </a:r>
            <a:endParaRPr lang="en-US" sz="280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7" name="object 2"/>
          <p:cNvSpPr/>
          <p:nvPr/>
        </p:nvSpPr>
        <p:spPr>
          <a:xfrm>
            <a:off x="7594600" y="2006600"/>
            <a:ext cx="8102600" cy="63754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TextBox 17"/>
          <p:cNvSpPr txBox="1"/>
          <p:nvPr/>
        </p:nvSpPr>
        <p:spPr>
          <a:xfrm>
            <a:off x="7594600" y="2057400"/>
            <a:ext cx="8077200" cy="64008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Ohai</a:t>
            </a:r>
            <a:r>
              <a:rPr lang="en-US" sz="2800" dirty="0" smtClean="0">
                <a:latin typeface="Inconsolata"/>
                <a:cs typeface="Inconsolata"/>
              </a:rPr>
              <a:t>.plugin(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:Name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provides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"attribute_a"</a:t>
            </a:r>
            <a:r>
              <a:rPr lang="en-US" sz="2800" dirty="0" smtClean="0">
                <a:latin typeface="Inconsolata"/>
                <a:cs typeface="Inconsolata"/>
              </a:rPr>
              <a:t>,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"attribute_b"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depends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"attribute_x"</a:t>
            </a:r>
            <a:r>
              <a:rPr lang="en-US" sz="2800" dirty="0" smtClean="0"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"attribute_y"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:default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some Ruby code</a:t>
            </a:r>
          </a:p>
          <a:p>
            <a:r>
              <a:rPr lang="en-US" sz="2800" dirty="0" smtClean="0">
                <a:latin typeface="Inconsolata"/>
                <a:cs typeface="Inconsolata"/>
              </a:rPr>
              <a:t> 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 smtClean="0">
                <a:latin typeface="Inconsolata"/>
                <a:cs typeface="Inconsolata"/>
              </a:rPr>
              <a:t>  collect_data(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:platform</a:t>
            </a:r>
            <a:r>
              <a:rPr lang="en-US" sz="2800" dirty="0" smtClean="0">
                <a:latin typeface="Inconsolata"/>
                <a:cs typeface="Inconsolata"/>
              </a:rPr>
              <a:t>)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attribute_a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Mash</a:t>
            </a:r>
            <a:r>
              <a:rPr lang="en-US" sz="2800" dirty="0" smtClean="0">
                <a:latin typeface="Inconsolata"/>
                <a:cs typeface="Inconsolata"/>
              </a:rPr>
              <a:t>.new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  </a:t>
            </a:r>
            <a:r>
              <a:rPr lang="en-US" sz="2800" dirty="0" smtClean="0">
                <a:solidFill>
                  <a:srgbClr val="35808B"/>
                </a:solidFill>
                <a:latin typeface="Inconsolata"/>
                <a:cs typeface="Inconsolata"/>
              </a:rPr>
              <a:t># platform-specific Ruby code</a:t>
            </a: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endParaRPr lang="en-US" sz="2800" dirty="0" smtClean="0"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838200" y="2616200"/>
            <a:ext cx="15163800" cy="4927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182880" tIns="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 </a:t>
            </a:r>
            <a:r>
              <a:rPr lang="en-US" sz="3200" spc="-5" dirty="0">
                <a:latin typeface="Inconsolata"/>
                <a:cs typeface="Inconsolata"/>
              </a:rPr>
              <a:t>  provide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"apache/modules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endParaRPr lang="en-US" sz="3200" dirty="0" smtClean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 smtClean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 smtClean="0">
                <a:latin typeface="Inconsolata"/>
                <a:cs typeface="Inconsolata"/>
              </a:rPr>
              <a:t>new</a:t>
            </a:r>
            <a:endParaRPr lang="en-US" sz="3200" spc="-5" dirty="0" smtClean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 smtClean="0">
                <a:latin typeface="Inconsolata"/>
                <a:cs typeface="Inconsolata"/>
              </a:rPr>
              <a:t>module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shell_out</a:t>
            </a:r>
            <a:r>
              <a:rPr lang="en-US" sz="3200" dirty="0" smtClean="0">
                <a:latin typeface="Inconsolata"/>
                <a:cs typeface="Inconsolata"/>
              </a:rPr>
              <a:t>(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"apachect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l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t 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-</a:t>
            </a:r>
            <a:r>
              <a:rPr lang="en-US" sz="3200" dirty="0" smtClean="0">
                <a:solidFill>
                  <a:srgbClr val="C8352B"/>
                </a:solidFill>
                <a:latin typeface="Inconsolata"/>
                <a:cs typeface="Inconsolata"/>
              </a:rPr>
              <a:t>D DUMP_MODULES</a:t>
            </a:r>
            <a:r>
              <a:rPr lang="en-US" sz="3200" spc="-5" dirty="0">
                <a:solidFill>
                  <a:srgbClr val="C8352B"/>
                </a:solidFill>
                <a:latin typeface="Inconsolata"/>
                <a:cs typeface="Inconsolata"/>
              </a:rPr>
              <a:t>"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endParaRPr lang="en-US" sz="3200" dirty="0" smtClean="0">
              <a:latin typeface="Inconsolata"/>
              <a:cs typeface="Inconsolata"/>
            </a:endParaRPr>
          </a:p>
          <a:p>
            <a:pPr marL="883919">
              <a:lnSpc>
                <a:spcPct val="8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apache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[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solidFill>
                  <a:srgbClr val="797979"/>
                </a:solidFill>
                <a:latin typeface="Inconsolata"/>
                <a:cs typeface="Inconsolata"/>
              </a:rPr>
              <a:t>] </a:t>
            </a:r>
            <a:r>
              <a:rPr lang="en-US" sz="3200" dirty="0" smtClean="0">
                <a:latin typeface="Inconsolata"/>
                <a:cs typeface="Inconsolata"/>
              </a:rPr>
              <a:t>= modules.stdout</a:t>
            </a:r>
            <a:endParaRPr lang="en-US" sz="3200" dirty="0">
              <a:latin typeface="Inconsolata"/>
              <a:cs typeface="Inconsolata"/>
            </a:endParaRPr>
          </a:p>
          <a:p>
            <a:pPr marR="3307079" indent="441959">
              <a:lnSpc>
                <a:spcPct val="80000"/>
              </a:lnSpc>
              <a:spcBef>
                <a:spcPts val="1200"/>
              </a:spcBef>
            </a:pP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1" name="object 41"/>
          <p:cNvSpPr/>
          <p:nvPr/>
        </p:nvSpPr>
        <p:spPr>
          <a:xfrm>
            <a:off x="838200" y="2387600"/>
            <a:ext cx="15163800" cy="52959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4001" y="8496300"/>
            <a:ext cx="10007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SAVE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53405" y="8496300"/>
            <a:ext cx="1245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Courier New"/>
                <a:cs typeface="Courier New"/>
              </a:rPr>
              <a:t>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Create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 smtClean="0"/>
              <a:t>shell_out (</a:t>
            </a:r>
            <a:r>
              <a:rPr spc="-5" dirty="0" smtClean="0"/>
              <a:t>M</a:t>
            </a:r>
            <a:r>
              <a:rPr spc="-10" dirty="0" smtClean="0"/>
              <a:t>i</a:t>
            </a:r>
            <a:r>
              <a:rPr dirty="0" smtClean="0"/>
              <a:t>x</a:t>
            </a:r>
            <a:r>
              <a:rPr spc="-10" dirty="0" smtClean="0"/>
              <a:t>lib</a:t>
            </a:r>
            <a:r>
              <a:rPr spc="-5" dirty="0"/>
              <a:t>::</a:t>
            </a:r>
            <a:r>
              <a:rPr spc="-5" dirty="0" smtClean="0"/>
              <a:t>S</a:t>
            </a:r>
            <a:r>
              <a:rPr spc="-10" dirty="0" smtClean="0"/>
              <a:t>h</a:t>
            </a:r>
            <a:r>
              <a:rPr dirty="0" smtClean="0"/>
              <a:t>e</a:t>
            </a:r>
            <a:r>
              <a:rPr spc="-10" dirty="0" smtClean="0"/>
              <a:t>ll</a:t>
            </a:r>
            <a:r>
              <a:rPr lang="en-US" spc="-10" dirty="0" smtClean="0"/>
              <a:t>O</a:t>
            </a:r>
            <a:r>
              <a:rPr spc="-10" dirty="0" smtClean="0"/>
              <a:t>u</a:t>
            </a:r>
            <a:r>
              <a:rPr dirty="0" smtClean="0"/>
              <a:t>t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624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98806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library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shell commands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c.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passing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argumen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cap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uring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DERR and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D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</a:t>
            </a:r>
            <a:r>
              <a:rPr sz="4800" spc="-54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iming-ou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hung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processes</a:t>
            </a:r>
          </a:p>
          <a:p>
            <a:pPr marL="393700" marR="1765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Deals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cross-pla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(Linu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dirty="0">
                <a:latin typeface="Arial"/>
                <a:cs typeface="Arial"/>
              </a:rPr>
              <a:t>UN</a:t>
            </a: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X, </a:t>
            </a: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indows) subprocess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quirks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Never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b</a:t>
            </a:r>
            <a:r>
              <a:rPr sz="4800" b="1" dirty="0">
                <a:latin typeface="Arial"/>
                <a:cs typeface="Arial"/>
              </a:rPr>
              <a:t>ack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cks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cess</a:t>
            </a:r>
            <a:r>
              <a:rPr sz="4800" b="1" spc="-10" dirty="0">
                <a:latin typeface="Arial"/>
                <a:cs typeface="Arial"/>
              </a:rPr>
              <a:t>.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wn/</a:t>
            </a:r>
            <a:r>
              <a:rPr sz="4800" b="1" dirty="0">
                <a:latin typeface="Arial"/>
                <a:cs typeface="Arial"/>
              </a:rPr>
              <a:t>system!</a:t>
            </a:r>
            <a:endParaRPr sz="48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dirty="0">
                <a:latin typeface="Arial"/>
                <a:cs typeface="Arial"/>
              </a:rPr>
              <a:t>Use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lang="en-US" sz="4800" b="1" spc="-5" dirty="0" smtClean="0">
                <a:latin typeface="Arial"/>
                <a:cs typeface="Arial"/>
              </a:rPr>
              <a:t>shell_out (</a:t>
            </a:r>
            <a:r>
              <a:rPr sz="4800" b="1" spc="-5" dirty="0" smtClean="0">
                <a:latin typeface="Arial"/>
                <a:cs typeface="Arial"/>
              </a:rPr>
              <a:t>M</a:t>
            </a:r>
            <a:r>
              <a:rPr sz="4800" b="1" spc="-10" dirty="0" smtClean="0">
                <a:latin typeface="Arial"/>
                <a:cs typeface="Arial"/>
              </a:rPr>
              <a:t>i</a:t>
            </a:r>
            <a:r>
              <a:rPr sz="4800" b="1" dirty="0" smtClean="0">
                <a:latin typeface="Arial"/>
                <a:cs typeface="Arial"/>
              </a:rPr>
              <a:t>x</a:t>
            </a:r>
            <a:r>
              <a:rPr sz="4800" b="1" spc="-10" dirty="0" smtClean="0">
                <a:latin typeface="Arial"/>
                <a:cs typeface="Arial"/>
              </a:rPr>
              <a:t>lib</a:t>
            </a:r>
            <a:r>
              <a:rPr sz="4800" b="1" spc="-5" dirty="0">
                <a:latin typeface="Arial"/>
                <a:cs typeface="Arial"/>
              </a:rPr>
              <a:t>::</a:t>
            </a:r>
            <a:r>
              <a:rPr sz="4800" b="1" spc="-5" dirty="0" smtClean="0">
                <a:latin typeface="Arial"/>
                <a:cs typeface="Arial"/>
              </a:rPr>
              <a:t>S</a:t>
            </a:r>
            <a:r>
              <a:rPr sz="4800" b="1" spc="-10" dirty="0" smtClean="0">
                <a:latin typeface="Arial"/>
                <a:cs typeface="Arial"/>
              </a:rPr>
              <a:t>h</a:t>
            </a:r>
            <a:r>
              <a:rPr sz="4800" b="1" dirty="0" smtClean="0">
                <a:latin typeface="Arial"/>
                <a:cs typeface="Arial"/>
              </a:rPr>
              <a:t>e</a:t>
            </a:r>
            <a:r>
              <a:rPr sz="4800" b="1" spc="-10" dirty="0" smtClean="0">
                <a:latin typeface="Arial"/>
                <a:cs typeface="Arial"/>
              </a:rPr>
              <a:t>llou</a:t>
            </a:r>
            <a:r>
              <a:rPr sz="4800" b="1" dirty="0" smtClean="0">
                <a:latin typeface="Arial"/>
                <a:cs typeface="Arial"/>
              </a:rPr>
              <a:t>t</a:t>
            </a:r>
            <a:r>
              <a:rPr lang="en-US" sz="4800" b="1" dirty="0" smtClean="0">
                <a:latin typeface="Arial"/>
                <a:cs typeface="Arial"/>
              </a:rPr>
              <a:t>)!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 txBox="1"/>
          <p:nvPr/>
        </p:nvSpPr>
        <p:spPr>
          <a:xfrm>
            <a:off x="1028700" y="1816100"/>
            <a:ext cx="148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dirty="0" smtClean="0">
                <a:latin typeface="Courier New"/>
                <a:cs typeface="Courier New"/>
              </a:rPr>
              <a:t>EDITOR:</a:t>
            </a:r>
            <a:r>
              <a:rPr sz="3200" b="1" spc="-1070" dirty="0" smtClean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co</a:t>
            </a:r>
            <a:r>
              <a:rPr sz="3200" dirty="0" smtClean="0">
                <a:latin typeface="Courier New"/>
                <a:cs typeface="Courier New"/>
              </a:rPr>
              <a:t>okbooks/apache/recipes/</a:t>
            </a:r>
            <a:r>
              <a:rPr sz="3200" dirty="0" err="1" smtClean="0">
                <a:latin typeface="Courier New"/>
                <a:cs typeface="Courier New"/>
              </a:rPr>
              <a:t>ohai_plugin.rb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91512"/>
          </a:xfrm>
          <a:prstGeom prst="rect">
            <a:avLst/>
          </a:prstGeom>
        </p:spPr>
        <p:txBody>
          <a:bodyPr vert="horz" wrap="square" lIns="0" tIns="128456" rIns="0" bIns="0" rtlCol="0">
            <a:spAutoFit/>
          </a:bodyPr>
          <a:lstStyle/>
          <a:p>
            <a:pPr marL="12700">
              <a:lnSpc>
                <a:spcPts val="7500"/>
              </a:lnSpc>
            </a:pPr>
            <a:r>
              <a:rPr sz="6300" spc="20" dirty="0"/>
              <a:t>Exe</a:t>
            </a:r>
            <a:r>
              <a:rPr sz="6300" spc="15" dirty="0"/>
              <a:t>r</a:t>
            </a:r>
            <a:r>
              <a:rPr sz="6300" spc="20" dirty="0"/>
              <a:t>c</a:t>
            </a:r>
            <a:r>
              <a:rPr sz="6300" dirty="0"/>
              <a:t>i</a:t>
            </a:r>
            <a:r>
              <a:rPr sz="6300" spc="20" dirty="0"/>
              <a:t>se</a:t>
            </a:r>
            <a:r>
              <a:rPr sz="6300" spc="10" dirty="0"/>
              <a:t>:</a:t>
            </a:r>
            <a:r>
              <a:rPr sz="6300" spc="5" dirty="0"/>
              <a:t> </a:t>
            </a:r>
            <a:r>
              <a:rPr sz="6300" spc="-85" dirty="0"/>
              <a:t>W</a:t>
            </a:r>
            <a:r>
              <a:rPr sz="6300" spc="15" dirty="0"/>
              <a:t>r</a:t>
            </a:r>
            <a:r>
              <a:rPr sz="6300" dirty="0"/>
              <a:t>i</a:t>
            </a:r>
            <a:r>
              <a:rPr sz="6300" spc="15" dirty="0"/>
              <a:t>te</a:t>
            </a:r>
            <a:r>
              <a:rPr sz="6300" spc="5" dirty="0"/>
              <a:t> </a:t>
            </a:r>
            <a:r>
              <a:rPr sz="6300" spc="10" dirty="0"/>
              <a:t>t</a:t>
            </a:r>
            <a:r>
              <a:rPr sz="6300" spc="15" dirty="0"/>
              <a:t>h</a:t>
            </a:r>
            <a:r>
              <a:rPr sz="6300" spc="20" dirty="0"/>
              <a:t>e</a:t>
            </a:r>
            <a:r>
              <a:rPr sz="6300" spc="5" dirty="0"/>
              <a:t> </a:t>
            </a:r>
            <a:r>
              <a:rPr sz="6300" spc="15" dirty="0"/>
              <a:t>oh</a:t>
            </a:r>
            <a:r>
              <a:rPr sz="6300" spc="20" dirty="0"/>
              <a:t>a</a:t>
            </a:r>
            <a:r>
              <a:rPr sz="6300" dirty="0"/>
              <a:t>i</a:t>
            </a:r>
            <a:r>
              <a:rPr sz="6300" spc="20" dirty="0"/>
              <a:t>_</a:t>
            </a:r>
            <a:r>
              <a:rPr sz="6300" spc="15" dirty="0"/>
              <a:t>p</a:t>
            </a:r>
            <a:r>
              <a:rPr sz="6300" dirty="0"/>
              <a:t>l</a:t>
            </a:r>
            <a:r>
              <a:rPr sz="6300" spc="15" dirty="0"/>
              <a:t>ug</a:t>
            </a:r>
            <a:r>
              <a:rPr sz="6300" dirty="0"/>
              <a:t>i</a:t>
            </a:r>
            <a:r>
              <a:rPr sz="6300" spc="20" dirty="0"/>
              <a:t>n</a:t>
            </a:r>
            <a:r>
              <a:rPr sz="6300" spc="5" dirty="0"/>
              <a:t> </a:t>
            </a:r>
            <a:r>
              <a:rPr sz="6300" spc="15" dirty="0"/>
              <a:t>r</a:t>
            </a:r>
            <a:r>
              <a:rPr sz="6300" spc="20" dirty="0"/>
              <a:t>ec</a:t>
            </a:r>
            <a:r>
              <a:rPr sz="6300" dirty="0"/>
              <a:t>i</a:t>
            </a:r>
            <a:r>
              <a:rPr sz="6300" spc="15" dirty="0"/>
              <a:t>p</a:t>
            </a:r>
            <a:r>
              <a:rPr sz="6300" spc="20" dirty="0"/>
              <a:t>e</a:t>
            </a:r>
            <a:endParaRPr sz="6300" dirty="0"/>
          </a:p>
        </p:txBody>
      </p:sp>
      <p:sp>
        <p:nvSpPr>
          <p:cNvPr id="33" name="object 40"/>
          <p:cNvSpPr/>
          <p:nvPr/>
        </p:nvSpPr>
        <p:spPr>
          <a:xfrm>
            <a:off x="8890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ohai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'reload_apache</a:t>
            </a:r>
            <a:r>
              <a:rPr lang="en-US" sz="2800" dirty="0">
                <a:solidFill>
                  <a:srgbClr val="B50000"/>
                </a:solidFill>
                <a:latin typeface="Inconsolata"/>
                <a:cs typeface="Inconsolata"/>
              </a:rPr>
              <a:t>'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plugin 'apache'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action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:nothing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cookbook_file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#{node[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][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'plugin_path'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]}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/modules.rb" </a:t>
            </a: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do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source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'plugins/modules.rb'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owner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group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'root'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mode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'0644'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 notifies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:reload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'ohai[reload_apache]'</a:t>
            </a: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dirty="0" smtClean="0">
                <a:solidFill>
                  <a:srgbClr val="000074"/>
                </a:solidFill>
                <a:latin typeface="Inconsolata"/>
                <a:cs typeface="Inconsolata"/>
              </a:rPr>
              <a:t>:immediately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dirty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dirty="0" smtClean="0">
                <a:solidFill>
                  <a:srgbClr val="000000"/>
                </a:solidFill>
                <a:latin typeface="Inconsolata"/>
                <a:cs typeface="Inconsolata"/>
              </a:rPr>
              <a:t>include_recipe </a:t>
            </a:r>
            <a:r>
              <a:rPr lang="en-US" sz="2800" dirty="0" smtClean="0">
                <a:solidFill>
                  <a:srgbClr val="B50000"/>
                </a:solidFill>
                <a:latin typeface="Inconsolata"/>
                <a:cs typeface="Inconsolata"/>
              </a:rPr>
              <a:t>'ohai::default'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b="1" spc="-5" dirty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r>
              <a:rPr lang="en-US" sz="2800" b="1" spc="-5" dirty="0" smtClean="0">
                <a:solidFill>
                  <a:srgbClr val="000000"/>
                </a:solidFill>
                <a:latin typeface="Inconsolata"/>
                <a:cs typeface="Inconsolata"/>
              </a:rPr>
              <a:t> </a:t>
            </a:r>
            <a:endParaRPr lang="en-US" sz="2800" b="1" spc="-5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/>
            <a:fld id="{81D60167-4931-47E6-BA6A-407CBD079E47}" type="slidenum">
              <a:rPr lang="en-US" smtClean="0"/>
              <a:pPr marL="2540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sz="4000" b="1" dirty="0">
                <a:solidFill>
                  <a:srgbClr val="FFFFFF"/>
                </a:solidFill>
                <a:latin typeface="Inconsolata"/>
                <a:cs typeface="Inconsolata"/>
              </a:rPr>
              <a:t>chef@node1:~$</a:t>
            </a: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FF"/>
                </a:solidFill>
                <a:latin typeface="Inconsolata"/>
                <a:cs typeface="Inconsolata"/>
              </a:rPr>
              <a:t>ohai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Runnin</a:t>
            </a:r>
            <a:r>
              <a:rPr spc="-5" dirty="0"/>
              <a:t>g</a:t>
            </a:r>
            <a:r>
              <a:rPr spc="20" dirty="0"/>
              <a:t> </a:t>
            </a:r>
            <a:r>
              <a:rPr spc="-5" dirty="0"/>
              <a:t>Ohai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947419">
              <a:lnSpc>
                <a:spcPts val="4400"/>
              </a:lnSpc>
            </a:pPr>
            <a:r>
              <a:rPr lang="en-US"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10" dirty="0" smtClean="0">
                <a:solidFill>
                  <a:srgbClr val="FFFFFF"/>
                </a:solidFill>
                <a:latin typeface="Inconsolata"/>
                <a:cs typeface="Inconsolata"/>
              </a:rPr>
              <a:t>languages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{</a:t>
            </a:r>
            <a:endParaRPr sz="2800" dirty="0">
              <a:latin typeface="Inconsolata"/>
              <a:cs typeface="Inconsolata"/>
            </a:endParaRPr>
          </a:p>
          <a:p>
            <a:pPr marL="1518285">
              <a:lnSpc>
                <a:spcPts val="440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"ruby"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 {</a:t>
            </a:r>
            <a:endParaRPr sz="2800" dirty="0">
              <a:latin typeface="Inconsolata"/>
              <a:cs typeface="Inconsolata"/>
            </a:endParaRPr>
          </a:p>
          <a:p>
            <a:pPr marL="2089150" marR="2831465">
              <a:lnSpc>
                <a:spcPts val="4400"/>
              </a:lnSpc>
              <a:spcBef>
                <a:spcPts val="180"/>
              </a:spcBef>
              <a:tabLst>
                <a:tab pos="5227320" algn="l"/>
              </a:tabLst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"platform"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"x86_64-darwin13.0.0", </a:t>
            </a: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"version"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	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"1.9.3",</a:t>
            </a:r>
            <a:endParaRPr sz="2800" dirty="0">
              <a:latin typeface="Inconsolata"/>
              <a:cs typeface="Inconsolata"/>
            </a:endParaRPr>
          </a:p>
          <a:p>
            <a:pPr marL="2089150">
              <a:lnSpc>
                <a:spcPts val="4220"/>
              </a:lnSpc>
            </a:pPr>
            <a:r>
              <a:rPr sz="2800" spc="-10" dirty="0">
                <a:solidFill>
                  <a:srgbClr val="FFFFFF"/>
                </a:solidFill>
                <a:latin typeface="Inconsolata"/>
                <a:cs typeface="Inconsolata"/>
              </a:rPr>
              <a:t>"release_date"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:</a:t>
            </a:r>
            <a:r>
              <a:rPr sz="2800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Inconsolata"/>
                <a:cs typeface="Inconsolata"/>
              </a:rPr>
              <a:t>"2013-11-22",</a:t>
            </a:r>
            <a:endParaRPr sz="2800" dirty="0"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...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297964" cy="1065752"/>
          </a:xfrm>
          <a:prstGeom prst="rect">
            <a:avLst/>
          </a:prstGeom>
        </p:spPr>
        <p:txBody>
          <a:bodyPr vert="horz" wrap="square" lIns="0" tIns="30868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900" spc="-5" dirty="0"/>
              <a:t>Exerc</a:t>
            </a:r>
            <a:r>
              <a:rPr sz="4900" spc="-10" dirty="0"/>
              <a:t>i</a:t>
            </a:r>
            <a:r>
              <a:rPr sz="4900" spc="-5" dirty="0"/>
              <a:t>se:</a:t>
            </a:r>
            <a:r>
              <a:rPr sz="4900" spc="-185" dirty="0"/>
              <a:t> </a:t>
            </a:r>
            <a:r>
              <a:rPr sz="4900" spc="-5" dirty="0"/>
              <a:t>A</a:t>
            </a:r>
            <a:r>
              <a:rPr sz="4900" spc="-10" dirty="0"/>
              <a:t>d</a:t>
            </a:r>
            <a:r>
              <a:rPr sz="4900" spc="-5" dirty="0"/>
              <a:t>d a</a:t>
            </a:r>
            <a:r>
              <a:rPr sz="4900" spc="-10" dirty="0"/>
              <a:t>p</a:t>
            </a:r>
            <a:r>
              <a:rPr sz="4900" spc="-5" dirty="0"/>
              <a:t>ac</a:t>
            </a:r>
            <a:r>
              <a:rPr sz="4900" spc="-10" dirty="0"/>
              <a:t>h</a:t>
            </a:r>
            <a:r>
              <a:rPr sz="4900" spc="-5" dirty="0"/>
              <a:t>e::</a:t>
            </a:r>
            <a:r>
              <a:rPr sz="4900" spc="-10" dirty="0"/>
              <a:t>oh</a:t>
            </a:r>
            <a:r>
              <a:rPr sz="4900" spc="-5" dirty="0"/>
              <a:t>a</a:t>
            </a:r>
            <a:r>
              <a:rPr sz="4900" spc="-10" dirty="0"/>
              <a:t>i</a:t>
            </a:r>
            <a:r>
              <a:rPr sz="4900" spc="-5" dirty="0"/>
              <a:t>_</a:t>
            </a:r>
            <a:r>
              <a:rPr sz="4900" spc="-10" dirty="0"/>
              <a:t>plugi</a:t>
            </a:r>
            <a:r>
              <a:rPr sz="4900" spc="-5" dirty="0"/>
              <a:t>n to t</a:t>
            </a:r>
            <a:r>
              <a:rPr sz="4900" spc="-10" dirty="0"/>
              <a:t>h</a:t>
            </a:r>
            <a:r>
              <a:rPr sz="4900" spc="-5" dirty="0"/>
              <a:t>e </a:t>
            </a:r>
            <a:r>
              <a:rPr lang="en-US" sz="4900" spc="-5" dirty="0" smtClean="0"/>
              <a:t>web role</a:t>
            </a:r>
            <a:endParaRPr sz="49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43"/>
          <p:cNvSpPr txBox="1"/>
          <p:nvPr/>
        </p:nvSpPr>
        <p:spPr>
          <a:xfrm>
            <a:off x="1028700" y="1816100"/>
            <a:ext cx="1365821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roles/web.rb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1" name="object 40"/>
          <p:cNvSpPr/>
          <p:nvPr/>
        </p:nvSpPr>
        <p:spPr>
          <a:xfrm>
            <a:off x="838200" y="2387600"/>
            <a:ext cx="15163800" cy="62992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none" lIns="182880" tIns="0" rIns="0" bIns="0" rtlCol="0"/>
          <a:lstStyle/>
          <a:p>
            <a:pPr marR="8611870">
              <a:lnSpc>
                <a:spcPct val="60000"/>
              </a:lnSpc>
              <a:spcBef>
                <a:spcPts val="1200"/>
              </a:spcBef>
            </a:pP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name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description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"Web Server"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run_list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"role[base]"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"recipe[apache]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, </a:t>
            </a:r>
            <a:r>
              <a:rPr lang="en-US" sz="2800" spc="-5" dirty="0" smtClean="0">
                <a:solidFill>
                  <a:srgbClr val="B50000"/>
                </a:solidFill>
                <a:latin typeface="Inconsolata"/>
                <a:cs typeface="Inconsolata"/>
              </a:rPr>
              <a:t>"recipe[apache::ohai_plugin]"</a:t>
            </a:r>
            <a:endParaRPr lang="en-US" sz="2800" spc="-5" dirty="0">
              <a:solidFill>
                <a:srgbClr val="B50000"/>
              </a:solidFill>
              <a:latin typeface="Inconsolata"/>
              <a:cs typeface="Inconsolata"/>
            </a:endParaRP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default_attributes({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"apache" 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"sites"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"admin"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8000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},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"bears"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{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  </a:t>
            </a:r>
            <a:r>
              <a:rPr lang="en-US" sz="2800" spc="-5" dirty="0">
                <a:solidFill>
                  <a:srgbClr val="B50000"/>
                </a:solidFill>
                <a:latin typeface="Inconsolata"/>
                <a:cs typeface="Inconsolata"/>
              </a:rPr>
              <a:t>"port"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=&gt; </a:t>
            </a:r>
            <a:r>
              <a:rPr lang="en-US" sz="2800" spc="-5" dirty="0">
                <a:solidFill>
                  <a:srgbClr val="000074"/>
                </a:solidFill>
                <a:latin typeface="Inconsolata"/>
                <a:cs typeface="Inconsolata"/>
              </a:rPr>
              <a:t>8081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  }</a:t>
            </a:r>
          </a:p>
          <a:p>
            <a:pPr marR="8611870">
              <a:lnSpc>
                <a:spcPct val="60000"/>
              </a:lnSpc>
              <a:spcBef>
                <a:spcPts val="1200"/>
              </a:spcBef>
            </a:pP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000000"/>
                </a:solidFill>
                <a:latin typeface="Inconsolata"/>
                <a:cs typeface="Inconsolata"/>
              </a:rPr>
              <a:t>} }</a:t>
            </a:r>
            <a:r>
              <a:rPr lang="en-US" sz="2800" spc="-5" dirty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2800" spc="-5" dirty="0" smtClean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33" name="object 41"/>
          <p:cNvSpPr/>
          <p:nvPr/>
        </p:nvSpPr>
        <p:spPr>
          <a:xfrm>
            <a:off x="838200" y="2387600"/>
            <a:ext cx="15163800" cy="62230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Rectangle 33"/>
          <p:cNvSpPr/>
          <p:nvPr/>
        </p:nvSpPr>
        <p:spPr>
          <a:xfrm>
            <a:off x="866522" y="34290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11.10.4.ohai7.0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Compliling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ohai::default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remote directory[/etc/chef/ohai_plugins]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create new directory /etc/chef/ohai_plugins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5BA732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   - change mode '' to '0755'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S</a:t>
            </a:r>
            <a:r>
              <a:rPr spc="-10" dirty="0"/>
              <a:t>ho</a:t>
            </a:r>
            <a:r>
              <a:rPr spc="-5" dirty="0"/>
              <a:t>w </a:t>
            </a:r>
            <a:r>
              <a:rPr dirty="0"/>
              <a:t>a</a:t>
            </a:r>
            <a:r>
              <a:rPr spc="-10" dirty="0"/>
              <a:t>p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attr</a:t>
            </a:r>
            <a:r>
              <a:rPr spc="-10" dirty="0"/>
              <a:t>ibu</a:t>
            </a:r>
            <a:r>
              <a:rPr dirty="0"/>
              <a:t>te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61414" y="3832351"/>
            <a:ext cx="3226435" cy="175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3000" dirty="0">
              <a:latin typeface="Courier New"/>
              <a:cs typeface="Courier New"/>
            </a:endParaRPr>
          </a:p>
          <a:p>
            <a:pPr marL="921385" indent="-461009"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apache: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indexfile: 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4618423" y="4746751"/>
            <a:ext cx="3457575" cy="841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index1.html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Loade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Modules: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61414" y="5661151"/>
            <a:ext cx="7375525" cy="2670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1890">
              <a:lnSpc>
                <a:spcPct val="100000"/>
              </a:lnSpc>
            </a:pP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core_modul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mpm_prefork_modul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http_modul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so_modul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(static) </a:t>
            </a:r>
            <a:r>
              <a:rPr sz="3000" spc="5" dirty="0">
                <a:solidFill>
                  <a:srgbClr val="FFFFFF"/>
                </a:solidFill>
                <a:latin typeface="Courier New"/>
                <a:cs typeface="Courier New"/>
              </a:rPr>
              <a:t>auth_basic_modul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30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(shared)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3000" spc="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26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indexfile: index1.html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modules: Loaded 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core_module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 http_module(static)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so_module (static)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auth_basic_module (shared)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spc="-135" dirty="0"/>
              <a:t>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plugi</a:t>
            </a:r>
            <a:r>
              <a:rPr spc="-5" dirty="0"/>
              <a:t>n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51889" y="3964432"/>
            <a:ext cx="14003655" cy="4239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8267065" indent="-424815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Ohai.plugin(:Apache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requir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'mixlib/shellout'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provide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"apache/modules"</a:t>
            </a:r>
            <a:endParaRPr sz="27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collect_data(:default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do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module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s =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Mixlib::ShellOut.new("apachect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750" spc="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D DUMP_MODULES") modules.run_command</a:t>
            </a:r>
            <a:endParaRPr sz="2750" dirty="0">
              <a:latin typeface="Courier New"/>
              <a:cs typeface="Courier New"/>
            </a:endParaRPr>
          </a:p>
          <a:p>
            <a:pPr marL="84836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e Mash.new</a:t>
            </a:r>
            <a:endParaRPr sz="2750" dirty="0">
              <a:latin typeface="Courier New"/>
              <a:cs typeface="Courier New"/>
            </a:endParaRPr>
          </a:p>
          <a:p>
            <a:pPr marL="424180" marR="6144895" indent="424180">
              <a:lnSpc>
                <a:spcPct val="103000"/>
              </a:lnSpc>
            </a:pPr>
            <a:r>
              <a:rPr sz="2750" spc="15" dirty="0">
                <a:solidFill>
                  <a:srgbClr val="FFFFFF"/>
                </a:solidFill>
                <a:latin typeface="Courier New"/>
                <a:cs typeface="Courier New"/>
              </a:rPr>
              <a:t>apache[:modules</a:t>
            </a:r>
            <a:r>
              <a:rPr sz="2750" spc="20" dirty="0">
                <a:solidFill>
                  <a:srgbClr val="FFFFFF"/>
                </a:solidFill>
                <a:latin typeface="Courier New"/>
                <a:cs typeface="Courier New"/>
              </a:rPr>
              <a:t>] = modules.stdout end</a:t>
            </a:r>
            <a:endParaRPr sz="2750" dirty="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5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cat /etc/chef/ohai_plugins/modules.rb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47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Ohai.plugin(:Apache)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provides "apache/modules"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rgbClr val="FFFFFF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collect_data(:default) do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 Mash.new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modules = shell_out("apachectl -t -D DUMP_MODULES") 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  apache[:modules] = modules.stdout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 end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end</a:t>
            </a:r>
            <a:endParaRPr lang="en-US" sz="2800" spc="-5" dirty="0" smtClean="0">
              <a:solidFill>
                <a:srgbClr val="FFFFFF"/>
              </a:solidFill>
              <a:latin typeface="Inconsolata"/>
              <a:cs typeface="Inconsolat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Ca</a:t>
            </a:r>
            <a:r>
              <a:rPr spc="-5" dirty="0"/>
              <a:t>n </a:t>
            </a:r>
            <a:r>
              <a:rPr spc="-135" dirty="0"/>
              <a:t>W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Make</a:t>
            </a:r>
            <a:r>
              <a:rPr spc="-5" dirty="0"/>
              <a:t> </a:t>
            </a:r>
            <a:r>
              <a:rPr spc="-10" dirty="0"/>
              <a:t>I</a:t>
            </a:r>
            <a:r>
              <a:rPr dirty="0"/>
              <a:t>t</a:t>
            </a:r>
            <a:r>
              <a:rPr spc="-5" dirty="0"/>
              <a:t> </a:t>
            </a:r>
            <a:r>
              <a:rPr dirty="0"/>
              <a:t>Better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2865735" cy="303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have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Apache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module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!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It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saved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big</a:t>
            </a:r>
            <a:r>
              <a:rPr sz="4400" spc="-5" dirty="0">
                <a:latin typeface="Arial"/>
                <a:cs typeface="Arial"/>
              </a:rPr>
              <a:t>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ring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bummer</a:t>
            </a:r>
          </a:p>
          <a:p>
            <a:pPr marL="393700" marR="5080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Le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90" dirty="0">
                <a:latin typeface="Arial"/>
                <a:cs typeface="Arial"/>
              </a:rPr>
              <a:t>’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so</a:t>
            </a:r>
            <a:r>
              <a:rPr sz="4400" spc="-5" dirty="0">
                <a:latin typeface="Arial"/>
                <a:cs typeface="Arial"/>
              </a:rPr>
              <a:t>rt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his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group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shared modules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4165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Ohai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plugin(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:Apache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 smtClean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r>
              <a:rPr lang="en-US" sz="3200" b="1" spc="-5" dirty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b="1" spc="-5" dirty="0" smtClean="0">
                <a:solidFill>
                  <a:srgbClr val="008F00"/>
                </a:solidFill>
                <a:latin typeface="Inconsolata"/>
                <a:cs typeface="Inconsolata"/>
              </a:rPr>
              <a:t> </a:t>
            </a:r>
            <a:r>
              <a:rPr lang="en-US" sz="3200" spc="-5" dirty="0" smtClean="0">
                <a:latin typeface="Inconsolata"/>
                <a:cs typeface="Inconsolata"/>
              </a:rPr>
              <a:t>provide</a:t>
            </a:r>
            <a:r>
              <a:rPr lang="en-US" sz="3200" dirty="0" smtClean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C8352B"/>
                </a:solidFill>
                <a:latin typeface="Inconsolata"/>
                <a:cs typeface="Inconsolata"/>
              </a:rPr>
              <a:t>"apache/modules"</a:t>
            </a:r>
            <a:endParaRPr lang="en-US" sz="3200" dirty="0">
              <a:latin typeface="Inconsolata"/>
              <a:cs typeface="Inconsolata"/>
            </a:endParaRPr>
          </a:p>
          <a:p>
            <a:pPr marL="454659" marR="8611870" indent="-442595">
              <a:lnSpc>
                <a:spcPct val="80000"/>
              </a:lnSpc>
              <a:spcBef>
                <a:spcPts val="1200"/>
              </a:spcBef>
            </a:pPr>
            <a:endParaRPr lang="en-US" sz="3200" dirty="0">
              <a:latin typeface="Inconsolata"/>
              <a:cs typeface="Inconsolata"/>
            </a:endParaRPr>
          </a:p>
          <a:p>
            <a:pPr marL="45465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collect_data(</a:t>
            </a:r>
            <a:r>
              <a:rPr lang="en-US" sz="3200" dirty="0">
                <a:solidFill>
                  <a:srgbClr val="22288F"/>
                </a:solidFill>
                <a:latin typeface="Inconsolata"/>
                <a:cs typeface="Inconsolata"/>
              </a:rPr>
              <a:t>:default</a:t>
            </a:r>
            <a:r>
              <a:rPr lang="en-US" sz="3200" dirty="0">
                <a:latin typeface="Inconsolata"/>
                <a:cs typeface="Inconsolata"/>
              </a:rPr>
              <a:t>) </a:t>
            </a:r>
            <a:r>
              <a:rPr lang="en-US" sz="3200" b="1" dirty="0">
                <a:solidFill>
                  <a:srgbClr val="008F00"/>
                </a:solidFill>
                <a:latin typeface="Inconsolata"/>
                <a:cs typeface="Inconsolata"/>
              </a:rPr>
              <a:t>do</a:t>
            </a:r>
            <a:endParaRPr lang="en-US" sz="3200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apach</a:t>
            </a:r>
            <a:r>
              <a:rPr lang="en-US" sz="3200" dirty="0">
                <a:latin typeface="Inconsolata"/>
                <a:cs typeface="Inconsolata"/>
              </a:rPr>
              <a:t>e </a:t>
            </a:r>
            <a:r>
              <a:rPr lang="en-US" sz="3200" dirty="0">
                <a:solidFill>
                  <a:srgbClr val="9C1200"/>
                </a:solidFill>
                <a:latin typeface="Inconsolata"/>
                <a:cs typeface="Inconsolata"/>
              </a:rPr>
              <a:t>Mash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.</a:t>
            </a:r>
            <a:r>
              <a:rPr lang="en-US" sz="3200" dirty="0">
                <a:latin typeface="Inconsolata"/>
                <a:cs typeface="Inconsolata"/>
              </a:rPr>
              <a:t>new</a:t>
            </a:r>
            <a:endParaRPr lang="en-US" sz="3200" spc="-5" dirty="0">
              <a:latin typeface="Inconsolata"/>
              <a:cs typeface="Inconsolata"/>
            </a:endParaRP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spc="-5" dirty="0">
                <a:latin typeface="Inconsolata"/>
                <a:cs typeface="Inconsolata"/>
              </a:rPr>
              <a:t>module</a:t>
            </a:r>
            <a:r>
              <a:rPr lang="en-US" sz="3200" dirty="0">
                <a:latin typeface="Inconsolata"/>
                <a:cs typeface="Inconsolata"/>
              </a:rPr>
              <a:t>s </a:t>
            </a:r>
            <a:r>
              <a:rPr lang="en-US" sz="3200" dirty="0">
                <a:solidFill>
                  <a:srgbClr val="797979"/>
                </a:solidFill>
                <a:latin typeface="Inconsolata"/>
                <a:cs typeface="Inconsolata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{ :static =&gt; [], :shared =&gt; [] }</a:t>
            </a:r>
          </a:p>
          <a:p>
            <a:pPr marL="896619">
              <a:lnSpc>
                <a:spcPct val="80000"/>
              </a:lnSpc>
              <a:spcBef>
                <a:spcPts val="1200"/>
              </a:spcBef>
            </a:pPr>
            <a:r>
              <a:rPr lang="en-US" sz="3200" dirty="0">
                <a:solidFill>
                  <a:srgbClr val="000000"/>
                </a:solidFill>
                <a:latin typeface="Inconsolata"/>
                <a:cs typeface="Inconsolata"/>
              </a:rPr>
              <a:t>modules = shell_out(</a:t>
            </a:r>
            <a:r>
              <a:rPr lang="en-US" sz="3200" dirty="0">
                <a:solidFill>
                  <a:srgbClr val="B50000"/>
                </a:solidFill>
                <a:latin typeface="Inconsolata"/>
                <a:cs typeface="Inconsolata"/>
              </a:rPr>
              <a:t>"apachectl -t -D DUMP_MODULES"</a:t>
            </a:r>
            <a:r>
              <a:rPr lang="en-US" sz="3200" dirty="0" smtClean="0">
                <a:solidFill>
                  <a:srgbClr val="000000"/>
                </a:solidFill>
                <a:latin typeface="Inconsolata"/>
                <a:cs typeface="Inconsolata"/>
              </a:rPr>
              <a:t>)</a:t>
            </a:r>
            <a:endParaRPr lang="en-US" sz="3200" dirty="0">
              <a:solidFill>
                <a:srgbClr val="000000"/>
              </a:solidFill>
              <a:latin typeface="Inconsolata"/>
              <a:cs typeface="Inconsolata"/>
            </a:endParaRP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Refac</a:t>
            </a:r>
            <a:r>
              <a:rPr spc="-5" dirty="0"/>
              <a:t>t</a:t>
            </a:r>
            <a:r>
              <a:rPr spc="-10" dirty="0"/>
              <a:t>o</a:t>
            </a:r>
            <a:r>
              <a:rPr dirty="0"/>
              <a:t>r</a:t>
            </a:r>
            <a:r>
              <a:rPr spc="-5" dirty="0"/>
              <a:t> </a:t>
            </a:r>
            <a:r>
              <a:rPr dirty="0"/>
              <a:t>m</a:t>
            </a:r>
            <a:r>
              <a:rPr spc="-10" dirty="0"/>
              <a:t>odul</a:t>
            </a:r>
            <a:r>
              <a:rPr dirty="0"/>
              <a:t>es</a:t>
            </a:r>
            <a:r>
              <a:rPr spc="-10" dirty="0"/>
              <a:t>.</a:t>
            </a:r>
            <a:r>
              <a:rPr dirty="0"/>
              <a:t>r</a:t>
            </a:r>
            <a:r>
              <a:rPr spc="-5" dirty="0"/>
              <a:t>b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4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modules.stdout.each_line do |line|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fullkey, value = line.plit(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"("</a:t>
            </a:r>
            <a:r>
              <a:rPr lang="en-US" sz="3200" dirty="0" smtClean="0">
                <a:latin typeface="Inconsolata"/>
                <a:cs typeface="Inconsolata"/>
              </a:rPr>
              <a:t>, 2).map { |token| token.strip }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apache_module = fullkey.gsub(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"_module"</a:t>
            </a:r>
            <a:r>
              <a:rPr lang="en-US" sz="3200" dirty="0" smtClean="0">
                <a:latin typeface="Inconsolata"/>
                <a:cs typeface="Inconsolata"/>
              </a:rPr>
              <a:t>,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dso_type = value.to_s.chomp(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"\)"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if</a:t>
            </a:r>
            <a:r>
              <a:rPr lang="en-US" sz="3200" dirty="0" smtClean="0">
                <a:latin typeface="Inconsolata"/>
                <a:cs typeface="Inconsolata"/>
              </a:rPr>
              <a:t> 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/shared/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:shared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elsif </a:t>
            </a:r>
            <a:r>
              <a:rPr lang="en-US" sz="3200" dirty="0" smtClean="0">
                <a:latin typeface="Inconsolata"/>
                <a:cs typeface="Inconsolata"/>
              </a:rPr>
              <a:t>dso_type.match(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/static/</a:t>
            </a:r>
            <a:r>
              <a:rPr lang="en-US" sz="3200" dirty="0" smtClean="0">
                <a:latin typeface="Inconsolata"/>
                <a:cs typeface="Inconsolata"/>
              </a:rPr>
              <a:t>)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  apache[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:modules</a:t>
            </a:r>
            <a:r>
              <a:rPr lang="en-US" sz="3200" dirty="0" smtClean="0">
                <a:latin typeface="Inconsolata"/>
                <a:cs typeface="Inconsolata"/>
              </a:rPr>
              <a:t>][</a:t>
            </a:r>
            <a:r>
              <a:rPr lang="en-US" sz="3200" dirty="0" smtClean="0">
                <a:solidFill>
                  <a:srgbClr val="000074"/>
                </a:solidFill>
                <a:latin typeface="Inconsolata"/>
                <a:cs typeface="Inconsolata"/>
              </a:rPr>
              <a:t>:static</a:t>
            </a:r>
            <a:r>
              <a:rPr lang="en-US" sz="3200" dirty="0" smtClean="0">
                <a:latin typeface="Inconsolata"/>
                <a:cs typeface="Inconsolata"/>
              </a:rPr>
              <a:t>] &lt;&lt; apache_mod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    </a:t>
            </a: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  end</a:t>
            </a: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endParaRPr lang="en-US" sz="3200" dirty="0" smtClean="0">
              <a:solidFill>
                <a:srgbClr val="057900"/>
              </a:solidFill>
              <a:latin typeface="Inconsolata"/>
              <a:cs typeface="Inconsolata"/>
            </a:endParaRPr>
          </a:p>
          <a:p>
            <a:pPr marR="3307079" indent="44195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  <a:p>
            <a:pPr marR="3307079"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solidFill>
                  <a:srgbClr val="057900"/>
                </a:solidFill>
                <a:latin typeface="Inconsolata"/>
                <a:cs typeface="Inconsolata"/>
              </a:rPr>
              <a:t>end</a:t>
            </a:r>
          </a:p>
        </p:txBody>
      </p:sp>
      <p:sp>
        <p:nvSpPr>
          <p:cNvPr id="43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apache/files/default/plugins/</a:t>
            </a:r>
            <a:r>
              <a:rPr sz="3200" dirty="0" smtClean="0">
                <a:latin typeface="Courier New"/>
                <a:cs typeface="Courier New"/>
              </a:rPr>
              <a:t>modules.rb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523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084828"/>
          </a:xfrm>
          <a:prstGeom prst="rect">
            <a:avLst/>
          </a:prstGeom>
        </p:spPr>
        <p:txBody>
          <a:bodyPr vert="horz" wrap="square" lIns="0" tIns="14469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100" spc="10" dirty="0"/>
              <a:t>Exe</a:t>
            </a:r>
            <a:r>
              <a:rPr sz="6100" spc="5" dirty="0"/>
              <a:t>r</a:t>
            </a:r>
            <a:r>
              <a:rPr sz="6100" spc="10" dirty="0"/>
              <a:t>c</a:t>
            </a:r>
            <a:r>
              <a:rPr sz="6100" spc="-5" dirty="0"/>
              <a:t>i</a:t>
            </a:r>
            <a:r>
              <a:rPr sz="6100" spc="10" dirty="0"/>
              <a:t>se</a:t>
            </a:r>
            <a:r>
              <a:rPr sz="6100" spc="5" dirty="0"/>
              <a:t>:</a:t>
            </a:r>
            <a:r>
              <a:rPr sz="6100" dirty="0"/>
              <a:t> </a:t>
            </a:r>
            <a:r>
              <a:rPr sz="6100" spc="15" dirty="0"/>
              <a:t>U</a:t>
            </a:r>
            <a:r>
              <a:rPr sz="6100" spc="5" dirty="0"/>
              <a:t>p</a:t>
            </a:r>
            <a:r>
              <a:rPr sz="6100" spc="-5" dirty="0"/>
              <a:t>l</a:t>
            </a:r>
            <a:r>
              <a:rPr sz="6100" spc="5" dirty="0"/>
              <a:t>o</a:t>
            </a:r>
            <a:r>
              <a:rPr sz="6100" spc="10" dirty="0"/>
              <a:t>ad</a:t>
            </a:r>
            <a:r>
              <a:rPr sz="6100" dirty="0"/>
              <a:t> </a:t>
            </a:r>
            <a:r>
              <a:rPr sz="6100" spc="5" dirty="0"/>
              <a:t>th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a</a:t>
            </a:r>
            <a:r>
              <a:rPr sz="6100" spc="5" dirty="0"/>
              <a:t>p</a:t>
            </a:r>
            <a:r>
              <a:rPr sz="6100" spc="10" dirty="0"/>
              <a:t>ac</a:t>
            </a:r>
            <a:r>
              <a:rPr sz="6100" spc="5" dirty="0"/>
              <a:t>h</a:t>
            </a:r>
            <a:r>
              <a:rPr sz="6100" spc="10" dirty="0"/>
              <a:t>e</a:t>
            </a:r>
            <a:r>
              <a:rPr sz="6100" dirty="0"/>
              <a:t> </a:t>
            </a:r>
            <a:r>
              <a:rPr sz="6100" spc="10" dirty="0"/>
              <a:t>c</a:t>
            </a:r>
            <a:r>
              <a:rPr sz="6100" spc="5" dirty="0"/>
              <a:t>oo</a:t>
            </a:r>
            <a:r>
              <a:rPr sz="6100" spc="10" dirty="0"/>
              <a:t>k</a:t>
            </a:r>
            <a:r>
              <a:rPr sz="6100" spc="5" dirty="0"/>
              <a:t>boo</a:t>
            </a:r>
            <a:r>
              <a:rPr sz="6100" spc="10" dirty="0"/>
              <a:t>k</a:t>
            </a:r>
            <a:endParaRPr sz="6100" dirty="0"/>
          </a:p>
        </p:txBody>
      </p:sp>
      <p:sp>
        <p:nvSpPr>
          <p:cNvPr id="43" name="object 43"/>
          <p:cNvSpPr txBox="1"/>
          <p:nvPr/>
        </p:nvSpPr>
        <p:spPr>
          <a:xfrm>
            <a:off x="1231900" y="5435600"/>
            <a:ext cx="7316470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699"/>
              </a:lnSpc>
            </a:pP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Uploadin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4800" spc="-5" dirty="0">
                <a:solidFill>
                  <a:srgbClr val="FFFFFF"/>
                </a:solidFill>
                <a:latin typeface="Courier New"/>
                <a:cs typeface="Courier New"/>
              </a:rPr>
              <a:t>apache Uploade</a:t>
            </a: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d 1 cookbook.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0377424" y="5435600"/>
            <a:ext cx="256095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Courier New"/>
                <a:cs typeface="Courier New"/>
              </a:rPr>
              <a:t>[0.4.0]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22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cookbook upload apache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3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Uploading apache [0.4.0]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Uploaded 1 cookbook.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R</a:t>
            </a:r>
            <a:r>
              <a:rPr spc="-10" dirty="0"/>
              <a:t>u</a:t>
            </a:r>
            <a:r>
              <a:rPr spc="-5" dirty="0"/>
              <a:t>n </a:t>
            </a:r>
            <a:r>
              <a:rPr dirty="0"/>
              <a:t>c</a:t>
            </a:r>
            <a:r>
              <a:rPr spc="-10" dirty="0"/>
              <a:t>h</a:t>
            </a:r>
            <a:r>
              <a:rPr dirty="0"/>
              <a:t>ef-c</a:t>
            </a:r>
            <a:r>
              <a:rPr spc="-10" dirty="0"/>
              <a:t>li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132839" y="3796791"/>
            <a:ext cx="4741545" cy="71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Startin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23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resolvin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g </a:t>
            </a:r>
            <a:r>
              <a:rPr sz="2300" spc="-5" dirty="0" smtClean="0">
                <a:solidFill>
                  <a:srgbClr val="FFFFFF"/>
                </a:solidFill>
                <a:latin typeface="Courier New"/>
                <a:cs typeface="Courier New"/>
              </a:rPr>
              <a:t>cookboo</a:t>
            </a:r>
            <a:r>
              <a:rPr sz="2300" dirty="0" smtClean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run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591157" y="37967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Client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versio</a:t>
            </a: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n 11.12.8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49473" y="4152391"/>
            <a:ext cx="87820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03038" y="4152391"/>
            <a:ext cx="403923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300" dirty="0">
                <a:solidFill>
                  <a:srgbClr val="FFFFFF"/>
                </a:solidFill>
                <a:latin typeface="Courier New"/>
                <a:cs typeface="Courier New"/>
              </a:rPr>
              <a:t>["apache::ohai_plugin"]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1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52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Starting Chef Client, version 11.12.8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resolving cookbooks for run list: ["apache::ohai_plugin"]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Synchronizing Cookbooks: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apache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- ohai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Compiling Cookbooks...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Recipe: apache::ohai_plugin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ohai[reload_apache] action nothing (skipped due to action :nothing)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* cookbook_file[/etc/chef/ohai_plugins/modules.rb] action create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</a:t>
            </a:r>
            <a:r>
              <a:rPr lang="en-US" sz="2800" spc="-5" dirty="0" smtClean="0">
                <a:solidFill>
                  <a:srgbClr val="5BA732"/>
                </a:solidFill>
                <a:latin typeface="Inconsolata"/>
                <a:cs typeface="Inconsolata"/>
              </a:rPr>
              <a:t>- update content in file /etch/chef/ohai_plugins/modules.rb from e6cf9a to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C</a:t>
            </a:r>
            <a:r>
              <a:rPr spc="-10" dirty="0"/>
              <a:t>oll</a:t>
            </a:r>
            <a:r>
              <a:rPr dirty="0"/>
              <a:t>ec</a:t>
            </a:r>
            <a:r>
              <a:rPr spc="-5" dirty="0"/>
              <a:t>t</a:t>
            </a:r>
            <a:r>
              <a:rPr spc="-10" dirty="0"/>
              <a:t>io</a:t>
            </a:r>
            <a:r>
              <a:rPr spc="-5" dirty="0"/>
              <a:t>n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51328"/>
            <a:ext cx="13892530" cy="5457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Pla</a:t>
            </a:r>
            <a:r>
              <a:rPr sz="4400" spc="-10" dirty="0">
                <a:latin typeface="Arial"/>
                <a:cs typeface="Arial"/>
              </a:rPr>
              <a:t>tf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ail</a:t>
            </a:r>
            <a:r>
              <a:rPr sz="4400" spc="-5" dirty="0">
                <a:latin typeface="Arial"/>
                <a:cs typeface="Arial"/>
              </a:rPr>
              <a:t>s: </a:t>
            </a:r>
            <a:r>
              <a:rPr sz="4400" dirty="0">
                <a:latin typeface="Courier New"/>
                <a:cs typeface="Courier New"/>
              </a:rPr>
              <a:t>redhat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Courier New"/>
                <a:cs typeface="Courier New"/>
              </a:rPr>
              <a:t>windows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c.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1105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Processor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Kernel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FQ</a:t>
            </a:r>
            <a:r>
              <a:rPr sz="4400" dirty="0">
                <a:latin typeface="Arial"/>
                <a:cs typeface="Arial"/>
              </a:rPr>
              <a:t>DNs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Cloud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provider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(EC2</a:t>
            </a:r>
            <a:r>
              <a:rPr sz="4400" spc="-5" dirty="0">
                <a:latin typeface="Arial"/>
                <a:cs typeface="Arial"/>
              </a:rPr>
              <a:t>,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Azure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Rackspace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c)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indows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device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drivers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and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more</a:t>
            </a:r>
            <a:r>
              <a:rPr sz="4400" spc="-10" dirty="0">
                <a:latin typeface="Arial"/>
                <a:cs typeface="Arial"/>
              </a:rPr>
              <a:t>..</a:t>
            </a:r>
            <a:r>
              <a:rPr sz="4400" spc="-5" dirty="0">
                <a:latin typeface="Arial"/>
                <a:cs typeface="Arial"/>
              </a:rPr>
              <a:t>.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76067"/>
          </a:xfrm>
          <a:prstGeom prst="rect">
            <a:avLst/>
          </a:prstGeom>
        </p:spPr>
        <p:txBody>
          <a:bodyPr vert="horz" wrap="square" lIns="0" tIns="21222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0" dirty="0"/>
              <a:t>Ex</a:t>
            </a:r>
            <a:r>
              <a:rPr sz="5600" spc="5" dirty="0"/>
              <a:t>erc</a:t>
            </a:r>
            <a:r>
              <a:rPr sz="5600" spc="-5" dirty="0"/>
              <a:t>i</a:t>
            </a:r>
            <a:r>
              <a:rPr sz="5600" spc="5" dirty="0"/>
              <a:t>se:</a:t>
            </a:r>
            <a:r>
              <a:rPr sz="5600" dirty="0"/>
              <a:t> </a:t>
            </a:r>
            <a:r>
              <a:rPr sz="5600" spc="10" dirty="0"/>
              <a:t>S</a:t>
            </a:r>
            <a:r>
              <a:rPr sz="5600" dirty="0"/>
              <a:t>ho</a:t>
            </a:r>
            <a:r>
              <a:rPr sz="5600" spc="10" dirty="0"/>
              <a:t>w</a:t>
            </a:r>
            <a:r>
              <a:rPr sz="5600" dirty="0"/>
              <a:t> </a:t>
            </a:r>
            <a:r>
              <a:rPr sz="5600" spc="5" dirty="0"/>
              <a:t>a</a:t>
            </a:r>
            <a:r>
              <a:rPr sz="5600" dirty="0"/>
              <a:t>p</a:t>
            </a:r>
            <a:r>
              <a:rPr sz="5600" spc="5" dirty="0"/>
              <a:t>ac</a:t>
            </a:r>
            <a:r>
              <a:rPr sz="5600" dirty="0"/>
              <a:t>h</a:t>
            </a:r>
            <a:r>
              <a:rPr sz="5600" spc="5" dirty="0"/>
              <a:t>e</a:t>
            </a:r>
            <a:r>
              <a:rPr sz="5600" spc="-5" dirty="0"/>
              <a:t>.</a:t>
            </a:r>
            <a:r>
              <a:rPr sz="5600" spc="15" dirty="0"/>
              <a:t>m</a:t>
            </a:r>
            <a:r>
              <a:rPr sz="5600" dirty="0"/>
              <a:t>odu</a:t>
            </a:r>
            <a:r>
              <a:rPr sz="5600" spc="-5" dirty="0"/>
              <a:t>l</a:t>
            </a:r>
            <a:r>
              <a:rPr sz="5600" spc="5" dirty="0"/>
              <a:t>es</a:t>
            </a:r>
            <a:r>
              <a:rPr sz="5600" dirty="0"/>
              <a:t> </a:t>
            </a:r>
            <a:r>
              <a:rPr lang="en-US" sz="5600" spc="5" dirty="0"/>
              <a:t>A</a:t>
            </a:r>
            <a:r>
              <a:rPr sz="5600" spc="5" dirty="0" smtClean="0"/>
              <a:t>ttr</a:t>
            </a:r>
            <a:r>
              <a:rPr sz="5600" spc="-5" dirty="0" smtClean="0"/>
              <a:t>i</a:t>
            </a:r>
            <a:r>
              <a:rPr sz="5600" dirty="0" smtClean="0"/>
              <a:t>bu</a:t>
            </a:r>
            <a:r>
              <a:rPr sz="5600" spc="5" dirty="0" smtClean="0"/>
              <a:t>tes</a:t>
            </a:r>
            <a:endParaRPr sz="560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apache.modules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apache.modules: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shared: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auth_basic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auth_digest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authn_file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static: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core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rgbClr val="FFFFFF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rgbClr val="FFFFFF"/>
                </a:solidFill>
                <a:latin typeface="Inconsolata"/>
                <a:cs typeface="Inconsolata"/>
              </a:rPr>
              <a:t>     mpm_prefork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</a:t>
            </a:r>
            <a:r>
              <a:rPr spc="-10" dirty="0"/>
              <a:t>lugi</a:t>
            </a:r>
            <a:r>
              <a:rPr spc="-5" dirty="0"/>
              <a:t>n </a:t>
            </a:r>
            <a:r>
              <a:rPr dirty="0"/>
              <a:t>De</a:t>
            </a:r>
            <a:r>
              <a:rPr spc="-10" dirty="0"/>
              <a:t>buggin</a:t>
            </a:r>
            <a:r>
              <a:rPr spc="-5" dirty="0"/>
              <a:t>g </a:t>
            </a:r>
            <a:r>
              <a:rPr dirty="0"/>
              <a:t>N</a:t>
            </a:r>
            <a:r>
              <a:rPr spc="-10" dirty="0"/>
              <a:t>o</a:t>
            </a:r>
            <a:r>
              <a:rPr dirty="0"/>
              <a:t>tes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67510" cy="528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Ohai</a:t>
            </a:r>
            <a:r>
              <a:rPr sz="4800" spc="-10" dirty="0">
                <a:latin typeface="Arial"/>
                <a:cs typeface="Arial"/>
              </a:rPr>
              <a:t> </a:t>
            </a:r>
            <a:r>
              <a:rPr sz="4800" spc="-5" dirty="0">
                <a:latin typeface="Arial"/>
                <a:cs typeface="Arial"/>
              </a:rPr>
              <a:t>wil</a:t>
            </a:r>
            <a:r>
              <a:rPr sz="4800" dirty="0">
                <a:latin typeface="Arial"/>
                <a:cs typeface="Arial"/>
              </a:rPr>
              <a:t>l</a:t>
            </a:r>
            <a:r>
              <a:rPr sz="4800" spc="10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igno</a:t>
            </a:r>
            <a:r>
              <a:rPr sz="4800" b="1" dirty="0">
                <a:latin typeface="Arial"/>
                <a:cs typeface="Arial"/>
              </a:rPr>
              <a:t>re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</a:t>
            </a:r>
            <a:r>
              <a:rPr sz="4800" b="1" spc="-5" dirty="0">
                <a:latin typeface="Arial"/>
                <a:cs typeface="Arial"/>
              </a:rPr>
              <a:t>n </a:t>
            </a:r>
            <a:r>
              <a:rPr sz="4800" b="1" dirty="0">
                <a:latin typeface="Arial"/>
                <a:cs typeface="Arial"/>
              </a:rPr>
              <a:t>fa</a:t>
            </a:r>
            <a:r>
              <a:rPr sz="4800" b="1" spc="-10" dirty="0">
                <a:latin typeface="Arial"/>
                <a:cs typeface="Arial"/>
              </a:rPr>
              <a:t>ilu</a:t>
            </a:r>
            <a:r>
              <a:rPr sz="4800" b="1" dirty="0">
                <a:latin typeface="Arial"/>
                <a:cs typeface="Arial"/>
              </a:rPr>
              <a:t>res</a:t>
            </a:r>
            <a:r>
              <a:rPr sz="4800" b="1" spc="-10" dirty="0">
                <a:latin typeface="Arial"/>
                <a:cs typeface="Arial"/>
              </a:rPr>
              <a:t>/</a:t>
            </a:r>
            <a:r>
              <a:rPr sz="4800" b="1" dirty="0">
                <a:latin typeface="Arial"/>
                <a:cs typeface="Arial"/>
              </a:rPr>
              <a:t>exce</a:t>
            </a:r>
            <a:r>
              <a:rPr sz="4800" b="1" spc="-10" dirty="0">
                <a:latin typeface="Arial"/>
                <a:cs typeface="Arial"/>
              </a:rPr>
              <a:t>p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</a:t>
            </a:r>
            <a:endParaRPr sz="4800" dirty="0">
              <a:latin typeface="Arial"/>
              <a:cs typeface="Arial"/>
            </a:endParaRPr>
          </a:p>
          <a:p>
            <a:pPr marL="393700" marR="38735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breaking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Clien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during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such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early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phase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ge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rom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probably why</a:t>
            </a:r>
          </a:p>
          <a:p>
            <a:pPr marL="393700" marR="10814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95" dirty="0">
                <a:latin typeface="Arial"/>
                <a:cs typeface="Arial"/>
              </a:rPr>
              <a:t>W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plugin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spc="-10" dirty="0">
                <a:latin typeface="Arial"/>
                <a:cs typeface="Arial"/>
              </a:rPr>
              <a:t>d</a:t>
            </a:r>
            <a:r>
              <a:rPr sz="4800" b="1" dirty="0">
                <a:latin typeface="Arial"/>
                <a:cs typeface="Arial"/>
              </a:rPr>
              <a:t>efe</a:t>
            </a:r>
            <a:r>
              <a:rPr sz="4800" b="1" spc="-10" dirty="0">
                <a:latin typeface="Arial"/>
                <a:cs typeface="Arial"/>
              </a:rPr>
              <a:t>n</a:t>
            </a:r>
            <a:r>
              <a:rPr sz="4800" b="1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ve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360" dirty="0">
                <a:latin typeface="Arial"/>
                <a:cs typeface="Arial"/>
              </a:rPr>
              <a:t>y</a:t>
            </a:r>
            <a:r>
              <a:rPr sz="4800" b="1" spc="-5" dirty="0">
                <a:latin typeface="Arial"/>
                <a:cs typeface="Arial"/>
              </a:rPr>
              <a:t>. </a:t>
            </a:r>
            <a:r>
              <a:rPr sz="4800" b="1" dirty="0">
                <a:latin typeface="Arial"/>
                <a:cs typeface="Arial"/>
              </a:rPr>
              <a:t>C</a:t>
            </a:r>
            <a:r>
              <a:rPr sz="4800" b="1" spc="-10" dirty="0">
                <a:latin typeface="Arial"/>
                <a:cs typeface="Arial"/>
              </a:rPr>
              <a:t>h</a:t>
            </a:r>
            <a:r>
              <a:rPr sz="4800" b="1" dirty="0">
                <a:latin typeface="Arial"/>
                <a:cs typeface="Arial"/>
              </a:rPr>
              <a:t>eck</a:t>
            </a:r>
            <a:r>
              <a:rPr sz="4800" b="1" spc="-5" dirty="0">
                <a:latin typeface="Arial"/>
                <a:cs typeface="Arial"/>
              </a:rPr>
              <a:t> f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a</a:t>
            </a:r>
            <a:r>
              <a:rPr sz="4800" b="1" spc="-10" dirty="0">
                <a:latin typeface="Arial"/>
                <a:cs typeface="Arial"/>
              </a:rPr>
              <a:t>l</a:t>
            </a:r>
            <a:r>
              <a:rPr sz="4800" b="1" spc="-5" dirty="0">
                <a:latin typeface="Arial"/>
                <a:cs typeface="Arial"/>
              </a:rPr>
              <a:t>l </a:t>
            </a:r>
            <a:r>
              <a:rPr sz="4800" b="1" dirty="0">
                <a:latin typeface="Arial"/>
                <a:cs typeface="Arial"/>
              </a:rPr>
              <a:t>err</a:t>
            </a:r>
            <a:r>
              <a:rPr sz="4800" b="1" spc="-10" dirty="0">
                <a:latin typeface="Arial"/>
                <a:cs typeface="Arial"/>
              </a:rPr>
              <a:t>o</a:t>
            </a:r>
            <a:r>
              <a:rPr sz="4800" b="1" dirty="0">
                <a:latin typeface="Arial"/>
                <a:cs typeface="Arial"/>
              </a:rPr>
              <a:t>r c</a:t>
            </a:r>
            <a:r>
              <a:rPr sz="4800" b="1" spc="-10" dirty="0">
                <a:latin typeface="Arial"/>
                <a:cs typeface="Arial"/>
              </a:rPr>
              <a:t>ondi</a:t>
            </a:r>
            <a:r>
              <a:rPr sz="4800" b="1" spc="-5" dirty="0">
                <a:latin typeface="Arial"/>
                <a:cs typeface="Arial"/>
              </a:rPr>
              <a:t>t</a:t>
            </a:r>
            <a:r>
              <a:rPr sz="4800" b="1" spc="-10" dirty="0">
                <a:latin typeface="Arial"/>
                <a:cs typeface="Arial"/>
              </a:rPr>
              <a:t>ion</a:t>
            </a:r>
            <a:r>
              <a:rPr sz="4800" b="1" dirty="0">
                <a:latin typeface="Arial"/>
                <a:cs typeface="Arial"/>
              </a:rPr>
              <a:t>s!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</a:t>
            </a:r>
            <a:r>
              <a:rPr dirty="0"/>
              <a:t>H</a:t>
            </a:r>
            <a:r>
              <a:rPr spc="-10" dirty="0"/>
              <a:t>in</a:t>
            </a:r>
            <a:r>
              <a:rPr dirty="0"/>
              <a:t>ts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5247619" cy="518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2174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even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ed </a:t>
            </a:r>
            <a:r>
              <a:rPr sz="4800" spc="-5" dirty="0">
                <a:latin typeface="Arial"/>
                <a:cs typeface="Arial"/>
              </a:rPr>
              <a:t>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</a:t>
            </a:r>
            <a:r>
              <a:rPr sz="4800" spc="-5" dirty="0">
                <a:latin typeface="Arial"/>
                <a:cs typeface="Arial"/>
              </a:rPr>
              <a:t> 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says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shouldn</a:t>
            </a:r>
            <a:r>
              <a:rPr sz="4800" spc="-5" dirty="0">
                <a:latin typeface="Arial"/>
                <a:cs typeface="Arial"/>
              </a:rPr>
              <a:t>'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example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impossible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reliably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ct </a:t>
            </a:r>
            <a:r>
              <a:rPr sz="4800" dirty="0">
                <a:latin typeface="Arial"/>
                <a:cs typeface="Arial"/>
              </a:rPr>
              <a:t>whe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 server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, </a:t>
            </a:r>
            <a:r>
              <a:rPr sz="4800" dirty="0">
                <a:latin typeface="Arial"/>
                <a:cs typeface="Arial"/>
              </a:rPr>
              <a:t>so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393700" marR="108648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Solu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orce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EC2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by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placing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 emp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documen</a:t>
            </a:r>
            <a:r>
              <a:rPr sz="4800" spc="-5" dirty="0">
                <a:latin typeface="Arial"/>
                <a:cs typeface="Arial"/>
              </a:rPr>
              <a:t>t (</a:t>
            </a:r>
            <a:r>
              <a:rPr sz="4800" dirty="0">
                <a:latin typeface="Courier New"/>
                <a:cs typeface="Courier New"/>
              </a:rPr>
              <a:t>"{}"</a:t>
            </a:r>
            <a:r>
              <a:rPr sz="4800" dirty="0">
                <a:latin typeface="Arial"/>
                <a:cs typeface="Arial"/>
              </a:rPr>
              <a:t>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</a:p>
          <a:p>
            <a:pPr marL="393700">
              <a:lnSpc>
                <a:spcPts val="5415"/>
              </a:lnSpc>
            </a:pPr>
            <a:r>
              <a:rPr sz="4800" dirty="0">
                <a:latin typeface="Courier New"/>
                <a:cs typeface="Courier New"/>
              </a:rPr>
              <a:t>/etc/chef/ohai/hints/ec2.json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blin</a:t>
            </a:r>
            <a:r>
              <a:rPr spc="-5" dirty="0"/>
              <a:t>g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551660" cy="443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9608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Some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execu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slowly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</a:t>
            </a:r>
            <a:r>
              <a:rPr sz="4800" spc="-95" dirty="0">
                <a:latin typeface="Arial"/>
                <a:cs typeface="Arial"/>
              </a:rPr>
              <a:t>f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eren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pla</a:t>
            </a:r>
            <a:r>
              <a:rPr sz="4800" spc="-10" dirty="0">
                <a:latin typeface="Arial"/>
                <a:cs typeface="Arial"/>
              </a:rPr>
              <a:t>tf</a:t>
            </a:r>
            <a:r>
              <a:rPr sz="4800" dirty="0">
                <a:latin typeface="Arial"/>
                <a:cs typeface="Arial"/>
              </a:rPr>
              <a:t>orms</a:t>
            </a: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445" dirty="0">
                <a:latin typeface="Arial"/>
                <a:cs typeface="Arial"/>
              </a:rPr>
              <a:t>Y</a:t>
            </a:r>
            <a:r>
              <a:rPr sz="4800" dirty="0">
                <a:latin typeface="Arial"/>
                <a:cs typeface="Arial"/>
              </a:rPr>
              <a:t>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whose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don’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use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save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speed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hings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up</a:t>
            </a:r>
            <a:r>
              <a:rPr sz="4800" spc="-5" dirty="0">
                <a:latin typeface="Arial"/>
                <a:cs typeface="Arial"/>
              </a:rPr>
              <a:t>!</a:t>
            </a:r>
            <a:endParaRPr sz="4800" dirty="0">
              <a:latin typeface="Arial"/>
              <a:cs typeface="Arial"/>
            </a:endParaRPr>
          </a:p>
          <a:p>
            <a:pPr marL="393700" marR="59563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when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- clien</a:t>
            </a:r>
            <a:r>
              <a:rPr sz="4800" spc="-5" dirty="0">
                <a:latin typeface="Arial"/>
                <a:cs typeface="Arial"/>
              </a:rPr>
              <a:t>t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Th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Pr</a:t>
            </a:r>
            <a:r>
              <a:rPr spc="-10" dirty="0"/>
              <a:t>obl</a:t>
            </a:r>
            <a:r>
              <a:rPr dirty="0"/>
              <a:t>em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S</a:t>
            </a:r>
            <a:r>
              <a:rPr spc="-10" dirty="0"/>
              <a:t>u</a:t>
            </a:r>
            <a:r>
              <a:rPr dirty="0"/>
              <a:t>ccess</a:t>
            </a:r>
            <a:r>
              <a:rPr spc="-5" dirty="0"/>
              <a:t> </a:t>
            </a:r>
            <a:r>
              <a:rPr dirty="0"/>
              <a:t>Cr</a:t>
            </a:r>
            <a:r>
              <a:rPr spc="-10" dirty="0"/>
              <a:t>i</a:t>
            </a:r>
            <a:r>
              <a:rPr dirty="0"/>
              <a:t>ter</a:t>
            </a:r>
            <a:r>
              <a:rPr spc="-10" dirty="0"/>
              <a:t>i</a:t>
            </a:r>
            <a:r>
              <a:rPr dirty="0"/>
              <a:t>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335125" cy="427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10" dirty="0">
                <a:latin typeface="Arial"/>
                <a:cs typeface="Arial"/>
              </a:rPr>
              <a:t>Th</a:t>
            </a:r>
            <a:r>
              <a:rPr sz="4800" b="1" dirty="0">
                <a:latin typeface="Arial"/>
                <a:cs typeface="Arial"/>
              </a:rPr>
              <a:t>e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Pr</a:t>
            </a:r>
            <a:r>
              <a:rPr sz="4800" b="1" spc="-10" dirty="0">
                <a:latin typeface="Arial"/>
                <a:cs typeface="Arial"/>
              </a:rPr>
              <a:t>obl</a:t>
            </a:r>
            <a:r>
              <a:rPr sz="4800" b="1" dirty="0">
                <a:latin typeface="Arial"/>
                <a:cs typeface="Arial"/>
              </a:rPr>
              <a:t>em: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ur</a:t>
            </a:r>
            <a:r>
              <a:rPr sz="4800" spc="-5" dirty="0">
                <a:latin typeface="Arial"/>
                <a:cs typeface="Arial"/>
              </a:rPr>
              <a:t> sys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ems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LD</a:t>
            </a:r>
            <a:r>
              <a:rPr sz="4800" spc="-5" dirty="0">
                <a:latin typeface="Arial"/>
                <a:cs typeface="Arial"/>
              </a:rPr>
              <a:t>AP</a:t>
            </a:r>
            <a:r>
              <a:rPr sz="4800" spc="-10" dirty="0">
                <a:latin typeface="Arial"/>
                <a:cs typeface="Arial"/>
              </a:rPr>
              <a:t>/</a:t>
            </a:r>
            <a:r>
              <a:rPr sz="4800" spc="-5" dirty="0">
                <a:latin typeface="Arial"/>
                <a:cs typeface="Arial"/>
              </a:rPr>
              <a:t>Ac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ive Dire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joined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hus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ains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housands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user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accoun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spc="-5" dirty="0">
                <a:latin typeface="Arial"/>
                <a:cs typeface="Arial"/>
              </a:rPr>
              <a:t>s, </a:t>
            </a:r>
            <a:r>
              <a:rPr sz="4800" dirty="0">
                <a:latin typeface="Arial"/>
                <a:cs typeface="Arial"/>
              </a:rPr>
              <a:t>slowing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down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Che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.</a:t>
            </a:r>
            <a:endParaRPr sz="4800" dirty="0">
              <a:latin typeface="Arial"/>
              <a:cs typeface="Arial"/>
            </a:endParaRPr>
          </a:p>
          <a:p>
            <a:pPr marL="393700" marR="1271905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b="1" spc="-5" dirty="0">
                <a:latin typeface="Arial"/>
                <a:cs typeface="Arial"/>
              </a:rPr>
              <a:t>S</a:t>
            </a:r>
            <a:r>
              <a:rPr sz="4800" b="1" spc="-10" dirty="0">
                <a:latin typeface="Arial"/>
                <a:cs typeface="Arial"/>
              </a:rPr>
              <a:t>u</a:t>
            </a:r>
            <a:r>
              <a:rPr sz="4800" b="1" dirty="0">
                <a:latin typeface="Arial"/>
                <a:cs typeface="Arial"/>
              </a:rPr>
              <a:t>ccess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b="1" dirty="0">
                <a:latin typeface="Arial"/>
                <a:cs typeface="Arial"/>
              </a:rPr>
              <a:t>Cr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ter</a:t>
            </a:r>
            <a:r>
              <a:rPr sz="4800" b="1" spc="-10" dirty="0">
                <a:latin typeface="Arial"/>
                <a:cs typeface="Arial"/>
              </a:rPr>
              <a:t>i</a:t>
            </a:r>
            <a:r>
              <a:rPr sz="4800" b="1" dirty="0">
                <a:latin typeface="Arial"/>
                <a:cs typeface="Arial"/>
              </a:rPr>
              <a:t>a:</a:t>
            </a:r>
            <a:r>
              <a:rPr sz="4800" b="1" spc="-5" dirty="0">
                <a:latin typeface="Arial"/>
                <a:cs typeface="Arial"/>
              </a:rPr>
              <a:t> </a:t>
            </a:r>
            <a:r>
              <a:rPr sz="4800" spc="-95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will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disable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:</a:t>
            </a:r>
            <a:r>
              <a:rPr sz="4800" dirty="0">
                <a:latin typeface="Arial"/>
                <a:cs typeface="Arial"/>
              </a:rPr>
              <a:t>Passwd plugin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avoid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colle</a:t>
            </a:r>
            <a:r>
              <a:rPr sz="4800" spc="-5" dirty="0">
                <a:latin typeface="Arial"/>
                <a:cs typeface="Arial"/>
              </a:rPr>
              <a:t>c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orma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514350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22362" y="3804920"/>
            <a:ext cx="2021205" cy="452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node1:</a:t>
            </a:r>
            <a:endParaRPr sz="2050" dirty="0">
              <a:latin typeface="Courier New"/>
              <a:cs typeface="Courier New"/>
            </a:endParaRPr>
          </a:p>
          <a:p>
            <a:pPr marL="621665" indent="-311150"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etc.passwd: abrt: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shell: 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adm:</a:t>
            </a:r>
            <a:endParaRPr sz="2050" dirty="0">
              <a:latin typeface="Courier New"/>
              <a:cs typeface="Courier New"/>
            </a:endParaRPr>
          </a:p>
          <a:p>
            <a:pPr marL="932815" marR="147955">
              <a:lnSpc>
                <a:spcPts val="2400"/>
              </a:lnSpc>
              <a:spcBef>
                <a:spcPts val="100"/>
              </a:spcBef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dir: gecos: gid: </a:t>
            </a:r>
            <a:r>
              <a:rPr sz="2000" spc="15" dirty="0">
                <a:solidFill>
                  <a:srgbClr val="FFFFFF"/>
                </a:solidFill>
                <a:latin typeface="Courier New"/>
                <a:cs typeface="Courier New"/>
              </a:rPr>
              <a:t>shell: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uid:</a:t>
            </a:r>
            <a:endParaRPr sz="2050" dirty="0">
              <a:latin typeface="Courier New"/>
              <a:cs typeface="Courier New"/>
            </a:endParaRPr>
          </a:p>
          <a:p>
            <a:pPr marL="621665"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143523" y="4719320"/>
            <a:ext cx="13995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/etc/abrt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43523" y="5328920"/>
            <a:ext cx="2021205" cy="269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/sbin/nologin 173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769620">
              <a:lnSpc>
                <a:spcPts val="240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/var/adm </a:t>
            </a:r>
            <a:r>
              <a:rPr sz="2050" spc="-10" dirty="0" err="1">
                <a:solidFill>
                  <a:srgbClr val="FFFFFF"/>
                </a:solidFill>
                <a:latin typeface="Courier New"/>
                <a:cs typeface="Courier New"/>
              </a:rPr>
              <a:t>adm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325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2400"/>
              </a:lnSpc>
              <a:spcBef>
                <a:spcPts val="75"/>
              </a:spcBef>
            </a:pP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/sbin/nologin 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2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abrt: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/etc/abrt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gecos: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gid:  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shell: /sbin/nologin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uid: 173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adm: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    dir:   /var/adm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838200" y="2247900"/>
            <a:ext cx="14630400" cy="666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algn="ctr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SAV</a:t>
            </a:r>
            <a:r>
              <a:rPr sz="3200" b="1" dirty="0">
                <a:latin typeface="Courier New"/>
                <a:cs typeface="Courier New"/>
              </a:rPr>
              <a:t>E FILE!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38200" y="2247900"/>
            <a:ext cx="14630400" cy="6667500"/>
          </a:xfrm>
          <a:custGeom>
            <a:avLst/>
            <a:gdLst/>
            <a:ahLst/>
            <a:cxnLst/>
            <a:rect l="l" t="t" r="r" b="b"/>
            <a:pathLst>
              <a:path w="14630400" h="6667500">
                <a:moveTo>
                  <a:pt x="0" y="0"/>
                </a:moveTo>
                <a:lnTo>
                  <a:pt x="14630400" y="0"/>
                </a:lnTo>
                <a:lnTo>
                  <a:pt x="14630400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65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pd</a:t>
            </a:r>
            <a:r>
              <a:rPr dirty="0"/>
              <a:t>ate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2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41"/>
          <p:cNvSpPr/>
          <p:nvPr/>
        </p:nvSpPr>
        <p:spPr>
          <a:xfrm>
            <a:off x="838200" y="2387600"/>
            <a:ext cx="15163800" cy="6451600"/>
          </a:xfrm>
          <a:custGeom>
            <a:avLst/>
            <a:gdLst/>
            <a:ahLst/>
            <a:cxnLst/>
            <a:rect l="l" t="t" r="r" b="b"/>
            <a:pathLst>
              <a:path w="15163800" h="5295900">
                <a:moveTo>
                  <a:pt x="0" y="0"/>
                </a:moveTo>
                <a:lnTo>
                  <a:pt x="15163800" y="0"/>
                </a:lnTo>
                <a:lnTo>
                  <a:pt x="15163800" y="5295900"/>
                </a:lnTo>
                <a:lnTo>
                  <a:pt x="0" y="52959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none" lIns="182880" tIns="182880" rIns="0" bIns="0" rtlCol="0"/>
          <a:lstStyle/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name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description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"Base Server Role"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run_list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"recipe[chef-client::delete_validation]"</a:t>
            </a:r>
            <a:r>
              <a:rPr lang="en-US" sz="3200" dirty="0" smtClean="0">
                <a:latin typeface="Inconsolata"/>
                <a:cs typeface="Inconsolata"/>
              </a:rPr>
              <a:t>,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"recipe[chef-client...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default_attributes(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"chef_client"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"config"</a:t>
            </a:r>
            <a:r>
              <a:rPr lang="en-US" sz="3200" dirty="0" smtClean="0">
                <a:latin typeface="Inconsolata"/>
                <a:cs typeface="Inconsolata"/>
              </a:rPr>
              <a:t> 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"log_level"</a:t>
            </a:r>
            <a:r>
              <a:rPr lang="en-US" sz="3200" dirty="0" smtClean="0">
                <a:latin typeface="Inconsolata"/>
                <a:cs typeface="Inconsolata"/>
              </a:rPr>
              <a:t> =&gt;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":info"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},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"ohai" </a:t>
            </a:r>
            <a:r>
              <a:rPr lang="en-US" sz="3200" dirty="0" smtClean="0">
                <a:latin typeface="Inconsolata"/>
                <a:cs typeface="Inconsolata"/>
              </a:rPr>
              <a:t>=&gt; {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 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"disabled_plugins"</a:t>
            </a:r>
            <a:r>
              <a:rPr lang="en-US" sz="3200" dirty="0" smtClean="0">
                <a:latin typeface="Inconsolata"/>
                <a:cs typeface="Inconsolata"/>
              </a:rPr>
              <a:t> =&gt; [ </a:t>
            </a:r>
            <a:r>
              <a:rPr lang="en-US" sz="3200" dirty="0" smtClean="0">
                <a:solidFill>
                  <a:srgbClr val="B50000"/>
                </a:solidFill>
                <a:latin typeface="Inconsolata"/>
                <a:cs typeface="Inconsolata"/>
              </a:rPr>
              <a:t>":Passwd"</a:t>
            </a:r>
            <a:r>
              <a:rPr lang="en-US" sz="3200" dirty="0" smtClean="0">
                <a:latin typeface="Inconsolata"/>
                <a:cs typeface="Inconsolata"/>
              </a:rPr>
              <a:t> ]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>
                <a:latin typeface="Inconsolata"/>
                <a:cs typeface="Inconsolata"/>
              </a:rPr>
              <a:t> </a:t>
            </a:r>
            <a:r>
              <a:rPr lang="en-US" sz="3200" dirty="0" smtClean="0">
                <a:latin typeface="Inconsolata"/>
                <a:cs typeface="Inconsolata"/>
              </a:rPr>
              <a:t> }</a:t>
            </a:r>
          </a:p>
          <a:p>
            <a:pPr>
              <a:lnSpc>
                <a:spcPct val="70000"/>
              </a:lnSpc>
              <a:spcBef>
                <a:spcPts val="1200"/>
              </a:spcBef>
            </a:pPr>
            <a:r>
              <a:rPr lang="en-US" sz="3200" dirty="0" smtClean="0">
                <a:latin typeface="Inconsolata"/>
                <a:cs typeface="Inconsolata"/>
              </a:rPr>
              <a:t>})</a:t>
            </a:r>
          </a:p>
        </p:txBody>
      </p:sp>
      <p:sp>
        <p:nvSpPr>
          <p:cNvPr id="56" name="object 42"/>
          <p:cNvSpPr txBox="1"/>
          <p:nvPr/>
        </p:nvSpPr>
        <p:spPr>
          <a:xfrm>
            <a:off x="1028700" y="1816100"/>
            <a:ext cx="1459991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>
              <a:lnSpc>
                <a:spcPct val="100000"/>
              </a:lnSpc>
            </a:pPr>
            <a:r>
              <a:rPr sz="3200" b="1" spc="-5" dirty="0">
                <a:latin typeface="Courier New"/>
                <a:cs typeface="Courier New"/>
              </a:rPr>
              <a:t>OPE</a:t>
            </a:r>
            <a:r>
              <a:rPr sz="3200" b="1" dirty="0">
                <a:latin typeface="Courier New"/>
                <a:cs typeface="Courier New"/>
              </a:rPr>
              <a:t>N </a:t>
            </a:r>
            <a:r>
              <a:rPr sz="3200" b="1" spc="-5" dirty="0">
                <a:latin typeface="Courier New"/>
                <a:cs typeface="Courier New"/>
              </a:rPr>
              <a:t>I</a:t>
            </a:r>
            <a:r>
              <a:rPr sz="3200" b="1" dirty="0">
                <a:latin typeface="Courier New"/>
                <a:cs typeface="Courier New"/>
              </a:rPr>
              <a:t>N EDITOR:</a:t>
            </a:r>
            <a:r>
              <a:rPr sz="3200" b="1" spc="-107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roles/base.rb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2800" y="6400800"/>
            <a:ext cx="15087600" cy="19812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U</a:t>
            </a:r>
            <a:r>
              <a:rPr spc="-10" dirty="0"/>
              <a:t>plo</a:t>
            </a:r>
            <a:r>
              <a:rPr dirty="0"/>
              <a:t>a</a:t>
            </a:r>
            <a:r>
              <a:rPr spc="-5" dirty="0"/>
              <a:t>d 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lang="en-US" spc="-10" dirty="0"/>
              <a:t>B</a:t>
            </a:r>
            <a:r>
              <a:rPr dirty="0" smtClean="0"/>
              <a:t>ase</a:t>
            </a:r>
            <a:r>
              <a:rPr spc="-5" dirty="0" smtClean="0"/>
              <a:t> </a:t>
            </a:r>
            <a:r>
              <a:rPr lang="en-US" dirty="0"/>
              <a:t>R</a:t>
            </a:r>
            <a:r>
              <a:rPr spc="-10" dirty="0" smtClean="0"/>
              <a:t>ol</a:t>
            </a:r>
            <a:r>
              <a:rPr dirty="0" smtClean="0"/>
              <a:t>e</a:t>
            </a:r>
            <a:endParaRPr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3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role from file base.rb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4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Updated Role base!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1059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3" name="object 43"/>
          <p:cNvSpPr txBox="1"/>
          <p:nvPr/>
        </p:nvSpPr>
        <p:spPr>
          <a:xfrm>
            <a:off x="1147762" y="3822700"/>
            <a:ext cx="2082800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Starting resolving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3205505" y="3822700"/>
            <a:ext cx="939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Chef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8696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Client,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77800" y="38227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version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06905" y="3822700"/>
            <a:ext cx="16262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11.12.4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4143" y="4279900"/>
            <a:ext cx="528447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cookbook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fo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r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list: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21458" y="4279900"/>
            <a:ext cx="52838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["apache::ohai_plugin", "chef-client"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"ntp",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47762" y="4737100"/>
            <a:ext cx="7569834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"chef-client::delete_validation",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47762" y="5194300"/>
            <a:ext cx="162560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"motd",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30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Running Running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76867" y="5194300"/>
            <a:ext cx="4141470" cy="177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"users"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, "apache"]</a:t>
            </a:r>
            <a:endParaRPr sz="3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 marR="233679">
              <a:lnSpc>
                <a:spcPct val="100000"/>
              </a:lnSpc>
            </a:pP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handlers: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handler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 complete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7762" y="7480300"/>
            <a:ext cx="4826635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Che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f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Clien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finished, 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177800" y="7480300"/>
            <a:ext cx="29978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1/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4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resources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378734" y="748030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updated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07839" y="7480300"/>
            <a:ext cx="32264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3000" dirty="0">
                <a:solidFill>
                  <a:srgbClr val="FFFFFF"/>
                </a:solidFill>
                <a:latin typeface="Courier New"/>
                <a:cs typeface="Courier New"/>
              </a:rPr>
              <a:t>n 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9.690084663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chef@node1:~$ sudo chef-client &amp;&amp; sudo chef-client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Starting Chef Client, version 11.12.4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resolving cookbooks for run list: ["apache::ohai_plugin", "chef-client::delete_validation", "chef-client", "ntp", "motd", "users", "apache"]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...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Running handlers complete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 Client finished, 1/4 resources updated in 9.690084663 seconds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4982167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dirty="0"/>
              <a:t>D</a:t>
            </a:r>
            <a:r>
              <a:rPr spc="-10" dirty="0"/>
              <a:t>i</a:t>
            </a:r>
            <a:r>
              <a:rPr dirty="0"/>
              <a:t>sa</a:t>
            </a:r>
            <a:r>
              <a:rPr spc="-10" dirty="0"/>
              <a:t>bl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:Pass</a:t>
            </a:r>
            <a:r>
              <a:rPr spc="-10" dirty="0"/>
              <a:t>w</a:t>
            </a:r>
            <a:r>
              <a:rPr spc="-5" dirty="0"/>
              <a:t>d </a:t>
            </a:r>
            <a:r>
              <a:rPr lang="en-US" spc="-10" dirty="0"/>
              <a:t>P</a:t>
            </a:r>
            <a:r>
              <a:rPr spc="-10" dirty="0" smtClean="0"/>
              <a:t>lugi</a:t>
            </a:r>
            <a:r>
              <a:rPr spc="-5" dirty="0" smtClean="0"/>
              <a:t>n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8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knife node show node1 -a etc.passwd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21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node1: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etc.passwd: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Wh</a:t>
            </a:r>
            <a:r>
              <a:rPr dirty="0"/>
              <a:t>y</a:t>
            </a:r>
            <a:r>
              <a:rPr spc="-5" dirty="0"/>
              <a:t> </a:t>
            </a:r>
            <a:r>
              <a:rPr spc="-135" dirty="0"/>
              <a:t>W</a:t>
            </a:r>
            <a:r>
              <a:rPr dirty="0"/>
              <a:t>r</a:t>
            </a:r>
            <a:r>
              <a:rPr spc="-10" dirty="0"/>
              <a:t>i</a:t>
            </a:r>
            <a:r>
              <a:rPr dirty="0"/>
              <a:t>te</a:t>
            </a:r>
            <a:r>
              <a:rPr spc="-5" dirty="0"/>
              <a:t> </a:t>
            </a:r>
            <a:r>
              <a:rPr spc="-10" dirty="0"/>
              <a:t>Oh</a:t>
            </a:r>
            <a:r>
              <a:rPr dirty="0"/>
              <a:t>a</a:t>
            </a:r>
            <a:r>
              <a:rPr spc="-5" dirty="0"/>
              <a:t>i P</a:t>
            </a:r>
            <a:r>
              <a:rPr spc="-10" dirty="0"/>
              <a:t>lugin</a:t>
            </a:r>
            <a:r>
              <a:rPr dirty="0"/>
              <a:t>s</a:t>
            </a:r>
            <a:r>
              <a:rPr spc="-5" dirty="0"/>
              <a:t>?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023215" cy="631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specialized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lang="en-US" sz="4400" dirty="0">
                <a:latin typeface="Arial"/>
                <a:cs typeface="Arial"/>
              </a:rPr>
              <a:t>"</a:t>
            </a:r>
            <a:r>
              <a:rPr sz="4400" dirty="0" smtClean="0">
                <a:latin typeface="Arial"/>
                <a:cs typeface="Arial"/>
              </a:rPr>
              <a:t>in</a:t>
            </a:r>
            <a:r>
              <a:rPr sz="4400" spc="-5" dirty="0" smtClean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box</a:t>
            </a:r>
            <a:r>
              <a:rPr lang="en-US" sz="4400" dirty="0" smtClean="0">
                <a:latin typeface="Arial"/>
                <a:cs typeface="Arial"/>
              </a:rPr>
              <a:t>"</a:t>
            </a:r>
            <a:endParaRPr sz="4400" dirty="0">
              <a:latin typeface="Arial"/>
              <a:cs typeface="Arial"/>
            </a:endParaRP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Example</a:t>
            </a:r>
            <a:r>
              <a:rPr sz="4400" spc="-5" dirty="0">
                <a:latin typeface="Arial"/>
                <a:cs typeface="Arial"/>
              </a:rPr>
              <a:t>s:</a:t>
            </a:r>
            <a:endParaRPr sz="4400" dirty="0">
              <a:latin typeface="Arial"/>
              <a:cs typeface="Arial"/>
            </a:endParaRPr>
          </a:p>
          <a:p>
            <a:pPr marL="812800" marR="138430" lvl="1" indent="-381000">
              <a:lnSpc>
                <a:spcPts val="5500"/>
              </a:lnSpc>
              <a:spcBef>
                <a:spcPts val="134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10" dirty="0">
                <a:latin typeface="Arial"/>
                <a:cs typeface="Arial"/>
              </a:rPr>
              <a:t>I</a:t>
            </a:r>
            <a:r>
              <a:rPr sz="4400" dirty="0">
                <a:latin typeface="Arial"/>
                <a:cs typeface="Arial"/>
              </a:rPr>
              <a:t>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abou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some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daemon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you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wan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 expose</a:t>
            </a:r>
          </a:p>
          <a:p>
            <a:pPr marL="812800" marR="508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dirty="0">
                <a:latin typeface="Arial"/>
                <a:cs typeface="Arial"/>
              </a:rPr>
              <a:t>Hardware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inven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x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ernal sources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(BMC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PM</a:t>
            </a:r>
            <a:r>
              <a:rPr sz="4400" spc="-1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, </a:t>
            </a:r>
            <a:r>
              <a:rPr sz="4400" dirty="0">
                <a:latin typeface="Arial"/>
                <a:cs typeface="Arial"/>
              </a:rPr>
              <a:t>Remedy</a:t>
            </a:r>
            <a:r>
              <a:rPr sz="4400" spc="-270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ARS?)</a:t>
            </a:r>
          </a:p>
          <a:p>
            <a:pPr marL="812800" marR="105410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colle</a:t>
            </a:r>
            <a:r>
              <a:rPr sz="4400" spc="-5" dirty="0">
                <a:latin typeface="Arial"/>
                <a:cs typeface="Arial"/>
              </a:rPr>
              <a:t>c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-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he-cheap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(e</a:t>
            </a:r>
            <a:r>
              <a:rPr sz="4400" spc="-10" dirty="0">
                <a:latin typeface="Arial"/>
                <a:cs typeface="Arial"/>
              </a:rPr>
              <a:t>.</a:t>
            </a:r>
            <a:r>
              <a:rPr sz="4400" dirty="0">
                <a:latin typeface="Arial"/>
                <a:cs typeface="Arial"/>
              </a:rPr>
              <a:t>g</a:t>
            </a:r>
            <a:r>
              <a:rPr sz="4400" spc="-5" dirty="0">
                <a:latin typeface="Arial"/>
                <a:cs typeface="Arial"/>
              </a:rPr>
              <a:t>. </a:t>
            </a:r>
            <a:r>
              <a:rPr sz="4400" dirty="0">
                <a:latin typeface="Arial"/>
                <a:cs typeface="Arial"/>
              </a:rPr>
              <a:t>shove ne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spc="-5" dirty="0">
                <a:latin typeface="Arial"/>
                <a:cs typeface="Arial"/>
              </a:rPr>
              <a:t>s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in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da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90551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Exerc</a:t>
            </a:r>
            <a:r>
              <a:rPr spc="-10" dirty="0"/>
              <a:t>i</a:t>
            </a:r>
            <a:r>
              <a:rPr dirty="0"/>
              <a:t>se:</a:t>
            </a:r>
            <a:r>
              <a:rPr spc="-5" dirty="0"/>
              <a:t> </a:t>
            </a:r>
            <a:r>
              <a:rPr lang="en-US" dirty="0"/>
              <a:t>D</a:t>
            </a:r>
            <a:r>
              <a:rPr lang="en-US" spc="-10" dirty="0"/>
              <a:t>i</a:t>
            </a:r>
            <a:r>
              <a:rPr lang="en-US" dirty="0"/>
              <a:t>sa</a:t>
            </a:r>
            <a:r>
              <a:rPr lang="en-US" spc="-10" dirty="0"/>
              <a:t>bl</a:t>
            </a:r>
            <a:r>
              <a:rPr lang="en-US" dirty="0"/>
              <a:t>e</a:t>
            </a:r>
            <a:r>
              <a:rPr lang="en-US" spc="-5" dirty="0"/>
              <a:t> </a:t>
            </a:r>
            <a:r>
              <a:rPr lang="en-US" dirty="0"/>
              <a:t>:Pass</a:t>
            </a:r>
            <a:r>
              <a:rPr lang="en-US" spc="-10" dirty="0"/>
              <a:t>w</a:t>
            </a:r>
            <a:r>
              <a:rPr lang="en-US" spc="-5" dirty="0"/>
              <a:t>d </a:t>
            </a:r>
            <a:r>
              <a:rPr lang="en-US" spc="-10" dirty="0"/>
              <a:t>Plugi</a:t>
            </a:r>
            <a:r>
              <a:rPr lang="en-US" spc="-5" dirty="0"/>
              <a:t>n</a:t>
            </a:r>
            <a:endParaRPr spc="-5" dirty="0"/>
          </a:p>
        </p:txBody>
      </p:sp>
      <p:sp>
        <p:nvSpPr>
          <p:cNvPr id="44" name="object 44"/>
          <p:cNvSpPr txBox="1"/>
          <p:nvPr/>
        </p:nvSpPr>
        <p:spPr>
          <a:xfrm>
            <a:off x="1122362" y="7157720"/>
            <a:ext cx="4819015" cy="868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0515" indent="-311150">
              <a:lnSpc>
                <a:spcPts val="24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Dir.glob(File.join("/etc/chef", </a:t>
            </a:r>
            <a:r>
              <a:rPr sz="2000" spc="20" dirty="0">
                <a:solidFill>
                  <a:srgbClr val="FFFFFF"/>
                </a:solidFill>
                <a:latin typeface="Courier New"/>
                <a:cs typeface="Courier New"/>
              </a:rPr>
              <a:t>Chef::Config.from_file(conf)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ts val="2330"/>
              </a:lnSpc>
            </a:pP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97527" y="7157720"/>
            <a:ext cx="171005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"client.d",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63214" y="7157720"/>
            <a:ext cx="357632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"*.rb")).eac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2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50" spc="-1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2050" spc="-10" dirty="0">
                <a:solidFill>
                  <a:srgbClr val="FFFFFF"/>
                </a:solidFill>
                <a:latin typeface="Courier New"/>
                <a:cs typeface="Courier New"/>
              </a:rPr>
              <a:t>o |conf|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34" name="object 38"/>
          <p:cNvSpPr txBox="1"/>
          <p:nvPr/>
        </p:nvSpPr>
        <p:spPr>
          <a:xfrm>
            <a:off x="800100" y="1854200"/>
            <a:ext cx="14655800" cy="8890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229235">
              <a:lnSpc>
                <a:spcPct val="100000"/>
              </a:lnSpc>
            </a:pPr>
            <a:r>
              <a:rPr lang="en-US" sz="4000" b="1" dirty="0" smtClean="0">
                <a:solidFill>
                  <a:srgbClr val="FFFFFF"/>
                </a:solidFill>
                <a:latin typeface="Inconsolata"/>
                <a:cs typeface="Inconsolata"/>
              </a:rPr>
              <a:t>$ chef@node1:~$ sudo cat /etc/chef/client.rb</a:t>
            </a:r>
            <a:endParaRPr sz="4000" dirty="0">
              <a:latin typeface="Inconsolata"/>
              <a:cs typeface="Inconsolata"/>
            </a:endParaRPr>
          </a:p>
        </p:txBody>
      </p:sp>
      <p:sp>
        <p:nvSpPr>
          <p:cNvPr id="35" name="object 41"/>
          <p:cNvSpPr txBox="1"/>
          <p:nvPr/>
        </p:nvSpPr>
        <p:spPr>
          <a:xfrm>
            <a:off x="800100" y="2971800"/>
            <a:ext cx="14643100" cy="5638800"/>
          </a:xfrm>
          <a:prstGeom prst="rect">
            <a:avLst/>
          </a:prstGeom>
          <a:solidFill>
            <a:srgbClr val="000000"/>
          </a:solidFill>
          <a:ln w="25400">
            <a:solidFill>
              <a:srgbClr val="435363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chef_server_url "https://api.opscode.com/organizations/intermediate050614"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validations_client_name "intermediate050614-validator"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verify_api_cert true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node_name "node1"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Ohai::Config[:plugin_path] &lt;&lt; "/etc/chef/ohai_plugins"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Ohai::Config[:disabled_plugins] = [:Passwd]</a:t>
            </a:r>
          </a:p>
          <a:p>
            <a:pPr marL="377190">
              <a:lnSpc>
                <a:spcPts val="4450"/>
              </a:lnSpc>
            </a:pPr>
            <a:endParaRPr lang="en-US" sz="2800" spc="-5" dirty="0">
              <a:solidFill>
                <a:schemeClr val="bg1"/>
              </a:solidFill>
              <a:latin typeface="Inconsolata"/>
              <a:cs typeface="Inconsolata"/>
            </a:endParaRPr>
          </a:p>
          <a:p>
            <a:pPr marL="377190">
              <a:lnSpc>
                <a:spcPts val="4450"/>
              </a:lnSpc>
            </a:pP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Dir.glob[File.join("/etc/chef", "client.d", "*.rb")].each do |conf|</a:t>
            </a:r>
          </a:p>
          <a:p>
            <a:pPr marL="377190">
              <a:lnSpc>
                <a:spcPts val="4450"/>
              </a:lnSpc>
            </a:pPr>
            <a:r>
              <a:rPr lang="en-US" sz="2800" spc="-5" dirty="0">
                <a:solidFill>
                  <a:schemeClr val="bg1"/>
                </a:solidFill>
                <a:latin typeface="Inconsolata"/>
                <a:cs typeface="Inconsolata"/>
              </a:rPr>
              <a:t> </a:t>
            </a:r>
            <a:r>
              <a:rPr lang="en-US" sz="2800" spc="-5" dirty="0" smtClean="0">
                <a:solidFill>
                  <a:schemeClr val="bg1"/>
                </a:solidFill>
                <a:latin typeface="Inconsolata"/>
                <a:cs typeface="Inconsolata"/>
              </a:rPr>
              <a:t> Chef::Config.from_file(conf)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2800" y="6400800"/>
            <a:ext cx="14554200" cy="762000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er</a:t>
            </a:r>
            <a:r>
              <a:rPr spc="-5" dirty="0"/>
              <a:t> </a:t>
            </a:r>
            <a:r>
              <a:rPr spc="-135" dirty="0"/>
              <a:t>T</a:t>
            </a:r>
            <a:r>
              <a:rPr spc="-10" dirty="0"/>
              <a:t>ip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061440" cy="4584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5" dirty="0">
                <a:latin typeface="Arial"/>
                <a:cs typeface="Arial"/>
              </a:rPr>
              <a:t>Ex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reme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ua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s: </a:t>
            </a:r>
            <a:r>
              <a:rPr sz="4800" dirty="0">
                <a:latin typeface="Arial"/>
                <a:cs typeface="Arial"/>
              </a:rPr>
              <a:t>whi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eli</a:t>
            </a:r>
            <a:r>
              <a:rPr sz="4800" spc="-5" dirty="0">
                <a:latin typeface="Arial"/>
                <a:cs typeface="Arial"/>
              </a:rPr>
              <a:t>st </a:t>
            </a:r>
            <a:r>
              <a:rPr sz="4800" dirty="0">
                <a:latin typeface="Arial"/>
                <a:cs typeface="Arial"/>
              </a:rPr>
              <a:t>only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10" dirty="0">
                <a:latin typeface="Arial"/>
                <a:cs typeface="Arial"/>
              </a:rPr>
              <a:t>tt</a:t>
            </a:r>
            <a:r>
              <a:rPr sz="4800" dirty="0">
                <a:latin typeface="Arial"/>
                <a:cs typeface="Arial"/>
              </a:rPr>
              <a:t>ribu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es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 wan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</a:t>
            </a:r>
            <a:r>
              <a:rPr sz="4800" spc="-5" dirty="0">
                <a:latin typeface="Arial"/>
                <a:cs typeface="Arial"/>
              </a:rPr>
              <a:t>: </a:t>
            </a:r>
            <a:r>
              <a:rPr sz="4800" u="heavy" dirty="0">
                <a:latin typeface="Arial"/>
                <a:cs typeface="Arial"/>
                <a:hlinkClick r:id="rId2"/>
              </a:rPr>
              <a:t>h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p</a:t>
            </a:r>
            <a:r>
              <a:rPr sz="4800" u="heavy" spc="-10" dirty="0">
                <a:latin typeface="Arial"/>
                <a:cs typeface="Arial"/>
                <a:hlinkClick r:id="rId2"/>
              </a:rPr>
              <a:t>://</a:t>
            </a:r>
            <a:r>
              <a:rPr sz="4800" u="heavy" dirty="0">
                <a:latin typeface="Arial"/>
                <a:cs typeface="Arial"/>
                <a:hlinkClick r:id="rId2"/>
              </a:rPr>
              <a:t>ckb</a:t>
            </a:r>
            <a:r>
              <a:rPr sz="4800" u="heavy" spc="-5" dirty="0">
                <a:latin typeface="Arial"/>
                <a:cs typeface="Arial"/>
                <a:hlinkClick r:id="rId2"/>
              </a:rPr>
              <a:t>k</a:t>
            </a:r>
            <a:r>
              <a:rPr sz="4800" u="heavy" spc="-10" dirty="0">
                <a:latin typeface="Arial"/>
                <a:cs typeface="Arial"/>
                <a:hlinkClick r:id="rId2"/>
              </a:rPr>
              <a:t>.</a:t>
            </a:r>
            <a:r>
              <a:rPr sz="4800" u="heavy" dirty="0">
                <a:latin typeface="Arial"/>
                <a:cs typeface="Arial"/>
                <a:hlinkClick r:id="rId2"/>
              </a:rPr>
              <a:t>i</a:t>
            </a:r>
            <a:r>
              <a:rPr sz="4800" u="heavy" spc="-10" dirty="0">
                <a:latin typeface="Arial"/>
                <a:cs typeface="Arial"/>
                <a:hlinkClick r:id="rId2"/>
              </a:rPr>
              <a:t>t/</a:t>
            </a:r>
            <a:r>
              <a:rPr sz="4800" u="heavy" dirty="0">
                <a:latin typeface="Arial"/>
                <a:cs typeface="Arial"/>
                <a:hlinkClick r:id="rId2"/>
              </a:rPr>
              <a:t>whi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eli</a:t>
            </a:r>
            <a:r>
              <a:rPr sz="4800" u="heavy" spc="-5" dirty="0">
                <a:latin typeface="Arial"/>
                <a:cs typeface="Arial"/>
                <a:hlinkClick r:id="rId2"/>
              </a:rPr>
              <a:t>s</a:t>
            </a:r>
            <a:r>
              <a:rPr sz="4800" u="heavy" spc="-10" dirty="0">
                <a:latin typeface="Arial"/>
                <a:cs typeface="Arial"/>
                <a:hlinkClick r:id="rId2"/>
              </a:rPr>
              <a:t>t</a:t>
            </a:r>
            <a:r>
              <a:rPr sz="4800" u="heavy" dirty="0">
                <a:latin typeface="Arial"/>
                <a:cs typeface="Arial"/>
                <a:hlinkClick r:id="rId2"/>
              </a:rPr>
              <a:t>-node-a</a:t>
            </a:r>
            <a:r>
              <a:rPr sz="4800" u="heavy" spc="-10" dirty="0">
                <a:latin typeface="Arial"/>
                <a:cs typeface="Arial"/>
                <a:hlinkClick r:id="rId2"/>
              </a:rPr>
              <a:t>tt</a:t>
            </a:r>
            <a:r>
              <a:rPr sz="4800" u="heavy" dirty="0">
                <a:latin typeface="Arial"/>
                <a:cs typeface="Arial"/>
                <a:hlinkClick r:id="rId2"/>
              </a:rPr>
              <a:t>rs</a:t>
            </a:r>
            <a:endParaRPr sz="4800" dirty="0">
              <a:latin typeface="Arial"/>
              <a:cs typeface="Arial"/>
            </a:endParaRPr>
          </a:p>
          <a:p>
            <a:pPr marL="812800" marR="635635" lvl="1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Minimize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amoun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JS</a:t>
            </a:r>
            <a:r>
              <a:rPr sz="4800" spc="-5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sending across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every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812800" algn="l"/>
              </a:tabLst>
            </a:pPr>
            <a:r>
              <a:rPr sz="4800" dirty="0">
                <a:latin typeface="Arial"/>
                <a:cs typeface="Arial"/>
              </a:rPr>
              <a:t>Use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ul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have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many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(&gt;10</a:t>
            </a:r>
            <a:r>
              <a:rPr sz="4800" spc="-10" dirty="0">
                <a:latin typeface="Arial"/>
                <a:cs typeface="Arial"/>
              </a:rPr>
              <a:t>,</a:t>
            </a:r>
            <a:r>
              <a:rPr sz="4800" dirty="0">
                <a:latin typeface="Arial"/>
                <a:cs typeface="Arial"/>
              </a:rPr>
              <a:t>000)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nodes</a:t>
            </a:r>
          </a:p>
          <a:p>
            <a:pPr marL="393700" indent="-381000">
              <a:lnSpc>
                <a:spcPct val="10000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Do</a:t>
            </a:r>
            <a:r>
              <a:rPr sz="4800" spc="-5" dirty="0">
                <a:latin typeface="Arial"/>
                <a:cs typeface="Arial"/>
              </a:rPr>
              <a:t>cs: 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tt</a:t>
            </a:r>
            <a:r>
              <a:rPr sz="4800" u="heavy" dirty="0">
                <a:latin typeface="Arial"/>
                <a:cs typeface="Arial"/>
                <a:hlinkClick r:id="rId3"/>
              </a:rPr>
              <a:t>p</a:t>
            </a:r>
            <a:r>
              <a:rPr sz="4800" u="heavy" spc="-10" dirty="0">
                <a:latin typeface="Arial"/>
                <a:cs typeface="Arial"/>
                <a:hlinkClick r:id="rId3"/>
              </a:rPr>
              <a:t>://</a:t>
            </a:r>
            <a:r>
              <a:rPr sz="4800" u="heavy" dirty="0">
                <a:latin typeface="Arial"/>
                <a:cs typeface="Arial"/>
                <a:hlinkClick r:id="rId3"/>
              </a:rPr>
              <a:t>do</a:t>
            </a:r>
            <a:r>
              <a:rPr sz="4800" u="heavy" spc="-5" dirty="0">
                <a:latin typeface="Arial"/>
                <a:cs typeface="Arial"/>
                <a:hlinkClick r:id="rId3"/>
              </a:rPr>
              <a:t>cs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che</a:t>
            </a:r>
            <a:r>
              <a:rPr sz="4800" u="heavy" spc="-10" dirty="0">
                <a:latin typeface="Arial"/>
                <a:cs typeface="Arial"/>
                <a:hlinkClick r:id="rId3"/>
              </a:rPr>
              <a:t>f.</a:t>
            </a:r>
            <a:r>
              <a:rPr sz="4800" u="heavy" dirty="0">
                <a:latin typeface="Arial"/>
                <a:cs typeface="Arial"/>
                <a:hlinkClick r:id="rId3"/>
              </a:rPr>
              <a:t>io</a:t>
            </a:r>
            <a:r>
              <a:rPr sz="4800" u="heavy" spc="-10" dirty="0">
                <a:latin typeface="Arial"/>
                <a:cs typeface="Arial"/>
                <a:hlinkClick r:id="rId3"/>
              </a:rPr>
              <a:t>/</a:t>
            </a:r>
            <a:r>
              <a:rPr sz="4800" u="heavy" dirty="0">
                <a:latin typeface="Arial"/>
                <a:cs typeface="Arial"/>
                <a:hlinkClick r:id="rId3"/>
              </a:rPr>
              <a:t>ohai</a:t>
            </a:r>
            <a:r>
              <a:rPr sz="4800" u="heavy" spc="-10" dirty="0">
                <a:latin typeface="Arial"/>
                <a:cs typeface="Arial"/>
                <a:hlinkClick r:id="rId3"/>
              </a:rPr>
              <a:t>.</a:t>
            </a:r>
            <a:r>
              <a:rPr sz="4800" u="heavy" dirty="0">
                <a:latin typeface="Arial"/>
                <a:cs typeface="Arial"/>
                <a:hlinkClick r:id="rId3"/>
              </a:rPr>
              <a:t>h</a:t>
            </a:r>
            <a:r>
              <a:rPr sz="4800" u="heavy" spc="-10" dirty="0">
                <a:latin typeface="Arial"/>
                <a:cs typeface="Arial"/>
                <a:hlinkClick r:id="rId3"/>
              </a:rPr>
              <a:t>t</a:t>
            </a:r>
            <a:r>
              <a:rPr sz="4800" u="heavy" dirty="0">
                <a:latin typeface="Arial"/>
                <a:cs typeface="Arial"/>
                <a:hlinkClick r:id="rId3"/>
              </a:rPr>
              <a:t>ml</a:t>
            </a:r>
            <a:endParaRPr sz="4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Rev</a:t>
            </a:r>
            <a:r>
              <a:rPr spc="-10" dirty="0"/>
              <a:t>i</a:t>
            </a:r>
            <a:r>
              <a:rPr dirty="0"/>
              <a:t>e</a:t>
            </a:r>
            <a:r>
              <a:rPr spc="-5" dirty="0"/>
              <a:t>w </a:t>
            </a:r>
            <a:r>
              <a:rPr spc="-10" dirty="0"/>
              <a:t>Qu</a:t>
            </a:r>
            <a:r>
              <a:rPr dirty="0"/>
              <a:t>es</a:t>
            </a:r>
            <a:r>
              <a:rPr spc="-5" dirty="0"/>
              <a:t>t</a:t>
            </a:r>
            <a:r>
              <a:rPr spc="-10" dirty="0"/>
              <a:t>ion</a:t>
            </a:r>
            <a:r>
              <a:rPr dirty="0"/>
              <a:t>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4671675" cy="3819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30924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you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run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command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o invoke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hai?</a:t>
            </a:r>
          </a:p>
          <a:p>
            <a:pPr marL="393700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dirty="0">
                <a:latin typeface="Arial"/>
                <a:cs typeface="Arial"/>
              </a:rPr>
              <a:t>How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are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plugins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in</a:t>
            </a:r>
            <a:r>
              <a:rPr sz="4800" spc="-5" dirty="0">
                <a:latin typeface="Arial"/>
                <a:cs typeface="Arial"/>
              </a:rPr>
              <a:t>s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alled?</a:t>
            </a:r>
          </a:p>
          <a:p>
            <a:pPr marL="393700" indent="-381000">
              <a:lnSpc>
                <a:spcPts val="5630"/>
              </a:lnSpc>
              <a:spcBef>
                <a:spcPts val="94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800" spc="-10" dirty="0">
                <a:latin typeface="Arial"/>
                <a:cs typeface="Arial"/>
              </a:rPr>
              <a:t>W</a:t>
            </a:r>
            <a:r>
              <a:rPr sz="4800" dirty="0">
                <a:latin typeface="Arial"/>
                <a:cs typeface="Arial"/>
              </a:rPr>
              <a:t>ha</a:t>
            </a:r>
            <a:r>
              <a:rPr sz="4800" spc="-5" dirty="0">
                <a:latin typeface="Arial"/>
                <a:cs typeface="Arial"/>
              </a:rPr>
              <a:t>t </a:t>
            </a:r>
            <a:r>
              <a:rPr sz="4800" dirty="0">
                <a:latin typeface="Arial"/>
                <a:cs typeface="Arial"/>
              </a:rPr>
              <a:t>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wrong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wi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his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</a:t>
            </a:r>
            <a:r>
              <a:rPr sz="4800" spc="-5" dirty="0">
                <a:latin typeface="Arial"/>
                <a:cs typeface="Arial"/>
              </a:rPr>
              <a:t>rst </a:t>
            </a:r>
            <a:r>
              <a:rPr sz="4800" dirty="0">
                <a:latin typeface="Arial"/>
                <a:cs typeface="Arial"/>
              </a:rPr>
              <a:t>line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o</a:t>
            </a:r>
            <a:r>
              <a:rPr sz="4800" spc="-5" dirty="0">
                <a:latin typeface="Arial"/>
                <a:cs typeface="Arial"/>
              </a:rPr>
              <a:t>f </a:t>
            </a:r>
            <a:r>
              <a:rPr sz="4800" dirty="0">
                <a:latin typeface="Arial"/>
                <a:cs typeface="Arial"/>
              </a:rPr>
              <a:t>an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spc="-10" dirty="0">
                <a:latin typeface="Arial"/>
                <a:cs typeface="Arial"/>
              </a:rPr>
              <a:t>O</a:t>
            </a:r>
            <a:r>
              <a:rPr sz="4800" dirty="0">
                <a:latin typeface="Arial"/>
                <a:cs typeface="Arial"/>
              </a:rPr>
              <a:t>hai</a:t>
            </a:r>
            <a:r>
              <a:rPr sz="4800" spc="-5" dirty="0">
                <a:latin typeface="Arial"/>
                <a:cs typeface="Arial"/>
              </a:rPr>
              <a:t> </a:t>
            </a:r>
            <a:r>
              <a:rPr sz="4800" dirty="0">
                <a:latin typeface="Arial"/>
                <a:cs typeface="Arial"/>
              </a:rPr>
              <a:t>de</a:t>
            </a:r>
            <a:r>
              <a:rPr sz="4800" spc="-10" dirty="0">
                <a:latin typeface="Arial"/>
                <a:cs typeface="Arial"/>
              </a:rPr>
              <a:t>f</a:t>
            </a:r>
            <a:r>
              <a:rPr sz="4800" dirty="0">
                <a:latin typeface="Arial"/>
                <a:cs typeface="Arial"/>
              </a:rPr>
              <a:t>ini</a:t>
            </a:r>
            <a:r>
              <a:rPr sz="4800" spc="-10" dirty="0">
                <a:latin typeface="Arial"/>
                <a:cs typeface="Arial"/>
              </a:rPr>
              <a:t>t</a:t>
            </a:r>
            <a:r>
              <a:rPr sz="4800" dirty="0">
                <a:latin typeface="Arial"/>
                <a:cs typeface="Arial"/>
              </a:rPr>
              <a:t>ion</a:t>
            </a:r>
            <a:r>
              <a:rPr sz="4800" spc="-5" dirty="0">
                <a:latin typeface="Arial"/>
                <a:cs typeface="Arial"/>
              </a:rPr>
              <a:t>:</a:t>
            </a:r>
            <a:endParaRPr sz="4800" dirty="0">
              <a:latin typeface="Arial"/>
              <a:cs typeface="Arial"/>
            </a:endParaRPr>
          </a:p>
          <a:p>
            <a:pPr marL="393700">
              <a:lnSpc>
                <a:spcPts val="5630"/>
              </a:lnSpc>
            </a:pP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spc="-5" dirty="0">
                <a:latin typeface="Inconsolata"/>
                <a:cs typeface="Inconsolata"/>
              </a:rPr>
              <a:t>Ohai.plugin(:name</a:t>
            </a:r>
            <a:r>
              <a:rPr sz="4800" dirty="0">
                <a:latin typeface="Inconsolata"/>
                <a:cs typeface="Inconsolata"/>
              </a:rPr>
              <a:t>)</a:t>
            </a:r>
            <a:r>
              <a:rPr sz="4800" spc="5" dirty="0">
                <a:latin typeface="Inconsolata"/>
                <a:cs typeface="Inconsolata"/>
              </a:rPr>
              <a:t> </a:t>
            </a:r>
            <a:r>
              <a:rPr sz="4800" dirty="0">
                <a:latin typeface="Inconsolata"/>
                <a:cs typeface="Inconsolata"/>
              </a:rPr>
              <a:t>do</a:t>
            </a:r>
            <a:r>
              <a:rPr sz="4800" spc="-5" dirty="0">
                <a:latin typeface="Courier New"/>
                <a:cs typeface="Courier New"/>
              </a:rPr>
              <a:t>"</a:t>
            </a:r>
            <a:r>
              <a:rPr sz="4800" dirty="0">
                <a:latin typeface="Arial"/>
                <a:cs typeface="Arial"/>
              </a:rPr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Ohai!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699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10" dirty="0">
                <a:latin typeface="Arial"/>
                <a:cs typeface="Arial"/>
              </a:rPr>
              <a:t>O</a:t>
            </a:r>
            <a:r>
              <a:rPr sz="4400" dirty="0">
                <a:latin typeface="Arial"/>
                <a:cs typeface="Arial"/>
              </a:rPr>
              <a:t>hai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wri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-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can’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>
                <a:latin typeface="Arial"/>
                <a:cs typeface="Arial"/>
              </a:rPr>
              <a:t>be changed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componen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</a:t>
            </a:r>
            <a:endParaRPr sz="4400" dirty="0">
              <a:latin typeface="Arial"/>
              <a:cs typeface="Arial"/>
            </a:endParaRPr>
          </a:p>
          <a:p>
            <a:pPr marL="393700" marR="508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Au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oma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ic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10" dirty="0">
                <a:latin typeface="Arial"/>
                <a:cs typeface="Arial"/>
              </a:rPr>
              <a:t>tt</a:t>
            </a:r>
            <a:r>
              <a:rPr sz="4400" dirty="0">
                <a:latin typeface="Arial"/>
                <a:cs typeface="Arial"/>
              </a:rPr>
              <a:t>ribu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orm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base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or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 obje</a:t>
            </a:r>
            <a:r>
              <a:rPr sz="4400" spc="-5" dirty="0">
                <a:latin typeface="Arial"/>
                <a:cs typeface="Arial"/>
              </a:rPr>
              <a:t>ct </a:t>
            </a:r>
            <a:r>
              <a:rPr sz="4400" dirty="0">
                <a:latin typeface="Arial"/>
                <a:cs typeface="Arial"/>
              </a:rPr>
              <a:t>a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beginning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every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5" dirty="0">
                <a:latin typeface="Arial"/>
                <a:cs typeface="Arial"/>
              </a:rPr>
              <a:t>f </a:t>
            </a:r>
            <a:r>
              <a:rPr sz="4400" dirty="0">
                <a:latin typeface="Arial"/>
                <a:cs typeface="Arial"/>
              </a:rPr>
              <a:t>run</a:t>
            </a: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dirty="0">
                <a:latin typeface="Arial"/>
                <a:cs typeface="Arial"/>
              </a:rPr>
              <a:t>Many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plugins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enabled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by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 smtClean="0">
                <a:latin typeface="Arial"/>
                <a:cs typeface="Arial"/>
              </a:rPr>
              <a:t>de</a:t>
            </a:r>
            <a:r>
              <a:rPr sz="4400" spc="-10" dirty="0" smtClean="0">
                <a:latin typeface="Arial"/>
                <a:cs typeface="Arial"/>
              </a:rPr>
              <a:t>f</a:t>
            </a:r>
            <a:r>
              <a:rPr sz="4400" dirty="0" smtClean="0">
                <a:latin typeface="Arial"/>
                <a:cs typeface="Arial"/>
              </a:rPr>
              <a:t>aul</a:t>
            </a:r>
            <a:r>
              <a:rPr sz="4400" spc="-10" dirty="0" smtClean="0">
                <a:latin typeface="Arial"/>
                <a:cs typeface="Arial"/>
              </a:rPr>
              <a:t>t</a:t>
            </a:r>
            <a:endParaRPr lang="en-US" sz="4400" spc="-5" dirty="0">
              <a:latin typeface="Arial"/>
              <a:cs typeface="Arial"/>
            </a:endParaRPr>
          </a:p>
          <a:p>
            <a:pPr marL="393700" marR="374650" indent="-381000">
              <a:lnSpc>
                <a:spcPts val="5500"/>
              </a:lnSpc>
              <a:spcBef>
                <a:spcPts val="1200"/>
              </a:spcBef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5" dirty="0" smtClean="0">
                <a:latin typeface="Arial"/>
                <a:cs typeface="Arial"/>
              </a:rPr>
              <a:t>Plugins can be disabled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35053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9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143645" y="63431"/>
                </a:lnTo>
                <a:lnTo>
                  <a:pt x="184178" y="39686"/>
                </a:lnTo>
                <a:lnTo>
                  <a:pt x="191368" y="10488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2471845" y="0"/>
            <a:ext cx="755015" cy="63500"/>
          </a:xfrm>
          <a:custGeom>
            <a:avLst/>
            <a:gdLst/>
            <a:ahLst/>
            <a:cxnLst/>
            <a:rect l="l" t="t" r="r" b="b"/>
            <a:pathLst>
              <a:path w="755015" h="63500">
                <a:moveTo>
                  <a:pt x="312417" y="0"/>
                </a:moveTo>
                <a:lnTo>
                  <a:pt x="3713" y="0"/>
                </a:lnTo>
                <a:lnTo>
                  <a:pt x="1819" y="4756"/>
                </a:lnTo>
                <a:lnTo>
                  <a:pt x="0" y="20494"/>
                </a:lnTo>
                <a:lnTo>
                  <a:pt x="3544" y="34222"/>
                </a:lnTo>
                <a:lnTo>
                  <a:pt x="10737" y="46029"/>
                </a:lnTo>
                <a:lnTo>
                  <a:pt x="20931" y="55264"/>
                </a:lnTo>
                <a:lnTo>
                  <a:pt x="33477" y="61281"/>
                </a:lnTo>
                <a:lnTo>
                  <a:pt x="47726" y="63431"/>
                </a:lnTo>
                <a:lnTo>
                  <a:pt x="267422" y="63431"/>
                </a:lnTo>
                <a:lnTo>
                  <a:pt x="307935" y="39703"/>
                </a:lnTo>
                <a:lnTo>
                  <a:pt x="315122" y="10507"/>
                </a:lnTo>
                <a:lnTo>
                  <a:pt x="312417" y="0"/>
                </a:lnTo>
                <a:close/>
              </a:path>
              <a:path w="755015" h="63500">
                <a:moveTo>
                  <a:pt x="751746" y="0"/>
                </a:moveTo>
                <a:lnTo>
                  <a:pt x="443079" y="0"/>
                </a:lnTo>
                <a:lnTo>
                  <a:pt x="441193" y="4726"/>
                </a:lnTo>
                <a:lnTo>
                  <a:pt x="439369" y="20461"/>
                </a:lnTo>
                <a:lnTo>
                  <a:pt x="442907" y="34199"/>
                </a:lnTo>
                <a:lnTo>
                  <a:pt x="450096" y="46014"/>
                </a:lnTo>
                <a:lnTo>
                  <a:pt x="460285" y="55257"/>
                </a:lnTo>
                <a:lnTo>
                  <a:pt x="472822" y="61279"/>
                </a:lnTo>
                <a:lnTo>
                  <a:pt x="487056" y="63431"/>
                </a:lnTo>
                <a:lnTo>
                  <a:pt x="706741" y="63431"/>
                </a:lnTo>
                <a:lnTo>
                  <a:pt x="747265" y="39694"/>
                </a:lnTo>
                <a:lnTo>
                  <a:pt x="754452" y="10498"/>
                </a:lnTo>
                <a:lnTo>
                  <a:pt x="75174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156239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70" h="63500">
                <a:moveTo>
                  <a:pt x="188659" y="0"/>
                </a:moveTo>
                <a:lnTo>
                  <a:pt x="3710" y="0"/>
                </a:lnTo>
                <a:lnTo>
                  <a:pt x="1819" y="4747"/>
                </a:lnTo>
                <a:lnTo>
                  <a:pt x="0" y="20484"/>
                </a:lnTo>
                <a:lnTo>
                  <a:pt x="3540" y="34216"/>
                </a:lnTo>
                <a:lnTo>
                  <a:pt x="10730" y="46024"/>
                </a:lnTo>
                <a:lnTo>
                  <a:pt x="20920" y="55262"/>
                </a:lnTo>
                <a:lnTo>
                  <a:pt x="33465" y="61281"/>
                </a:lnTo>
                <a:lnTo>
                  <a:pt x="47715" y="63431"/>
                </a:lnTo>
                <a:lnTo>
                  <a:pt x="143647" y="63431"/>
                </a:lnTo>
                <a:lnTo>
                  <a:pt x="184182" y="39691"/>
                </a:lnTo>
                <a:lnTo>
                  <a:pt x="191363" y="10494"/>
                </a:lnTo>
                <a:lnTo>
                  <a:pt x="18865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4784441" y="0"/>
            <a:ext cx="300990" cy="63500"/>
          </a:xfrm>
          <a:custGeom>
            <a:avLst/>
            <a:gdLst/>
            <a:ahLst/>
            <a:cxnLst/>
            <a:rect l="l" t="t" r="r" b="b"/>
            <a:pathLst>
              <a:path w="300990" h="63500">
                <a:moveTo>
                  <a:pt x="297977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252980" y="63431"/>
                </a:lnTo>
                <a:lnTo>
                  <a:pt x="293499" y="39703"/>
                </a:lnTo>
                <a:lnTo>
                  <a:pt x="300680" y="10507"/>
                </a:lnTo>
                <a:lnTo>
                  <a:pt x="2979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4565938" y="0"/>
            <a:ext cx="156845" cy="63500"/>
          </a:xfrm>
          <a:custGeom>
            <a:avLst/>
            <a:gdLst/>
            <a:ahLst/>
            <a:cxnLst/>
            <a:rect l="l" t="t" r="r" b="b"/>
            <a:pathLst>
              <a:path w="156844" h="63500">
                <a:moveTo>
                  <a:pt x="154082" y="0"/>
                </a:moveTo>
                <a:lnTo>
                  <a:pt x="3710" y="0"/>
                </a:lnTo>
                <a:lnTo>
                  <a:pt x="1820" y="4744"/>
                </a:lnTo>
                <a:lnTo>
                  <a:pt x="0" y="20480"/>
                </a:lnTo>
                <a:lnTo>
                  <a:pt x="3540" y="34213"/>
                </a:lnTo>
                <a:lnTo>
                  <a:pt x="10730" y="46023"/>
                </a:lnTo>
                <a:lnTo>
                  <a:pt x="20921" y="55261"/>
                </a:lnTo>
                <a:lnTo>
                  <a:pt x="33463" y="61280"/>
                </a:lnTo>
                <a:lnTo>
                  <a:pt x="47710" y="63431"/>
                </a:lnTo>
                <a:lnTo>
                  <a:pt x="109064" y="63431"/>
                </a:lnTo>
                <a:lnTo>
                  <a:pt x="149606" y="39686"/>
                </a:lnTo>
                <a:lnTo>
                  <a:pt x="156787" y="10488"/>
                </a:lnTo>
                <a:lnTo>
                  <a:pt x="15408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3627865" y="0"/>
            <a:ext cx="889635" cy="63500"/>
          </a:xfrm>
          <a:custGeom>
            <a:avLst/>
            <a:gdLst/>
            <a:ahLst/>
            <a:cxnLst/>
            <a:rect l="l" t="t" r="r" b="b"/>
            <a:pathLst>
              <a:path w="889634" h="63500">
                <a:moveTo>
                  <a:pt x="886884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841865" y="63431"/>
                </a:lnTo>
                <a:lnTo>
                  <a:pt x="882408" y="39686"/>
                </a:lnTo>
                <a:lnTo>
                  <a:pt x="889589" y="10488"/>
                </a:lnTo>
                <a:lnTo>
                  <a:pt x="88688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11564237" y="185933"/>
            <a:ext cx="828675" cy="95885"/>
          </a:xfrm>
          <a:custGeom>
            <a:avLst/>
            <a:gdLst/>
            <a:ahLst/>
            <a:cxnLst/>
            <a:rect l="l" t="t" r="r" b="b"/>
            <a:pathLst>
              <a:path w="82867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780720" y="95881"/>
                </a:lnTo>
                <a:lnTo>
                  <a:pt x="817709" y="78477"/>
                </a:lnTo>
                <a:lnTo>
                  <a:pt x="828436" y="52936"/>
                </a:lnTo>
                <a:lnTo>
                  <a:pt x="826615" y="37203"/>
                </a:lnTo>
                <a:lnTo>
                  <a:pt x="802142" y="5158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2448344" y="185933"/>
            <a:ext cx="247015" cy="95885"/>
          </a:xfrm>
          <a:custGeom>
            <a:avLst/>
            <a:gdLst/>
            <a:ahLst/>
            <a:cxnLst/>
            <a:rect l="l" t="t" r="r" b="b"/>
            <a:pathLst>
              <a:path w="247015" h="95885">
                <a:moveTo>
                  <a:pt x="47713" y="0"/>
                </a:moveTo>
                <a:lnTo>
                  <a:pt x="10737" y="17407"/>
                </a:lnTo>
                <a:lnTo>
                  <a:pt x="0" y="42947"/>
                </a:lnTo>
                <a:lnTo>
                  <a:pt x="1821" y="58685"/>
                </a:lnTo>
                <a:lnTo>
                  <a:pt x="26304" y="90725"/>
                </a:lnTo>
                <a:lnTo>
                  <a:pt x="47713" y="95881"/>
                </a:lnTo>
                <a:lnTo>
                  <a:pt x="198792" y="95881"/>
                </a:lnTo>
                <a:lnTo>
                  <a:pt x="235777" y="78477"/>
                </a:lnTo>
                <a:lnTo>
                  <a:pt x="246509" y="52937"/>
                </a:lnTo>
                <a:lnTo>
                  <a:pt x="244687" y="37204"/>
                </a:lnTo>
                <a:lnTo>
                  <a:pt x="220210" y="5159"/>
                </a:lnTo>
                <a:lnTo>
                  <a:pt x="47713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2750462" y="185933"/>
            <a:ext cx="191770" cy="95885"/>
          </a:xfrm>
          <a:custGeom>
            <a:avLst/>
            <a:gdLst/>
            <a:ahLst/>
            <a:cxnLst/>
            <a:rect l="l" t="t" r="r" b="b"/>
            <a:pathLst>
              <a:path w="191770" h="95885">
                <a:moveTo>
                  <a:pt x="47721" y="0"/>
                </a:moveTo>
                <a:lnTo>
                  <a:pt x="10746" y="17404"/>
                </a:lnTo>
                <a:lnTo>
                  <a:pt x="0" y="42941"/>
                </a:lnTo>
                <a:lnTo>
                  <a:pt x="1822" y="58679"/>
                </a:lnTo>
                <a:lnTo>
                  <a:pt x="26307" y="90721"/>
                </a:lnTo>
                <a:lnTo>
                  <a:pt x="47721" y="95881"/>
                </a:lnTo>
                <a:lnTo>
                  <a:pt x="143657" y="95881"/>
                </a:lnTo>
                <a:lnTo>
                  <a:pt x="180645" y="78484"/>
                </a:lnTo>
                <a:lnTo>
                  <a:pt x="191392" y="52952"/>
                </a:lnTo>
                <a:lnTo>
                  <a:pt x="189570" y="37217"/>
                </a:lnTo>
                <a:lnTo>
                  <a:pt x="165091" y="5168"/>
                </a:lnTo>
                <a:lnTo>
                  <a:pt x="4772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4422032" y="185933"/>
            <a:ext cx="159385" cy="95885"/>
          </a:xfrm>
          <a:custGeom>
            <a:avLst/>
            <a:gdLst/>
            <a:ahLst/>
            <a:cxnLst/>
            <a:rect l="l" t="t" r="r" b="b"/>
            <a:pathLst>
              <a:path w="159384" h="95885">
                <a:moveTo>
                  <a:pt x="111657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111657" y="95881"/>
                </a:lnTo>
                <a:lnTo>
                  <a:pt x="152198" y="72143"/>
                </a:lnTo>
                <a:lnTo>
                  <a:pt x="159379" y="42941"/>
                </a:lnTo>
                <a:lnTo>
                  <a:pt x="155836" y="29211"/>
                </a:lnTo>
                <a:lnTo>
                  <a:pt x="148645" y="17404"/>
                </a:lnTo>
                <a:lnTo>
                  <a:pt x="138452" y="8167"/>
                </a:lnTo>
                <a:lnTo>
                  <a:pt x="125907" y="2149"/>
                </a:lnTo>
                <a:lnTo>
                  <a:pt x="1116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4080911" y="185933"/>
            <a:ext cx="279400" cy="95885"/>
          </a:xfrm>
          <a:custGeom>
            <a:avLst/>
            <a:gdLst/>
            <a:ahLst/>
            <a:cxnLst/>
            <a:rect l="l" t="t" r="r" b="b"/>
            <a:pathLst>
              <a:path w="279400" h="95885">
                <a:moveTo>
                  <a:pt x="231658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231658" y="95881"/>
                </a:lnTo>
                <a:lnTo>
                  <a:pt x="272185" y="72151"/>
                </a:lnTo>
                <a:lnTo>
                  <a:pt x="279368" y="42950"/>
                </a:lnTo>
                <a:lnTo>
                  <a:pt x="275828" y="29218"/>
                </a:lnTo>
                <a:lnTo>
                  <a:pt x="268638" y="17408"/>
                </a:lnTo>
                <a:lnTo>
                  <a:pt x="258447" y="8169"/>
                </a:lnTo>
                <a:lnTo>
                  <a:pt x="245905" y="2150"/>
                </a:lnTo>
                <a:lnTo>
                  <a:pt x="23165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2990781" y="185933"/>
            <a:ext cx="1041400" cy="95885"/>
          </a:xfrm>
          <a:custGeom>
            <a:avLst/>
            <a:gdLst/>
            <a:ahLst/>
            <a:cxnLst/>
            <a:rect l="l" t="t" r="r" b="b"/>
            <a:pathLst>
              <a:path w="1041400" h="95885">
                <a:moveTo>
                  <a:pt x="993620" y="0"/>
                </a:moveTo>
                <a:lnTo>
                  <a:pt x="38927" y="808"/>
                </a:lnTo>
                <a:lnTo>
                  <a:pt x="7181" y="23737"/>
                </a:lnTo>
                <a:lnTo>
                  <a:pt x="0" y="52933"/>
                </a:lnTo>
                <a:lnTo>
                  <a:pt x="3537" y="66666"/>
                </a:lnTo>
                <a:lnTo>
                  <a:pt x="10724" y="78476"/>
                </a:lnTo>
                <a:lnTo>
                  <a:pt x="20913" y="87713"/>
                </a:lnTo>
                <a:lnTo>
                  <a:pt x="33458" y="93731"/>
                </a:lnTo>
                <a:lnTo>
                  <a:pt x="47711" y="95881"/>
                </a:lnTo>
                <a:lnTo>
                  <a:pt x="993620" y="95881"/>
                </a:lnTo>
                <a:lnTo>
                  <a:pt x="1034150" y="72151"/>
                </a:lnTo>
                <a:lnTo>
                  <a:pt x="1041331" y="42950"/>
                </a:lnTo>
                <a:lnTo>
                  <a:pt x="1037791" y="29218"/>
                </a:lnTo>
                <a:lnTo>
                  <a:pt x="1030604" y="17408"/>
                </a:lnTo>
                <a:lnTo>
                  <a:pt x="1020415" y="8169"/>
                </a:lnTo>
                <a:lnTo>
                  <a:pt x="1007871" y="2150"/>
                </a:lnTo>
                <a:lnTo>
                  <a:pt x="993620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14422032" y="420358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8" y="0"/>
                </a:moveTo>
                <a:lnTo>
                  <a:pt x="38948" y="803"/>
                </a:lnTo>
                <a:lnTo>
                  <a:pt x="7189" y="23708"/>
                </a:lnTo>
                <a:lnTo>
                  <a:pt x="0" y="52907"/>
                </a:lnTo>
                <a:lnTo>
                  <a:pt x="3538" y="66642"/>
                </a:lnTo>
                <a:lnTo>
                  <a:pt x="10726" y="78454"/>
                </a:lnTo>
                <a:lnTo>
                  <a:pt x="20915" y="87695"/>
                </a:lnTo>
                <a:lnTo>
                  <a:pt x="33456" y="93716"/>
                </a:lnTo>
                <a:lnTo>
                  <a:pt x="47698" y="95867"/>
                </a:lnTo>
                <a:lnTo>
                  <a:pt x="252968" y="95867"/>
                </a:lnTo>
                <a:lnTo>
                  <a:pt x="293509" y="72128"/>
                </a:lnTo>
                <a:lnTo>
                  <a:pt x="300693" y="42934"/>
                </a:lnTo>
                <a:lnTo>
                  <a:pt x="297154" y="29203"/>
                </a:lnTo>
                <a:lnTo>
                  <a:pt x="289964" y="17397"/>
                </a:lnTo>
                <a:lnTo>
                  <a:pt x="279771" y="8163"/>
                </a:lnTo>
                <a:lnTo>
                  <a:pt x="267223" y="2148"/>
                </a:lnTo>
                <a:lnTo>
                  <a:pt x="2529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14784443" y="420358"/>
            <a:ext cx="506095" cy="95885"/>
          </a:xfrm>
          <a:custGeom>
            <a:avLst/>
            <a:gdLst/>
            <a:ahLst/>
            <a:cxnLst/>
            <a:rect l="l" t="t" r="r" b="b"/>
            <a:pathLst>
              <a:path w="506094" h="95884">
                <a:moveTo>
                  <a:pt x="458249" y="0"/>
                </a:moveTo>
                <a:lnTo>
                  <a:pt x="38933" y="808"/>
                </a:lnTo>
                <a:lnTo>
                  <a:pt x="7182" y="23724"/>
                </a:lnTo>
                <a:lnTo>
                  <a:pt x="0" y="52926"/>
                </a:lnTo>
                <a:lnTo>
                  <a:pt x="3542" y="66655"/>
                </a:lnTo>
                <a:lnTo>
                  <a:pt x="10734" y="78463"/>
                </a:lnTo>
                <a:lnTo>
                  <a:pt x="20926" y="87699"/>
                </a:lnTo>
                <a:lnTo>
                  <a:pt x="33471" y="93717"/>
                </a:lnTo>
                <a:lnTo>
                  <a:pt x="47722" y="95867"/>
                </a:lnTo>
                <a:lnTo>
                  <a:pt x="458249" y="95867"/>
                </a:lnTo>
                <a:lnTo>
                  <a:pt x="498787" y="72128"/>
                </a:lnTo>
                <a:lnTo>
                  <a:pt x="505973" y="42934"/>
                </a:lnTo>
                <a:lnTo>
                  <a:pt x="502433" y="29203"/>
                </a:lnTo>
                <a:lnTo>
                  <a:pt x="495240" y="17397"/>
                </a:lnTo>
                <a:lnTo>
                  <a:pt x="485046" y="8163"/>
                </a:lnTo>
                <a:lnTo>
                  <a:pt x="472499" y="2148"/>
                </a:lnTo>
                <a:lnTo>
                  <a:pt x="4582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3627865" y="420358"/>
            <a:ext cx="732790" cy="95885"/>
          </a:xfrm>
          <a:custGeom>
            <a:avLst/>
            <a:gdLst/>
            <a:ahLst/>
            <a:cxnLst/>
            <a:rect l="l" t="t" r="r" b="b"/>
            <a:pathLst>
              <a:path w="732790" h="95884">
                <a:moveTo>
                  <a:pt x="684704" y="0"/>
                </a:moveTo>
                <a:lnTo>
                  <a:pt x="38937" y="805"/>
                </a:lnTo>
                <a:lnTo>
                  <a:pt x="7182" y="23716"/>
                </a:lnTo>
                <a:lnTo>
                  <a:pt x="0" y="52916"/>
                </a:lnTo>
                <a:lnTo>
                  <a:pt x="3539" y="66649"/>
                </a:lnTo>
                <a:lnTo>
                  <a:pt x="10726" y="78459"/>
                </a:lnTo>
                <a:lnTo>
                  <a:pt x="20915" y="87697"/>
                </a:lnTo>
                <a:lnTo>
                  <a:pt x="33459" y="93716"/>
                </a:lnTo>
                <a:lnTo>
                  <a:pt x="47710" y="95867"/>
                </a:lnTo>
                <a:lnTo>
                  <a:pt x="684704" y="95867"/>
                </a:lnTo>
                <a:lnTo>
                  <a:pt x="725230" y="72136"/>
                </a:lnTo>
                <a:lnTo>
                  <a:pt x="732417" y="42944"/>
                </a:lnTo>
                <a:lnTo>
                  <a:pt x="728880" y="29210"/>
                </a:lnTo>
                <a:lnTo>
                  <a:pt x="721691" y="17401"/>
                </a:lnTo>
                <a:lnTo>
                  <a:pt x="711500" y="8165"/>
                </a:lnTo>
                <a:lnTo>
                  <a:pt x="698954" y="2149"/>
                </a:lnTo>
                <a:lnTo>
                  <a:pt x="6847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14887463" y="638727"/>
            <a:ext cx="175895" cy="95885"/>
          </a:xfrm>
          <a:custGeom>
            <a:avLst/>
            <a:gdLst/>
            <a:ahLst/>
            <a:cxnLst/>
            <a:rect l="l" t="t" r="r" b="b"/>
            <a:pathLst>
              <a:path w="175894" h="95884">
                <a:moveTo>
                  <a:pt x="127656" y="0"/>
                </a:moveTo>
                <a:lnTo>
                  <a:pt x="38923" y="810"/>
                </a:lnTo>
                <a:lnTo>
                  <a:pt x="7182" y="23746"/>
                </a:lnTo>
                <a:lnTo>
                  <a:pt x="0" y="52941"/>
                </a:lnTo>
                <a:lnTo>
                  <a:pt x="3540" y="66670"/>
                </a:lnTo>
                <a:lnTo>
                  <a:pt x="10730" y="78480"/>
                </a:lnTo>
                <a:lnTo>
                  <a:pt x="20921" y="87720"/>
                </a:lnTo>
                <a:lnTo>
                  <a:pt x="33463" y="93742"/>
                </a:lnTo>
                <a:lnTo>
                  <a:pt x="47710" y="95893"/>
                </a:lnTo>
                <a:lnTo>
                  <a:pt x="127656" y="95893"/>
                </a:lnTo>
                <a:lnTo>
                  <a:pt x="168200" y="72138"/>
                </a:lnTo>
                <a:lnTo>
                  <a:pt x="175379" y="42942"/>
                </a:lnTo>
                <a:lnTo>
                  <a:pt x="171836" y="29216"/>
                </a:lnTo>
                <a:lnTo>
                  <a:pt x="164645" y="17409"/>
                </a:lnTo>
                <a:lnTo>
                  <a:pt x="154453" y="8170"/>
                </a:lnTo>
                <a:lnTo>
                  <a:pt x="141907" y="2151"/>
                </a:lnTo>
                <a:lnTo>
                  <a:pt x="12765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3918631" y="638727"/>
            <a:ext cx="902969" cy="95885"/>
          </a:xfrm>
          <a:custGeom>
            <a:avLst/>
            <a:gdLst/>
            <a:ahLst/>
            <a:cxnLst/>
            <a:rect l="l" t="t" r="r" b="b"/>
            <a:pathLst>
              <a:path w="902969" h="95884">
                <a:moveTo>
                  <a:pt x="209178" y="0"/>
                </a:moveTo>
                <a:lnTo>
                  <a:pt x="38920" y="810"/>
                </a:lnTo>
                <a:lnTo>
                  <a:pt x="7179" y="23746"/>
                </a:lnTo>
                <a:lnTo>
                  <a:pt x="0" y="52941"/>
                </a:lnTo>
                <a:lnTo>
                  <a:pt x="3539" y="66670"/>
                </a:lnTo>
                <a:lnTo>
                  <a:pt x="10726" y="78480"/>
                </a:lnTo>
                <a:lnTo>
                  <a:pt x="20915" y="87720"/>
                </a:lnTo>
                <a:lnTo>
                  <a:pt x="33459" y="93742"/>
                </a:lnTo>
                <a:lnTo>
                  <a:pt x="47710" y="95893"/>
                </a:lnTo>
                <a:lnTo>
                  <a:pt x="209178" y="95893"/>
                </a:lnTo>
                <a:lnTo>
                  <a:pt x="249709" y="72146"/>
                </a:lnTo>
                <a:lnTo>
                  <a:pt x="256889" y="42952"/>
                </a:lnTo>
                <a:lnTo>
                  <a:pt x="253350" y="29223"/>
                </a:lnTo>
                <a:lnTo>
                  <a:pt x="246162" y="17413"/>
                </a:lnTo>
                <a:lnTo>
                  <a:pt x="235973" y="8172"/>
                </a:lnTo>
                <a:lnTo>
                  <a:pt x="223429" y="2151"/>
                </a:lnTo>
                <a:lnTo>
                  <a:pt x="209178" y="0"/>
                </a:lnTo>
                <a:close/>
              </a:path>
              <a:path w="902969" h="95884">
                <a:moveTo>
                  <a:pt x="532139" y="0"/>
                </a:moveTo>
                <a:lnTo>
                  <a:pt x="361881" y="810"/>
                </a:lnTo>
                <a:lnTo>
                  <a:pt x="330140" y="23746"/>
                </a:lnTo>
                <a:lnTo>
                  <a:pt x="322961" y="52941"/>
                </a:lnTo>
                <a:lnTo>
                  <a:pt x="326500" y="66670"/>
                </a:lnTo>
                <a:lnTo>
                  <a:pt x="333687" y="78480"/>
                </a:lnTo>
                <a:lnTo>
                  <a:pt x="343876" y="87720"/>
                </a:lnTo>
                <a:lnTo>
                  <a:pt x="356420" y="93742"/>
                </a:lnTo>
                <a:lnTo>
                  <a:pt x="370671" y="95893"/>
                </a:lnTo>
                <a:lnTo>
                  <a:pt x="532139" y="95893"/>
                </a:lnTo>
                <a:lnTo>
                  <a:pt x="572667" y="72146"/>
                </a:lnTo>
                <a:lnTo>
                  <a:pt x="579849" y="42952"/>
                </a:lnTo>
                <a:lnTo>
                  <a:pt x="576309" y="29223"/>
                </a:lnTo>
                <a:lnTo>
                  <a:pt x="569119" y="17413"/>
                </a:lnTo>
                <a:lnTo>
                  <a:pt x="558928" y="8172"/>
                </a:lnTo>
                <a:lnTo>
                  <a:pt x="546386" y="2151"/>
                </a:lnTo>
                <a:lnTo>
                  <a:pt x="532139" y="0"/>
                </a:lnTo>
                <a:close/>
              </a:path>
              <a:path w="902969" h="95884">
                <a:moveTo>
                  <a:pt x="855075" y="0"/>
                </a:moveTo>
                <a:lnTo>
                  <a:pt x="684795" y="816"/>
                </a:lnTo>
                <a:lnTo>
                  <a:pt x="653061" y="23762"/>
                </a:lnTo>
                <a:lnTo>
                  <a:pt x="645886" y="52960"/>
                </a:lnTo>
                <a:lnTo>
                  <a:pt x="649431" y="66683"/>
                </a:lnTo>
                <a:lnTo>
                  <a:pt x="656623" y="78488"/>
                </a:lnTo>
                <a:lnTo>
                  <a:pt x="666817" y="87725"/>
                </a:lnTo>
                <a:lnTo>
                  <a:pt x="679365" y="93743"/>
                </a:lnTo>
                <a:lnTo>
                  <a:pt x="693619" y="95893"/>
                </a:lnTo>
                <a:lnTo>
                  <a:pt x="855075" y="95893"/>
                </a:lnTo>
                <a:lnTo>
                  <a:pt x="895618" y="72138"/>
                </a:lnTo>
                <a:lnTo>
                  <a:pt x="902797" y="42942"/>
                </a:lnTo>
                <a:lnTo>
                  <a:pt x="899254" y="29216"/>
                </a:lnTo>
                <a:lnTo>
                  <a:pt x="892063" y="17409"/>
                </a:lnTo>
                <a:lnTo>
                  <a:pt x="881871" y="8170"/>
                </a:lnTo>
                <a:lnTo>
                  <a:pt x="869325" y="2151"/>
                </a:lnTo>
                <a:lnTo>
                  <a:pt x="85507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2912704" y="638727"/>
            <a:ext cx="940435" cy="95885"/>
          </a:xfrm>
          <a:custGeom>
            <a:avLst/>
            <a:gdLst/>
            <a:ahLst/>
            <a:cxnLst/>
            <a:rect l="l" t="t" r="r" b="b"/>
            <a:pathLst>
              <a:path w="940434" h="95884">
                <a:moveTo>
                  <a:pt x="892157" y="0"/>
                </a:moveTo>
                <a:lnTo>
                  <a:pt x="38916" y="813"/>
                </a:lnTo>
                <a:lnTo>
                  <a:pt x="7178" y="23754"/>
                </a:lnTo>
                <a:lnTo>
                  <a:pt x="0" y="52950"/>
                </a:lnTo>
                <a:lnTo>
                  <a:pt x="3542" y="66676"/>
                </a:lnTo>
                <a:lnTo>
                  <a:pt x="10734" y="78484"/>
                </a:lnTo>
                <a:lnTo>
                  <a:pt x="20926" y="87722"/>
                </a:lnTo>
                <a:lnTo>
                  <a:pt x="33471" y="93742"/>
                </a:lnTo>
                <a:lnTo>
                  <a:pt x="47722" y="95893"/>
                </a:lnTo>
                <a:lnTo>
                  <a:pt x="892157" y="95893"/>
                </a:lnTo>
                <a:lnTo>
                  <a:pt x="932701" y="72138"/>
                </a:lnTo>
                <a:lnTo>
                  <a:pt x="939880" y="42942"/>
                </a:lnTo>
                <a:lnTo>
                  <a:pt x="936337" y="29216"/>
                </a:lnTo>
                <a:lnTo>
                  <a:pt x="929146" y="17409"/>
                </a:lnTo>
                <a:lnTo>
                  <a:pt x="918953" y="8170"/>
                </a:lnTo>
                <a:lnTo>
                  <a:pt x="906408" y="2151"/>
                </a:lnTo>
                <a:lnTo>
                  <a:pt x="89215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14784440" y="862483"/>
            <a:ext cx="628650" cy="95885"/>
          </a:xfrm>
          <a:custGeom>
            <a:avLst/>
            <a:gdLst/>
            <a:ahLst/>
            <a:cxnLst/>
            <a:rect l="l" t="t" r="r" b="b"/>
            <a:pathLst>
              <a:path w="628650" h="95884">
                <a:moveTo>
                  <a:pt x="580705" y="0"/>
                </a:moveTo>
                <a:lnTo>
                  <a:pt x="38941" y="806"/>
                </a:lnTo>
                <a:lnTo>
                  <a:pt x="7186" y="23722"/>
                </a:lnTo>
                <a:lnTo>
                  <a:pt x="0" y="52917"/>
                </a:lnTo>
                <a:lnTo>
                  <a:pt x="3538" y="66647"/>
                </a:lnTo>
                <a:lnTo>
                  <a:pt x="10727" y="78457"/>
                </a:lnTo>
                <a:lnTo>
                  <a:pt x="20918" y="87696"/>
                </a:lnTo>
                <a:lnTo>
                  <a:pt x="33463" y="93716"/>
                </a:lnTo>
                <a:lnTo>
                  <a:pt x="47711" y="95867"/>
                </a:lnTo>
                <a:lnTo>
                  <a:pt x="580705" y="95867"/>
                </a:lnTo>
                <a:lnTo>
                  <a:pt x="621233" y="72137"/>
                </a:lnTo>
                <a:lnTo>
                  <a:pt x="628416" y="42947"/>
                </a:lnTo>
                <a:lnTo>
                  <a:pt x="624879" y="29214"/>
                </a:lnTo>
                <a:lnTo>
                  <a:pt x="617692" y="17404"/>
                </a:lnTo>
                <a:lnTo>
                  <a:pt x="607503" y="8167"/>
                </a:lnTo>
                <a:lnTo>
                  <a:pt x="594958" y="2149"/>
                </a:lnTo>
                <a:lnTo>
                  <a:pt x="5807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4422032" y="862483"/>
            <a:ext cx="300990" cy="95885"/>
          </a:xfrm>
          <a:custGeom>
            <a:avLst/>
            <a:gdLst/>
            <a:ahLst/>
            <a:cxnLst/>
            <a:rect l="l" t="t" r="r" b="b"/>
            <a:pathLst>
              <a:path w="300990" h="95884">
                <a:moveTo>
                  <a:pt x="252969" y="0"/>
                </a:moveTo>
                <a:lnTo>
                  <a:pt x="38949" y="803"/>
                </a:lnTo>
                <a:lnTo>
                  <a:pt x="7189" y="23714"/>
                </a:lnTo>
                <a:lnTo>
                  <a:pt x="0" y="52908"/>
                </a:lnTo>
                <a:lnTo>
                  <a:pt x="3536" y="66640"/>
                </a:lnTo>
                <a:lnTo>
                  <a:pt x="10724" y="78452"/>
                </a:lnTo>
                <a:lnTo>
                  <a:pt x="20913" y="87694"/>
                </a:lnTo>
                <a:lnTo>
                  <a:pt x="33455" y="93715"/>
                </a:lnTo>
                <a:lnTo>
                  <a:pt x="47699" y="95867"/>
                </a:lnTo>
                <a:lnTo>
                  <a:pt x="252969" y="95867"/>
                </a:lnTo>
                <a:lnTo>
                  <a:pt x="293510" y="72129"/>
                </a:lnTo>
                <a:lnTo>
                  <a:pt x="300693" y="42937"/>
                </a:lnTo>
                <a:lnTo>
                  <a:pt x="297152" y="29207"/>
                </a:lnTo>
                <a:lnTo>
                  <a:pt x="289961" y="17400"/>
                </a:lnTo>
                <a:lnTo>
                  <a:pt x="279769" y="8165"/>
                </a:lnTo>
                <a:lnTo>
                  <a:pt x="267222" y="2149"/>
                </a:lnTo>
                <a:lnTo>
                  <a:pt x="25296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3729135" y="862483"/>
            <a:ext cx="641985" cy="95885"/>
          </a:xfrm>
          <a:custGeom>
            <a:avLst/>
            <a:gdLst/>
            <a:ahLst/>
            <a:cxnLst/>
            <a:rect l="l" t="t" r="r" b="b"/>
            <a:pathLst>
              <a:path w="641984" h="95884">
                <a:moveTo>
                  <a:pt x="594077" y="0"/>
                </a:moveTo>
                <a:lnTo>
                  <a:pt x="38934" y="809"/>
                </a:lnTo>
                <a:lnTo>
                  <a:pt x="7183" y="23730"/>
                </a:lnTo>
                <a:lnTo>
                  <a:pt x="0" y="52927"/>
                </a:lnTo>
                <a:lnTo>
                  <a:pt x="3540" y="66654"/>
                </a:lnTo>
                <a:lnTo>
                  <a:pt x="10731" y="78461"/>
                </a:lnTo>
                <a:lnTo>
                  <a:pt x="20924" y="87698"/>
                </a:lnTo>
                <a:lnTo>
                  <a:pt x="33470" y="93716"/>
                </a:lnTo>
                <a:lnTo>
                  <a:pt x="47723" y="95867"/>
                </a:lnTo>
                <a:lnTo>
                  <a:pt x="594077" y="95867"/>
                </a:lnTo>
                <a:lnTo>
                  <a:pt x="634605" y="72137"/>
                </a:lnTo>
                <a:lnTo>
                  <a:pt x="641788" y="42947"/>
                </a:lnTo>
                <a:lnTo>
                  <a:pt x="638251" y="29214"/>
                </a:lnTo>
                <a:lnTo>
                  <a:pt x="631064" y="17404"/>
                </a:lnTo>
                <a:lnTo>
                  <a:pt x="620875" y="8167"/>
                </a:lnTo>
                <a:lnTo>
                  <a:pt x="608330" y="2149"/>
                </a:lnTo>
                <a:lnTo>
                  <a:pt x="594077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11188954" y="862482"/>
            <a:ext cx="1236980" cy="95885"/>
          </a:xfrm>
          <a:custGeom>
            <a:avLst/>
            <a:gdLst/>
            <a:ahLst/>
            <a:cxnLst/>
            <a:rect l="l" t="t" r="r" b="b"/>
            <a:pathLst>
              <a:path w="1236979" h="95884">
                <a:moveTo>
                  <a:pt x="1189206" y="0"/>
                </a:moveTo>
                <a:lnTo>
                  <a:pt x="38934" y="809"/>
                </a:lnTo>
                <a:lnTo>
                  <a:pt x="7186" y="23736"/>
                </a:lnTo>
                <a:lnTo>
                  <a:pt x="0" y="52930"/>
                </a:lnTo>
                <a:lnTo>
                  <a:pt x="3545" y="66660"/>
                </a:lnTo>
                <a:lnTo>
                  <a:pt x="10740" y="78470"/>
                </a:lnTo>
                <a:lnTo>
                  <a:pt x="20933" y="87709"/>
                </a:lnTo>
                <a:lnTo>
                  <a:pt x="33474" y="93729"/>
                </a:lnTo>
                <a:lnTo>
                  <a:pt x="47714" y="95879"/>
                </a:lnTo>
                <a:lnTo>
                  <a:pt x="1189206" y="95879"/>
                </a:lnTo>
                <a:lnTo>
                  <a:pt x="1229734" y="72135"/>
                </a:lnTo>
                <a:lnTo>
                  <a:pt x="1236923" y="42944"/>
                </a:lnTo>
                <a:lnTo>
                  <a:pt x="1233383" y="29218"/>
                </a:lnTo>
                <a:lnTo>
                  <a:pt x="1226190" y="17410"/>
                </a:lnTo>
                <a:lnTo>
                  <a:pt x="1215996" y="8171"/>
                </a:lnTo>
                <a:lnTo>
                  <a:pt x="1203451" y="2151"/>
                </a:lnTo>
                <a:lnTo>
                  <a:pt x="118920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12492735" y="862482"/>
            <a:ext cx="473075" cy="95885"/>
          </a:xfrm>
          <a:custGeom>
            <a:avLst/>
            <a:gdLst/>
            <a:ahLst/>
            <a:cxnLst/>
            <a:rect l="l" t="t" r="r" b="b"/>
            <a:pathLst>
              <a:path w="473075" h="95884">
                <a:moveTo>
                  <a:pt x="424841" y="0"/>
                </a:moveTo>
                <a:lnTo>
                  <a:pt x="38939" y="806"/>
                </a:lnTo>
                <a:lnTo>
                  <a:pt x="7188" y="23728"/>
                </a:lnTo>
                <a:lnTo>
                  <a:pt x="0" y="52921"/>
                </a:lnTo>
                <a:lnTo>
                  <a:pt x="3540" y="66652"/>
                </a:lnTo>
                <a:lnTo>
                  <a:pt x="10730" y="78463"/>
                </a:lnTo>
                <a:lnTo>
                  <a:pt x="20921" y="87705"/>
                </a:lnTo>
                <a:lnTo>
                  <a:pt x="33462" y="93728"/>
                </a:lnTo>
                <a:lnTo>
                  <a:pt x="47703" y="95879"/>
                </a:lnTo>
                <a:lnTo>
                  <a:pt x="424841" y="95879"/>
                </a:lnTo>
                <a:lnTo>
                  <a:pt x="465376" y="72131"/>
                </a:lnTo>
                <a:lnTo>
                  <a:pt x="472564" y="42940"/>
                </a:lnTo>
                <a:lnTo>
                  <a:pt x="469020" y="29212"/>
                </a:lnTo>
                <a:lnTo>
                  <a:pt x="461824" y="17405"/>
                </a:lnTo>
                <a:lnTo>
                  <a:pt x="451629" y="8168"/>
                </a:lnTo>
                <a:lnTo>
                  <a:pt x="439084" y="2150"/>
                </a:lnTo>
                <a:lnTo>
                  <a:pt x="4248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13059046" y="862482"/>
            <a:ext cx="591185" cy="95885"/>
          </a:xfrm>
          <a:custGeom>
            <a:avLst/>
            <a:gdLst/>
            <a:ahLst/>
            <a:cxnLst/>
            <a:rect l="l" t="t" r="r" b="b"/>
            <a:pathLst>
              <a:path w="591184" h="95884">
                <a:moveTo>
                  <a:pt x="543072" y="0"/>
                </a:moveTo>
                <a:lnTo>
                  <a:pt x="38929" y="811"/>
                </a:lnTo>
                <a:lnTo>
                  <a:pt x="7184" y="23741"/>
                </a:lnTo>
                <a:lnTo>
                  <a:pt x="0" y="52936"/>
                </a:lnTo>
                <a:lnTo>
                  <a:pt x="3544" y="66663"/>
                </a:lnTo>
                <a:lnTo>
                  <a:pt x="10738" y="78470"/>
                </a:lnTo>
                <a:lnTo>
                  <a:pt x="20931" y="87709"/>
                </a:lnTo>
                <a:lnTo>
                  <a:pt x="33476" y="93728"/>
                </a:lnTo>
                <a:lnTo>
                  <a:pt x="47722" y="95879"/>
                </a:lnTo>
                <a:lnTo>
                  <a:pt x="543072" y="95879"/>
                </a:lnTo>
                <a:lnTo>
                  <a:pt x="583551" y="72163"/>
                </a:lnTo>
                <a:lnTo>
                  <a:pt x="590749" y="42978"/>
                </a:lnTo>
                <a:lnTo>
                  <a:pt x="587215" y="29240"/>
                </a:lnTo>
                <a:lnTo>
                  <a:pt x="580027" y="17422"/>
                </a:lnTo>
                <a:lnTo>
                  <a:pt x="569840" y="8176"/>
                </a:lnTo>
                <a:lnTo>
                  <a:pt x="557304" y="2152"/>
                </a:lnTo>
                <a:lnTo>
                  <a:pt x="543072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500" y="305359"/>
            <a:ext cx="146050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 dirty="0" smtClean="0"/>
              <a:t>Loading and Disabling Plugins</a:t>
            </a:r>
            <a:endParaRPr spc="-1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57275" cy="4227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The /</a:t>
            </a:r>
            <a:r>
              <a:rPr lang="en-US" sz="4400" spc="-10" dirty="0" err="1" smtClean="0">
                <a:latin typeface="Arial"/>
                <a:cs typeface="Arial"/>
              </a:rPr>
              <a:t>etc</a:t>
            </a:r>
            <a:r>
              <a:rPr lang="en-US" sz="4400" spc="-10" dirty="0" smtClean="0">
                <a:latin typeface="Arial"/>
                <a:cs typeface="Arial"/>
              </a:rPr>
              <a:t>/chef/</a:t>
            </a:r>
            <a:r>
              <a:rPr lang="en-US" sz="4400" spc="-10" dirty="0" err="1" smtClean="0">
                <a:latin typeface="Arial"/>
                <a:cs typeface="Arial"/>
              </a:rPr>
              <a:t>client.rb</a:t>
            </a:r>
            <a:r>
              <a:rPr lang="en-US" sz="4400" spc="-10" dirty="0" smtClean="0">
                <a:latin typeface="Arial"/>
                <a:cs typeface="Arial"/>
              </a:rPr>
              <a:t> file manages which additional plugins are loaded and the plugins to disable.</a:t>
            </a: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endParaRPr lang="en-US" sz="4400" spc="-10" dirty="0" smtClean="0">
              <a:latin typeface="Arial"/>
              <a:cs typeface="Arial"/>
            </a:endParaRPr>
          </a:p>
          <a:p>
            <a:pPr marL="393700" marR="818515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spc="-10" dirty="0" smtClean="0">
                <a:latin typeface="Arial"/>
                <a:cs typeface="Arial"/>
              </a:rPr>
              <a:t>This file is maintained by the chef-client cookbook's </a:t>
            </a:r>
            <a:r>
              <a:rPr lang="en-US" sz="4400" spc="-10" dirty="0" err="1" smtClean="0">
                <a:latin typeface="Arial"/>
                <a:cs typeface="Arial"/>
              </a:rPr>
              <a:t>config</a:t>
            </a:r>
            <a:r>
              <a:rPr lang="en-US" sz="4400" spc="-10" dirty="0" smtClean="0">
                <a:latin typeface="Arial"/>
                <a:cs typeface="Arial"/>
              </a:rPr>
              <a:t> recipe.</a:t>
            </a:r>
            <a:endParaRPr lang="en-US" sz="4400" spc="-1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147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70115" cy="1099235"/>
          </a:xfrm>
          <a:prstGeom prst="rect">
            <a:avLst/>
          </a:prstGeom>
        </p:spPr>
        <p:txBody>
          <a:bodyPr vert="horz" wrap="square" lIns="0" tIns="67524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700" spc="-5" dirty="0"/>
              <a:t>Exam</a:t>
            </a:r>
            <a:r>
              <a:rPr sz="6700" spc="-10" dirty="0"/>
              <a:t>inin</a:t>
            </a:r>
            <a:r>
              <a:rPr sz="6700" spc="-5" dirty="0"/>
              <a:t>g t</a:t>
            </a:r>
            <a:r>
              <a:rPr sz="6700" spc="-10" dirty="0"/>
              <a:t>h</a:t>
            </a:r>
            <a:r>
              <a:rPr sz="6700" spc="-5" dirty="0"/>
              <a:t>e c</a:t>
            </a:r>
            <a:r>
              <a:rPr sz="6700" spc="-10" dirty="0"/>
              <a:t>h</a:t>
            </a:r>
            <a:r>
              <a:rPr sz="6700" spc="-5" dirty="0"/>
              <a:t>ef-c</a:t>
            </a:r>
            <a:r>
              <a:rPr sz="6700" spc="-10" dirty="0"/>
              <a:t>li</a:t>
            </a:r>
            <a:r>
              <a:rPr sz="6700" spc="-5" dirty="0"/>
              <a:t>e</a:t>
            </a:r>
            <a:r>
              <a:rPr sz="6700" spc="-10" dirty="0"/>
              <a:t>n</a:t>
            </a:r>
            <a:r>
              <a:rPr sz="6700" spc="-5" dirty="0"/>
              <a:t>t </a:t>
            </a:r>
            <a:r>
              <a:rPr lang="en-US" sz="6700" spc="-5" dirty="0" smtClean="0"/>
              <a:t>C</a:t>
            </a:r>
            <a:r>
              <a:rPr sz="6700" spc="-10" dirty="0" smtClean="0"/>
              <a:t>oo</a:t>
            </a:r>
            <a:r>
              <a:rPr sz="6700" spc="-5" dirty="0" smtClean="0"/>
              <a:t>k</a:t>
            </a:r>
            <a:r>
              <a:rPr sz="6700" spc="-10" dirty="0" smtClean="0"/>
              <a:t>boo</a:t>
            </a:r>
            <a:r>
              <a:rPr sz="6700" spc="-5" dirty="0" smtClean="0"/>
              <a:t>k</a:t>
            </a:r>
            <a:endParaRPr sz="6700" dirty="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787400" y="1922306"/>
            <a:ext cx="13795375" cy="60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sz="4400" spc="-95" dirty="0">
                <a:latin typeface="Arial"/>
                <a:cs typeface="Arial"/>
              </a:rPr>
              <a:t>W</a:t>
            </a:r>
            <a:r>
              <a:rPr sz="4400" dirty="0">
                <a:latin typeface="Arial"/>
                <a:cs typeface="Arial"/>
              </a:rPr>
              <a:t>e</a:t>
            </a:r>
            <a:r>
              <a:rPr sz="4400" spc="-5" dirty="0">
                <a:latin typeface="Arial"/>
                <a:cs typeface="Arial"/>
              </a:rPr>
              <a:t>'</a:t>
            </a:r>
            <a:r>
              <a:rPr sz="4400" dirty="0">
                <a:latin typeface="Arial"/>
                <a:cs typeface="Arial"/>
              </a:rPr>
              <a:t>re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already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using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wo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recipes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on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node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rom </a:t>
            </a:r>
            <a:r>
              <a:rPr sz="4400" spc="-10" dirty="0">
                <a:latin typeface="Arial"/>
                <a:cs typeface="Arial"/>
              </a:rPr>
              <a:t>t</a:t>
            </a:r>
            <a:r>
              <a:rPr sz="4400" dirty="0">
                <a:latin typeface="Arial"/>
                <a:cs typeface="Arial"/>
              </a:rPr>
              <a:t>he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che</a:t>
            </a:r>
            <a:r>
              <a:rPr sz="4400" spc="-10" dirty="0">
                <a:latin typeface="Arial"/>
                <a:cs typeface="Arial"/>
              </a:rPr>
              <a:t>f</a:t>
            </a:r>
            <a:r>
              <a:rPr sz="4400" dirty="0">
                <a:latin typeface="Arial"/>
                <a:cs typeface="Arial"/>
              </a:rPr>
              <a:t>-clien</a:t>
            </a:r>
            <a:r>
              <a:rPr sz="4400" spc="-5" dirty="0">
                <a:latin typeface="Arial"/>
                <a:cs typeface="Arial"/>
              </a:rPr>
              <a:t>t </a:t>
            </a:r>
            <a:r>
              <a:rPr sz="4400" dirty="0" smtClean="0">
                <a:latin typeface="Arial"/>
                <a:cs typeface="Arial"/>
              </a:rPr>
              <a:t>cookbook</a:t>
            </a:r>
            <a:endParaRPr lang="en-US" sz="4400" dirty="0" smtClean="0">
              <a:latin typeface="Arial"/>
              <a:cs typeface="Arial"/>
            </a:endParaRPr>
          </a:p>
          <a:p>
            <a:pPr marL="812800" lvl="1" indent="-381000">
              <a:lnSpc>
                <a:spcPct val="100000"/>
              </a:lnSpc>
              <a:spcBef>
                <a:spcPts val="800"/>
              </a:spcBef>
              <a:buClr>
                <a:srgbClr val="F38C24"/>
              </a:buClr>
              <a:buFont typeface="Arial"/>
              <a:buChar char="•"/>
              <a:tabLst>
                <a:tab pos="812800" algn="l"/>
              </a:tabLst>
            </a:pPr>
            <a:r>
              <a:rPr sz="4400" dirty="0" smtClean="0">
                <a:latin typeface="Courier New"/>
                <a:cs typeface="Courier New"/>
              </a:rPr>
              <a:t>chef</a:t>
            </a:r>
            <a:r>
              <a:rPr sz="4400" dirty="0">
                <a:latin typeface="Courier New"/>
                <a:cs typeface="Courier New"/>
              </a:rPr>
              <a:t>-client::service</a:t>
            </a:r>
          </a:p>
          <a:p>
            <a:pPr marL="812800">
              <a:lnSpc>
                <a:spcPct val="100000"/>
              </a:lnSpc>
              <a:spcBef>
                <a:spcPts val="165"/>
              </a:spcBef>
            </a:pPr>
            <a:r>
              <a:rPr sz="4400" dirty="0">
                <a:latin typeface="Arial"/>
                <a:cs typeface="Arial"/>
              </a:rPr>
              <a:t>(via</a:t>
            </a:r>
            <a:r>
              <a:rPr sz="4400" spc="-5" dirty="0">
                <a:latin typeface="Arial"/>
                <a:cs typeface="Arial"/>
              </a:rPr>
              <a:t> </a:t>
            </a:r>
            <a:r>
              <a:rPr sz="4400" dirty="0">
                <a:latin typeface="Courier New"/>
                <a:cs typeface="Courier New"/>
              </a:rPr>
              <a:t>chef-client::defaul</a:t>
            </a:r>
            <a:r>
              <a:rPr sz="4400" spc="-5" dirty="0">
                <a:latin typeface="Courier New"/>
                <a:cs typeface="Courier New"/>
              </a:rPr>
              <a:t>t</a:t>
            </a:r>
            <a:r>
              <a:rPr sz="4400" dirty="0">
                <a:latin typeface="Arial"/>
                <a:cs typeface="Arial"/>
              </a:rPr>
              <a:t>)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r>
              <a:rPr sz="4400" spc="114" dirty="0">
                <a:solidFill>
                  <a:srgbClr val="F38C24"/>
                </a:solidFill>
                <a:latin typeface="Courier New"/>
                <a:cs typeface="Courier New"/>
              </a:rPr>
              <a:t>•</a:t>
            </a:r>
            <a:r>
              <a:rPr sz="4400" dirty="0">
                <a:latin typeface="Courier New"/>
                <a:cs typeface="Courier New"/>
              </a:rPr>
              <a:t>chef-client::</a:t>
            </a:r>
            <a:r>
              <a:rPr sz="4400" dirty="0" smtClean="0">
                <a:latin typeface="Courier New"/>
                <a:cs typeface="Courier New"/>
              </a:rPr>
              <a:t>delete_validation</a:t>
            </a:r>
            <a:endParaRPr lang="en-US" sz="4400" dirty="0">
              <a:latin typeface="Courier New"/>
              <a:cs typeface="Courier New"/>
            </a:endParaRP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  <a:p>
            <a:pPr marL="393700" marR="5080" indent="-381000">
              <a:lnSpc>
                <a:spcPts val="5500"/>
              </a:lnSpc>
              <a:buClr>
                <a:srgbClr val="F38C24"/>
              </a:buClr>
              <a:buChar char="•"/>
              <a:tabLst>
                <a:tab pos="393700" algn="l"/>
              </a:tabLst>
            </a:pPr>
            <a:r>
              <a:rPr lang="en-US" sz="4400" dirty="0" smtClean="0">
                <a:latin typeface="Arial"/>
                <a:cs typeface="Arial"/>
              </a:rPr>
              <a:t>Let us look </a:t>
            </a:r>
            <a:r>
              <a:rPr lang="en-US" sz="4400" dirty="0">
                <a:latin typeface="Arial"/>
                <a:cs typeface="Arial"/>
              </a:rPr>
              <a:t>at the </a:t>
            </a:r>
            <a:r>
              <a:rPr lang="en-US" sz="4400" dirty="0">
                <a:latin typeface="Courier New"/>
                <a:cs typeface="Courier New"/>
              </a:rPr>
              <a:t>chef-client::</a:t>
            </a:r>
            <a:r>
              <a:rPr lang="en-US" sz="4400" dirty="0" err="1">
                <a:latin typeface="Courier New"/>
                <a:cs typeface="Courier New"/>
              </a:rPr>
              <a:t>config</a:t>
            </a:r>
            <a:r>
              <a:rPr lang="en-US" sz="4400" dirty="0">
                <a:latin typeface="Arial"/>
                <a:cs typeface="Arial"/>
              </a:rPr>
              <a:t> recipe.</a:t>
            </a:r>
          </a:p>
          <a:p>
            <a:pPr marL="431165">
              <a:lnSpc>
                <a:spcPct val="100000"/>
              </a:lnSpc>
              <a:spcBef>
                <a:spcPts val="994"/>
              </a:spcBef>
            </a:pPr>
            <a:endParaRPr lang="en-US" sz="44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0984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31495" y="0"/>
            <a:ext cx="312420" cy="63500"/>
          </a:xfrm>
          <a:custGeom>
            <a:avLst/>
            <a:gdLst/>
            <a:ahLst/>
            <a:cxnLst/>
            <a:rect l="l" t="t" r="r" b="b"/>
            <a:pathLst>
              <a:path w="312419" h="63500">
                <a:moveTo>
                  <a:pt x="311804" y="0"/>
                </a:moveTo>
                <a:lnTo>
                  <a:pt x="3715" y="0"/>
                </a:lnTo>
                <a:lnTo>
                  <a:pt x="1819" y="4761"/>
                </a:lnTo>
                <a:lnTo>
                  <a:pt x="0" y="20500"/>
                </a:lnTo>
                <a:lnTo>
                  <a:pt x="3546" y="34226"/>
                </a:lnTo>
                <a:lnTo>
                  <a:pt x="10741" y="46031"/>
                </a:lnTo>
                <a:lnTo>
                  <a:pt x="20936" y="55266"/>
                </a:lnTo>
                <a:lnTo>
                  <a:pt x="33483" y="61282"/>
                </a:lnTo>
                <a:lnTo>
                  <a:pt x="47733" y="63431"/>
                </a:lnTo>
                <a:lnTo>
                  <a:pt x="267418" y="63431"/>
                </a:lnTo>
                <a:lnTo>
                  <a:pt x="307942" y="39694"/>
                </a:lnTo>
                <a:lnTo>
                  <a:pt x="311804" y="30002"/>
                </a:lnTo>
                <a:lnTo>
                  <a:pt x="31180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615897" y="0"/>
            <a:ext cx="191770" cy="63500"/>
          </a:xfrm>
          <a:custGeom>
            <a:avLst/>
            <a:gdLst/>
            <a:ahLst/>
            <a:cxnLst/>
            <a:rect l="l" t="t" r="r" b="b"/>
            <a:pathLst>
              <a:path w="191769" h="63500">
                <a:moveTo>
                  <a:pt x="188654" y="0"/>
                </a:moveTo>
                <a:lnTo>
                  <a:pt x="3708" y="0"/>
                </a:lnTo>
                <a:lnTo>
                  <a:pt x="1819" y="4744"/>
                </a:lnTo>
                <a:lnTo>
                  <a:pt x="0" y="20480"/>
                </a:lnTo>
                <a:lnTo>
                  <a:pt x="3539" y="34213"/>
                </a:lnTo>
                <a:lnTo>
                  <a:pt x="10726" y="46023"/>
                </a:lnTo>
                <a:lnTo>
                  <a:pt x="20915" y="55261"/>
                </a:lnTo>
                <a:lnTo>
                  <a:pt x="33459" y="61280"/>
                </a:lnTo>
                <a:lnTo>
                  <a:pt x="47710" y="63431"/>
                </a:lnTo>
                <a:lnTo>
                  <a:pt x="143646" y="63431"/>
                </a:lnTo>
                <a:lnTo>
                  <a:pt x="184176" y="39694"/>
                </a:lnTo>
                <a:lnTo>
                  <a:pt x="191358" y="10498"/>
                </a:lnTo>
                <a:lnTo>
                  <a:pt x="188654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146849" y="0"/>
            <a:ext cx="376555" cy="63500"/>
          </a:xfrm>
          <a:custGeom>
            <a:avLst/>
            <a:gdLst/>
            <a:ahLst/>
            <a:cxnLst/>
            <a:rect l="l" t="t" r="r" b="b"/>
            <a:pathLst>
              <a:path w="376555" h="63500">
                <a:moveTo>
                  <a:pt x="373385" y="0"/>
                </a:moveTo>
                <a:lnTo>
                  <a:pt x="3711" y="0"/>
                </a:lnTo>
                <a:lnTo>
                  <a:pt x="1819" y="4752"/>
                </a:lnTo>
                <a:lnTo>
                  <a:pt x="0" y="20490"/>
                </a:lnTo>
                <a:lnTo>
                  <a:pt x="3542" y="34220"/>
                </a:lnTo>
                <a:lnTo>
                  <a:pt x="10734" y="46027"/>
                </a:lnTo>
                <a:lnTo>
                  <a:pt x="20926" y="55264"/>
                </a:lnTo>
                <a:lnTo>
                  <a:pt x="33471" y="61281"/>
                </a:lnTo>
                <a:lnTo>
                  <a:pt x="47722" y="63431"/>
                </a:lnTo>
                <a:lnTo>
                  <a:pt x="328366" y="63431"/>
                </a:lnTo>
                <a:lnTo>
                  <a:pt x="368909" y="39686"/>
                </a:lnTo>
                <a:lnTo>
                  <a:pt x="376090" y="10488"/>
                </a:lnTo>
                <a:lnTo>
                  <a:pt x="37338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5694750" y="186191"/>
            <a:ext cx="548640" cy="95885"/>
          </a:xfrm>
          <a:custGeom>
            <a:avLst/>
            <a:gdLst/>
            <a:ahLst/>
            <a:cxnLst/>
            <a:rect l="l" t="t" r="r" b="b"/>
            <a:pathLst>
              <a:path w="548640" h="95885">
                <a:moveTo>
                  <a:pt x="548549" y="0"/>
                </a:moveTo>
                <a:lnTo>
                  <a:pt x="38935" y="547"/>
                </a:lnTo>
                <a:lnTo>
                  <a:pt x="7184" y="23470"/>
                </a:lnTo>
                <a:lnTo>
                  <a:pt x="0" y="52665"/>
                </a:lnTo>
                <a:lnTo>
                  <a:pt x="3535" y="66401"/>
                </a:lnTo>
                <a:lnTo>
                  <a:pt x="10720" y="78213"/>
                </a:lnTo>
                <a:lnTo>
                  <a:pt x="20908" y="87452"/>
                </a:lnTo>
                <a:lnTo>
                  <a:pt x="33450" y="93471"/>
                </a:lnTo>
                <a:lnTo>
                  <a:pt x="47699" y="95622"/>
                </a:lnTo>
                <a:lnTo>
                  <a:pt x="548549" y="95622"/>
                </a:lnTo>
                <a:lnTo>
                  <a:pt x="54854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4672527" y="185933"/>
            <a:ext cx="964565" cy="95885"/>
          </a:xfrm>
          <a:custGeom>
            <a:avLst/>
            <a:gdLst/>
            <a:ahLst/>
            <a:cxnLst/>
            <a:rect l="l" t="t" r="r" b="b"/>
            <a:pathLst>
              <a:path w="964565" h="95885">
                <a:moveTo>
                  <a:pt x="916468" y="0"/>
                </a:moveTo>
                <a:lnTo>
                  <a:pt x="38935" y="806"/>
                </a:lnTo>
                <a:lnTo>
                  <a:pt x="7184" y="23728"/>
                </a:lnTo>
                <a:lnTo>
                  <a:pt x="0" y="52924"/>
                </a:lnTo>
                <a:lnTo>
                  <a:pt x="3535" y="66660"/>
                </a:lnTo>
                <a:lnTo>
                  <a:pt x="10720" y="78472"/>
                </a:lnTo>
                <a:lnTo>
                  <a:pt x="20908" y="87711"/>
                </a:lnTo>
                <a:lnTo>
                  <a:pt x="33450" y="93730"/>
                </a:lnTo>
                <a:lnTo>
                  <a:pt x="47699" y="95881"/>
                </a:lnTo>
                <a:lnTo>
                  <a:pt x="916468" y="95881"/>
                </a:lnTo>
                <a:lnTo>
                  <a:pt x="956998" y="72151"/>
                </a:lnTo>
                <a:lnTo>
                  <a:pt x="964179" y="42950"/>
                </a:lnTo>
                <a:lnTo>
                  <a:pt x="960640" y="29218"/>
                </a:lnTo>
                <a:lnTo>
                  <a:pt x="953452" y="17408"/>
                </a:lnTo>
                <a:lnTo>
                  <a:pt x="943263" y="8169"/>
                </a:lnTo>
                <a:lnTo>
                  <a:pt x="930720" y="2150"/>
                </a:lnTo>
                <a:lnTo>
                  <a:pt x="91646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5969008" y="420358"/>
            <a:ext cx="274320" cy="95885"/>
          </a:xfrm>
          <a:custGeom>
            <a:avLst/>
            <a:gdLst/>
            <a:ahLst/>
            <a:cxnLst/>
            <a:rect l="l" t="t" r="r" b="b"/>
            <a:pathLst>
              <a:path w="274319" h="95884">
                <a:moveTo>
                  <a:pt x="242326" y="0"/>
                </a:moveTo>
                <a:lnTo>
                  <a:pt x="38945" y="803"/>
                </a:lnTo>
                <a:lnTo>
                  <a:pt x="7186" y="23708"/>
                </a:lnTo>
                <a:lnTo>
                  <a:pt x="0" y="52907"/>
                </a:lnTo>
                <a:lnTo>
                  <a:pt x="3536" y="66642"/>
                </a:lnTo>
                <a:lnTo>
                  <a:pt x="10722" y="78454"/>
                </a:lnTo>
                <a:lnTo>
                  <a:pt x="20910" y="87695"/>
                </a:lnTo>
                <a:lnTo>
                  <a:pt x="33451" y="93716"/>
                </a:lnTo>
                <a:lnTo>
                  <a:pt x="47699" y="95867"/>
                </a:lnTo>
                <a:lnTo>
                  <a:pt x="242326" y="95867"/>
                </a:lnTo>
                <a:lnTo>
                  <a:pt x="251111" y="95056"/>
                </a:lnTo>
                <a:lnTo>
                  <a:pt x="263741" y="90707"/>
                </a:lnTo>
                <a:lnTo>
                  <a:pt x="274292" y="83095"/>
                </a:lnTo>
                <a:lnTo>
                  <a:pt x="274292" y="12850"/>
                </a:lnTo>
                <a:lnTo>
                  <a:pt x="269117" y="8163"/>
                </a:lnTo>
                <a:lnTo>
                  <a:pt x="256571" y="2148"/>
                </a:lnTo>
                <a:lnTo>
                  <a:pt x="242326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15370711" y="420358"/>
            <a:ext cx="516890" cy="95885"/>
          </a:xfrm>
          <a:custGeom>
            <a:avLst/>
            <a:gdLst/>
            <a:ahLst/>
            <a:cxnLst/>
            <a:rect l="l" t="t" r="r" b="b"/>
            <a:pathLst>
              <a:path w="516890" h="95884">
                <a:moveTo>
                  <a:pt x="468779" y="0"/>
                </a:moveTo>
                <a:lnTo>
                  <a:pt x="38940" y="805"/>
                </a:lnTo>
                <a:lnTo>
                  <a:pt x="7185" y="23716"/>
                </a:lnTo>
                <a:lnTo>
                  <a:pt x="0" y="52916"/>
                </a:lnTo>
                <a:lnTo>
                  <a:pt x="3540" y="66649"/>
                </a:lnTo>
                <a:lnTo>
                  <a:pt x="10730" y="78459"/>
                </a:lnTo>
                <a:lnTo>
                  <a:pt x="20921" y="87697"/>
                </a:lnTo>
                <a:lnTo>
                  <a:pt x="33463" y="93716"/>
                </a:lnTo>
                <a:lnTo>
                  <a:pt x="47710" y="95867"/>
                </a:lnTo>
                <a:lnTo>
                  <a:pt x="468779" y="95867"/>
                </a:lnTo>
                <a:lnTo>
                  <a:pt x="509292" y="72144"/>
                </a:lnTo>
                <a:lnTo>
                  <a:pt x="516480" y="42954"/>
                </a:lnTo>
                <a:lnTo>
                  <a:pt x="512946" y="29217"/>
                </a:lnTo>
                <a:lnTo>
                  <a:pt x="505762" y="17405"/>
                </a:lnTo>
                <a:lnTo>
                  <a:pt x="495573" y="8167"/>
                </a:lnTo>
                <a:lnTo>
                  <a:pt x="483029" y="2149"/>
                </a:lnTo>
                <a:lnTo>
                  <a:pt x="468779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5106882" y="638967"/>
            <a:ext cx="1136650" cy="95885"/>
          </a:xfrm>
          <a:custGeom>
            <a:avLst/>
            <a:gdLst/>
            <a:ahLst/>
            <a:cxnLst/>
            <a:rect l="l" t="t" r="r" b="b"/>
            <a:pathLst>
              <a:path w="1136650" h="95884">
                <a:moveTo>
                  <a:pt x="1136418" y="0"/>
                </a:moveTo>
                <a:lnTo>
                  <a:pt x="38920" y="570"/>
                </a:lnTo>
                <a:lnTo>
                  <a:pt x="7179" y="23505"/>
                </a:lnTo>
                <a:lnTo>
                  <a:pt x="0" y="52700"/>
                </a:lnTo>
                <a:lnTo>
                  <a:pt x="3539" y="66429"/>
                </a:lnTo>
                <a:lnTo>
                  <a:pt x="10726" y="78239"/>
                </a:lnTo>
                <a:lnTo>
                  <a:pt x="20915" y="87480"/>
                </a:lnTo>
                <a:lnTo>
                  <a:pt x="33459" y="93501"/>
                </a:lnTo>
                <a:lnTo>
                  <a:pt x="47710" y="95653"/>
                </a:lnTo>
                <a:lnTo>
                  <a:pt x="1136418" y="95653"/>
                </a:lnTo>
                <a:lnTo>
                  <a:pt x="1136418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5457349" y="862483"/>
            <a:ext cx="666115" cy="95885"/>
          </a:xfrm>
          <a:custGeom>
            <a:avLst/>
            <a:gdLst/>
            <a:ahLst/>
            <a:cxnLst/>
            <a:rect l="l" t="t" r="r" b="b"/>
            <a:pathLst>
              <a:path w="666115" h="95884">
                <a:moveTo>
                  <a:pt x="618005" y="0"/>
                </a:moveTo>
                <a:lnTo>
                  <a:pt x="38938" y="806"/>
                </a:lnTo>
                <a:lnTo>
                  <a:pt x="7183" y="23722"/>
                </a:lnTo>
                <a:lnTo>
                  <a:pt x="0" y="52917"/>
                </a:lnTo>
                <a:lnTo>
                  <a:pt x="3537" y="66647"/>
                </a:lnTo>
                <a:lnTo>
                  <a:pt x="10724" y="78457"/>
                </a:lnTo>
                <a:lnTo>
                  <a:pt x="20913" y="87696"/>
                </a:lnTo>
                <a:lnTo>
                  <a:pt x="33458" y="93716"/>
                </a:lnTo>
                <a:lnTo>
                  <a:pt x="47711" y="95867"/>
                </a:lnTo>
                <a:lnTo>
                  <a:pt x="618005" y="95867"/>
                </a:lnTo>
                <a:lnTo>
                  <a:pt x="658539" y="72129"/>
                </a:lnTo>
                <a:lnTo>
                  <a:pt x="665728" y="42937"/>
                </a:lnTo>
                <a:lnTo>
                  <a:pt x="662184" y="29207"/>
                </a:lnTo>
                <a:lnTo>
                  <a:pt x="654988" y="17400"/>
                </a:lnTo>
                <a:lnTo>
                  <a:pt x="644793" y="8165"/>
                </a:lnTo>
                <a:lnTo>
                  <a:pt x="632248" y="2149"/>
                </a:lnTo>
                <a:lnTo>
                  <a:pt x="618005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6196857" y="863221"/>
            <a:ext cx="46990" cy="95250"/>
          </a:xfrm>
          <a:custGeom>
            <a:avLst/>
            <a:gdLst/>
            <a:ahLst/>
            <a:cxnLst/>
            <a:rect l="l" t="t" r="r" b="b"/>
            <a:pathLst>
              <a:path w="46990" h="95250">
                <a:moveTo>
                  <a:pt x="46441" y="0"/>
                </a:moveTo>
                <a:lnTo>
                  <a:pt x="7186" y="22984"/>
                </a:lnTo>
                <a:lnTo>
                  <a:pt x="0" y="52179"/>
                </a:lnTo>
                <a:lnTo>
                  <a:pt x="3538" y="65909"/>
                </a:lnTo>
                <a:lnTo>
                  <a:pt x="10727" y="77718"/>
                </a:lnTo>
                <a:lnTo>
                  <a:pt x="20918" y="86958"/>
                </a:lnTo>
                <a:lnTo>
                  <a:pt x="33463" y="92978"/>
                </a:lnTo>
                <a:lnTo>
                  <a:pt x="46441" y="94937"/>
                </a:lnTo>
                <a:lnTo>
                  <a:pt x="46441" y="0"/>
                </a:lnTo>
                <a:close/>
              </a:path>
            </a:pathLst>
          </a:custGeom>
          <a:solidFill>
            <a:srgbClr val="4B5B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0" y="1447800"/>
            <a:ext cx="16256000" cy="63500"/>
          </a:xfrm>
          <a:custGeom>
            <a:avLst/>
            <a:gdLst/>
            <a:ahLst/>
            <a:cxnLst/>
            <a:rect l="l" t="t" r="r" b="b"/>
            <a:pathLst>
              <a:path w="16256000" h="63500">
                <a:moveTo>
                  <a:pt x="0" y="63500"/>
                </a:moveTo>
                <a:lnTo>
                  <a:pt x="16256000" y="63500"/>
                </a:lnTo>
                <a:lnTo>
                  <a:pt x="16256000" y="0"/>
                </a:lnTo>
                <a:lnTo>
                  <a:pt x="0" y="0"/>
                </a:lnTo>
                <a:lnTo>
                  <a:pt x="0" y="6350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0" y="8978900"/>
            <a:ext cx="16256000" cy="165100"/>
          </a:xfrm>
          <a:custGeom>
            <a:avLst/>
            <a:gdLst/>
            <a:ahLst/>
            <a:cxnLst/>
            <a:rect l="l" t="t" r="r" b="b"/>
            <a:pathLst>
              <a:path w="16256000" h="165100">
                <a:moveTo>
                  <a:pt x="16256000" y="0"/>
                </a:moveTo>
                <a:lnTo>
                  <a:pt x="0" y="0"/>
                </a:lnTo>
                <a:lnTo>
                  <a:pt x="0" y="165100"/>
                </a:lnTo>
                <a:lnTo>
                  <a:pt x="16256000" y="1651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F38C2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625381" y="1527081"/>
            <a:ext cx="889000" cy="88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698500" y="1600200"/>
            <a:ext cx="635000" cy="63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825499" y="305359"/>
            <a:ext cx="15062101" cy="1072465"/>
          </a:xfrm>
          <a:prstGeom prst="rect">
            <a:avLst/>
          </a:prstGeom>
        </p:spPr>
        <p:txBody>
          <a:bodyPr vert="horz" wrap="square" lIns="0" tIns="231513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50" spc="10" dirty="0"/>
              <a:t>Exe</a:t>
            </a:r>
            <a:r>
              <a:rPr sz="5450" spc="5" dirty="0"/>
              <a:t>r</a:t>
            </a:r>
            <a:r>
              <a:rPr sz="5450" spc="10" dirty="0"/>
              <a:t>c</a:t>
            </a:r>
            <a:r>
              <a:rPr sz="5450" dirty="0"/>
              <a:t>i</a:t>
            </a:r>
            <a:r>
              <a:rPr sz="5450" spc="10" dirty="0"/>
              <a:t>se</a:t>
            </a:r>
            <a:r>
              <a:rPr sz="5450" spc="5" dirty="0"/>
              <a:t>: </a:t>
            </a:r>
            <a:r>
              <a:rPr sz="5450" spc="-90" dirty="0"/>
              <a:t>V</a:t>
            </a:r>
            <a:r>
              <a:rPr sz="5450" dirty="0"/>
              <a:t>i</a:t>
            </a:r>
            <a:r>
              <a:rPr sz="5450" spc="10" dirty="0"/>
              <a:t>e</a:t>
            </a:r>
            <a:r>
              <a:rPr sz="5450" spc="15" dirty="0"/>
              <a:t>w</a:t>
            </a:r>
            <a:r>
              <a:rPr sz="5450" dirty="0"/>
              <a:t> </a:t>
            </a:r>
            <a:r>
              <a:rPr sz="5450" spc="5" dirty="0"/>
              <a:t>th</a:t>
            </a:r>
            <a:r>
              <a:rPr sz="5450" spc="10" dirty="0"/>
              <a:t>e</a:t>
            </a:r>
            <a:r>
              <a:rPr sz="5450" spc="5" dirty="0"/>
              <a:t> </a:t>
            </a:r>
            <a:r>
              <a:rPr sz="5450" spc="10" dirty="0"/>
              <a:t>c</a:t>
            </a:r>
            <a:r>
              <a:rPr sz="5450" spc="5" dirty="0"/>
              <a:t>h</a:t>
            </a:r>
            <a:r>
              <a:rPr sz="5450" spc="10" dirty="0"/>
              <a:t>e</a:t>
            </a:r>
            <a:r>
              <a:rPr sz="5450" spc="5" dirty="0"/>
              <a:t>f-c</a:t>
            </a:r>
            <a:r>
              <a:rPr sz="5450" dirty="0"/>
              <a:t>li</a:t>
            </a:r>
            <a:r>
              <a:rPr sz="5450" spc="10" dirty="0"/>
              <a:t>e</a:t>
            </a:r>
            <a:r>
              <a:rPr sz="5450" spc="5" dirty="0"/>
              <a:t>nt::conf</a:t>
            </a:r>
            <a:r>
              <a:rPr sz="5450" dirty="0"/>
              <a:t>i</a:t>
            </a:r>
            <a:r>
              <a:rPr sz="5450" spc="10" dirty="0"/>
              <a:t>g</a:t>
            </a:r>
            <a:r>
              <a:rPr sz="5450" dirty="0"/>
              <a:t> </a:t>
            </a:r>
            <a:r>
              <a:rPr lang="en-US" sz="5450" dirty="0" smtClean="0"/>
              <a:t>R</a:t>
            </a:r>
            <a:r>
              <a:rPr sz="5450" spc="10" dirty="0" smtClean="0"/>
              <a:t>ec</a:t>
            </a:r>
            <a:r>
              <a:rPr sz="5450" dirty="0" smtClean="0"/>
              <a:t>i</a:t>
            </a:r>
            <a:r>
              <a:rPr sz="5450" spc="5" dirty="0" smtClean="0"/>
              <a:t>p</a:t>
            </a:r>
            <a:r>
              <a:rPr sz="5450" spc="10" dirty="0" smtClean="0"/>
              <a:t>e</a:t>
            </a:r>
            <a:endParaRPr sz="5450" dirty="0"/>
          </a:p>
        </p:txBody>
      </p:sp>
      <p:sp>
        <p:nvSpPr>
          <p:cNvPr id="24" name="object 2"/>
          <p:cNvSpPr/>
          <p:nvPr/>
        </p:nvSpPr>
        <p:spPr>
          <a:xfrm>
            <a:off x="508000" y="2438400"/>
            <a:ext cx="15189200" cy="5943600"/>
          </a:xfrm>
          <a:custGeom>
            <a:avLst/>
            <a:gdLst/>
            <a:ahLst/>
            <a:cxnLst/>
            <a:rect l="l" t="t" r="r" b="b"/>
            <a:pathLst>
              <a:path w="8102600" h="5638800">
                <a:moveTo>
                  <a:pt x="0" y="0"/>
                </a:moveTo>
                <a:lnTo>
                  <a:pt x="8102600" y="0"/>
                </a:lnTo>
                <a:lnTo>
                  <a:pt x="8102600" y="5638800"/>
                </a:lnTo>
                <a:lnTo>
                  <a:pt x="0" y="5638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35363"/>
            </a:solidFill>
            <a:prstDash val="lgDash"/>
          </a:ln>
        </p:spPr>
        <p:txBody>
          <a:bodyPr wrap="square" lIns="0" tIns="0" rIns="0" bIns="0" rtlCol="0"/>
          <a:lstStyle/>
          <a:p>
            <a:r>
              <a:rPr lang="en-US" sz="2800" dirty="0">
                <a:latin typeface="Inconsolata"/>
                <a:cs typeface="Inconsolata"/>
              </a:rPr>
              <a:t>template "#{node["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"]["</a:t>
            </a:r>
            <a:r>
              <a:rPr lang="en-US" sz="2800" dirty="0" err="1">
                <a:latin typeface="Inconsolata"/>
                <a:cs typeface="Inconsolata"/>
              </a:rPr>
              <a:t>conf_dir</a:t>
            </a:r>
            <a:r>
              <a:rPr lang="en-US" sz="2800" dirty="0">
                <a:latin typeface="Inconsolata"/>
                <a:cs typeface="Inconsolata"/>
              </a:rPr>
              <a:t>"]}/</a:t>
            </a:r>
            <a:r>
              <a:rPr lang="en-US" sz="2800" dirty="0" err="1">
                <a:latin typeface="Inconsolata"/>
                <a:cs typeface="Inconsolata"/>
              </a:rPr>
              <a:t>client.rb</a:t>
            </a:r>
            <a:r>
              <a:rPr lang="en-US" sz="2800" dirty="0">
                <a:latin typeface="Inconsolata"/>
                <a:cs typeface="Inconsolata"/>
              </a:rPr>
              <a:t>" do</a:t>
            </a:r>
          </a:p>
          <a:p>
            <a:r>
              <a:rPr lang="en-US" sz="2800" dirty="0">
                <a:latin typeface="Inconsolata"/>
                <a:cs typeface="Inconsolata"/>
              </a:rPr>
              <a:t>  source '</a:t>
            </a:r>
            <a:r>
              <a:rPr lang="en-US" sz="2800" dirty="0" err="1">
                <a:latin typeface="Inconsolata"/>
                <a:cs typeface="Inconsolata"/>
              </a:rPr>
              <a:t>client.rb.erb</a:t>
            </a:r>
            <a:r>
              <a:rPr lang="en-US" sz="2800" dirty="0">
                <a:latin typeface="Inconsolata"/>
                <a:cs typeface="Inconsolata"/>
              </a:rPr>
              <a:t>' owner </a:t>
            </a:r>
            <a:r>
              <a:rPr lang="en-US" sz="2800" dirty="0" err="1">
                <a:latin typeface="Inconsolata"/>
                <a:cs typeface="Inconsolata"/>
              </a:rPr>
              <a:t>d_owner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 group </a:t>
            </a:r>
            <a:r>
              <a:rPr lang="en-US" sz="2800" dirty="0" err="1" smtClean="0">
                <a:latin typeface="Inconsolata"/>
                <a:cs typeface="Inconsolata"/>
              </a:rPr>
              <a:t>d_group</a:t>
            </a:r>
            <a:endParaRPr lang="en-US" sz="2800" dirty="0">
              <a:latin typeface="Inconsolata"/>
              <a:cs typeface="Inconsolata"/>
            </a:endParaRPr>
          </a:p>
          <a:p>
            <a:r>
              <a:rPr lang="en-US" sz="2800" dirty="0">
                <a:latin typeface="Inconsolata"/>
                <a:cs typeface="Inconsolata"/>
              </a:rPr>
              <a:t> </a:t>
            </a:r>
            <a:r>
              <a:rPr lang="en-US" sz="2800" dirty="0" smtClean="0">
                <a:latin typeface="Inconsolata"/>
                <a:cs typeface="Inconsolata"/>
              </a:rPr>
              <a:t> mode </a:t>
            </a:r>
            <a:r>
              <a:rPr lang="en-US" sz="2800" dirty="0">
                <a:latin typeface="Inconsolata"/>
                <a:cs typeface="Inconsolata"/>
              </a:rPr>
              <a:t>00644</a:t>
            </a:r>
          </a:p>
          <a:p>
            <a:r>
              <a:rPr lang="en-US" sz="2800" dirty="0">
                <a:latin typeface="Inconsolata"/>
                <a:cs typeface="Inconsolata"/>
              </a:rPr>
              <a:t>  variables(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chef_config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 =&gt; </a:t>
            </a:r>
            <a:r>
              <a:rPr lang="en-US" sz="2800" dirty="0" err="1">
                <a:latin typeface="Inconsolata"/>
                <a:cs typeface="Inconsolata"/>
              </a:rPr>
              <a:t>chef_requires</a:t>
            </a:r>
            <a:r>
              <a:rPr lang="en-US" sz="2800" dirty="0">
                <a:latin typeface="Inconsolata"/>
                <a:cs typeface="Inconsolata"/>
              </a:rPr>
              <a:t>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ohai_disabled_plugins</a:t>
            </a:r>
            <a:r>
              <a:rPr lang="en-US" sz="2800" dirty="0">
                <a:latin typeface="Inconsolata"/>
                <a:cs typeface="Inconsolata"/>
              </a:rPr>
              <a:t>  =&gt; node['</a:t>
            </a:r>
            <a:r>
              <a:rPr lang="en-US" sz="2800" dirty="0" err="1">
                <a:latin typeface="Inconsolata"/>
                <a:cs typeface="Inconsolata"/>
              </a:rPr>
              <a:t>ohai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disabled_plugins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start_handlers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report_handlers</a:t>
            </a:r>
            <a:r>
              <a:rPr lang="en-US" sz="2800" dirty="0">
                <a:latin typeface="Inconsolata"/>
                <a:cs typeface="Inconsolata"/>
              </a:rPr>
              <a:t>'],</a:t>
            </a:r>
          </a:p>
          <a:p>
            <a:r>
              <a:rPr lang="en-US" sz="2800" dirty="0">
                <a:latin typeface="Inconsolata"/>
                <a:cs typeface="Inconsolata"/>
              </a:rPr>
              <a:t>    :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 =&gt; node['</a:t>
            </a:r>
            <a:r>
              <a:rPr lang="en-US" sz="2800" dirty="0" err="1">
                <a:latin typeface="Inconsolata"/>
                <a:cs typeface="Inconsolata"/>
              </a:rPr>
              <a:t>chef_client</a:t>
            </a:r>
            <a:r>
              <a:rPr lang="en-US" sz="2800" dirty="0">
                <a:latin typeface="Inconsolata"/>
                <a:cs typeface="Inconsolata"/>
              </a:rPr>
              <a:t>']['</a:t>
            </a:r>
            <a:r>
              <a:rPr lang="en-US" sz="2800" dirty="0" err="1">
                <a:latin typeface="Inconsolata"/>
                <a:cs typeface="Inconsolata"/>
              </a:rPr>
              <a:t>config</a:t>
            </a:r>
            <a:r>
              <a:rPr lang="en-US" sz="2800" dirty="0">
                <a:latin typeface="Inconsolata"/>
                <a:cs typeface="Inconsolata"/>
              </a:rPr>
              <a:t>'] ['</a:t>
            </a:r>
            <a:r>
              <a:rPr lang="en-US" sz="2800" dirty="0" err="1">
                <a:latin typeface="Inconsolata"/>
                <a:cs typeface="Inconsolata"/>
              </a:rPr>
              <a:t>exception_handlers</a:t>
            </a:r>
            <a:r>
              <a:rPr lang="en-US" sz="2800" dirty="0">
                <a:latin typeface="Inconsolata"/>
                <a:cs typeface="Inconsolata"/>
              </a:rPr>
              <a:t>']</a:t>
            </a:r>
          </a:p>
          <a:p>
            <a:r>
              <a:rPr lang="en-US" sz="2800" dirty="0">
                <a:latin typeface="Inconsolata"/>
                <a:cs typeface="Inconsolata"/>
              </a:rPr>
              <a:t>  )</a:t>
            </a:r>
          </a:p>
          <a:p>
            <a:r>
              <a:rPr lang="en-US" sz="2800" dirty="0">
                <a:latin typeface="Inconsolata"/>
                <a:cs typeface="Inconsolata"/>
              </a:rPr>
              <a:t>  notifies :create, '</a:t>
            </a:r>
            <a:r>
              <a:rPr lang="en-US" sz="2800" dirty="0" err="1">
                <a:latin typeface="Inconsolata"/>
                <a:cs typeface="Inconsolata"/>
              </a:rPr>
              <a:t>ruby_block</a:t>
            </a:r>
            <a:r>
              <a:rPr lang="en-US" sz="2800" dirty="0">
                <a:latin typeface="Inconsolata"/>
                <a:cs typeface="Inconsolata"/>
              </a:rPr>
              <a:t>[</a:t>
            </a:r>
            <a:r>
              <a:rPr lang="en-US" sz="2800" dirty="0" err="1">
                <a:latin typeface="Inconsolata"/>
                <a:cs typeface="Inconsolata"/>
              </a:rPr>
              <a:t>reload_client_config</a:t>
            </a:r>
            <a:r>
              <a:rPr lang="en-US" sz="2800" dirty="0">
                <a:latin typeface="Inconsolata"/>
                <a:cs typeface="Inconsolata"/>
              </a:rPr>
              <a:t>]', :immediately</a:t>
            </a:r>
          </a:p>
          <a:p>
            <a:r>
              <a:rPr lang="en-US" sz="2800" dirty="0">
                <a:latin typeface="Inconsolata"/>
                <a:cs typeface="Inconsolata"/>
              </a:rPr>
              <a:t>end</a:t>
            </a:r>
            <a:endParaRPr lang="en-US" sz="2800" dirty="0">
              <a:latin typeface="Inconsolata"/>
              <a:cs typeface="Inconsolat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8000" y="5410200"/>
            <a:ext cx="15087600" cy="552949"/>
          </a:xfrm>
          <a:prstGeom prst="rect">
            <a:avLst/>
          </a:prstGeom>
          <a:solidFill>
            <a:srgbClr val="FFAB13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bject 40"/>
          <p:cNvSpPr txBox="1"/>
          <p:nvPr/>
        </p:nvSpPr>
        <p:spPr>
          <a:xfrm>
            <a:off x="1383704" y="1742817"/>
            <a:ext cx="278189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 smtClean="0">
                <a:latin typeface="Courier New"/>
                <a:cs typeface="Courier New"/>
              </a:rPr>
              <a:t>OPEN IN EDITOR: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30" name="object 41"/>
          <p:cNvSpPr txBox="1"/>
          <p:nvPr/>
        </p:nvSpPr>
        <p:spPr>
          <a:xfrm>
            <a:off x="4165600" y="1742817"/>
            <a:ext cx="10780395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Courier New"/>
                <a:cs typeface="Courier New"/>
              </a:rPr>
              <a:t>cookbooks</a:t>
            </a:r>
            <a:r>
              <a:rPr sz="2400" dirty="0">
                <a:latin typeface="Courier New"/>
                <a:cs typeface="Courier New"/>
              </a:rPr>
              <a:t>/chef-client</a:t>
            </a:r>
            <a:r>
              <a:rPr sz="2400" dirty="0" smtClean="0">
                <a:latin typeface="Courier New"/>
                <a:cs typeface="Courier New"/>
              </a:rPr>
              <a:t>/</a:t>
            </a:r>
            <a:r>
              <a:rPr lang="en-US" sz="2400" dirty="0" smtClean="0">
                <a:latin typeface="Courier New"/>
                <a:cs typeface="Courier New"/>
              </a:rPr>
              <a:t>recipes</a:t>
            </a:r>
            <a:r>
              <a:rPr lang="en-US" sz="2400" dirty="0" smtClean="0">
                <a:latin typeface="Courier New"/>
                <a:cs typeface="Courier New"/>
              </a:rPr>
              <a:t>/config.rb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1071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3762</Words>
  <Application>Microsoft Macintosh PowerPoint</Application>
  <PresentationFormat>Custom</PresentationFormat>
  <Paragraphs>591</Paragraphs>
  <Slides>52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Writing Ohai Plugins</vt:lpstr>
      <vt:lpstr>Lesson Objectives</vt:lpstr>
      <vt:lpstr>Running Ohai</vt:lpstr>
      <vt:lpstr>Ohai Data Collection</vt:lpstr>
      <vt:lpstr>Why Write Ohai Plugins?</vt:lpstr>
      <vt:lpstr>Ohai!</vt:lpstr>
      <vt:lpstr>Loading and Disabling Plugins</vt:lpstr>
      <vt:lpstr>Examining the chef-client Cookbook</vt:lpstr>
      <vt:lpstr>Exercise: View the chef-client::config Recipe</vt:lpstr>
      <vt:lpstr>Exercise: View the chef-client::config Recipe</vt:lpstr>
      <vt:lpstr>Exercise: Update the base role</vt:lpstr>
      <vt:lpstr>Exercise: Upload the base role</vt:lpstr>
      <vt:lpstr>Writing Ohai Plugins: Apache Modules</vt:lpstr>
      <vt:lpstr>Writing Ohai Plugins: apache.modules</vt:lpstr>
      <vt:lpstr>Installing Ohai Plugins</vt:lpstr>
      <vt:lpstr>Exercise: Download the Ohai Cookbook</vt:lpstr>
      <vt:lpstr>Exercise: Download the Ohai Cookbook</vt:lpstr>
      <vt:lpstr>Exercise: Upload the Ohai Cookbook</vt:lpstr>
      <vt:lpstr>Exercise: Inspect the Ohai Cookbook</vt:lpstr>
      <vt:lpstr>Exercise: Update apache cookbook</vt:lpstr>
      <vt:lpstr>Exercise: Update the metadata.rb</vt:lpstr>
      <vt:lpstr>Basic Ohai DSL</vt:lpstr>
      <vt:lpstr>Basic Ohai DSL</vt:lpstr>
      <vt:lpstr>Basic Ohai DSL</vt:lpstr>
      <vt:lpstr>Basic Ohai DSL</vt:lpstr>
      <vt:lpstr>Basic Ohai DSL</vt:lpstr>
      <vt:lpstr>Exercise: Create modules.rb</vt:lpstr>
      <vt:lpstr>shell_out (Mixlib::ShellOut)</vt:lpstr>
      <vt:lpstr>Exercise: Write the ohai_plugin recipe</vt:lpstr>
      <vt:lpstr>Exercise: Upload the apache cookbook</vt:lpstr>
      <vt:lpstr>Exercise: Add apache::ohai_plugin to the web role</vt:lpstr>
      <vt:lpstr>Exercise: Run chef-client</vt:lpstr>
      <vt:lpstr>Exercise: Show apache attribute</vt:lpstr>
      <vt:lpstr>Exercise: View plugin</vt:lpstr>
      <vt:lpstr>Can We Make It Better?</vt:lpstr>
      <vt:lpstr>Exercise: Refactor modules.rb</vt:lpstr>
      <vt:lpstr>Exercise: Refactor modules.rb</vt:lpstr>
      <vt:lpstr>Exercise: Upload the apache cookbook</vt:lpstr>
      <vt:lpstr>Exercise: Run chef-client</vt:lpstr>
      <vt:lpstr>Exercise: Show apache.modules Attributes</vt:lpstr>
      <vt:lpstr>Plugin Debugging Notes</vt:lpstr>
      <vt:lpstr>Ohai Hints</vt:lpstr>
      <vt:lpstr>Disabling Ohai Plugins</vt:lpstr>
      <vt:lpstr>The Problem &amp; Success Criteria</vt:lpstr>
      <vt:lpstr>Exercise: Disable :Passwd Plugin</vt:lpstr>
      <vt:lpstr>Exercise: Update the Base Role</vt:lpstr>
      <vt:lpstr>Exercise: Upload the Base Role</vt:lpstr>
      <vt:lpstr>Exercise: Disable :Passwd Plugin</vt:lpstr>
      <vt:lpstr>Exercise: Disable :Passwd Plugin</vt:lpstr>
      <vt:lpstr>Exercise: Disable :Passwd Plugin</vt:lpstr>
      <vt:lpstr>Other Tips</vt:lpstr>
      <vt:lpstr>Review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Franklin Webber</cp:lastModifiedBy>
  <cp:revision>53</cp:revision>
  <dcterms:created xsi:type="dcterms:W3CDTF">2015-06-04T12:17:04Z</dcterms:created>
  <dcterms:modified xsi:type="dcterms:W3CDTF">2015-07-06T16:48:29Z</dcterms:modified>
</cp:coreProperties>
</file>