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317" r:id="rId14"/>
    <p:sldId id="290" r:id="rId15"/>
    <p:sldId id="293" r:id="rId16"/>
    <p:sldId id="315" r:id="rId17"/>
    <p:sldId id="294" r:id="rId18"/>
    <p:sldId id="295" r:id="rId19"/>
    <p:sldId id="296" r:id="rId20"/>
    <p:sldId id="297" r:id="rId21"/>
    <p:sldId id="316" r:id="rId22"/>
    <p:sldId id="299" r:id="rId23"/>
    <p:sldId id="300" r:id="rId24"/>
    <p:sldId id="318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9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74" d="100"/>
          <a:sy n="74" d="100"/>
        </p:scale>
        <p:origin x="-119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10/12/15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pem.  See https://www.chef.io/blog/2015/04/16/validatorless-bootstraps/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/Users/nathenharvey/intermediate/chef-fundamentals-repo-master/.chef/nharveynyc201506prep-validator.pem...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node_name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Config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"https://api.opscode.com/organizations/nharveynyc201506prep"</a:t>
            </a:r>
          </a:p>
          <a:p>
            <a:r>
              <a:rPr lang="en-US" dirty="0" smtClean="0"/>
              <a:t>54.174.197.139 node_name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validator.pem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scode.com/chef/install.sh" TargetMode="External"/><Relationship Id="rId4" Type="http://schemas.openxmlformats.org/officeDocument/2006/relationships/hyperlink" Target="http://www.opscode.com./" TargetMode="External"/><Relationship Id="rId5" Type="http://schemas.openxmlformats.org/officeDocument/2006/relationships/hyperlink" Target="http://www.opscode.com/" TargetMode="External"/><Relationship Id="rId6" Type="http://schemas.openxmlformats.org/officeDocument/2006/relationships/hyperlink" Target="http://www.opscode.com/chef/meta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2-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31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8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isi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erprise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(</a:t>
            </a:r>
            <a:r>
              <a:rPr sz="4400" u="heavy" dirty="0">
                <a:latin typeface="Arial"/>
                <a:cs typeface="Arial"/>
              </a:rPr>
              <a:t>manage</a:t>
            </a:r>
            <a:r>
              <a:rPr sz="4400" u="heavy" spc="-10" dirty="0">
                <a:latin typeface="Arial"/>
                <a:cs typeface="Arial"/>
              </a:rPr>
              <a:t>.</a:t>
            </a:r>
            <a:r>
              <a:rPr sz="4400" u="heavy" dirty="0">
                <a:latin typeface="Arial"/>
                <a:cs typeface="Arial"/>
              </a:rPr>
              <a:t>che</a:t>
            </a:r>
            <a:r>
              <a:rPr sz="4400" u="heavy" spc="-10" dirty="0">
                <a:latin typeface="Arial"/>
                <a:cs typeface="Arial"/>
              </a:rPr>
              <a:t>f.</a:t>
            </a:r>
            <a:r>
              <a:rPr sz="4400" u="heavy" dirty="0">
                <a:latin typeface="Arial"/>
                <a:cs typeface="Arial"/>
              </a:rPr>
              <a:t>i</a:t>
            </a:r>
            <a:r>
              <a:rPr sz="4400" u="heavy" spc="-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Sign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accoun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 dirty="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undamen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'S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'</a:t>
            </a:r>
            <a:endParaRPr sz="44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class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your</a:t>
            </a:r>
            <a:r>
              <a:rPr lang="en-US" sz="4400" dirty="0" smtClean="0">
                <a:latin typeface="Arial"/>
                <a:cs typeface="Arial"/>
              </a:rPr>
              <a:t> user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i="1" spc="-10" dirty="0">
                <a:latin typeface="Arial"/>
                <a:cs typeface="Arial"/>
              </a:rPr>
              <a:t>.</a:t>
            </a:r>
            <a:r>
              <a:rPr sz="4400" i="1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 </a:t>
            </a:r>
            <a:r>
              <a:rPr sz="4400" i="1" dirty="0">
                <a:latin typeface="Arial"/>
                <a:cs typeface="Arial"/>
              </a:rPr>
              <a:t>kni</a:t>
            </a:r>
            <a:r>
              <a:rPr sz="4400" i="1" spc="-10" dirty="0">
                <a:latin typeface="Arial"/>
                <a:cs typeface="Arial"/>
              </a:rPr>
              <a:t>f</a:t>
            </a:r>
            <a:r>
              <a:rPr sz="4400" i="1" dirty="0">
                <a:latin typeface="Arial"/>
                <a:cs typeface="Arial"/>
              </a:rPr>
              <a:t>e</a:t>
            </a:r>
            <a:r>
              <a:rPr sz="4400" i="1" spc="-10" dirty="0">
                <a:latin typeface="Arial"/>
                <a:cs typeface="Arial"/>
              </a:rPr>
              <a:t>.</a:t>
            </a:r>
            <a:r>
              <a:rPr sz="4400" i="1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/>
              <a:t>Y</a:t>
            </a:r>
            <a:r>
              <a:rPr sz="6600" spc="5" dirty="0" smtClean="0"/>
              <a:t>ou</a:t>
            </a:r>
            <a:r>
              <a:rPr sz="6600" spc="10" dirty="0" smtClean="0"/>
              <a:t>r</a:t>
            </a:r>
            <a:r>
              <a:rPr sz="6600" spc="5" dirty="0" smtClean="0"/>
              <a:t> </a:t>
            </a:r>
            <a:r>
              <a:rPr lang="en-US" sz="6600" spc="10" dirty="0"/>
              <a:t>C</a:t>
            </a:r>
            <a:r>
              <a:rPr sz="6600" dirty="0" smtClean="0"/>
              <a:t>li</a:t>
            </a:r>
            <a:r>
              <a:rPr sz="6600" spc="10" dirty="0" smtClean="0"/>
              <a:t>e</a:t>
            </a:r>
            <a:r>
              <a:rPr sz="6600" spc="5" dirty="0" smtClean="0"/>
              <a:t>nt </a:t>
            </a:r>
            <a:r>
              <a:rPr sz="6600" spc="5" dirty="0"/>
              <a:t>p</a:t>
            </a:r>
            <a:r>
              <a:rPr sz="6600" spc="15" dirty="0"/>
              <a:t>em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Rese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priva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Onl</a:t>
            </a:r>
            <a:r>
              <a:rPr sz="4400" b="1" dirty="0">
                <a:latin typeface="Arial"/>
                <a:cs typeface="Arial"/>
              </a:rPr>
              <a:t>y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spc="-5" dirty="0">
                <a:latin typeface="Arial"/>
                <a:cs typeface="Arial"/>
              </a:rPr>
              <a:t>o t</a:t>
            </a:r>
            <a:r>
              <a:rPr sz="4400" b="1" spc="-10" dirty="0">
                <a:latin typeface="Arial"/>
                <a:cs typeface="Arial"/>
              </a:rPr>
              <a:t>hi</a:t>
            </a:r>
            <a:r>
              <a:rPr sz="4400" b="1" dirty="0">
                <a:latin typeface="Arial"/>
                <a:cs typeface="Arial"/>
              </a:rPr>
              <a:t>s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don</a:t>
            </a:r>
            <a:r>
              <a:rPr sz="4400" spc="-5" dirty="0">
                <a:latin typeface="Arial"/>
                <a:cs typeface="Arial"/>
              </a:rPr>
              <a:t>'t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available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op</a:t>
            </a: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lang="en-US" sz="6600" spc="10" dirty="0" smtClean="0"/>
              <a:t>knife.rb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>
                <a:latin typeface="Arial"/>
                <a:cs typeface="Arial"/>
              </a:rPr>
              <a:t>D</a:t>
            </a:r>
            <a:r>
              <a:rPr sz="4400" dirty="0" smtClean="0">
                <a:latin typeface="Arial"/>
                <a:cs typeface="Arial"/>
              </a:rPr>
              <a:t>ownload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a </a:t>
            </a:r>
            <a:r>
              <a:rPr lang="en-US" sz="4400" spc="-5" dirty="0" err="1" smtClean="0">
                <a:latin typeface="Arial"/>
                <a:cs typeface="Arial"/>
              </a:rPr>
              <a:t>knife.rb</a:t>
            </a:r>
            <a:r>
              <a:rPr lang="en-US" sz="4400" spc="-5" dirty="0" smtClean="0">
                <a:latin typeface="Arial"/>
                <a:cs typeface="Arial"/>
              </a:rPr>
              <a:t> file specific for your user and organization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429000"/>
            <a:ext cx="11861800" cy="51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dirty="0" smtClean="0"/>
              <a:t>opu</a:t>
            </a:r>
            <a:r>
              <a:rPr sz="5100" spc="-5" dirty="0" smtClean="0"/>
              <a:t>l</a:t>
            </a:r>
            <a:r>
              <a:rPr sz="5100" spc="5" dirty="0" smtClean="0"/>
              <a:t>ate</a:t>
            </a:r>
            <a:r>
              <a:rPr sz="5100" dirty="0" smtClean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</a:t>
            </a:r>
            <a:r>
              <a:rPr lang="en-US" sz="5100" dirty="0" smtClean="0"/>
              <a:t>D</a:t>
            </a:r>
            <a:r>
              <a:rPr sz="5100" spc="-5" dirty="0" smtClean="0"/>
              <a:t>i</a:t>
            </a:r>
            <a:r>
              <a:rPr sz="5100" spc="5" dirty="0" smtClean="0"/>
              <a:t>rec</a:t>
            </a:r>
            <a:r>
              <a:rPr sz="5100" dirty="0" smtClean="0"/>
              <a:t>to</a:t>
            </a:r>
            <a:r>
              <a:rPr sz="5100" spc="5" dirty="0" smtClean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589031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064942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</a:t>
            </a:r>
            <a:r>
              <a:rPr dirty="0" smtClean="0">
                <a:solidFill>
                  <a:srgbClr val="FFFFFF"/>
                </a:solidFill>
              </a:rPr>
              <a:t>intermediate/chef-fundamentals-repo-master</a:t>
            </a:r>
            <a:endParaRPr lang="en-US" dirty="0" smtClean="0">
              <a:solidFill>
                <a:srgbClr val="FFFFFF"/>
              </a:solidFill>
            </a:endParaRPr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mkdi</a:t>
            </a:r>
            <a:r>
              <a:rPr lang="en-US" dirty="0">
                <a:solidFill>
                  <a:srgbClr val="FFFFFF"/>
                </a:solidFill>
              </a:rPr>
              <a:t>r 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~/Downloads/&lt;yourname&gt;.pe</a:t>
            </a:r>
            <a:r>
              <a:rPr lang="en-US" dirty="0">
                <a:solidFill>
                  <a:srgbClr val="FFFFFF"/>
                </a:solidFill>
              </a:rPr>
              <a:t>m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r>
              <a:rPr lang="en-US" dirty="0" smtClean="0">
                <a:solidFill>
                  <a:srgbClr val="FFFFFF"/>
                </a:solidFill>
              </a:rPr>
              <a:t>$ </a:t>
            </a:r>
            <a:r>
              <a:rPr lang="en-US" spc="-5" dirty="0">
                <a:solidFill>
                  <a:srgbClr val="FFFFFF"/>
                </a:solidFill>
              </a:rPr>
              <a:t>c</a:t>
            </a:r>
            <a:r>
              <a:rPr lang="en-US" dirty="0">
                <a:solidFill>
                  <a:srgbClr val="FFFFFF"/>
                </a:solidFill>
              </a:rPr>
              <a:t>p </a:t>
            </a:r>
            <a:r>
              <a:rPr lang="en-US" spc="-5" dirty="0">
                <a:solidFill>
                  <a:srgbClr val="FFFFFF"/>
                </a:solidFill>
              </a:rPr>
              <a:t>~/Downloads/knife.r</a:t>
            </a: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en-US" spc="5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.chef</a:t>
            </a:r>
            <a:endParaRPr lang="en-US" dirty="0"/>
          </a:p>
          <a:p>
            <a:pPr marL="216535">
              <a:lnSpc>
                <a:spcPts val="3820"/>
              </a:lnSpc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lang="en-US" dirty="0"/>
              <a:t>Y</a:t>
            </a:r>
            <a:r>
              <a:rPr spc="-10" dirty="0" smtClean="0"/>
              <a:t>ou</a:t>
            </a:r>
            <a:r>
              <a:rPr dirty="0" smtClean="0"/>
              <a:t>r</a:t>
            </a:r>
            <a:r>
              <a:rPr spc="-5" dirty="0" smtClean="0"/>
              <a:t> </a:t>
            </a:r>
            <a:r>
              <a:rPr lang="en-US" spc="-10" dirty="0"/>
              <a:t>W</a:t>
            </a:r>
            <a:r>
              <a:rPr spc="-10" dirty="0" smtClean="0"/>
              <a:t>o</a:t>
            </a:r>
            <a:r>
              <a:rPr dirty="0" smtClean="0"/>
              <a:t>rksta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environments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chef_handler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cron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logrotate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motd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ntp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pci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users          [0.1.0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 dirty="0" smtClean="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completing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his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lang="en-US" sz="4400" spc="-5" dirty="0" smtClean="0">
                <a:latin typeface="Arial"/>
                <a:cs typeface="Arial"/>
              </a:rPr>
              <a:t>, </a:t>
            </a:r>
            <a:r>
              <a:rPr sz="4400" dirty="0" smtClean="0">
                <a:latin typeface="Arial"/>
                <a:cs typeface="Arial"/>
              </a:rPr>
              <a:t>you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should </a:t>
            </a:r>
            <a:r>
              <a:rPr sz="4400" dirty="0" smtClean="0">
                <a:latin typeface="Arial"/>
                <a:cs typeface="Arial"/>
              </a:rPr>
              <a:t>be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rganiza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Manually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ce</a:t>
            </a:r>
            <a:r>
              <a:rPr sz="4400" spc="-5" dirty="0" smtClean="0">
                <a:latin typeface="Arial"/>
                <a:cs typeface="Arial"/>
              </a:rPr>
              <a:t>r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i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ica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(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pem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ile)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&amp; 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communica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 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Bulk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environmen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and 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>
                <a:latin typeface="Arial"/>
                <a:cs typeface="Arial"/>
              </a:rPr>
              <a:t>Che</a:t>
            </a:r>
            <a:r>
              <a:rPr sz="4400" spc="-5">
                <a:latin typeface="Arial"/>
                <a:cs typeface="Arial"/>
              </a:rPr>
              <a:t>f </a:t>
            </a:r>
            <a:r>
              <a:rPr sz="4400" smtClean="0">
                <a:latin typeface="Arial"/>
                <a:cs typeface="Arial"/>
              </a:rPr>
              <a:t>Server</a:t>
            </a:r>
            <a:r>
              <a:rPr lang="en-US" sz="4400">
                <a:latin typeface="Arial"/>
                <a:cs typeface="Arial"/>
              </a:rPr>
              <a:t> 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355600" y="1828800"/>
            <a:ext cx="15621000" cy="79786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12.5.1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355600" y="3289300"/>
            <a:ext cx="15621000" cy="53975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54099" y="3662170"/>
            <a:ext cx="14092749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 --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2015-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www.opscode.com/chef/install.sh</a:t>
            </a:r>
            <a:endParaRPr lang="en-US" sz="1750" spc="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15,934 	   --.-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K/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2015-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05-1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stdout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12.5.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r el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lang="en-US"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v=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12.5.1&amp;prerelease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=false&amp;nightlies=false&amp;p=el&amp;pv=6&amp;m=x86_64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  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lang="en-US" sz="17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lang="en-US"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chef-</a:t>
            </a:r>
            <a:r>
              <a:rPr lang="en-US" sz="1750" spc="5" dirty="0" smtClean="0">
                <a:solidFill>
                  <a:srgbClr val="FFFFFF"/>
                </a:solidFill>
                <a:latin typeface="Courier New"/>
                <a:cs typeface="Courier New"/>
              </a:rPr>
              <a:t>12.5.1-</a:t>
            </a:r>
            <a:r>
              <a:rPr lang="en-US" sz="1750" spc="5" dirty="0">
                <a:solidFill>
                  <a:srgbClr val="FFFFFF"/>
                </a:solidFill>
                <a:latin typeface="Courier New"/>
                <a:cs typeface="Courier New"/>
              </a:rPr>
              <a:t>1.el6.x86_64.rpm</a:t>
            </a:r>
            <a:endParaRPr lang="en-US" sz="1750" dirty="0">
              <a:latin typeface="Courier New"/>
              <a:cs typeface="Courier New"/>
            </a:endParaRPr>
          </a:p>
          <a:p>
            <a:pPr marL="12700" marR="5080" algn="just">
              <a:lnSpc>
                <a:spcPts val="2000"/>
              </a:lnSpc>
            </a:pPr>
            <a:r>
              <a:rPr lang="en-US" sz="1750" dirty="0" smtClean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  <a:endParaRPr sz="175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6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 smtClean="0"/>
              <a:t>boo</a:t>
            </a:r>
            <a:r>
              <a:rPr dirty="0" smtClean="0"/>
              <a:t>tstra</a:t>
            </a:r>
            <a:r>
              <a:rPr spc="-5" dirty="0" smtClean="0"/>
              <a:t>p</a:t>
            </a:r>
            <a:r>
              <a:rPr lang="en-US" spc="-5" dirty="0"/>
              <a:t> (no validator key)</a:t>
            </a: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 smtClean="0"/>
              <a:t>boo</a:t>
            </a:r>
            <a:r>
              <a:rPr dirty="0" smtClean="0"/>
              <a:t>tstra</a:t>
            </a:r>
            <a:r>
              <a:rPr spc="-5" dirty="0" smtClean="0"/>
              <a:t>p</a:t>
            </a:r>
            <a:r>
              <a:rPr lang="en-US" spc="-5" dirty="0"/>
              <a:t> (no validator key)</a:t>
            </a: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 smtClean="0"/>
              <a:t>boo</a:t>
            </a:r>
            <a:r>
              <a:rPr dirty="0" smtClean="0"/>
              <a:t>tstra</a:t>
            </a:r>
            <a:r>
              <a:rPr spc="-5" dirty="0" smtClean="0"/>
              <a:t>p</a:t>
            </a:r>
            <a:r>
              <a:rPr lang="en-US" spc="-5" dirty="0"/>
              <a:t> (no validator key)</a:t>
            </a: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775200" y="4114800"/>
            <a:ext cx="4648200" cy="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4" name="object 51"/>
          <p:cNvSpPr/>
          <p:nvPr/>
        </p:nvSpPr>
        <p:spPr>
          <a:xfrm>
            <a:off x="6299200" y="3200400"/>
            <a:ext cx="2057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      register node</a:t>
            </a:r>
          </a:p>
          <a:p>
            <a:r>
              <a:rPr lang="en-US" dirty="0" smtClean="0"/>
              <a:t>       register client</a:t>
            </a:r>
            <a:endParaRPr dirty="0"/>
          </a:p>
        </p:txBody>
      </p:sp>
      <p:sp>
        <p:nvSpPr>
          <p:cNvPr id="55" name="object 48"/>
          <p:cNvSpPr/>
          <p:nvPr/>
        </p:nvSpPr>
        <p:spPr>
          <a:xfrm rot="5400000">
            <a:off x="4547235" y="3809365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585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 smtClean="0">
                <a:latin typeface="Gill Sans MT"/>
                <a:cs typeface="Gill Sans MT"/>
              </a:rPr>
              <a:t>s</a:t>
            </a:r>
            <a:r>
              <a:rPr sz="2000" dirty="0" smtClean="0">
                <a:latin typeface="Gill Sans MT"/>
                <a:cs typeface="Gill Sans MT"/>
              </a:rPr>
              <a:t>cp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4775200" y="4114800"/>
            <a:ext cx="4648200" cy="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9" name="object 51"/>
          <p:cNvSpPr/>
          <p:nvPr/>
        </p:nvSpPr>
        <p:spPr>
          <a:xfrm>
            <a:off x="6299200" y="3200400"/>
            <a:ext cx="20574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      register node</a:t>
            </a:r>
          </a:p>
          <a:p>
            <a:r>
              <a:rPr lang="en-US" dirty="0" smtClean="0"/>
              <a:t>       register client</a:t>
            </a:r>
            <a:endParaRPr dirty="0"/>
          </a:p>
        </p:txBody>
      </p:sp>
      <p:sp>
        <p:nvSpPr>
          <p:cNvPr id="60" name="object 48"/>
          <p:cNvSpPr/>
          <p:nvPr/>
        </p:nvSpPr>
        <p:spPr>
          <a:xfrm rot="5400000">
            <a:off x="4547235" y="3809365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775200" y="4114800"/>
            <a:ext cx="4648200" cy="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2" name="object 51"/>
          <p:cNvSpPr/>
          <p:nvPr/>
        </p:nvSpPr>
        <p:spPr>
          <a:xfrm>
            <a:off x="6299200" y="3200400"/>
            <a:ext cx="20574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      register node</a:t>
            </a:r>
          </a:p>
          <a:p>
            <a:r>
              <a:rPr lang="en-US" dirty="0" smtClean="0"/>
              <a:t>       register client</a:t>
            </a:r>
            <a:endParaRPr dirty="0"/>
          </a:p>
        </p:txBody>
      </p:sp>
      <p:sp>
        <p:nvSpPr>
          <p:cNvPr id="63" name="object 48"/>
          <p:cNvSpPr/>
          <p:nvPr/>
        </p:nvSpPr>
        <p:spPr>
          <a:xfrm rot="5400000">
            <a:off x="4547235" y="3809365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 smtClean="0"/>
              <a:t>boo</a:t>
            </a:r>
            <a:r>
              <a:rPr dirty="0" smtClean="0"/>
              <a:t>tstra</a:t>
            </a:r>
            <a:r>
              <a:rPr spc="-5" dirty="0" smtClean="0"/>
              <a:t>p</a:t>
            </a:r>
            <a:r>
              <a:rPr lang="en-US" spc="-5" dirty="0" smtClean="0"/>
              <a:t> (no validator key)</a:t>
            </a: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832600" y="4953000"/>
            <a:ext cx="6112209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5" dirty="0" smtClean="0">
                <a:latin typeface="Gill Sans MT"/>
                <a:cs typeface="Gill Sans MT"/>
              </a:rPr>
              <a:t>s</a:t>
            </a:r>
            <a:r>
              <a:rPr sz="1900" spc="-75" dirty="0" smtClean="0">
                <a:latin typeface="Gill Sans MT"/>
                <a:cs typeface="Gill Sans MT"/>
              </a:rPr>
              <a:t>a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sz="1900" spc="-5" dirty="0" smtClean="0">
                <a:latin typeface="Gill Sans MT"/>
                <a:cs typeface="Gill Sans MT"/>
              </a:rPr>
              <a:t> nod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lang="en-US" sz="1900" dirty="0" smtClean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775200" y="4114800"/>
            <a:ext cx="4648200" cy="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9" name="object 51"/>
          <p:cNvSpPr/>
          <p:nvPr/>
        </p:nvSpPr>
        <p:spPr>
          <a:xfrm>
            <a:off x="6299200" y="3200400"/>
            <a:ext cx="2057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       register node</a:t>
            </a:r>
          </a:p>
          <a:p>
            <a:r>
              <a:rPr lang="en-US" dirty="0" smtClean="0"/>
              <a:t>       register client</a:t>
            </a:r>
            <a:endParaRPr dirty="0"/>
          </a:p>
        </p:txBody>
      </p:sp>
      <p:sp>
        <p:nvSpPr>
          <p:cNvPr id="70" name="object 48"/>
          <p:cNvSpPr/>
          <p:nvPr/>
        </p:nvSpPr>
        <p:spPr>
          <a:xfrm rot="5400000">
            <a:off x="4547235" y="3809365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74" name="object 52"/>
          <p:cNvSpPr txBox="1"/>
          <p:nvPr/>
        </p:nvSpPr>
        <p:spPr>
          <a:xfrm>
            <a:off x="6832600" y="4953000"/>
            <a:ext cx="6112209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5" dirty="0" smtClean="0">
                <a:latin typeface="Gill Sans MT"/>
                <a:cs typeface="Gill Sans MT"/>
              </a:rPr>
              <a:t>s</a:t>
            </a:r>
            <a:r>
              <a:rPr sz="1900" spc="-75" dirty="0" smtClean="0">
                <a:latin typeface="Gill Sans MT"/>
                <a:cs typeface="Gill Sans MT"/>
              </a:rPr>
              <a:t>a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sz="1900" spc="-5" dirty="0" smtClean="0">
                <a:latin typeface="Gill Sans MT"/>
                <a:cs typeface="Gill Sans MT"/>
              </a:rPr>
              <a:t> nod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lang="en-US" sz="1900" dirty="0" smtClean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err="1" smtClean="0">
                <a:latin typeface="Gill Sans MT"/>
                <a:cs typeface="Gill Sans MT"/>
              </a:rPr>
              <a:t>chef_</a:t>
            </a:r>
            <a:r>
              <a:rPr sz="1900" spc="-5" dirty="0" err="1" smtClean="0">
                <a:latin typeface="Gill Sans MT"/>
                <a:cs typeface="Gill Sans MT"/>
              </a:rPr>
              <a:t>se</a:t>
            </a:r>
            <a:r>
              <a:rPr sz="1900" spc="55" dirty="0" err="1" smtClean="0">
                <a:latin typeface="Gill Sans MT"/>
                <a:cs typeface="Gill Sans MT"/>
              </a:rPr>
              <a:t>r</a:t>
            </a:r>
            <a:r>
              <a:rPr sz="1900" spc="-40" dirty="0" err="1" smtClean="0">
                <a:latin typeface="Gill Sans MT"/>
                <a:cs typeface="Gill Sans MT"/>
              </a:rPr>
              <a:t>v</a:t>
            </a:r>
            <a:r>
              <a:rPr sz="1900" spc="-5" dirty="0" err="1" smtClean="0">
                <a:latin typeface="Gill Sans MT"/>
                <a:cs typeface="Gill Sans MT"/>
              </a:rPr>
              <a:t>er_</a:t>
            </a:r>
            <a:r>
              <a:rPr sz="1900" dirty="0" err="1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79" name="object 52"/>
          <p:cNvSpPr txBox="1"/>
          <p:nvPr/>
        </p:nvSpPr>
        <p:spPr>
          <a:xfrm>
            <a:off x="6832600" y="4953000"/>
            <a:ext cx="6112209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5" dirty="0" smtClean="0">
                <a:latin typeface="Gill Sans MT"/>
                <a:cs typeface="Gill Sans MT"/>
              </a:rPr>
              <a:t>s</a:t>
            </a:r>
            <a:r>
              <a:rPr sz="1900" spc="-75" dirty="0" smtClean="0">
                <a:latin typeface="Gill Sans MT"/>
                <a:cs typeface="Gill Sans MT"/>
              </a:rPr>
              <a:t>a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sz="1900" spc="-5" dirty="0" smtClean="0">
                <a:latin typeface="Gill Sans MT"/>
                <a:cs typeface="Gill Sans MT"/>
              </a:rPr>
              <a:t> nod</a:t>
            </a:r>
            <a:r>
              <a:rPr sz="1900" dirty="0" smtClean="0">
                <a:latin typeface="Gill Sans MT"/>
                <a:cs typeface="Gill Sans MT"/>
              </a:rPr>
              <a:t>e</a:t>
            </a:r>
            <a:r>
              <a:rPr lang="en-US" sz="1900" dirty="0" smtClean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 dirty="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 dirty="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 dirty="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lang="en-US" spc="-10" dirty="0"/>
              <a:t>J</a:t>
            </a:r>
            <a:r>
              <a:rPr spc="-10" dirty="0" smtClean="0"/>
              <a:t>u</a:t>
            </a:r>
            <a:r>
              <a:rPr dirty="0" smtClean="0"/>
              <a:t>st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pp</a:t>
            </a:r>
            <a:r>
              <a:rPr dirty="0" smtClean="0"/>
              <a:t>e</a:t>
            </a:r>
            <a:r>
              <a:rPr spc="-10" dirty="0" smtClean="0"/>
              <a:t>n</a:t>
            </a:r>
            <a:r>
              <a:rPr dirty="0" smtClean="0"/>
              <a:t>e</a:t>
            </a:r>
            <a:r>
              <a:rPr spc="-10" dirty="0" smtClean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 dirty="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 dirty="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5" name="object 42"/>
          <p:cNvSpPr txBox="1"/>
          <p:nvPr/>
        </p:nvSpPr>
        <p:spPr>
          <a:xfrm>
            <a:off x="1163637" y="2717798"/>
            <a:ext cx="13508890" cy="5801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3400" b="1" dirty="0" smtClean="0">
                <a:solidFill>
                  <a:srgbClr val="FFFFFF"/>
                </a:solidFill>
                <a:latin typeface="Courier New"/>
                <a:cs typeface="Courier New"/>
              </a:rPr>
              <a:t>EXTERNAL_ADDRESS&gt;</a:t>
            </a:r>
          </a:p>
          <a:p>
            <a:pPr marL="12700">
              <a:lnSpc>
                <a:spcPct val="100000"/>
              </a:lnSpc>
            </a:pPr>
            <a:endParaRPr lang="en-US" sz="3400" b="1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first-boot.json 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lang="en-US"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n-US"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lang="en-US"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lang="en-US"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3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lang="en-US" sz="34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12.5.1</a:t>
            </a:r>
            <a:endParaRPr lang="en-US"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67710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12.5.1</a:t>
            </a:r>
            <a:endParaRPr lang="en-US" sz="19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12.5.1 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pid: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</a:t>
            </a: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::delete_validation, chef-client, ntp, motd,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["chef-client::delete_validation", "chef-client", "ntp", "motd",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 smtClean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4027382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root		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	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?		    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03:19	 0:0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opt/chef/embedded/bin/ruby 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usr/bin</a:t>
            </a:r>
          </a:p>
          <a:p>
            <a:pPr>
              <a:lnSpc>
                <a:spcPts val="4300"/>
              </a:lnSpc>
            </a:pP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lang="fr-FR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FR"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lang="fr-FR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chef/client.log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lang="en-US"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r>
              <a:rPr lang="en-US"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300</a:t>
            </a:r>
            <a:endParaRPr lang="en-US" sz="3600" dirty="0">
              <a:latin typeface="Courier New"/>
              <a:cs typeface="Courier New"/>
            </a:endParaRPr>
          </a:p>
          <a:p>
            <a:pPr>
              <a:lnSpc>
                <a:spcPts val="4300"/>
              </a:lnSpc>
            </a:pPr>
            <a:endParaRPr sz="3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</a:t>
            </a:r>
            <a:r>
              <a:rPr lang="en-US" sz="6400" dirty="0" smtClean="0"/>
              <a:t>R</a:t>
            </a:r>
            <a:r>
              <a:rPr sz="6400" spc="-5" dirty="0" smtClean="0"/>
              <a:t>unnin</a:t>
            </a:r>
            <a:r>
              <a:rPr sz="6400" dirty="0" smtClean="0"/>
              <a:t>g</a:t>
            </a:r>
            <a:endParaRPr sz="640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7000" y="305359"/>
            <a:ext cx="16230600" cy="1035549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20" dirty="0"/>
              <a:t>Exe</a:t>
            </a:r>
            <a:r>
              <a:rPr sz="5400" spc="15" dirty="0"/>
              <a:t>r</a:t>
            </a:r>
            <a:r>
              <a:rPr sz="5400" spc="20" dirty="0"/>
              <a:t>c</a:t>
            </a:r>
            <a:r>
              <a:rPr sz="5400" dirty="0"/>
              <a:t>i</a:t>
            </a:r>
            <a:r>
              <a:rPr sz="5400" spc="20" dirty="0"/>
              <a:t>se</a:t>
            </a:r>
            <a:r>
              <a:rPr sz="5400" spc="10" dirty="0"/>
              <a:t>:</a:t>
            </a:r>
            <a:r>
              <a:rPr sz="5400" spc="5" dirty="0"/>
              <a:t> </a:t>
            </a:r>
            <a:r>
              <a:rPr sz="5400" spc="-290" dirty="0"/>
              <a:t>V</a:t>
            </a:r>
            <a:r>
              <a:rPr sz="5400" spc="20" dirty="0"/>
              <a:t>e</a:t>
            </a:r>
            <a:r>
              <a:rPr sz="5400" spc="15" dirty="0"/>
              <a:t>r</a:t>
            </a:r>
            <a:r>
              <a:rPr sz="5400" dirty="0"/>
              <a:t>i</a:t>
            </a:r>
            <a:r>
              <a:rPr sz="5400" spc="15" dirty="0"/>
              <a:t>fy</a:t>
            </a:r>
            <a:r>
              <a:rPr sz="5400" spc="5" dirty="0"/>
              <a:t> </a:t>
            </a:r>
            <a:r>
              <a:rPr lang="en-US" sz="5400" spc="5" dirty="0" smtClean="0"/>
              <a:t>That </a:t>
            </a:r>
            <a:r>
              <a:rPr sz="5400" spc="10" dirty="0" smtClean="0"/>
              <a:t>t</a:t>
            </a:r>
            <a:r>
              <a:rPr sz="5400" spc="15" dirty="0" smtClean="0"/>
              <a:t>h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10" dirty="0"/>
              <a:t>T</a:t>
            </a:r>
            <a:r>
              <a:rPr sz="5400" spc="20" dirty="0" smtClean="0"/>
              <a:t>wo</a:t>
            </a:r>
            <a:r>
              <a:rPr sz="5400" spc="5" dirty="0" smtClean="0"/>
              <a:t> </a:t>
            </a:r>
            <a:r>
              <a:rPr lang="en-US" sz="5400" spc="20" dirty="0"/>
              <a:t>S</a:t>
            </a:r>
            <a:r>
              <a:rPr sz="5400" dirty="0" smtClean="0"/>
              <a:t>i</a:t>
            </a:r>
            <a:r>
              <a:rPr sz="5400" spc="15" dirty="0" smtClean="0"/>
              <a:t>tes</a:t>
            </a:r>
            <a:r>
              <a:rPr sz="5400" spc="5" dirty="0" smtClean="0"/>
              <a:t> </a:t>
            </a:r>
            <a:r>
              <a:rPr lang="en-US" sz="5400" spc="20" dirty="0" smtClean="0"/>
              <a:t>A</a:t>
            </a:r>
            <a:r>
              <a:rPr sz="5400" spc="15" dirty="0" smtClean="0"/>
              <a:t>r</a:t>
            </a:r>
            <a:r>
              <a:rPr sz="5400" spc="20" dirty="0" smtClean="0"/>
              <a:t>e</a:t>
            </a:r>
            <a:r>
              <a:rPr sz="5400" spc="5" dirty="0" smtClean="0"/>
              <a:t> </a:t>
            </a:r>
            <a:r>
              <a:rPr lang="en-US" sz="5400" spc="20" dirty="0"/>
              <a:t>W</a:t>
            </a:r>
            <a:r>
              <a:rPr sz="5400" spc="20" dirty="0" smtClean="0"/>
              <a:t>o</a:t>
            </a:r>
            <a:r>
              <a:rPr sz="5400" spc="15" dirty="0" smtClean="0"/>
              <a:t>r</a:t>
            </a:r>
            <a:r>
              <a:rPr sz="5400" spc="20" dirty="0" smtClean="0"/>
              <a:t>k</a:t>
            </a:r>
            <a:r>
              <a:rPr sz="5400" dirty="0" smtClean="0"/>
              <a:t>i</a:t>
            </a:r>
            <a:r>
              <a:rPr sz="5400" spc="15" dirty="0" smtClean="0"/>
              <a:t>ng</a:t>
            </a:r>
            <a:endParaRPr sz="5400" dirty="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download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rkst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place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iles?</a:t>
            </a: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copied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repo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iles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G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Hub?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Bonus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why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3587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</a:t>
            </a:r>
            <a:r>
              <a:rPr lang="en-US" sz="6600" spc="5" dirty="0" smtClean="0"/>
              <a:t>U</a:t>
            </a:r>
            <a:r>
              <a:rPr sz="6600" spc="10" dirty="0" smtClean="0"/>
              <a:t>p</a:t>
            </a:r>
            <a:r>
              <a:rPr sz="6600" spc="5" dirty="0" smtClean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lang="en-US" sz="6600" spc="10" dirty="0"/>
              <a:t>W</a:t>
            </a:r>
            <a:r>
              <a:rPr sz="6600" spc="10" dirty="0" smtClean="0"/>
              <a:t>ork</a:t>
            </a:r>
            <a:r>
              <a:rPr sz="6600" dirty="0" smtClean="0"/>
              <a:t>i</a:t>
            </a:r>
            <a:r>
              <a:rPr sz="6600" spc="5" dirty="0" smtClean="0"/>
              <a:t>n</a:t>
            </a:r>
            <a:r>
              <a:rPr sz="6600" spc="10" dirty="0" smtClean="0"/>
              <a:t>g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dirty="0" smtClean="0"/>
              <a:t>i</a:t>
            </a:r>
            <a:r>
              <a:rPr sz="6600" spc="10" dirty="0" smtClean="0"/>
              <a:t>rec</a:t>
            </a:r>
            <a:r>
              <a:rPr sz="6600" spc="5" dirty="0" smtClean="0"/>
              <a:t>to</a:t>
            </a:r>
            <a:r>
              <a:rPr sz="6600" spc="10" dirty="0" smtClean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583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repo</a:t>
            </a:r>
            <a:r>
              <a:rPr lang="en-US" sz="4800" dirty="0" smtClean="0">
                <a:latin typeface="Arial"/>
                <a:cs typeface="Arial"/>
              </a:rPr>
              <a:t>: 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 smtClean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 smtClean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lang="en-US" sz="4800" u="heavy" dirty="0" smtClean="0">
                <a:solidFill>
                  <a:srgbClr val="0433FF"/>
                </a:solidFill>
                <a:latin typeface="Arial"/>
                <a:cs typeface="Arial"/>
              </a:rPr>
              <a:t>chef-training</a:t>
            </a:r>
            <a:r>
              <a:rPr sz="4800" u="heavy" spc="-10" dirty="0" smtClean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6" name="Picture 5" descr="Screen_Shot_2015-07-08_at_12_57_04_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51" y="3657600"/>
            <a:ext cx="8245298" cy="4853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</a:p>
          <a:p>
            <a:pPr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8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lang="en-US"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chef-fundamentals-repo-master.zip</a:t>
            </a: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3848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</a:t>
            </a:r>
            <a:r>
              <a:rPr sz="4600" dirty="0" smtClean="0"/>
              <a:t>r</a:t>
            </a:r>
            <a:r>
              <a:rPr sz="4600" spc="5" dirty="0" smtClean="0"/>
              <a:t>e</a:t>
            </a:r>
            <a:r>
              <a:rPr sz="4600" spc="-5" dirty="0" smtClean="0"/>
              <a:t>p</a:t>
            </a:r>
            <a:r>
              <a:rPr sz="4600" dirty="0" smtClean="0"/>
              <a:t>o </a:t>
            </a:r>
            <a:r>
              <a:rPr sz="4600" dirty="0"/>
              <a:t>to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W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k</a:t>
            </a:r>
            <a:r>
              <a:rPr sz="4600" spc="-5" dirty="0" smtClean="0"/>
              <a:t>in</a:t>
            </a:r>
            <a:r>
              <a:rPr sz="4600" dirty="0" smtClean="0"/>
              <a:t>g </a:t>
            </a:r>
            <a:r>
              <a:rPr lang="en-US" sz="4600" spc="-5" dirty="0"/>
              <a:t>D</a:t>
            </a:r>
            <a:r>
              <a:rPr sz="4600" spc="-5" dirty="0" smtClean="0"/>
              <a:t>i</a:t>
            </a:r>
            <a:r>
              <a:rPr sz="4600" dirty="0" smtClean="0"/>
              <a:t>r</a:t>
            </a:r>
            <a:r>
              <a:rPr sz="4600" spc="5" dirty="0" smtClean="0"/>
              <a:t>ec</a:t>
            </a:r>
            <a:r>
              <a:rPr sz="4600" dirty="0" smtClean="0"/>
              <a:t>t</a:t>
            </a:r>
            <a:r>
              <a:rPr sz="4600" spc="-5" dirty="0" smtClean="0"/>
              <a:t>o</a:t>
            </a:r>
            <a:r>
              <a:rPr sz="4600" dirty="0" smtClean="0"/>
              <a:t>r</a:t>
            </a:r>
            <a:r>
              <a:rPr sz="4600" spc="5" dirty="0" smtClean="0"/>
              <a:t>y</a:t>
            </a:r>
            <a:endParaRPr sz="4600" dirty="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362257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041400" y="3505200"/>
            <a:ext cx="141755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Archive:  chef-fundamentals-repo-master.zip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bb06ea2c0cabaa855e4cb1d1c43bbe4d75caf70d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chef-fundamentals-repo-master/Berksfile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chef-fundamentals-repo-master/README.md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inflating: 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chef-fundamentals-repo-master/Vagrantfile 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lang="en-US" sz="24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creating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 inflating</a:t>
            </a:r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chef-fundamentals-repo-master/cookbooks/apache/README.md</a:t>
            </a:r>
          </a:p>
          <a:p>
            <a:r>
              <a:rPr lang="en-US"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inflating: </a:t>
            </a:r>
            <a:r>
              <a:rPr lang="en-US"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inflating: </a:t>
            </a: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  <a:endParaRPr lang="en-US" sz="24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chef-fundamentals-repo-master</a:t>
            </a: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7400" y="35052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lang="en-US" sz="6300" spc="20" dirty="0"/>
              <a:t>Y</a:t>
            </a:r>
            <a:r>
              <a:rPr sz="6300" spc="15" dirty="0" smtClean="0"/>
              <a:t>our</a:t>
            </a:r>
            <a:r>
              <a:rPr sz="6300" spc="5" dirty="0" smtClean="0"/>
              <a:t> </a:t>
            </a:r>
            <a:r>
              <a:rPr lang="en-US" sz="6300" spc="15" dirty="0"/>
              <a:t>W</a:t>
            </a:r>
            <a:r>
              <a:rPr sz="6300" spc="15" dirty="0" smtClean="0"/>
              <a:t>or</a:t>
            </a:r>
            <a:r>
              <a:rPr sz="6300" spc="20" dirty="0" smtClean="0"/>
              <a:t>k</a:t>
            </a:r>
            <a:r>
              <a:rPr sz="6300" dirty="0" smtClean="0"/>
              <a:t>i</a:t>
            </a:r>
            <a:r>
              <a:rPr sz="6300" spc="15" dirty="0" smtClean="0"/>
              <a:t>n</a:t>
            </a:r>
            <a:r>
              <a:rPr sz="6300" spc="20" dirty="0" smtClean="0"/>
              <a:t>g</a:t>
            </a:r>
            <a:r>
              <a:rPr sz="6300" spc="5" dirty="0" smtClean="0"/>
              <a:t> </a:t>
            </a:r>
            <a:r>
              <a:rPr lang="en-US" sz="6300" spc="15" dirty="0"/>
              <a:t>D</a:t>
            </a:r>
            <a:r>
              <a:rPr sz="6300" dirty="0" smtClean="0"/>
              <a:t>i</a:t>
            </a:r>
            <a:r>
              <a:rPr sz="6300" spc="15" dirty="0" smtClean="0"/>
              <a:t>r</a:t>
            </a:r>
            <a:r>
              <a:rPr sz="6300" spc="20" dirty="0" smtClean="0"/>
              <a:t>ec</a:t>
            </a:r>
            <a:r>
              <a:rPr sz="6300" spc="10" dirty="0" smtClean="0"/>
              <a:t>t</a:t>
            </a:r>
            <a:r>
              <a:rPr sz="6300" spc="15" dirty="0" smtClean="0"/>
              <a:t>or</a:t>
            </a:r>
            <a:r>
              <a:rPr sz="6300" spc="20" dirty="0" smtClean="0"/>
              <a:t>y</a:t>
            </a:r>
            <a:endParaRPr sz="6300" dirty="0"/>
          </a:p>
        </p:txBody>
      </p:sp>
      <p:sp>
        <p:nvSpPr>
          <p:cNvPr id="50" name="object 44"/>
          <p:cNvSpPr txBox="1"/>
          <p:nvPr/>
        </p:nvSpPr>
        <p:spPr>
          <a:xfrm>
            <a:off x="1193800" y="4884749"/>
            <a:ext cx="13528983" cy="1119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 	 Berksfile  Vagrantfile  data_bags     roles</a:t>
            </a: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..    </a:t>
            </a:r>
            <a:r>
              <a:rPr lang="en-US" sz="24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README.md  cookbooks    environments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699"/>
              </a:lnSpc>
            </a:pPr>
            <a:r>
              <a:rPr lang="en-US" sz="2400" dirty="0" smtClean="0">
                <a:solidFill>
                  <a:srgbClr val="FFFFFF"/>
                </a:solidFill>
                <a:latin typeface="Courier New"/>
                <a:cs typeface="Courier New"/>
              </a:rPr>
              <a:t>     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6265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chef_handler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─ </a:t>
            </a:r>
            <a:r>
              <a:rPr lang="en-US" sz="22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logrotate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motd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ntp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pci</a:t>
            </a: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├</a:t>
            </a: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</a:p>
          <a:p>
            <a:pPr marL="419100"/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windows</a:t>
            </a:r>
          </a:p>
          <a:p>
            <a:pPr marL="419100">
              <a:lnSpc>
                <a:spcPct val="100000"/>
              </a:lnSpc>
            </a:pP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10 directories, 1 file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base.rb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starter.rb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web.rb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clowns.json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bobo.json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frank.json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dev.rb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production.rb</a:t>
            </a: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33915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hat</a:t>
            </a:r>
            <a:r>
              <a:rPr lang="en-US" sz="5950" spc="10" dirty="0" smtClean="0"/>
              <a:t>'</a:t>
            </a:r>
            <a:r>
              <a:rPr sz="5950" spc="10" dirty="0" smtClean="0"/>
              <a:t>s</a:t>
            </a:r>
            <a:r>
              <a:rPr sz="5950" spc="5" dirty="0" smtClean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lang="en-US" sz="5950" spc="10" dirty="0"/>
              <a:t>O</a:t>
            </a:r>
            <a:r>
              <a:rPr sz="5950" spc="10" dirty="0" smtClean="0"/>
              <a:t>ur</a:t>
            </a:r>
            <a:r>
              <a:rPr sz="5950" spc="5" dirty="0" smtClean="0"/>
              <a:t> </a:t>
            </a:r>
            <a:r>
              <a:rPr lang="en-US" sz="5950" spc="10" dirty="0"/>
              <a:t>W</a:t>
            </a:r>
            <a:r>
              <a:rPr sz="5950" spc="10" dirty="0" smtClean="0"/>
              <a:t>or</a:t>
            </a:r>
            <a:r>
              <a:rPr sz="5950" spc="15" dirty="0" smtClean="0"/>
              <a:t>k</a:t>
            </a:r>
            <a:r>
              <a:rPr sz="5950" dirty="0" smtClean="0"/>
              <a:t>i</a:t>
            </a:r>
            <a:r>
              <a:rPr sz="5950" spc="10" dirty="0" smtClean="0"/>
              <a:t>n</a:t>
            </a:r>
            <a:r>
              <a:rPr sz="5950" spc="15" dirty="0" smtClean="0"/>
              <a:t>g</a:t>
            </a:r>
            <a:r>
              <a:rPr sz="5950" spc="5" dirty="0" smtClean="0"/>
              <a:t> </a:t>
            </a:r>
            <a:r>
              <a:rPr lang="en-US" sz="5950" spc="10" dirty="0"/>
              <a:t>D</a:t>
            </a:r>
            <a:r>
              <a:rPr sz="5950" dirty="0" smtClean="0"/>
              <a:t>i</a:t>
            </a:r>
            <a:r>
              <a:rPr sz="5950" spc="10" dirty="0" smtClean="0"/>
              <a:t>r</a:t>
            </a:r>
            <a:r>
              <a:rPr sz="5950" spc="15" dirty="0" smtClean="0"/>
              <a:t>ec</a:t>
            </a:r>
            <a:r>
              <a:rPr sz="5950" spc="5" dirty="0" smtClean="0"/>
              <a:t>t</a:t>
            </a:r>
            <a:r>
              <a:rPr sz="5950" spc="10" dirty="0" smtClean="0"/>
              <a:t>or</a:t>
            </a:r>
            <a:r>
              <a:rPr sz="5950" spc="15" dirty="0" smtClean="0"/>
              <a:t>y</a:t>
            </a:r>
            <a:r>
              <a:rPr sz="5950" spc="5" dirty="0" smtClean="0"/>
              <a:t> </a:t>
            </a:r>
            <a:r>
              <a:rPr lang="en-US" sz="5950" spc="10" dirty="0"/>
              <a:t>N</a:t>
            </a:r>
            <a:r>
              <a:rPr sz="5950" spc="10" dirty="0" smtClean="0"/>
              <a:t>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Setup Steps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399704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What is required for this?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Arial"/>
                <a:cs typeface="Arial"/>
              </a:rPr>
              <a:t>Do NOT download a starter kit</a:t>
            </a:r>
            <a:endParaRPr lang="en-US" sz="44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85" dirty="0" smtClean="0">
                <a:latin typeface="Courier New"/>
                <a:cs typeface="Courier New"/>
              </a:rPr>
              <a:t>knife client list</a:t>
            </a:r>
            <a:r>
              <a:rPr lang="en-US" sz="4400" spc="-85" dirty="0" smtClean="0">
                <a:latin typeface="Arial"/>
                <a:cs typeface="Arial"/>
              </a:rPr>
              <a:t> should show your validator client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2100</Words>
  <Application>Microsoft Macintosh PowerPoint</Application>
  <PresentationFormat>Custom</PresentationFormat>
  <Paragraphs>364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What's in Our Working Directory Now?</vt:lpstr>
      <vt:lpstr>Exercise: Setup Steps</vt:lpstr>
      <vt:lpstr>Exercise: Create a New Org</vt:lpstr>
      <vt:lpstr>Configuring Your Workstation</vt:lpstr>
      <vt:lpstr>Exercise: Download Your Client pem</vt:lpstr>
      <vt:lpstr>Exercise: Download knife.rb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 (no validator key)</vt:lpstr>
      <vt:lpstr>knife bootstrap (no validator key)</vt:lpstr>
      <vt:lpstr>knife bootstrap (no validator key)</vt:lpstr>
      <vt:lpstr>knife bootstrap</vt:lpstr>
      <vt:lpstr>knife bootstrap</vt:lpstr>
      <vt:lpstr>knife bootstrap (no validator key)</vt:lpstr>
      <vt:lpstr>knife bootstrap</vt:lpstr>
      <vt:lpstr>knife bootstrap</vt:lpstr>
      <vt:lpstr>What Just Happened?</vt:lpstr>
      <vt:lpstr>Verify Your Target Instance’s Chef-Client is Configured Properly</vt:lpstr>
      <vt:lpstr>Exercise: Re-run the Chef Client</vt:lpstr>
      <vt:lpstr>Exercise: Verify chef-client is Running</vt:lpstr>
      <vt:lpstr>Exercise: Verify That the Two Sites Are Working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Alex Pop</cp:lastModifiedBy>
  <cp:revision>85</cp:revision>
  <dcterms:created xsi:type="dcterms:W3CDTF">2015-06-04T12:17:04Z</dcterms:created>
  <dcterms:modified xsi:type="dcterms:W3CDTF">2015-10-12T16:11:21Z</dcterms:modified>
</cp:coreProperties>
</file>