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2" r:id="rId2"/>
    <p:sldId id="333" r:id="rId3"/>
    <p:sldId id="334" r:id="rId4"/>
    <p:sldId id="337" r:id="rId5"/>
    <p:sldId id="388" r:id="rId6"/>
    <p:sldId id="342" r:id="rId7"/>
    <p:sldId id="343" r:id="rId8"/>
    <p:sldId id="344" r:id="rId9"/>
    <p:sldId id="338" r:id="rId10"/>
    <p:sldId id="339" r:id="rId11"/>
    <p:sldId id="340" r:id="rId12"/>
    <p:sldId id="345" r:id="rId13"/>
    <p:sldId id="348" r:id="rId14"/>
    <p:sldId id="349" r:id="rId15"/>
    <p:sldId id="350" r:id="rId16"/>
    <p:sldId id="351" r:id="rId17"/>
    <p:sldId id="353" r:id="rId18"/>
    <p:sldId id="354" r:id="rId19"/>
    <p:sldId id="355" r:id="rId20"/>
    <p:sldId id="356" r:id="rId21"/>
    <p:sldId id="357" r:id="rId22"/>
    <p:sldId id="389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8" r:id="rId33"/>
    <p:sldId id="391" r:id="rId34"/>
    <p:sldId id="392" r:id="rId35"/>
    <p:sldId id="379" r:id="rId36"/>
    <p:sldId id="380" r:id="rId37"/>
    <p:sldId id="381" r:id="rId38"/>
    <p:sldId id="390" r:id="rId39"/>
    <p:sldId id="382" r:id="rId40"/>
    <p:sldId id="383" r:id="rId41"/>
    <p:sldId id="384" r:id="rId42"/>
    <p:sldId id="385" r:id="rId43"/>
    <p:sldId id="386" r:id="rId44"/>
    <p:sldId id="387" r:id="rId4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4"/>
    <a:srgbClr val="057900"/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82" d="100"/>
          <a:sy n="82" d="100"/>
        </p:scale>
        <p:origin x="-84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10/12/15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 smtClean="0"/>
              <a:t>Nam</a:t>
            </a:r>
            <a:r>
              <a:rPr spc="-10" dirty="0" smtClean="0"/>
              <a:t>in</a:t>
            </a:r>
            <a:r>
              <a:rPr spc="-5" dirty="0" smtClean="0"/>
              <a:t>g</a:t>
            </a:r>
            <a:endParaRPr spc="-5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355600" y="1905000"/>
            <a:ext cx="15544800" cy="6503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00710" lvl="1" indent="-28575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spc="-5" dirty="0">
                <a:latin typeface="Arial"/>
                <a:cs typeface="Arial"/>
              </a:rPr>
              <a:t>M</a:t>
            </a:r>
            <a:r>
              <a:rPr lang="en-US" sz="4400" spc="-5" dirty="0" smtClean="0">
                <a:latin typeface="Arial"/>
                <a:cs typeface="Arial"/>
              </a:rPr>
              <a:t>ethods: </a:t>
            </a:r>
            <a:r>
              <a:rPr lang="en-US" sz="4400" spc="-5" dirty="0">
                <a:latin typeface="Courier New"/>
                <a:cs typeface="Courier New"/>
              </a:rPr>
              <a:t>action</a:t>
            </a:r>
            <a:r>
              <a:rPr lang="en-US" sz="4400" spc="-5" dirty="0" smtClean="0">
                <a:latin typeface="Courier New"/>
                <a:cs typeface="Courier New"/>
              </a:rPr>
              <a:t>, </a:t>
            </a:r>
            <a:r>
              <a:rPr lang="en-US" sz="4400" spc="-5" dirty="0" err="1" smtClean="0">
                <a:latin typeface="Courier New"/>
                <a:cs typeface="Courier New"/>
              </a:rPr>
              <a:t>default_action</a:t>
            </a:r>
            <a:r>
              <a:rPr lang="en-US" sz="4400" spc="-5" dirty="0" smtClean="0">
                <a:latin typeface="Courier New"/>
                <a:cs typeface="Courier New"/>
              </a:rPr>
              <a:t>, </a:t>
            </a:r>
            <a:r>
              <a:rPr lang="en-US" sz="4400" spc="-5" dirty="0">
                <a:latin typeface="Courier New"/>
                <a:cs typeface="Courier New"/>
              </a:rPr>
              <a:t>property, </a:t>
            </a:r>
            <a:r>
              <a:rPr lang="en-US" sz="4400" spc="-5" dirty="0" err="1" smtClean="0">
                <a:latin typeface="Courier New"/>
                <a:cs typeface="Courier New"/>
              </a:rPr>
              <a:t>load_current_value</a:t>
            </a:r>
            <a:r>
              <a:rPr lang="en-US" sz="4400" spc="-5" dirty="0" smtClean="0">
                <a:latin typeface="Courier New"/>
                <a:cs typeface="Courier New"/>
              </a:rPr>
              <a:t>, </a:t>
            </a:r>
            <a:r>
              <a:rPr lang="en-US" sz="4400" spc="-5" dirty="0" err="1" smtClean="0">
                <a:latin typeface="Courier New"/>
                <a:cs typeface="Courier New"/>
              </a:rPr>
              <a:t>resource_name</a:t>
            </a:r>
            <a:endParaRPr lang="en-US" sz="4400" spc="-5" dirty="0">
              <a:latin typeface="Courier New"/>
              <a:cs typeface="Courier New"/>
            </a:endParaRPr>
          </a:p>
          <a:p>
            <a:pPr marL="393700" marR="600710" lvl="1" indent="-28575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dirty="0" smtClean="0">
                <a:latin typeface="Courier New"/>
                <a:cs typeface="Courier New"/>
              </a:rPr>
              <a:t>a</a:t>
            </a:r>
            <a:r>
              <a:rPr sz="4400" dirty="0" smtClean="0">
                <a:latin typeface="Courier New"/>
                <a:cs typeface="Courier New"/>
              </a:rPr>
              <a:t>ction</a:t>
            </a:r>
            <a:r>
              <a:rPr lang="en-US" sz="4400" dirty="0" smtClean="0">
                <a:latin typeface="Courier New"/>
                <a:cs typeface="Courier New"/>
              </a:rPr>
              <a:t> -</a:t>
            </a:r>
            <a:r>
              <a:rPr sz="4400" spc="-1550" dirty="0" smtClean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spc="-5" dirty="0" smtClean="0">
                <a:latin typeface="Arial"/>
                <a:cs typeface="Arial"/>
              </a:rPr>
              <a:t>an action with built-in Chef resources and Ruby code</a:t>
            </a:r>
            <a:endParaRPr sz="4400" dirty="0" smtClean="0">
              <a:latin typeface="Arial"/>
              <a:cs typeface="Arial"/>
            </a:endParaRPr>
          </a:p>
          <a:p>
            <a:pPr marL="393700" marR="1496060" lvl="1" indent="-28575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dirty="0" smtClean="0">
                <a:latin typeface="Courier New"/>
                <a:cs typeface="Courier New"/>
              </a:rPr>
              <a:t>property -</a:t>
            </a:r>
            <a:r>
              <a:rPr sz="4400" spc="-1550" dirty="0" smtClean="0">
                <a:latin typeface="Courier New"/>
                <a:cs typeface="Courier New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ines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a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parame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or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he resource</a:t>
            </a:r>
          </a:p>
          <a:p>
            <a:pPr marL="393700" marR="5080" lvl="1" indent="-28575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spc="-5" dirty="0" err="1" smtClean="0">
                <a:latin typeface="Courier New"/>
                <a:cs typeface="Courier New"/>
              </a:rPr>
              <a:t>load_current_value</a:t>
            </a:r>
            <a:r>
              <a:rPr lang="en-US" sz="4400" spc="-5" dirty="0" smtClean="0">
                <a:latin typeface="Courier New"/>
                <a:cs typeface="Courier New"/>
              </a:rPr>
              <a:t> - </a:t>
            </a:r>
            <a:r>
              <a:rPr lang="en-US" sz="4400" dirty="0">
                <a:latin typeface="Arial"/>
                <a:cs typeface="Arial"/>
              </a:rPr>
              <a:t>optional </a:t>
            </a:r>
            <a:r>
              <a:rPr lang="en-US" sz="4400" dirty="0" smtClean="0">
                <a:latin typeface="Arial"/>
                <a:cs typeface="Arial"/>
              </a:rPr>
              <a:t>method to load </a:t>
            </a:r>
            <a:r>
              <a:rPr lang="en-US" sz="4400" dirty="0">
                <a:latin typeface="Arial"/>
                <a:cs typeface="Arial"/>
              </a:rPr>
              <a:t>the current values for all specified </a:t>
            </a:r>
            <a:r>
              <a:rPr lang="en-US" sz="4400" dirty="0" smtClean="0">
                <a:latin typeface="Arial"/>
                <a:cs typeface="Arial"/>
              </a:rPr>
              <a:t>properties</a:t>
            </a:r>
          </a:p>
          <a:p>
            <a:pPr marL="393700" marR="5080" lvl="1" indent="-28575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  <a:tab pos="15828963" algn="l"/>
              </a:tabLst>
            </a:pPr>
            <a:r>
              <a:rPr lang="en-US" sz="4400" dirty="0" err="1" smtClean="0">
                <a:latin typeface="Courier New"/>
                <a:cs typeface="Courier New"/>
              </a:rPr>
              <a:t>resource_name</a:t>
            </a:r>
            <a:r>
              <a:rPr lang="en-US" sz="4400" spc="-5" dirty="0">
                <a:latin typeface="Courier New"/>
                <a:cs typeface="Courier New"/>
              </a:rPr>
              <a:t> - </a:t>
            </a:r>
            <a:r>
              <a:rPr lang="en-US" sz="4400" dirty="0" smtClean="0"/>
              <a:t>specify a different name for the resource</a:t>
            </a:r>
            <a:r>
              <a:rPr lang="en-US" sz="4400" spc="-10" dirty="0" smtClean="0">
                <a:latin typeface="Arial"/>
                <a:cs typeface="Arial"/>
              </a:rPr>
              <a:t> 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One </a:t>
            </a:r>
            <a:r>
              <a:rPr lang="en-US" sz="3600" dirty="0" smtClean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  <p:sp>
        <p:nvSpPr>
          <p:cNvPr id="58" name="object 52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3600" dirty="0" err="1" smtClean="0">
                <a:solidFill>
                  <a:srgbClr val="000000"/>
                </a:solidFill>
                <a:latin typeface="Courier" pitchFamily="49" charset="0"/>
              </a:rPr>
              <a:t>default_action</a:t>
            </a:r>
            <a:r>
              <a:rPr lang="en-US" sz="36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6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6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6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6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600" dirty="0">
                <a:solidFill>
                  <a:srgbClr val="008F00"/>
                </a:solidFill>
                <a:latin typeface="Courier" pitchFamily="49" charset="0"/>
              </a:rPr>
              <a:t>  puts </a:t>
            </a:r>
            <a:r>
              <a:rPr lang="en-US" sz="36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6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600" dirty="0" err="1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600" dirty="0" err="1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6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6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6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600" dirty="0"/>
          </a:p>
        </p:txBody>
      </p:sp>
      <p:sp>
        <p:nvSpPr>
          <p:cNvPr id="60" name="object 58"/>
          <p:cNvSpPr txBox="1"/>
          <p:nvPr/>
        </p:nvSpPr>
        <p:spPr>
          <a:xfrm>
            <a:off x="812800" y="5257800"/>
            <a:ext cx="14706600" cy="324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</a:t>
            </a:r>
            <a:r>
              <a:rPr sz="4400" spc="-5" dirty="0" smtClean="0">
                <a:latin typeface="Arial"/>
                <a:cs typeface="Arial"/>
              </a:rPr>
              <a:t>.</a:t>
            </a:r>
            <a:r>
              <a:rPr lang="en-US" sz="4400" spc="-5" dirty="0" smtClean="0">
                <a:latin typeface="Arial"/>
                <a:cs typeface="Arial"/>
              </a:rPr>
              <a:t> Also </a:t>
            </a:r>
            <a:r>
              <a:rPr lang="en-US" sz="4400" dirty="0" smtClean="0">
                <a:latin typeface="Courier New"/>
                <a:cs typeface="Courier New"/>
              </a:rPr>
              <a:t>:create</a:t>
            </a:r>
            <a:r>
              <a:rPr lang="en-US" sz="4400" spc="-5" dirty="0" smtClean="0">
                <a:latin typeface="Arial"/>
                <a:cs typeface="Arial"/>
              </a:rPr>
              <a:t> is the default action for the resource</a:t>
            </a:r>
            <a:endParaRPr lang="en-US" sz="4400" dirty="0" smtClean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>
                <a:latin typeface="Courier New"/>
                <a:cs typeface="Courier New"/>
              </a:rPr>
              <a:t>puts</a:t>
            </a:r>
            <a:r>
              <a:rPr lang="en-US" sz="4400" spc="-10" dirty="0" smtClean="0">
                <a:latin typeface="Arial"/>
                <a:cs typeface="Arial"/>
              </a:rPr>
              <a:t> is Ruby code to print to STDOUT</a:t>
            </a:r>
            <a:endParaRPr lang="en-US"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2800" y="5029200"/>
            <a:ext cx="13717269" cy="305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lang="en-US" sz="4400" dirty="0" smtClean="0">
                <a:latin typeface="Arial"/>
                <a:cs typeface="Arial"/>
              </a:rPr>
              <a:t>Actions can use other resources</a:t>
            </a: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 smtClean="0">
                <a:latin typeface="Arial"/>
                <a:cs typeface="Arial"/>
              </a:rPr>
              <a:t>The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 smtClean="0"/>
              <a:t>Resource</a:t>
            </a:r>
            <a:endParaRPr sz="4600" dirty="0"/>
          </a:p>
        </p:txBody>
      </p:sp>
      <p:sp>
        <p:nvSpPr>
          <p:cNvPr id="31" name="object 53"/>
          <p:cNvSpPr/>
          <p:nvPr/>
        </p:nvSpPr>
        <p:spPr>
          <a:xfrm>
            <a:off x="812800" y="2514600"/>
            <a:ext cx="14655800" cy="2133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indent="169863"/>
            <a:r>
              <a:rPr lang="en-US" sz="3600" dirty="0" err="1">
                <a:solidFill>
                  <a:srgbClr val="000000"/>
                </a:solidFill>
                <a:latin typeface="Courier" pitchFamily="49" charset="0"/>
              </a:rPr>
              <a:t>default_action</a:t>
            </a:r>
            <a:r>
              <a:rPr lang="en-US" sz="36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6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  <a:endParaRPr lang="en-US" sz="36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169863"/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36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36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169863"/>
            <a:r>
              <a:rPr lang="en-US" sz="3600" dirty="0">
                <a:solidFill>
                  <a:srgbClr val="000000"/>
                </a:solidFill>
                <a:latin typeface="Courier"/>
                <a:cs typeface="Courier"/>
              </a:rPr>
              <a:t>  log </a:t>
            </a:r>
            <a:r>
              <a:rPr lang="en-US" sz="3600" dirty="0">
                <a:solidFill>
                  <a:srgbClr val="C9352B"/>
                </a:solidFill>
                <a:latin typeface="Courier"/>
                <a:cs typeface="Courier"/>
              </a:rPr>
              <a:t>"My name is </a:t>
            </a:r>
            <a:r>
              <a:rPr lang="en-US" sz="36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36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36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3600" dirty="0" err="1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36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36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169863"/>
            <a:r>
              <a:rPr lang="en-US" sz="36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46200" y="35814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5468600" cy="939699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600" spc="-360" dirty="0" smtClean="0"/>
              <a:t>Custom resources and </a:t>
            </a:r>
            <a:r>
              <a:rPr sz="5600" spc="5" dirty="0" smtClean="0"/>
              <a:t>th</a:t>
            </a:r>
            <a:r>
              <a:rPr sz="5600" spc="10" dirty="0" smtClean="0"/>
              <a:t>e</a:t>
            </a:r>
            <a:r>
              <a:rPr sz="5600" spc="5" dirty="0" smtClean="0"/>
              <a:t> </a:t>
            </a:r>
            <a:r>
              <a:rPr sz="5600" spc="15" dirty="0"/>
              <a:t>Res</a:t>
            </a:r>
            <a:r>
              <a:rPr sz="5600" spc="5" dirty="0"/>
              <a:t>ou</a:t>
            </a:r>
            <a:r>
              <a:rPr sz="5600" spc="10" dirty="0"/>
              <a:t>rce</a:t>
            </a:r>
            <a:r>
              <a:rPr sz="5600" spc="5" dirty="0"/>
              <a:t> </a:t>
            </a:r>
            <a:r>
              <a:rPr sz="5600" spc="15" dirty="0"/>
              <a:t>C</a:t>
            </a:r>
            <a:r>
              <a:rPr sz="5600" spc="5" dirty="0"/>
              <a:t>o</a:t>
            </a:r>
            <a:r>
              <a:rPr sz="5600" dirty="0"/>
              <a:t>ll</a:t>
            </a:r>
            <a:r>
              <a:rPr sz="5600" spc="10" dirty="0"/>
              <a:t>ec</a:t>
            </a:r>
            <a:r>
              <a:rPr sz="5600" spc="5" dirty="0"/>
              <a:t>t</a:t>
            </a:r>
            <a:r>
              <a:rPr sz="5600" dirty="0"/>
              <a:t>io</a:t>
            </a:r>
            <a:r>
              <a:rPr sz="5600" spc="10" dirty="0"/>
              <a:t>n</a:t>
            </a:r>
            <a:endParaRPr sz="5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855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lang="en-US" sz="4550" dirty="0" smtClean="0">
                <a:latin typeface="Arial"/>
                <a:cs typeface="Arial"/>
              </a:rPr>
              <a:t>Custom resources cr</a:t>
            </a:r>
            <a:r>
              <a:rPr sz="4550" dirty="0" smtClean="0">
                <a:latin typeface="Arial"/>
                <a:cs typeface="Arial"/>
              </a:rPr>
              <a:t>e</a:t>
            </a:r>
            <a:r>
              <a:rPr sz="4550" spc="5" dirty="0" smtClean="0">
                <a:latin typeface="Arial"/>
                <a:cs typeface="Arial"/>
              </a:rPr>
              <a:t>a</a:t>
            </a:r>
            <a:r>
              <a:rPr sz="4550" spc="-5" dirty="0" smtClean="0">
                <a:latin typeface="Arial"/>
                <a:cs typeface="Arial"/>
              </a:rPr>
              <a:t>t</a:t>
            </a:r>
            <a:r>
              <a:rPr sz="4550" spc="5" dirty="0" smtClean="0">
                <a:latin typeface="Arial"/>
                <a:cs typeface="Arial"/>
              </a:rPr>
              <a:t>e</a:t>
            </a:r>
            <a:r>
              <a:rPr sz="4550" dirty="0" smtClean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764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5468600" cy="939699"/>
          </a:xfrm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600" spc="-360" dirty="0" smtClean="0"/>
              <a:t>Custom resources and </a:t>
            </a:r>
            <a:r>
              <a:rPr sz="5600" spc="5" dirty="0" smtClean="0"/>
              <a:t>th</a:t>
            </a:r>
            <a:r>
              <a:rPr sz="5600" spc="10" dirty="0" smtClean="0"/>
              <a:t>e</a:t>
            </a:r>
            <a:r>
              <a:rPr sz="5600" spc="5" dirty="0" smtClean="0"/>
              <a:t> </a:t>
            </a:r>
            <a:r>
              <a:rPr sz="5600" spc="15" dirty="0"/>
              <a:t>Res</a:t>
            </a:r>
            <a:r>
              <a:rPr sz="5600" spc="5" dirty="0"/>
              <a:t>ou</a:t>
            </a:r>
            <a:r>
              <a:rPr sz="5600" spc="10" dirty="0"/>
              <a:t>rce</a:t>
            </a:r>
            <a:r>
              <a:rPr sz="5600" spc="5" dirty="0"/>
              <a:t> </a:t>
            </a:r>
            <a:r>
              <a:rPr sz="5600" spc="15" dirty="0"/>
              <a:t>C</a:t>
            </a:r>
            <a:r>
              <a:rPr sz="5600" spc="5" dirty="0"/>
              <a:t>o</a:t>
            </a:r>
            <a:r>
              <a:rPr sz="5600" dirty="0"/>
              <a:t>ll</a:t>
            </a:r>
            <a:r>
              <a:rPr sz="5600" spc="10" dirty="0"/>
              <a:t>ec</a:t>
            </a:r>
            <a:r>
              <a:rPr sz="5600" spc="5" dirty="0"/>
              <a:t>t</a:t>
            </a:r>
            <a:r>
              <a:rPr sz="5600" dirty="0"/>
              <a:t>io</a:t>
            </a:r>
            <a:r>
              <a:rPr sz="5600" spc="10" dirty="0"/>
              <a:t>n</a:t>
            </a:r>
            <a:endParaRPr sz="5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19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5189200" cy="6922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lang="en-US" sz="4400" spc="-5" dirty="0" smtClean="0">
                <a:latin typeface="Arial"/>
                <a:cs typeface="Arial"/>
              </a:rPr>
              <a:t>a custom resource(previously called LWRP or HWRP</a:t>
            </a:r>
            <a:r>
              <a:rPr lang="en-US" sz="4400" spc="-5" dirty="0" smtClean="0">
                <a:latin typeface="Arial"/>
                <a:cs typeface="Arial"/>
              </a:rPr>
              <a:t>)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Domain Specific Language (DSL)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Build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rom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scra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ch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spcBef>
                <a:spcPts val="940"/>
              </a:spcBef>
              <a:buClr>
                <a:srgbClr val="F38C24"/>
              </a:buClr>
              <a:buFontTx/>
              <a:buChar char="•"/>
              <a:tabLst>
                <a:tab pos="8128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Will use a </a:t>
            </a:r>
            <a:r>
              <a:rPr lang="en-US" sz="4400" spc="-5" dirty="0">
                <a:latin typeface="Arial"/>
                <a:cs typeface="Arial"/>
              </a:rPr>
              <a:t>custom resource </a:t>
            </a:r>
            <a:r>
              <a:rPr lang="en-US" sz="4400" spc="-5" dirty="0" smtClean="0">
                <a:latin typeface="Arial"/>
                <a:cs typeface="Arial"/>
              </a:rPr>
              <a:t>pattern introduced </a:t>
            </a:r>
            <a:r>
              <a:rPr lang="en-US" sz="4400" spc="-5">
                <a:latin typeface="Arial"/>
                <a:cs typeface="Arial"/>
              </a:rPr>
              <a:t>in </a:t>
            </a:r>
            <a:r>
              <a:rPr lang="en-US" sz="4400" spc="-5" smtClean="0">
                <a:latin typeface="Arial"/>
                <a:cs typeface="Arial"/>
              </a:rPr>
              <a:t>Chef</a:t>
            </a:r>
            <a:r>
              <a:rPr lang="en-US" sz="4400" spc="-5" smtClean="0">
                <a:latin typeface="Arial"/>
                <a:cs typeface="Arial"/>
              </a:rPr>
              <a:t> </a:t>
            </a:r>
            <a:r>
              <a:rPr lang="en-US" sz="4400" spc="-5">
                <a:latin typeface="Arial"/>
                <a:cs typeface="Arial"/>
              </a:rPr>
              <a:t>C</a:t>
            </a:r>
            <a:r>
              <a:rPr lang="en-US" sz="4400" spc="-5" smtClean="0">
                <a:latin typeface="Arial"/>
                <a:cs typeface="Arial"/>
              </a:rPr>
              <a:t>lient </a:t>
            </a:r>
            <a:r>
              <a:rPr lang="en-US" sz="4400" spc="-5" dirty="0">
                <a:latin typeface="Arial"/>
                <a:cs typeface="Arial"/>
              </a:rPr>
              <a:t>12.5.0. A </a:t>
            </a:r>
            <a:r>
              <a:rPr lang="en-US" sz="4400" i="1" spc="-5" dirty="0" err="1">
                <a:latin typeface="Arial"/>
                <a:cs typeface="Arial"/>
              </a:rPr>
              <a:t>compat_resource</a:t>
            </a:r>
            <a:r>
              <a:rPr lang="en-US" sz="4400" spc="-5" dirty="0">
                <a:latin typeface="Arial"/>
                <a:cs typeface="Arial"/>
              </a:rPr>
              <a:t> cookbook exists to make this work on Chef Client 12.1 through 12.4</a:t>
            </a:r>
            <a:endParaRPr lang="en-US" sz="4400" dirty="0">
              <a:latin typeface="Arial"/>
              <a:cs typeface="Arial"/>
            </a:endParaRPr>
          </a:p>
          <a:p>
            <a:pPr marL="431800" lvl="1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tabLst>
                <a:tab pos="812800" algn="l"/>
              </a:tabLst>
            </a:pP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2290809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 smtClean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 smtClean="0">
              <a:solidFill>
                <a:srgbClr val="9C1300"/>
              </a:solidFill>
              <a:latin typeface="Courier" pitchFamily="49" charset="0"/>
            </a:endParaRPr>
          </a:p>
          <a:p>
            <a:endParaRPr lang="en-US" sz="2800" dirty="0" smtClean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default_action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:create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action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:create do</a:t>
            </a:r>
          </a:p>
          <a:p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Properties(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lang="en-US" sz="3500" spc="15" dirty="0" smtClean="0"/>
              <a:t>)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12800" y="5867400"/>
            <a:ext cx="15087600" cy="253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lang="en-US" sz="4200" dirty="0" smtClean="0">
                <a:latin typeface="Courier New"/>
                <a:cs typeface="Courier New"/>
              </a:rPr>
              <a:t>property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Resource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/>
              <a:t>Properties</a:t>
            </a:r>
            <a:r>
              <a:rPr lang="en-US" sz="3500" spc="5" dirty="0" smtClean="0"/>
              <a:t>(</a:t>
            </a:r>
            <a:r>
              <a:rPr lang="en-US" sz="3500" spc="10" dirty="0" smtClean="0"/>
              <a:t>p</a:t>
            </a:r>
            <a:r>
              <a:rPr lang="en-US" sz="3500" spc="15" dirty="0" smtClean="0"/>
              <a:t>a</a:t>
            </a:r>
            <a:r>
              <a:rPr lang="en-US" sz="3500" spc="10" dirty="0" smtClean="0"/>
              <a:t>r</a:t>
            </a:r>
            <a:r>
              <a:rPr lang="en-US" sz="3500" spc="15" dirty="0" smtClean="0"/>
              <a:t>amete</a:t>
            </a:r>
            <a:r>
              <a:rPr lang="en-US" sz="3500" spc="10" dirty="0" smtClean="0"/>
              <a:t>r</a:t>
            </a:r>
            <a:r>
              <a:rPr lang="en-US" sz="3500" spc="15" dirty="0" smtClean="0"/>
              <a:t>s</a:t>
            </a:r>
            <a:r>
              <a:rPr lang="en-US" sz="3500" spc="15" dirty="0"/>
              <a:t>)</a:t>
            </a:r>
            <a:r>
              <a:rPr lang="en-US" sz="3500" spc="5" dirty="0"/>
              <a:t> </a:t>
            </a:r>
            <a:r>
              <a:rPr sz="3500" spc="5" dirty="0" smtClean="0"/>
              <a:t>f</a:t>
            </a:r>
            <a:r>
              <a:rPr sz="3500" spc="10" dirty="0" smtClean="0"/>
              <a:t>or</a:t>
            </a:r>
            <a:r>
              <a:rPr sz="3500" spc="5" dirty="0" smtClean="0"/>
              <a:t> </a:t>
            </a:r>
            <a:r>
              <a:rPr sz="3500" spc="5" dirty="0"/>
              <a:t>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782690" y="2509791"/>
            <a:ext cx="14630400" cy="2290809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8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err="1" smtClean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800" dirty="0" smtClean="0">
              <a:solidFill>
                <a:srgbClr val="9C1300"/>
              </a:solidFill>
              <a:latin typeface="Courier" pitchFamily="49" charset="0"/>
            </a:endParaRPr>
          </a:p>
          <a:p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default_action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: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create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action :create do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84200" y="2362200"/>
            <a:ext cx="15087600" cy="6248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indent="279400"/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site_name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name_attribute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9C1300"/>
                </a:solidFill>
                <a:latin typeface="Courier" pitchFamily="49" charset="0"/>
              </a:rPr>
              <a:t>String 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property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site_port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err="1">
                <a:solidFill>
                  <a:srgbClr val="22298F"/>
                </a:solidFill>
                <a:latin typeface="Courier" pitchFamily="49" charset="0"/>
              </a:rPr>
              <a:t>kind_of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 err="1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lang="en-US" sz="2400" dirty="0"/>
          </a:p>
          <a:p>
            <a:pPr indent="279400"/>
            <a:endParaRPr lang="en-US" sz="2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indent="279400"/>
            <a:r>
              <a:rPr lang="en-US" sz="2400" dirty="0" err="1">
                <a:solidFill>
                  <a:srgbClr val="000000"/>
                </a:solidFill>
                <a:latin typeface="Courier" pitchFamily="49" charset="0"/>
              </a:rPr>
              <a:t>default_action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create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279400"/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# Set the document root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"/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srv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/apache/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279400"/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 indent="279400"/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# Add a template for Apache virtual host configuration</a:t>
            </a:r>
          </a:p>
          <a:p>
            <a:pPr indent="279400"/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pt-BR" sz="2400" dirty="0" err="1">
                <a:solidFill>
                  <a:srgbClr val="000000"/>
                </a:solidFill>
                <a:latin typeface="Courier"/>
                <a:cs typeface="Courier"/>
              </a:rPr>
              <a:t>template</a:t>
            </a:r>
            <a:r>
              <a:rPr lang="pt-BR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"/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etc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conf.d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4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.</a:t>
            </a:r>
            <a:r>
              <a:rPr lang="pt-BR" sz="2400" dirty="0" err="1">
                <a:solidFill>
                  <a:srgbClr val="C9352B"/>
                </a:solidFill>
                <a:latin typeface="Courier"/>
                <a:cs typeface="Courier"/>
              </a:rPr>
              <a:t>conf</a:t>
            </a:r>
            <a:r>
              <a:rPr lang="pt-BR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pt-BR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custom.erb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variables(</a:t>
            </a:r>
          </a:p>
          <a:p>
            <a:pPr indent="279400"/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 :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pPr indent="279400"/>
            <a:r>
              <a:rPr lang="en-US" sz="2400" dirty="0" smtClean="0">
                <a:solidFill>
                  <a:srgbClr val="2229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279400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)</a:t>
            </a:r>
          </a:p>
          <a:p>
            <a:pPr indent="279400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400" b="1" spc="-1070" dirty="0">
              <a:latin typeface="Courier"/>
              <a:cs typeface="Courier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804400" y="84582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</a:t>
            </a:r>
            <a:r>
              <a:rPr lang="en-US" sz="3200" dirty="0" smtClean="0">
                <a:latin typeface="Courier New"/>
                <a:cs typeface="Courier New"/>
              </a:rPr>
              <a:t>resources</a:t>
            </a:r>
            <a:r>
              <a:rPr sz="3200" dirty="0" smtClean="0">
                <a:latin typeface="Courier New"/>
                <a:cs typeface="Courier New"/>
              </a:rPr>
              <a:t>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584200" y="2362200"/>
            <a:ext cx="150876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indent="169863"/>
            <a:r>
              <a:rPr lang="en-US" sz="2400" i="1" dirty="0">
                <a:solidFill>
                  <a:srgbClr val="4F9293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# Add a directory resource to create the </a:t>
            </a:r>
            <a:r>
              <a:rPr lang="en-US" sz="2400" dirty="0" err="1">
                <a:solidFill>
                  <a:srgbClr val="4F9293"/>
                </a:solidFill>
                <a:latin typeface="Courier"/>
                <a:cs typeface="Courier"/>
              </a:rPr>
              <a:t>document_root</a:t>
            </a:r>
            <a:endParaRPr lang="en-US" sz="2400" dirty="0">
              <a:solidFill>
                <a:srgbClr val="4F9293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directory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"0755"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recursive </a:t>
            </a:r>
            <a:r>
              <a:rPr lang="en-US" sz="2400" dirty="0">
                <a:solidFill>
                  <a:srgbClr val="008F00"/>
                </a:solidFill>
                <a:latin typeface="Courier"/>
                <a:cs typeface="Courier"/>
              </a:rPr>
              <a:t>true</a:t>
            </a:r>
          </a:p>
          <a:p>
            <a:pPr indent="169863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indent="169863"/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4F9293"/>
                </a:solidFill>
                <a:latin typeface="Courier"/>
                <a:cs typeface="Courier"/>
              </a:rPr>
              <a:t>  # Add a template resource for the virtual host's </a:t>
            </a:r>
            <a:r>
              <a:rPr lang="en-US" sz="2400" dirty="0" err="1">
                <a:solidFill>
                  <a:srgbClr val="4F9293"/>
                </a:solidFill>
                <a:latin typeface="Courier"/>
                <a:cs typeface="Courier"/>
              </a:rPr>
              <a:t>index.html</a:t>
            </a:r>
            <a:endParaRPr lang="en-US" sz="2400" dirty="0">
              <a:solidFill>
                <a:srgbClr val="4F9293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index.html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source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C9352B"/>
                </a:solidFill>
                <a:latin typeface="Courier"/>
                <a:cs typeface="Courier"/>
              </a:rPr>
              <a:t>index.html.erb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"0644"</a:t>
            </a: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variables(</a:t>
            </a:r>
          </a:p>
          <a:p>
            <a:pPr indent="169863"/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     :</a:t>
            </a:r>
            <a:r>
              <a:rPr lang="en-US" sz="2400" dirty="0" err="1">
                <a:solidFill>
                  <a:srgbClr val="22298F"/>
                </a:solidFill>
                <a:latin typeface="Courier"/>
                <a:cs typeface="Courier"/>
              </a:rPr>
              <a:t>site_name</a:t>
            </a:r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pPr indent="169863"/>
            <a:r>
              <a:rPr lang="en-US" sz="2400" dirty="0">
                <a:solidFill>
                  <a:srgbClr val="22298F"/>
                </a:solidFill>
                <a:latin typeface="Courier"/>
                <a:cs typeface="Courier"/>
              </a:rPr>
              <a:t>      :port 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en-US" sz="2400" dirty="0" err="1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pPr indent="169863"/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   )</a:t>
            </a:r>
          </a:p>
          <a:p>
            <a:pPr indent="169863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indent="169863"/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400"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</a:t>
            </a:r>
            <a:r>
              <a:rPr lang="en-US" sz="3200" dirty="0" smtClean="0">
                <a:latin typeface="Courier New"/>
                <a:cs typeface="Courier New"/>
              </a:rPr>
              <a:t>resources</a:t>
            </a:r>
            <a:r>
              <a:rPr sz="3200" dirty="0" smtClean="0">
                <a:latin typeface="Courier New"/>
                <a:cs typeface="Courier New"/>
              </a:rPr>
              <a:t>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347200" y="84582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4200" y="23622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Iterate over the apache sites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node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9423400" y="84582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584200" y="2362200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584200" y="3352800"/>
            <a:ext cx="14554200" cy="15240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426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de</a:t>
            </a:r>
            <a:r>
              <a:rPr sz="4000" spc="10" dirty="0" smtClean="0">
                <a:latin typeface="Arial"/>
                <a:cs typeface="Arial"/>
              </a:rPr>
              <a:t>scri</a:t>
            </a:r>
            <a:r>
              <a:rPr sz="4000" spc="15" dirty="0" smtClean="0">
                <a:latin typeface="Arial"/>
                <a:cs typeface="Arial"/>
              </a:rPr>
              <a:t>be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we</a:t>
            </a:r>
            <a:r>
              <a:rPr sz="4000" dirty="0" smtClean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happen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i="1" spc="20" dirty="0" smtClean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 smtClean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 smtClean="0">
                <a:latin typeface="Arial"/>
                <a:cs typeface="Arial"/>
              </a:rPr>
              <a:t>have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lang="en-US" sz="4000" b="1" spc="5" dirty="0" smtClean="0">
                <a:latin typeface="Arial"/>
                <a:cs typeface="Arial"/>
              </a:rPr>
              <a:t>properties</a:t>
            </a:r>
            <a:r>
              <a:rPr lang="en-US" sz="4000" spc="5" dirty="0" smtClean="0">
                <a:latin typeface="Arial"/>
                <a:cs typeface="Arial"/>
              </a:rPr>
              <a:t>(</a:t>
            </a:r>
            <a:r>
              <a:rPr sz="4000" spc="10" dirty="0" smtClean="0">
                <a:latin typeface="Arial"/>
                <a:cs typeface="Arial"/>
              </a:rPr>
              <a:t>p</a:t>
            </a:r>
            <a:r>
              <a:rPr sz="4000" spc="15" dirty="0" smtClean="0">
                <a:latin typeface="Arial"/>
                <a:cs typeface="Arial"/>
              </a:rPr>
              <a:t>a</a:t>
            </a:r>
            <a:r>
              <a:rPr sz="4000" spc="10" dirty="0" smtClean="0">
                <a:latin typeface="Arial"/>
                <a:cs typeface="Arial"/>
              </a:rPr>
              <a:t>r</a:t>
            </a:r>
            <a:r>
              <a:rPr sz="4000" spc="15" dirty="0" smtClean="0">
                <a:latin typeface="Arial"/>
                <a:cs typeface="Arial"/>
              </a:rPr>
              <a:t>amete</a:t>
            </a:r>
            <a:r>
              <a:rPr sz="4000" spc="10" dirty="0" smtClean="0">
                <a:latin typeface="Arial"/>
                <a:cs typeface="Arial"/>
              </a:rPr>
              <a:t>r</a:t>
            </a:r>
            <a:r>
              <a:rPr sz="4000" spc="15" dirty="0" smtClean="0">
                <a:latin typeface="Arial"/>
                <a:cs typeface="Arial"/>
              </a:rPr>
              <a:t>s</a:t>
            </a:r>
            <a:r>
              <a:rPr lang="en-US" sz="4000" spc="15" dirty="0" smtClean="0">
                <a:latin typeface="Arial"/>
                <a:cs typeface="Arial"/>
              </a:rPr>
              <a:t>)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316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resource_collectio</a:t>
            </a:r>
            <a:r>
              <a:rPr sz="2400" dirty="0">
                <a:latin typeface="Courier"/>
                <a:cs typeface="Courier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"/>
                <a:cs typeface="Courier"/>
              </a:rPr>
              <a:t>...,</a:t>
            </a:r>
            <a:endParaRPr sz="2400" dirty="0"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"/>
                <a:cs typeface="Courier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"/>
                <a:cs typeface="Courier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"/>
                <a:cs typeface="Courier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"/>
                <a:cs typeface="Courier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"/>
              <a:cs typeface="Courier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[lions]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spc="-5" dirty="0" err="1" smtClean="0">
                <a:latin typeface="Courier"/>
                <a:cs typeface="Courier"/>
              </a:rPr>
              <a:t>resource_collectio</a:t>
            </a:r>
            <a:r>
              <a:rPr lang="en-US" sz="2400" dirty="0" err="1" smtClean="0">
                <a:latin typeface="Courier"/>
                <a:cs typeface="Courier"/>
              </a:rPr>
              <a:t>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"/>
                <a:cs typeface="Courier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"/>
                <a:cs typeface="Courier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"/>
                <a:cs typeface="Courier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"/>
                <a:cs typeface="Courier"/>
              </a:rPr>
              <a:t>]</a:t>
            </a:r>
            <a:r>
              <a:rPr lang="en-US" sz="2400" dirty="0">
                <a:latin typeface="Courier"/>
                <a:cs typeface="Courier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"/>
                <a:cs typeface="Courier"/>
              </a:rPr>
              <a:t>["/srv/apache/clowns/bears.html"]</a:t>
            </a:r>
            <a:endParaRPr lang="en-US" sz="2400" dirty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default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lang="en-US" sz="3200" dirty="0" smtClean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{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"/>
                <a:cs typeface="Courier"/>
              </a:rPr>
              <a:t> }</a:t>
            </a:r>
            <a:endParaRPr lang="en-US" sz="3200" i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81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 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  <a:p>
            <a:r>
              <a:rPr lang="en-US" sz="3200" dirty="0">
                <a:latin typeface="Courier"/>
                <a:cs typeface="Courier"/>
              </a:rPr>
              <a:t>default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"lions"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{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"port"</a:t>
            </a:r>
            <a:r>
              <a:rPr lang="en-US" sz="3200" dirty="0">
                <a:solidFill>
                  <a:srgbClr val="0D0D0D"/>
                </a:solidFill>
                <a:latin typeface="Courier"/>
                <a:cs typeface="Courier"/>
              </a:rPr>
              <a:t> =&gt; </a:t>
            </a:r>
            <a:r>
              <a:rPr lang="en-US" sz="3200" dirty="0" smtClean="0">
                <a:solidFill>
                  <a:srgbClr val="C8352B"/>
                </a:solidFill>
                <a:latin typeface="Courier"/>
                <a:cs typeface="Courier"/>
              </a:rPr>
              <a:t>8080 </a:t>
            </a:r>
            <a:r>
              <a:rPr lang="en-US" sz="3200" dirty="0" smtClean="0">
                <a:solidFill>
                  <a:srgbClr val="0D0D0D"/>
                </a:solidFill>
                <a:latin typeface="Courier"/>
                <a:cs typeface="Courier"/>
              </a:rPr>
              <a:t>}</a:t>
            </a:r>
            <a:endParaRPr lang="en-US" sz="3200" i="1" dirty="0">
              <a:solidFill>
                <a:srgbClr val="0D0D0D"/>
              </a:solidFill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</a:t>
            </a:r>
            <a:r>
              <a:rPr lang="en-US" sz="2800" dirty="0" smtClean="0">
                <a:latin typeface="Courier New"/>
                <a:cs typeface="Courier New"/>
              </a:rPr>
              <a:t>/attributes/default.rb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lang="en-US" sz="5800" spc="15" dirty="0" smtClean="0"/>
              <a:t>Add the lions to the attributes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3352800"/>
            <a:ext cx="14554200" cy="6096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endParaRPr lang="en-US" sz="3200" i="1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 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</a:t>
            </a:r>
            <a:r>
              <a:rPr lang="en-US" sz="2800" dirty="0" smtClean="0">
                <a:latin typeface="Courier New"/>
                <a:cs typeface="Courier New"/>
              </a:rPr>
              <a:t>default.rb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  <p:sp>
        <p:nvSpPr>
          <p:cNvPr id="4" name="Rectangle 3"/>
          <p:cNvSpPr/>
          <p:nvPr/>
        </p:nvSpPr>
        <p:spPr>
          <a:xfrm>
            <a:off x="889000" y="4343400"/>
            <a:ext cx="14554200" cy="24384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32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Enable an Apache </a:t>
            </a:r>
            <a:r>
              <a:rPr lang="en-US" sz="3200" dirty="0" err="1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"/>
              <a:cs typeface="Courier"/>
            </a:endParaRPr>
          </a:p>
          <a:p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32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3200" dirty="0"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3200" spc="-5" dirty="0">
                <a:latin typeface="Courier"/>
                <a:cs typeface="Courier"/>
              </a:rPr>
              <a:t>eac</a:t>
            </a:r>
            <a:r>
              <a:rPr lang="en-US" sz="3200" dirty="0">
                <a:latin typeface="Courier"/>
                <a:cs typeface="Courier"/>
              </a:rPr>
              <a:t>h 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3200" spc="-5" dirty="0" err="1">
                <a:latin typeface="Courier"/>
                <a:cs typeface="Courier"/>
              </a:rPr>
              <a:t>site_name</a:t>
            </a:r>
            <a:r>
              <a:rPr lang="en-US" sz="3200" dirty="0">
                <a:latin typeface="Courier"/>
                <a:cs typeface="Courier"/>
              </a:rPr>
              <a:t>, </a:t>
            </a:r>
            <a:r>
              <a:rPr lang="en-US" sz="3200" dirty="0" err="1">
                <a:latin typeface="Courier"/>
                <a:cs typeface="Courier"/>
              </a:rPr>
              <a:t>site_dat</a:t>
            </a:r>
            <a:r>
              <a:rPr lang="en-US" sz="3200" spc="-5" dirty="0" err="1">
                <a:latin typeface="Courier"/>
                <a:cs typeface="Courier"/>
              </a:rPr>
              <a:t>a</a:t>
            </a:r>
            <a:r>
              <a:rPr lang="en-US"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3200" dirty="0">
              <a:latin typeface="Courier"/>
              <a:cs typeface="Courier"/>
            </a:endParaRPr>
          </a:p>
          <a:p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  </a:t>
            </a:r>
            <a:r>
              <a:rPr lang="en-US" sz="3200" dirty="0">
                <a:solidFill>
                  <a:srgbClr val="4F9293"/>
                </a:solidFill>
                <a:latin typeface="Courier"/>
                <a:cs typeface="Courier"/>
              </a:rPr>
              <a:t># Enable an Apache </a:t>
            </a:r>
            <a:r>
              <a:rPr lang="en-US" sz="3200" dirty="0" err="1" smtClean="0">
                <a:solidFill>
                  <a:srgbClr val="4F9293"/>
                </a:solidFill>
                <a:latin typeface="Courier"/>
                <a:cs typeface="Courier"/>
              </a:rPr>
              <a:t>Virtualhost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 </a:t>
            </a:r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 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site_port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ourier"/>
                <a:cs typeface="Courier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'port'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133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lang="en-US" sz="5400" spc="10" dirty="0" smtClean="0"/>
              <a:t>Remove the lions apache_v</a:t>
            </a:r>
            <a:r>
              <a:rPr lang="en-US" sz="6000" spc="10" dirty="0" smtClean="0"/>
              <a:t>host</a:t>
            </a:r>
            <a:endParaRPr sz="60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Rectangle 24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Courier"/>
                <a:cs typeface="Courier"/>
              </a:rPr>
              <a:t> file 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"/etc/httpd/conf.d/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#{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new_resource</a:t>
            </a:r>
            <a:r>
              <a:rPr lang="pt-BR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pt-BR" sz="2800" dirty="0">
                <a:solidFill>
                  <a:srgbClr val="000000"/>
                </a:solidFill>
                <a:latin typeface="Courier"/>
                <a:cs typeface="Courier"/>
              </a:rPr>
              <a:t>site_name</a:t>
            </a:r>
            <a:r>
              <a:rPr lang="pt-BR" sz="2800" b="1" dirty="0">
                <a:solidFill>
                  <a:srgbClr val="C97D9A"/>
                </a:solidFill>
                <a:latin typeface="Courier"/>
                <a:cs typeface="Courier"/>
              </a:rPr>
              <a:t>}</a:t>
            </a:r>
            <a:r>
              <a:rPr lang="pt-BR" sz="2800" dirty="0">
                <a:solidFill>
                  <a:srgbClr val="C9352B"/>
                </a:solidFill>
                <a:latin typeface="Courier"/>
                <a:cs typeface="Courier"/>
              </a:rPr>
              <a:t>.conf" </a:t>
            </a:r>
            <a:r>
              <a:rPr lang="pt-BR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:delete</a:t>
            </a: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2800" dirty="0">
              <a:latin typeface="Courier"/>
              <a:cs typeface="Courier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/resources/</a:t>
            </a:r>
            <a:r>
              <a:rPr lang="en-US" sz="2400" dirty="0">
                <a:latin typeface="Courier New"/>
                <a:cs typeface="Courier New"/>
              </a:rPr>
              <a:t>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69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z="6000" dirty="0"/>
              <a:t>Exerc</a:t>
            </a:r>
            <a:r>
              <a:rPr sz="6000" spc="-10" dirty="0"/>
              <a:t>i</a:t>
            </a:r>
            <a:r>
              <a:rPr sz="6000" dirty="0"/>
              <a:t>se:</a:t>
            </a:r>
            <a:r>
              <a:rPr sz="6000" spc="-5" dirty="0"/>
              <a:t> </a:t>
            </a:r>
            <a:r>
              <a:rPr lang="en-US" sz="6000" spc="-5" dirty="0" smtClean="0"/>
              <a:t>Add the </a:t>
            </a:r>
            <a:r>
              <a:rPr sz="6000" dirty="0" smtClean="0"/>
              <a:t>:rem</a:t>
            </a:r>
            <a:r>
              <a:rPr sz="6000" spc="-10" dirty="0" smtClean="0"/>
              <a:t>o</a:t>
            </a:r>
            <a:r>
              <a:rPr sz="6000" dirty="0" smtClean="0"/>
              <a:t>ve</a:t>
            </a:r>
            <a:r>
              <a:rPr sz="6000" spc="-5" dirty="0" smtClean="0"/>
              <a:t> </a:t>
            </a:r>
            <a:r>
              <a:rPr lang="en-US" sz="6000" dirty="0"/>
              <a:t>A</a:t>
            </a:r>
            <a:r>
              <a:rPr sz="6000" dirty="0" smtClean="0"/>
              <a:t>c</a:t>
            </a:r>
            <a:r>
              <a:rPr sz="6000" spc="-5" dirty="0" smtClean="0"/>
              <a:t>t</a:t>
            </a:r>
            <a:r>
              <a:rPr sz="6000" spc="-10" dirty="0" smtClean="0"/>
              <a:t>io</a:t>
            </a:r>
            <a:r>
              <a:rPr sz="6000" spc="-5" dirty="0" smtClean="0"/>
              <a:t>n</a:t>
            </a:r>
            <a:endParaRPr sz="6000"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800" y="3657600"/>
            <a:ext cx="14630400" cy="2209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609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5" dirty="0" smtClean="0">
                <a:latin typeface="Arial"/>
                <a:cs typeface="Arial"/>
              </a:rPr>
              <a:t>si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Disable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the default virtual host</a:t>
            </a:r>
          </a:p>
          <a:p>
            <a:r>
              <a:rPr lang="en-US" sz="2800" dirty="0">
                <a:latin typeface="Courier"/>
                <a:cs typeface="Courier"/>
              </a:rPr>
              <a:t>execute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"mv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 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 smtClean="0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 smtClean="0">
                <a:solidFill>
                  <a:srgbClr val="C8352B"/>
                </a:solidFill>
                <a:latin typeface="Courier"/>
                <a:cs typeface="Courier"/>
              </a:rPr>
              <a:t>..</a:t>
            </a:r>
            <a:r>
              <a:rPr lang="en-US" sz="2800" dirty="0" smtClean="0">
                <a:latin typeface="Courier"/>
                <a:cs typeface="Courier"/>
              </a:rPr>
              <a:t>   </a:t>
            </a:r>
          </a:p>
          <a:p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err="1" smtClean="0">
                <a:latin typeface="Courier"/>
                <a:cs typeface="Courier"/>
              </a:rPr>
              <a:t>only_if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solidFill>
                  <a:srgbClr val="000074"/>
                </a:solidFill>
                <a:latin typeface="Courier"/>
                <a:cs typeface="Courier"/>
              </a:rPr>
              <a:t>File</a:t>
            </a:r>
            <a:r>
              <a:rPr lang="en-US" sz="2800" dirty="0" err="1">
                <a:latin typeface="Courier"/>
                <a:cs typeface="Courier"/>
              </a:rPr>
              <a:t>.exist</a:t>
            </a:r>
            <a:r>
              <a:rPr lang="en-US" sz="2800" dirty="0">
                <a:latin typeface="Courier"/>
                <a:cs typeface="Courier"/>
              </a:rPr>
              <a:t>?(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conf.d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welcome.conf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b="1" dirty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r>
              <a:rPr lang="en-US" sz="2800" dirty="0"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000074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"service[</a:t>
            </a:r>
            <a:r>
              <a:rPr lang="en-US" sz="2800" dirty="0" err="1">
                <a:solidFill>
                  <a:srgbClr val="C8352B"/>
                </a:solidFill>
                <a:latin typeface="Courier"/>
                <a:cs typeface="Courier"/>
              </a:rPr>
              <a:t>httpd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]"</a:t>
            </a:r>
          </a:p>
          <a:p>
            <a:r>
              <a:rPr lang="en-US" sz="2800" b="1" dirty="0" smtClean="0">
                <a:solidFill>
                  <a:srgbClr val="0579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579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800" y="2895600"/>
            <a:ext cx="14630400" cy="2514600"/>
          </a:xfrm>
          <a:prstGeom prst="rect">
            <a:avLst/>
          </a:prstGeom>
          <a:solidFill>
            <a:srgbClr val="C8352B">
              <a:alpha val="20000"/>
            </a:srgb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Add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 smtClean="0">
                <a:latin typeface="Courier New"/>
                <a:cs typeface="Courier New"/>
              </a:rPr>
              <a:t>actio</a:t>
            </a:r>
            <a:r>
              <a:rPr sz="3600" b="1" spc="15" dirty="0" smtClean="0">
                <a:latin typeface="Courier New"/>
                <a:cs typeface="Courier New"/>
              </a:rPr>
              <a:t>n</a:t>
            </a:r>
            <a:r>
              <a:rPr lang="en-US" sz="3600" b="1" spc="15" dirty="0" smtClean="0">
                <a:latin typeface="Courier New"/>
                <a:cs typeface="Courier New"/>
              </a:rPr>
              <a:t> </a:t>
            </a:r>
            <a:r>
              <a:rPr sz="3600" b="1" spc="15" dirty="0" smtClean="0">
                <a:latin typeface="Courier New"/>
                <a:cs typeface="Courier New"/>
              </a:rPr>
              <a:t>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55894"/>
          </a:xfrm>
          <a:prstGeom prst="rect">
            <a:avLst/>
          </a:prstGeom>
        </p:spPr>
        <p:txBody>
          <a:bodyPr vert="horz" wrap="square" lIns="18288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apache_vhost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notifies </a:t>
            </a:r>
            <a:r>
              <a:rPr lang="en-US" sz="2800" dirty="0">
                <a:solidFill>
                  <a:srgbClr val="22298F"/>
                </a:solidFill>
                <a:latin typeface="Courier"/>
                <a:cs typeface="Courier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/>
                <a:cs typeface="Courier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/>
                <a:cs typeface="Courier"/>
              </a:rPr>
              <a:t>]"</a:t>
            </a:r>
            <a:endParaRPr lang="en-US" sz="28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4F9293"/>
                </a:solidFill>
                <a:latin typeface="Courier"/>
                <a:cs typeface="Courier"/>
              </a:rPr>
              <a:t># Iterate over the apache sites</a:t>
            </a:r>
          </a:p>
          <a:p>
            <a:pPr>
              <a:lnSpc>
                <a:spcPts val="3800"/>
              </a:lnSpc>
            </a:pPr>
            <a:r>
              <a:rPr lang="en-US" sz="2800" dirty="0">
                <a:latin typeface="Courier"/>
                <a:cs typeface="Courier"/>
              </a:rPr>
              <a:t>node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lang="en-US" sz="28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lang="en-US" sz="2800" spc="-5" dirty="0">
                <a:latin typeface="Courier"/>
                <a:cs typeface="Courier"/>
              </a:rPr>
              <a:t>eac</a:t>
            </a:r>
            <a:r>
              <a:rPr lang="en-US" sz="2800" dirty="0">
                <a:latin typeface="Courier"/>
                <a:cs typeface="Courier"/>
              </a:rPr>
              <a:t>h </a:t>
            </a:r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lang="en-US" sz="2800" spc="-5" dirty="0" err="1">
                <a:latin typeface="Courier"/>
                <a:cs typeface="Courier"/>
              </a:rPr>
              <a:t>site_name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site_dat</a:t>
            </a:r>
            <a:r>
              <a:rPr lang="en-US" sz="2800" spc="-5" dirty="0" err="1">
                <a:latin typeface="Courier"/>
                <a:cs typeface="Courier"/>
              </a:rPr>
              <a:t>a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800" y="2819400"/>
            <a:ext cx="14630400" cy="1828800"/>
          </a:xfrm>
          <a:prstGeom prst="rect">
            <a:avLst/>
          </a:prstGeom>
          <a:solidFill>
            <a:srgbClr val="F38C24">
              <a:alpha val="20000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73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spc="-360" dirty="0" smtClean="0">
                <a:latin typeface="Arial"/>
                <a:cs typeface="Arial"/>
              </a:rPr>
              <a:t>Custom Resource </a:t>
            </a:r>
            <a:r>
              <a:rPr sz="4800" dirty="0" smtClean="0">
                <a:latin typeface="Arial"/>
                <a:cs typeface="Arial"/>
              </a:rPr>
              <a:t>using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lang="en-US" spc="-405" dirty="0" smtClean="0"/>
              <a:t>Custom Resources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5036800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lang="en-US" sz="4450" spc="-330" dirty="0" smtClean="0">
                <a:latin typeface="Arial"/>
                <a:cs typeface="Arial"/>
              </a:rPr>
              <a:t>resources 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o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8082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Where are the custom resources stored?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10" dirty="0" smtClean="0">
                <a:latin typeface="Arial"/>
                <a:cs typeface="Arial"/>
              </a:rPr>
              <a:t>Why is it important to write idempotent resources?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What would you write custom resources for?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</a:t>
            </a:r>
            <a:r>
              <a:rPr sz="3200" dirty="0">
                <a:latin typeface="Courier New"/>
                <a:cs typeface="Courier New"/>
              </a:rPr>
              <a:t>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variables(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 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3444</Words>
  <Application>Microsoft Macintosh PowerPoint</Application>
  <PresentationFormat>Custom</PresentationFormat>
  <Paragraphs>517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Building Custom Resources</vt:lpstr>
      <vt:lpstr>Lesson Objectives</vt:lpstr>
      <vt:lpstr>A Brief Review...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Naming</vt:lpstr>
      <vt:lpstr>The Resource DSL</vt:lpstr>
      <vt:lpstr>Exercise: Create an apache_vhost Resource with One Allowed Actions</vt:lpstr>
      <vt:lpstr>Exercise: Set an Action in Our apache::default Recipe</vt:lpstr>
      <vt:lpstr>Exercise: Upload the Apache Cookbook</vt:lpstr>
      <vt:lpstr>Exercise: Run chef-client</vt:lpstr>
      <vt:lpstr>Exercise: Use a Chef Resource Within Your Resource</vt:lpstr>
      <vt:lpstr>Custom resources and the Resource Collection</vt:lpstr>
      <vt:lpstr>Custom resources and the Resource Collection</vt:lpstr>
      <vt:lpstr>Exercise: Upload the Apache Cookbook</vt:lpstr>
      <vt:lpstr>Exercise: Run chef-client</vt:lpstr>
      <vt:lpstr>Exercise: Create Properties(parameters) for the apache_vhost Resource</vt:lpstr>
      <vt:lpstr>Exercise: Create Properties(parameters)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Exercise: Add the lions to the attributes</vt:lpstr>
      <vt:lpstr>Exercise: Refactor apache::default Recipe</vt:lpstr>
      <vt:lpstr>Exercise: Remove the lions apache_vhost</vt:lpstr>
      <vt:lpstr>Exercise: Upload the Apache Cookbook</vt:lpstr>
      <vt:lpstr>Exercise: Run chef-client</vt:lpstr>
      <vt:lpstr>Exercise: Add the :remove Action</vt:lpstr>
      <vt:lpstr>Exercise: Refactor apache::default recipe</vt:lpstr>
      <vt:lpstr>Exercise: Refactor apache::default recipe</vt:lpstr>
      <vt:lpstr>Exercise: Upload the Apache Cookbook</vt:lpstr>
      <vt:lpstr>Exercise: Run chef-client</vt:lpstr>
      <vt:lpstr>Other Ways to Write Resources</vt:lpstr>
      <vt:lpstr>Use Cases for Custom Resources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Alex Pop</cp:lastModifiedBy>
  <cp:revision>209</cp:revision>
  <dcterms:created xsi:type="dcterms:W3CDTF">2015-06-04T12:17:04Z</dcterms:created>
  <dcterms:modified xsi:type="dcterms:W3CDTF">2015-10-12T16:15:11Z</dcterms:modified>
</cp:coreProperties>
</file>