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571" r:id="rId2"/>
    <p:sldId id="572" r:id="rId3"/>
    <p:sldId id="574" r:id="rId4"/>
    <p:sldId id="600" r:id="rId5"/>
    <p:sldId id="576" r:id="rId6"/>
    <p:sldId id="601" r:id="rId7"/>
    <p:sldId id="597" r:id="rId8"/>
    <p:sldId id="602" r:id="rId9"/>
    <p:sldId id="577" r:id="rId10"/>
    <p:sldId id="578" r:id="rId11"/>
    <p:sldId id="608" r:id="rId12"/>
    <p:sldId id="609" r:id="rId13"/>
    <p:sldId id="610" r:id="rId14"/>
    <p:sldId id="611" r:id="rId15"/>
    <p:sldId id="612" r:id="rId16"/>
    <p:sldId id="598" r:id="rId17"/>
    <p:sldId id="582" r:id="rId18"/>
    <p:sldId id="614" r:id="rId19"/>
    <p:sldId id="584" r:id="rId20"/>
    <p:sldId id="585" r:id="rId21"/>
    <p:sldId id="586" r:id="rId22"/>
    <p:sldId id="613" r:id="rId23"/>
    <p:sldId id="588" r:id="rId24"/>
    <p:sldId id="603" r:id="rId25"/>
    <p:sldId id="605" r:id="rId26"/>
    <p:sldId id="589" r:id="rId27"/>
    <p:sldId id="590" r:id="rId28"/>
    <p:sldId id="591" r:id="rId29"/>
    <p:sldId id="592" r:id="rId30"/>
    <p:sldId id="593" r:id="rId31"/>
    <p:sldId id="594" r:id="rId32"/>
    <p:sldId id="595" r:id="rId33"/>
    <p:sldId id="596" r:id="rId34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0" autoAdjust="0"/>
    <p:restoredTop sz="92879" autoAdjust="0"/>
  </p:normalViewPr>
  <p:slideViewPr>
    <p:cSldViewPr>
      <p:cViewPr varScale="1">
        <p:scale>
          <a:sx n="75" d="100"/>
          <a:sy n="75" d="100"/>
        </p:scale>
        <p:origin x="-872" y="-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9A385-F8A1-439E-9142-EDBA56454EFF}" type="datetimeFigureOut">
              <a:rPr lang="en-US" smtClean="0"/>
              <a:t>10/9/15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80681-0C9A-40BB-8A28-832E5FAE8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62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provides a few ways to enable options. The attendees would benefit from learning a few common command-line options (e.g. color, and documentation format)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 command-line: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err="1" smtClean="0"/>
              <a:t>rspec</a:t>
            </a:r>
            <a:r>
              <a:rPr lang="en-US" dirty="0" smtClean="0"/>
              <a:t> -c -f d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spec_helper.rb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err="1" smtClean="0"/>
              <a:t>RSpec.configure</a:t>
            </a:r>
            <a:r>
              <a:rPr lang="en-US" dirty="0" smtClean="0"/>
              <a:t> do |config|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  </a:t>
            </a:r>
            <a:r>
              <a:rPr lang="en-US" dirty="0" err="1" smtClean="0"/>
              <a:t>config.color</a:t>
            </a:r>
            <a:r>
              <a:rPr lang="en-US" dirty="0" smtClean="0"/>
              <a:t> = true </a:t>
            </a:r>
          </a:p>
          <a:p>
            <a:r>
              <a:rPr lang="en-US" dirty="0" smtClean="0"/>
              <a:t>  # ... </a:t>
            </a:r>
          </a:p>
          <a:p>
            <a:r>
              <a:rPr lang="en-US" dirty="0" smtClean="0"/>
              <a:t>end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80681-0C9A-40BB-8A28-832E5FAE812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46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80681-0C9A-40BB-8A28-832E5FAE812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09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  <p:sp>
        <p:nvSpPr>
          <p:cNvPr id="7" name="object 41"/>
          <p:cNvSpPr txBox="1">
            <a:spLocks/>
          </p:cNvSpPr>
          <p:nvPr userDrawn="1"/>
        </p:nvSpPr>
        <p:spPr>
          <a:xfrm>
            <a:off x="7719704" y="8691553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10-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0" y="7772400"/>
            <a:ext cx="584200" cy="27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95300" y="7772400"/>
            <a:ext cx="228600" cy="27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25400" y="7785239"/>
            <a:ext cx="6483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lang="en-US" sz="1800" smtClean="0">
                <a:solidFill>
                  <a:srgbClr val="A1C3E5"/>
                </a:solidFill>
                <a:latin typeface="Arial"/>
                <a:cs typeface="Arial"/>
              </a:rPr>
              <a:t>.2</a:t>
            </a:r>
            <a:r>
              <a:rPr sz="1800" spc="-1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spc="-10" dirty="0">
                <a:solidFill>
                  <a:srgbClr val="A1C3E5"/>
                </a:solidFill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6" name="object 1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118" name="object 113"/>
          <p:cNvSpPr txBox="1">
            <a:spLocks noGrp="1"/>
          </p:cNvSpPr>
          <p:nvPr>
            <p:ph type="title"/>
          </p:nvPr>
        </p:nvSpPr>
        <p:spPr>
          <a:xfrm>
            <a:off x="927100" y="3645459"/>
            <a:ext cx="12419965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A</a:t>
            </a:r>
            <a:r>
              <a:rPr spc="-5" dirty="0"/>
              <a:t>n </a:t>
            </a:r>
            <a:r>
              <a:rPr spc="-10" dirty="0"/>
              <a:t>In</a:t>
            </a:r>
            <a:r>
              <a:rPr dirty="0"/>
              <a:t>tr</a:t>
            </a:r>
            <a:r>
              <a:rPr spc="-10" dirty="0"/>
              <a:t>odu</a:t>
            </a:r>
            <a:r>
              <a:rPr dirty="0"/>
              <a:t>c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 to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fS</a:t>
            </a:r>
            <a:r>
              <a:rPr spc="-10" dirty="0"/>
              <a:t>p</a:t>
            </a:r>
            <a:r>
              <a:rPr dirty="0"/>
              <a:t>ec</a:t>
            </a:r>
          </a:p>
        </p:txBody>
      </p:sp>
      <p:pic>
        <p:nvPicPr>
          <p:cNvPr id="117" name="Picture 1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  <p:sp>
        <p:nvSpPr>
          <p:cNvPr id="119" name="object 115"/>
          <p:cNvSpPr txBox="1"/>
          <p:nvPr/>
        </p:nvSpPr>
        <p:spPr>
          <a:xfrm>
            <a:off x="927100" y="5011292"/>
            <a:ext cx="12419965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Uni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t </a:t>
            </a:r>
            <a:r>
              <a:rPr lang="en-US"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e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s</a:t>
            </a:r>
            <a:r>
              <a:rPr sz="3600" spc="-10" dirty="0" smtClean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ing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Y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our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C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ookbooks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o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P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reven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t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R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egressions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76" name="Holder 5"/>
          <p:cNvSpPr txBox="1">
            <a:spLocks/>
          </p:cNvSpPr>
          <p:nvPr/>
        </p:nvSpPr>
        <p:spPr>
          <a:xfrm>
            <a:off x="203200" y="8649209"/>
            <a:ext cx="3738880" cy="27699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7D8689"/>
                </a:solidFill>
              </a:rPr>
              <a:t>Copyright © 2015 Chef Software, Inc.</a:t>
            </a:r>
            <a:endParaRPr lang="en-US" dirty="0">
              <a:solidFill>
                <a:srgbClr val="7D8689"/>
              </a:solidFill>
            </a:endParaRPr>
          </a:p>
        </p:txBody>
      </p:sp>
      <p:sp>
        <p:nvSpPr>
          <p:cNvPr id="77" name="object 41"/>
          <p:cNvSpPr txBox="1">
            <a:spLocks/>
          </p:cNvSpPr>
          <p:nvPr/>
        </p:nvSpPr>
        <p:spPr>
          <a:xfrm>
            <a:off x="7719704" y="8692419"/>
            <a:ext cx="533400" cy="251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r>
              <a:rPr lang="en-US" dirty="0" smtClean="0"/>
              <a:t>10-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24652"/>
            <a:ext cx="15143508" cy="1084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98545" algn="l"/>
              </a:tabLst>
            </a:pPr>
            <a:r>
              <a:rPr lang="en-US" sz="7050" spc="-5" dirty="0" err="1" smtClean="0"/>
              <a:t>ChefSpec</a:t>
            </a:r>
            <a:r>
              <a:rPr lang="en-US" sz="7050" spc="-5" dirty="0" smtClean="0"/>
              <a:t> Example</a:t>
            </a:r>
            <a:endParaRPr sz="7050" dirty="0"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24" name="object 41"/>
          <p:cNvSpPr/>
          <p:nvPr/>
        </p:nvSpPr>
        <p:spPr>
          <a:xfrm>
            <a:off x="431800" y="1607457"/>
            <a:ext cx="15604700" cy="5860143"/>
          </a:xfrm>
          <a:custGeom>
            <a:avLst/>
            <a:gdLst/>
            <a:ahLst/>
            <a:cxnLst/>
            <a:rect l="l" t="t" r="r" b="b"/>
            <a:pathLst>
              <a:path w="14630400" h="2921000">
                <a:moveTo>
                  <a:pt x="0" y="0"/>
                </a:moveTo>
                <a:lnTo>
                  <a:pt x="14630400" y="0"/>
                </a:lnTo>
                <a:lnTo>
                  <a:pt x="14630400" y="2921000"/>
                </a:lnTo>
                <a:lnTo>
                  <a:pt x="0" y="2921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none" lIns="0" tIns="0" rIns="0" bIns="0" rtlCol="0">
            <a:noAutofit/>
          </a:bodyPr>
          <a:lstStyle/>
          <a:p>
            <a:pPr marL="203200" lvl="0"/>
            <a:r>
              <a:rPr lang="en-US" sz="2800" kern="0" dirty="0" smtClean="0">
                <a:solidFill>
                  <a:srgbClr val="008F00"/>
                </a:solidFill>
                <a:latin typeface="Courier"/>
                <a:cs typeface="Courier"/>
              </a:rPr>
              <a:t>require </a:t>
            </a:r>
            <a:r>
              <a:rPr lang="en-US" sz="2800" kern="0" dirty="0" smtClean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sz="2800" kern="0" dirty="0" err="1" smtClean="0">
                <a:solidFill>
                  <a:srgbClr val="C8352B"/>
                </a:solidFill>
                <a:latin typeface="Courier"/>
                <a:cs typeface="Courier"/>
              </a:rPr>
              <a:t>spec_helper</a:t>
            </a:r>
            <a:r>
              <a:rPr lang="en-US" sz="2800" kern="0" dirty="0" smtClean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endParaRPr lang="en-US" sz="2800" kern="0" dirty="0" smtClean="0">
              <a:solidFill>
                <a:prstClr val="black"/>
              </a:solidFill>
              <a:latin typeface="Courier"/>
              <a:cs typeface="Courier"/>
            </a:endParaRPr>
          </a:p>
          <a:p>
            <a:pPr lvl="0">
              <a:spcBef>
                <a:spcPts val="55"/>
              </a:spcBef>
            </a:pPr>
            <a:endParaRPr lang="en-US" sz="2800" kern="0" dirty="0" smtClean="0">
              <a:solidFill>
                <a:prstClr val="black"/>
              </a:solidFill>
              <a:latin typeface="Courier"/>
              <a:cs typeface="Courier"/>
            </a:endParaRPr>
          </a:p>
          <a:p>
            <a:pPr marL="203200" lvl="0">
              <a:tabLst>
                <a:tab pos="4730115" algn="l"/>
              </a:tabLst>
            </a:pPr>
            <a:r>
              <a:rPr lang="en-US" sz="2800" kern="0" spc="-5" dirty="0" smtClean="0">
                <a:solidFill>
                  <a:prstClr val="black"/>
                </a:solidFill>
                <a:latin typeface="Courier"/>
                <a:cs typeface="Courier"/>
              </a:rPr>
              <a:t>describ</a:t>
            </a:r>
            <a:r>
              <a:rPr lang="en-US" sz="2800" kern="0" dirty="0" smtClean="0">
                <a:solidFill>
                  <a:prstClr val="black"/>
                </a:solidFill>
                <a:latin typeface="Courier"/>
                <a:cs typeface="Courier"/>
              </a:rPr>
              <a:t>e </a:t>
            </a:r>
            <a:r>
              <a:rPr lang="en-US" sz="2800" kern="0" dirty="0" smtClean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sz="2800" kern="0" dirty="0" err="1" smtClean="0">
                <a:solidFill>
                  <a:srgbClr val="C8352B"/>
                </a:solidFill>
                <a:latin typeface="Courier"/>
                <a:cs typeface="Courier"/>
              </a:rPr>
              <a:t>cookbook_name</a:t>
            </a:r>
            <a:r>
              <a:rPr lang="en-US" sz="2800" kern="0" dirty="0" smtClean="0">
                <a:solidFill>
                  <a:srgbClr val="C8352B"/>
                </a:solidFill>
                <a:latin typeface="Courier"/>
                <a:cs typeface="Courier"/>
              </a:rPr>
              <a:t>::</a:t>
            </a:r>
            <a:r>
              <a:rPr lang="en-US" sz="2800" kern="0" dirty="0" err="1" smtClean="0">
                <a:solidFill>
                  <a:srgbClr val="C8352B"/>
                </a:solidFill>
                <a:latin typeface="Courier"/>
                <a:cs typeface="Courier"/>
              </a:rPr>
              <a:t>recipe_name</a:t>
            </a:r>
            <a:r>
              <a:rPr lang="en-US" sz="2800" kern="0" dirty="0" smtClean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 </a:t>
            </a:r>
            <a:r>
              <a:rPr lang="en-US" sz="2800" b="1" kern="0" dirty="0" smtClean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477520" marR="6188075">
              <a:lnSpc>
                <a:spcPct val="101899"/>
              </a:lnSpc>
            </a:pPr>
            <a:r>
              <a:rPr lang="en-US" sz="2800" dirty="0" smtClean="0">
                <a:latin typeface="Courier"/>
                <a:cs typeface="Courier"/>
              </a:rPr>
              <a:t>let</a:t>
            </a:r>
            <a:r>
              <a:rPr lang="en-US" sz="2800" dirty="0">
                <a:latin typeface="Courier"/>
                <a:cs typeface="Courier"/>
              </a:rPr>
              <a:t>(:</a:t>
            </a:r>
            <a:r>
              <a:rPr lang="en-US" sz="2800" dirty="0" err="1">
                <a:solidFill>
                  <a:srgbClr val="22288F"/>
                </a:solidFill>
                <a:latin typeface="Courier"/>
                <a:cs typeface="Courier"/>
              </a:rPr>
              <a:t>chef_run</a:t>
            </a:r>
            <a:r>
              <a:rPr lang="en-US" sz="2800" dirty="0">
                <a:latin typeface="Courier"/>
                <a:cs typeface="Courier"/>
              </a:rPr>
              <a:t>) do</a:t>
            </a:r>
          </a:p>
          <a:p>
            <a:r>
              <a:rPr lang="en-US" sz="2800" dirty="0">
                <a:latin typeface="Courier"/>
                <a:cs typeface="Courier"/>
              </a:rPr>
              <a:t>    </a:t>
            </a:r>
            <a:r>
              <a:rPr lang="en-US" sz="2800" dirty="0" smtClean="0">
                <a:latin typeface="Courier"/>
                <a:cs typeface="Courier"/>
              </a:rPr>
              <a:t>runner </a:t>
            </a:r>
            <a:r>
              <a:rPr lang="en-US" sz="2800" dirty="0">
                <a:latin typeface="Courier"/>
                <a:cs typeface="Courier"/>
              </a:rPr>
              <a:t>= </a:t>
            </a:r>
            <a:r>
              <a:rPr lang="en-US" sz="2800" dirty="0" err="1">
                <a:solidFill>
                  <a:srgbClr val="9C1200"/>
                </a:solidFill>
                <a:latin typeface="Courier"/>
                <a:cs typeface="Courier"/>
              </a:rPr>
              <a:t>ChefSpec</a:t>
            </a:r>
            <a:r>
              <a:rPr lang="en-US" sz="2800" dirty="0">
                <a:solidFill>
                  <a:srgbClr val="797979"/>
                </a:solidFill>
                <a:latin typeface="Courier"/>
                <a:cs typeface="Courier"/>
              </a:rPr>
              <a:t>::</a:t>
            </a:r>
            <a:r>
              <a:rPr lang="en-US" sz="2800" dirty="0" err="1">
                <a:solidFill>
                  <a:srgbClr val="9C1200"/>
                </a:solidFill>
                <a:latin typeface="Courier"/>
                <a:cs typeface="Courier"/>
              </a:rPr>
              <a:t>ServerRunner</a:t>
            </a:r>
            <a:r>
              <a:rPr lang="en-US" sz="2800" dirty="0" err="1">
                <a:latin typeface="Courier"/>
                <a:cs typeface="Courier"/>
              </a:rPr>
              <a:t>.new</a:t>
            </a:r>
            <a:endParaRPr lang="en-US" sz="2800" dirty="0">
              <a:latin typeface="Courier"/>
              <a:cs typeface="Courier"/>
            </a:endParaRPr>
          </a:p>
          <a:p>
            <a:r>
              <a:rPr lang="en-US" sz="2800" dirty="0">
                <a:latin typeface="Courier"/>
                <a:cs typeface="Courier"/>
              </a:rPr>
              <a:t>    </a:t>
            </a:r>
            <a:r>
              <a:rPr lang="en-US" sz="2800" dirty="0" err="1" smtClean="0">
                <a:latin typeface="Courier"/>
                <a:cs typeface="Courier"/>
              </a:rPr>
              <a:t>runner.converge</a:t>
            </a:r>
            <a:r>
              <a:rPr lang="en-US" sz="2800" dirty="0">
                <a:latin typeface="Courier"/>
                <a:cs typeface="Courier"/>
              </a:rPr>
              <a:t>(</a:t>
            </a:r>
            <a:r>
              <a:rPr lang="en-US" sz="2800" dirty="0" err="1">
                <a:latin typeface="Courier"/>
                <a:cs typeface="Courier"/>
              </a:rPr>
              <a:t>described_recipe</a:t>
            </a:r>
            <a:r>
              <a:rPr lang="en-US" sz="2800" dirty="0">
                <a:latin typeface="Courier"/>
                <a:cs typeface="Courier"/>
              </a:rPr>
              <a:t>)</a:t>
            </a:r>
          </a:p>
          <a:p>
            <a:r>
              <a:rPr lang="en-US" sz="2800" dirty="0">
                <a:latin typeface="Courier"/>
                <a:cs typeface="Courier"/>
              </a:rPr>
              <a:t>  </a:t>
            </a:r>
            <a:r>
              <a:rPr lang="en-US" sz="2800" dirty="0" smtClean="0">
                <a:latin typeface="Courier"/>
                <a:cs typeface="Courier"/>
              </a:rPr>
              <a:t>end</a:t>
            </a:r>
            <a:endParaRPr lang="en-US" sz="2800" dirty="0">
              <a:latin typeface="Courier"/>
              <a:cs typeface="Courier"/>
            </a:endParaRPr>
          </a:p>
          <a:p>
            <a:pPr marL="477520" marR="6188075" lvl="0">
              <a:lnSpc>
                <a:spcPct val="101899"/>
              </a:lnSpc>
            </a:pPr>
            <a:endParaRPr lang="en-US" sz="2800" kern="0" spc="-5" dirty="0" smtClean="0">
              <a:solidFill>
                <a:prstClr val="black"/>
              </a:solidFill>
              <a:latin typeface="Courier"/>
              <a:cs typeface="Courier"/>
            </a:endParaRPr>
          </a:p>
          <a:p>
            <a:pPr marL="477520" marR="6188075" lvl="0">
              <a:lnSpc>
                <a:spcPct val="101899"/>
              </a:lnSpc>
            </a:pPr>
            <a:r>
              <a:rPr lang="en-US" sz="2800" kern="0" spc="-5" dirty="0" smtClean="0">
                <a:solidFill>
                  <a:prstClr val="black"/>
                </a:solidFill>
                <a:latin typeface="Courier"/>
                <a:cs typeface="Courier"/>
              </a:rPr>
              <a:t>i</a:t>
            </a:r>
            <a:r>
              <a:rPr lang="en-US" sz="2800" kern="0" dirty="0" smtClean="0">
                <a:solidFill>
                  <a:prstClr val="black"/>
                </a:solidFill>
                <a:latin typeface="Courier"/>
                <a:cs typeface="Courier"/>
              </a:rPr>
              <a:t>t </a:t>
            </a:r>
            <a:r>
              <a:rPr lang="en-US" sz="2800" kern="0" spc="-5" dirty="0" smtClean="0">
                <a:solidFill>
                  <a:srgbClr val="C8352B"/>
                </a:solidFill>
                <a:latin typeface="Courier"/>
                <a:cs typeface="Courier"/>
              </a:rPr>
              <a:t>'does something</a:t>
            </a:r>
            <a:r>
              <a:rPr lang="en-US" sz="2800" kern="0" dirty="0" smtClean="0">
                <a:solidFill>
                  <a:srgbClr val="C8352B"/>
                </a:solidFill>
                <a:latin typeface="Courier"/>
                <a:cs typeface="Courier"/>
              </a:rPr>
              <a:t>' </a:t>
            </a:r>
            <a:r>
              <a:rPr lang="en-US" sz="2800" b="1" kern="0" dirty="0" smtClean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800" kern="0" dirty="0" smtClean="0">
              <a:solidFill>
                <a:prstClr val="black"/>
              </a:solidFill>
              <a:latin typeface="Courier"/>
              <a:cs typeface="Courier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     expect(</a:t>
            </a:r>
            <a:r>
              <a:rPr lang="en-US" sz="2800" dirty="0" err="1" smtClean="0">
                <a:solidFill>
                  <a:srgbClr val="000000"/>
                </a:solidFill>
                <a:latin typeface="Courier"/>
                <a:cs typeface="Courier"/>
              </a:rPr>
              <a:t>chef_run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r>
              <a:rPr lang="en-US" sz="2800" dirty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to </a:t>
            </a:r>
            <a:r>
              <a:rPr lang="en-US" sz="2800" kern="0" dirty="0" err="1" smtClean="0">
                <a:solidFill>
                  <a:srgbClr val="C8352B"/>
                </a:solidFill>
                <a:latin typeface="Courier"/>
                <a:cs typeface="Courier"/>
              </a:rPr>
              <a:t>action</a:t>
            </a:r>
            <a:r>
              <a:rPr lang="en-US" sz="2800" dirty="0" err="1" smtClean="0">
                <a:solidFill>
                  <a:srgbClr val="000000"/>
                </a:solidFill>
                <a:latin typeface="Courier"/>
                <a:cs typeface="Courier"/>
              </a:rPr>
              <a:t>_</a:t>
            </a:r>
            <a:r>
              <a:rPr lang="en-US" sz="2800" dirty="0" err="1" smtClean="0">
                <a:solidFill>
                  <a:srgbClr val="22288F"/>
                </a:solidFill>
                <a:latin typeface="Courier"/>
                <a:cs typeface="Courier"/>
              </a:rPr>
              <a:t>resourcetype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('NAME OF THE RESOURCE')</a:t>
            </a:r>
            <a:endParaRPr lang="en-US" sz="28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2800" b="1" dirty="0">
                <a:solidFill>
                  <a:srgbClr val="008F00"/>
                </a:solidFill>
                <a:latin typeface="Courier"/>
                <a:cs typeface="Courier"/>
              </a:rPr>
              <a:t>  </a:t>
            </a:r>
            <a:r>
              <a:rPr lang="en-US" sz="2800" b="1" dirty="0" smtClean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</a:p>
          <a:p>
            <a:pPr indent="169863"/>
            <a:r>
              <a:rPr lang="en-US" sz="2800" b="1" dirty="0" smtClean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  <a:endParaRPr lang="en-US" sz="2800" b="1" dirty="0">
              <a:latin typeface="Courier"/>
              <a:cs typeface="Courier"/>
            </a:endParaRPr>
          </a:p>
        </p:txBody>
      </p:sp>
      <p:sp>
        <p:nvSpPr>
          <p:cNvPr id="15" name="object 41"/>
          <p:cNvSpPr txBox="1"/>
          <p:nvPr/>
        </p:nvSpPr>
        <p:spPr>
          <a:xfrm>
            <a:off x="431800" y="7620000"/>
            <a:ext cx="15621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  <a:buClr>
                <a:srgbClr val="F38C24"/>
              </a:buClr>
              <a:tabLst>
                <a:tab pos="306070" algn="l"/>
                <a:tab pos="2559050" algn="l"/>
              </a:tabLst>
            </a:pPr>
            <a:r>
              <a:rPr lang="en-US" sz="3200" dirty="0">
                <a:latin typeface="Arial"/>
                <a:cs typeface="Arial"/>
              </a:rPr>
              <a:t>https://</a:t>
            </a:r>
            <a:r>
              <a:rPr lang="en-US" sz="3200" dirty="0" err="1">
                <a:latin typeface="Arial"/>
                <a:cs typeface="Arial"/>
              </a:rPr>
              <a:t>github.com</a:t>
            </a:r>
            <a:r>
              <a:rPr lang="en-US" sz="3200" dirty="0">
                <a:latin typeface="Arial"/>
                <a:cs typeface="Arial"/>
              </a:rPr>
              <a:t>/</a:t>
            </a:r>
            <a:r>
              <a:rPr lang="en-US" sz="3200" dirty="0" err="1">
                <a:latin typeface="Arial"/>
                <a:cs typeface="Arial"/>
              </a:rPr>
              <a:t>sethvargo</a:t>
            </a:r>
            <a:r>
              <a:rPr lang="en-US" sz="3200" dirty="0">
                <a:latin typeface="Arial"/>
                <a:cs typeface="Arial"/>
              </a:rPr>
              <a:t>/</a:t>
            </a:r>
            <a:r>
              <a:rPr lang="en-US" sz="3200" dirty="0" err="1" smtClean="0">
                <a:latin typeface="Arial"/>
                <a:cs typeface="Arial"/>
              </a:rPr>
              <a:t>chefspec</a:t>
            </a:r>
            <a:endParaRPr lang="en-US" sz="3200" dirty="0" smtClean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24652"/>
            <a:ext cx="15143508" cy="1084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98545" algn="l"/>
              </a:tabLst>
            </a:pPr>
            <a:r>
              <a:rPr lang="en-US" sz="7050" spc="-5" dirty="0" err="1" smtClean="0"/>
              <a:t>ChefSpec</a:t>
            </a:r>
            <a:r>
              <a:rPr lang="en-US" sz="7050" spc="-5" dirty="0" smtClean="0"/>
              <a:t> Example</a:t>
            </a:r>
            <a:endParaRPr sz="7050" dirty="0"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24" name="object 41"/>
          <p:cNvSpPr/>
          <p:nvPr/>
        </p:nvSpPr>
        <p:spPr>
          <a:xfrm>
            <a:off x="431800" y="1607457"/>
            <a:ext cx="15604700" cy="5250543"/>
          </a:xfrm>
          <a:custGeom>
            <a:avLst/>
            <a:gdLst/>
            <a:ahLst/>
            <a:cxnLst/>
            <a:rect l="l" t="t" r="r" b="b"/>
            <a:pathLst>
              <a:path w="14630400" h="2921000">
                <a:moveTo>
                  <a:pt x="0" y="0"/>
                </a:moveTo>
                <a:lnTo>
                  <a:pt x="14630400" y="0"/>
                </a:lnTo>
                <a:lnTo>
                  <a:pt x="14630400" y="2921000"/>
                </a:lnTo>
                <a:lnTo>
                  <a:pt x="0" y="2921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none" lIns="0" tIns="0" rIns="0" bIns="0" rtlCol="0">
            <a:noAutofit/>
          </a:bodyPr>
          <a:lstStyle/>
          <a:p>
            <a:pPr marL="203200" lvl="0"/>
            <a:r>
              <a:rPr lang="en-US" sz="2800" kern="0" dirty="0" smtClean="0">
                <a:solidFill>
                  <a:srgbClr val="008F00"/>
                </a:solidFill>
                <a:latin typeface="Courier"/>
                <a:cs typeface="Courier"/>
              </a:rPr>
              <a:t>require 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sz="2800" kern="0" dirty="0" err="1">
                <a:solidFill>
                  <a:srgbClr val="C8352B"/>
                </a:solidFill>
                <a:latin typeface="Courier"/>
                <a:cs typeface="Courier"/>
              </a:rPr>
              <a:t>spec_helper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pPr lvl="0">
              <a:spcBef>
                <a:spcPts val="55"/>
              </a:spcBef>
            </a:pP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203200" lvl="0">
              <a:tabLst>
                <a:tab pos="4730115" algn="l"/>
              </a:tabLst>
            </a:pPr>
            <a:r>
              <a:rPr lang="en-US" sz="2800" kern="0" spc="-5" dirty="0">
                <a:solidFill>
                  <a:prstClr val="black"/>
                </a:solidFill>
                <a:latin typeface="Courier"/>
                <a:cs typeface="Courier"/>
              </a:rPr>
              <a:t>describ</a:t>
            </a:r>
            <a:r>
              <a:rPr lang="en-US" sz="2800" kern="0" dirty="0">
                <a:solidFill>
                  <a:prstClr val="black"/>
                </a:solidFill>
                <a:latin typeface="Courier"/>
                <a:cs typeface="Courier"/>
              </a:rPr>
              <a:t>e </a:t>
            </a:r>
            <a:r>
              <a:rPr lang="en-US" sz="2800" kern="0" dirty="0" smtClean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sz="2800" kern="0" dirty="0" err="1" smtClean="0">
                <a:solidFill>
                  <a:srgbClr val="C8352B"/>
                </a:solidFill>
                <a:latin typeface="Courier"/>
                <a:cs typeface="Courier"/>
              </a:rPr>
              <a:t>cookbook_name</a:t>
            </a:r>
            <a:r>
              <a:rPr lang="en-US" sz="2800" kern="0" dirty="0" smtClean="0">
                <a:solidFill>
                  <a:srgbClr val="C8352B"/>
                </a:solidFill>
                <a:latin typeface="Courier"/>
                <a:cs typeface="Courier"/>
              </a:rPr>
              <a:t>::</a:t>
            </a:r>
            <a:r>
              <a:rPr lang="en-US" sz="2800" kern="0" dirty="0" err="1" smtClean="0">
                <a:solidFill>
                  <a:srgbClr val="C8352B"/>
                </a:solidFill>
                <a:latin typeface="Courier"/>
                <a:cs typeface="Courier"/>
              </a:rPr>
              <a:t>recipe_name</a:t>
            </a:r>
            <a:r>
              <a:rPr lang="en-US" sz="2800" kern="0" dirty="0" smtClean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 </a:t>
            </a:r>
            <a:r>
              <a:rPr lang="en-US" sz="2800" b="1" kern="0" dirty="0" smtClean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477520" marR="6188075">
              <a:lnSpc>
                <a:spcPct val="101899"/>
              </a:lnSpc>
            </a:pPr>
            <a:r>
              <a:rPr lang="en-US" sz="2800" dirty="0">
                <a:latin typeface="Courier"/>
                <a:cs typeface="Courier"/>
              </a:rPr>
              <a:t>let(:</a:t>
            </a:r>
            <a:r>
              <a:rPr lang="en-US" sz="2800" dirty="0" err="1">
                <a:solidFill>
                  <a:srgbClr val="22288F"/>
                </a:solidFill>
                <a:latin typeface="Courier"/>
                <a:cs typeface="Courier"/>
              </a:rPr>
              <a:t>chef_run</a:t>
            </a:r>
            <a:r>
              <a:rPr lang="en-US" sz="2800" dirty="0">
                <a:latin typeface="Courier"/>
                <a:cs typeface="Courier"/>
              </a:rPr>
              <a:t>) do</a:t>
            </a:r>
          </a:p>
          <a:p>
            <a:r>
              <a:rPr lang="en-US" sz="2800" dirty="0">
                <a:latin typeface="Courier"/>
                <a:cs typeface="Courier"/>
              </a:rPr>
              <a:t>    runner = </a:t>
            </a:r>
            <a:r>
              <a:rPr lang="en-US" sz="2800" dirty="0" err="1">
                <a:solidFill>
                  <a:srgbClr val="9C1200"/>
                </a:solidFill>
                <a:latin typeface="Courier"/>
                <a:cs typeface="Courier"/>
              </a:rPr>
              <a:t>ChefSpec</a:t>
            </a:r>
            <a:r>
              <a:rPr lang="en-US" sz="2800" dirty="0">
                <a:solidFill>
                  <a:srgbClr val="797979"/>
                </a:solidFill>
                <a:latin typeface="Courier"/>
                <a:cs typeface="Courier"/>
              </a:rPr>
              <a:t>::</a:t>
            </a:r>
            <a:r>
              <a:rPr lang="en-US" sz="2800" dirty="0" err="1">
                <a:solidFill>
                  <a:srgbClr val="9C1200"/>
                </a:solidFill>
                <a:latin typeface="Courier"/>
                <a:cs typeface="Courier"/>
              </a:rPr>
              <a:t>ServerRunner</a:t>
            </a:r>
            <a:r>
              <a:rPr lang="en-US" sz="2800" dirty="0" err="1">
                <a:latin typeface="Courier"/>
                <a:cs typeface="Courier"/>
              </a:rPr>
              <a:t>.new</a:t>
            </a:r>
            <a:endParaRPr lang="en-US" sz="2800" dirty="0">
              <a:latin typeface="Courier"/>
              <a:cs typeface="Courier"/>
            </a:endParaRPr>
          </a:p>
          <a:p>
            <a:r>
              <a:rPr lang="en-US" sz="2800" dirty="0">
                <a:latin typeface="Courier"/>
                <a:cs typeface="Courier"/>
              </a:rPr>
              <a:t>    </a:t>
            </a:r>
            <a:r>
              <a:rPr lang="en-US" sz="2800" dirty="0" err="1">
                <a:latin typeface="Courier"/>
                <a:cs typeface="Courier"/>
              </a:rPr>
              <a:t>runner.converge</a:t>
            </a:r>
            <a:r>
              <a:rPr lang="en-US" sz="2800" dirty="0">
                <a:latin typeface="Courier"/>
                <a:cs typeface="Courier"/>
              </a:rPr>
              <a:t>(</a:t>
            </a:r>
            <a:r>
              <a:rPr lang="en-US" sz="2800" dirty="0" err="1">
                <a:latin typeface="Courier"/>
                <a:cs typeface="Courier"/>
              </a:rPr>
              <a:t>described_recipe</a:t>
            </a:r>
            <a:r>
              <a:rPr lang="en-US" sz="2800" dirty="0">
                <a:latin typeface="Courier"/>
                <a:cs typeface="Courier"/>
              </a:rPr>
              <a:t>)</a:t>
            </a:r>
          </a:p>
          <a:p>
            <a:r>
              <a:rPr lang="en-US" sz="2800" dirty="0">
                <a:latin typeface="Courier"/>
                <a:cs typeface="Courier"/>
              </a:rPr>
              <a:t>  end</a:t>
            </a:r>
          </a:p>
          <a:p>
            <a:pPr marL="477520" marR="6188075">
              <a:lnSpc>
                <a:spcPct val="101899"/>
              </a:lnSpc>
            </a:pPr>
            <a:endParaRPr lang="en-US" sz="2800" kern="0" spc="-5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477520" marR="6188075">
              <a:lnSpc>
                <a:spcPct val="101899"/>
              </a:lnSpc>
            </a:pPr>
            <a:r>
              <a:rPr lang="en-US" sz="2800" kern="0" spc="-5" dirty="0" smtClean="0">
                <a:solidFill>
                  <a:prstClr val="black"/>
                </a:solidFill>
                <a:latin typeface="Courier"/>
                <a:cs typeface="Courier"/>
              </a:rPr>
              <a:t>i</a:t>
            </a:r>
            <a:r>
              <a:rPr lang="en-US" sz="2800" kern="0" dirty="0" smtClean="0">
                <a:solidFill>
                  <a:prstClr val="black"/>
                </a:solidFill>
                <a:latin typeface="Courier"/>
                <a:cs typeface="Courier"/>
              </a:rPr>
              <a:t>t </a:t>
            </a:r>
            <a:r>
              <a:rPr lang="en-US" sz="2800" kern="0" spc="-5" dirty="0" smtClean="0">
                <a:solidFill>
                  <a:srgbClr val="C8352B"/>
                </a:solidFill>
                <a:latin typeface="Courier"/>
                <a:cs typeface="Courier"/>
              </a:rPr>
              <a:t>'does something</a:t>
            </a:r>
            <a:r>
              <a:rPr lang="en-US" sz="2800" kern="0" dirty="0" smtClean="0">
                <a:solidFill>
                  <a:srgbClr val="C8352B"/>
                </a:solidFill>
                <a:latin typeface="Courier"/>
                <a:cs typeface="Courier"/>
              </a:rPr>
              <a:t>' </a:t>
            </a:r>
            <a:r>
              <a:rPr lang="en-US" sz="2800" b="1" kern="0" dirty="0" smtClean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800" kern="0" dirty="0" smtClean="0">
              <a:solidFill>
                <a:prstClr val="black"/>
              </a:solidFill>
              <a:latin typeface="Courier"/>
              <a:cs typeface="Courier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     expect(</a:t>
            </a:r>
            <a:r>
              <a:rPr lang="en-US" sz="2800" dirty="0" err="1" smtClean="0">
                <a:solidFill>
                  <a:srgbClr val="000000"/>
                </a:solidFill>
                <a:latin typeface="Courier"/>
                <a:cs typeface="Courier"/>
              </a:rPr>
              <a:t>chef_run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r>
              <a:rPr lang="en-US" sz="2800" dirty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to </a:t>
            </a:r>
            <a:r>
              <a:rPr lang="en-US" sz="2800" kern="0" dirty="0" err="1" smtClean="0">
                <a:solidFill>
                  <a:srgbClr val="C8352B"/>
                </a:solidFill>
                <a:latin typeface="Courier"/>
                <a:cs typeface="Courier"/>
              </a:rPr>
              <a:t>action</a:t>
            </a:r>
            <a:r>
              <a:rPr lang="en-US" sz="2800" dirty="0" err="1" smtClean="0">
                <a:solidFill>
                  <a:srgbClr val="000000"/>
                </a:solidFill>
                <a:latin typeface="Courier"/>
                <a:cs typeface="Courier"/>
              </a:rPr>
              <a:t>_</a:t>
            </a:r>
            <a:r>
              <a:rPr lang="en-US" sz="2800" dirty="0" err="1" smtClean="0">
                <a:solidFill>
                  <a:srgbClr val="22288F"/>
                </a:solidFill>
                <a:latin typeface="Courier"/>
                <a:cs typeface="Courier"/>
              </a:rPr>
              <a:t>resourcetype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('NAME OF THE RESOURCE')</a:t>
            </a:r>
            <a:endParaRPr lang="en-US" sz="28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2800" b="1" dirty="0">
                <a:solidFill>
                  <a:srgbClr val="008F00"/>
                </a:solidFill>
                <a:latin typeface="Courier"/>
                <a:cs typeface="Courier"/>
              </a:rPr>
              <a:t> </a:t>
            </a:r>
            <a:r>
              <a:rPr lang="en-US" sz="2800" b="1" dirty="0" smtClean="0">
                <a:solidFill>
                  <a:srgbClr val="008F00"/>
                </a:solidFill>
                <a:latin typeface="Courier"/>
                <a:cs typeface="Courier"/>
              </a:rPr>
              <a:t> end</a:t>
            </a:r>
            <a:endParaRPr lang="en-US" sz="2800" b="1" dirty="0">
              <a:solidFill>
                <a:srgbClr val="008F00"/>
              </a:solidFill>
              <a:latin typeface="Courier"/>
              <a:cs typeface="Courier"/>
            </a:endParaRPr>
          </a:p>
          <a:p>
            <a:r>
              <a:rPr lang="en-US" sz="2800" b="1" dirty="0" smtClean="0">
                <a:solidFill>
                  <a:srgbClr val="008F00"/>
                </a:solidFill>
                <a:latin typeface="Courier"/>
                <a:cs typeface="Courier"/>
              </a:rPr>
              <a:t> end</a:t>
            </a:r>
            <a:endParaRPr lang="en-US" sz="2800" b="1" dirty="0">
              <a:latin typeface="Courier"/>
              <a:cs typeface="Courier"/>
            </a:endParaRPr>
          </a:p>
        </p:txBody>
      </p:sp>
      <p:sp>
        <p:nvSpPr>
          <p:cNvPr id="15" name="object 41"/>
          <p:cNvSpPr txBox="1"/>
          <p:nvPr/>
        </p:nvSpPr>
        <p:spPr>
          <a:xfrm>
            <a:off x="431800" y="7086600"/>
            <a:ext cx="1562100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Clr>
                <a:srgbClr val="F38C24"/>
              </a:buClr>
              <a:tabLst>
                <a:tab pos="306070" algn="l"/>
                <a:tab pos="2559050" algn="l"/>
              </a:tabLst>
            </a:pPr>
            <a:r>
              <a:rPr lang="en-US" sz="3200" dirty="0" smtClean="0">
                <a:latin typeface="Arial"/>
                <a:cs typeface="Arial"/>
              </a:rPr>
              <a:t>Loads a file that contains common libraries and helper methods that are shared across all tests.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1800" y="1600200"/>
            <a:ext cx="15621000" cy="533400"/>
          </a:xfrm>
          <a:prstGeom prst="rect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08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24652"/>
            <a:ext cx="15143508" cy="1084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98545" algn="l"/>
              </a:tabLst>
            </a:pPr>
            <a:r>
              <a:rPr lang="en-US" sz="7050" spc="-5" dirty="0" err="1" smtClean="0"/>
              <a:t>ChefSpec</a:t>
            </a:r>
            <a:r>
              <a:rPr lang="en-US" sz="7050" spc="-5" dirty="0" smtClean="0"/>
              <a:t> Example</a:t>
            </a:r>
            <a:endParaRPr sz="7050" dirty="0"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24" name="object 41"/>
          <p:cNvSpPr/>
          <p:nvPr/>
        </p:nvSpPr>
        <p:spPr>
          <a:xfrm>
            <a:off x="431800" y="1607457"/>
            <a:ext cx="15604700" cy="5250543"/>
          </a:xfrm>
          <a:custGeom>
            <a:avLst/>
            <a:gdLst/>
            <a:ahLst/>
            <a:cxnLst/>
            <a:rect l="l" t="t" r="r" b="b"/>
            <a:pathLst>
              <a:path w="14630400" h="2921000">
                <a:moveTo>
                  <a:pt x="0" y="0"/>
                </a:moveTo>
                <a:lnTo>
                  <a:pt x="14630400" y="0"/>
                </a:lnTo>
                <a:lnTo>
                  <a:pt x="14630400" y="2921000"/>
                </a:lnTo>
                <a:lnTo>
                  <a:pt x="0" y="2921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none" lIns="0" tIns="0" rIns="0" bIns="0" rtlCol="0">
            <a:noAutofit/>
          </a:bodyPr>
          <a:lstStyle/>
          <a:p>
            <a:pPr marL="203200" lvl="0"/>
            <a:r>
              <a:rPr lang="en-US" sz="2800" kern="0" dirty="0">
                <a:solidFill>
                  <a:srgbClr val="008F00"/>
                </a:solidFill>
                <a:latin typeface="Courier"/>
                <a:cs typeface="Courier"/>
              </a:rPr>
              <a:t>require 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sz="2800" kern="0" dirty="0" err="1">
                <a:solidFill>
                  <a:srgbClr val="C8352B"/>
                </a:solidFill>
                <a:latin typeface="Courier"/>
                <a:cs typeface="Courier"/>
              </a:rPr>
              <a:t>spec_helper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pPr lvl="0">
              <a:spcBef>
                <a:spcPts val="55"/>
              </a:spcBef>
            </a:pP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203200" lvl="0">
              <a:tabLst>
                <a:tab pos="4730115" algn="l"/>
              </a:tabLst>
            </a:pPr>
            <a:r>
              <a:rPr lang="en-US" sz="2800" kern="0" spc="-5" dirty="0">
                <a:solidFill>
                  <a:prstClr val="black"/>
                </a:solidFill>
                <a:latin typeface="Courier"/>
                <a:cs typeface="Courier"/>
              </a:rPr>
              <a:t>describ</a:t>
            </a:r>
            <a:r>
              <a:rPr lang="en-US" sz="2800" kern="0" dirty="0">
                <a:solidFill>
                  <a:prstClr val="black"/>
                </a:solidFill>
                <a:latin typeface="Courier"/>
                <a:cs typeface="Courier"/>
              </a:rPr>
              <a:t>e 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sz="2800" kern="0" dirty="0" err="1">
                <a:solidFill>
                  <a:srgbClr val="C8352B"/>
                </a:solidFill>
                <a:latin typeface="Courier"/>
                <a:cs typeface="Courier"/>
              </a:rPr>
              <a:t>cookbook_name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::</a:t>
            </a:r>
            <a:r>
              <a:rPr lang="en-US" sz="2800" kern="0" dirty="0" err="1">
                <a:solidFill>
                  <a:srgbClr val="C8352B"/>
                </a:solidFill>
                <a:latin typeface="Courier"/>
                <a:cs typeface="Courier"/>
              </a:rPr>
              <a:t>recipe_name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 </a:t>
            </a:r>
            <a:r>
              <a:rPr lang="en-US" sz="2800" b="1" kern="0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477520" marR="6188075">
              <a:lnSpc>
                <a:spcPct val="101899"/>
              </a:lnSpc>
            </a:pPr>
            <a:r>
              <a:rPr lang="en-US" sz="2800" dirty="0">
                <a:latin typeface="Courier"/>
                <a:cs typeface="Courier"/>
              </a:rPr>
              <a:t>let(:</a:t>
            </a:r>
            <a:r>
              <a:rPr lang="en-US" sz="2800" dirty="0" err="1">
                <a:solidFill>
                  <a:srgbClr val="22288F"/>
                </a:solidFill>
                <a:latin typeface="Courier"/>
                <a:cs typeface="Courier"/>
              </a:rPr>
              <a:t>chef_run</a:t>
            </a:r>
            <a:r>
              <a:rPr lang="en-US" sz="2800" dirty="0">
                <a:latin typeface="Courier"/>
                <a:cs typeface="Courier"/>
              </a:rPr>
              <a:t>) do</a:t>
            </a:r>
          </a:p>
          <a:p>
            <a:r>
              <a:rPr lang="en-US" sz="2800" dirty="0">
                <a:latin typeface="Courier"/>
                <a:cs typeface="Courier"/>
              </a:rPr>
              <a:t>    runner = </a:t>
            </a:r>
            <a:r>
              <a:rPr lang="en-US" sz="2800" dirty="0" err="1">
                <a:solidFill>
                  <a:srgbClr val="9C1200"/>
                </a:solidFill>
                <a:latin typeface="Courier"/>
                <a:cs typeface="Courier"/>
              </a:rPr>
              <a:t>ChefSpec</a:t>
            </a:r>
            <a:r>
              <a:rPr lang="en-US" sz="2800" dirty="0">
                <a:solidFill>
                  <a:srgbClr val="797979"/>
                </a:solidFill>
                <a:latin typeface="Courier"/>
                <a:cs typeface="Courier"/>
              </a:rPr>
              <a:t>::</a:t>
            </a:r>
            <a:r>
              <a:rPr lang="en-US" sz="2800" dirty="0" err="1">
                <a:solidFill>
                  <a:srgbClr val="9C1200"/>
                </a:solidFill>
                <a:latin typeface="Courier"/>
                <a:cs typeface="Courier"/>
              </a:rPr>
              <a:t>ServerRunner</a:t>
            </a:r>
            <a:r>
              <a:rPr lang="en-US" sz="2800" dirty="0" err="1">
                <a:latin typeface="Courier"/>
                <a:cs typeface="Courier"/>
              </a:rPr>
              <a:t>.new</a:t>
            </a:r>
            <a:endParaRPr lang="en-US" sz="2800" dirty="0">
              <a:latin typeface="Courier"/>
              <a:cs typeface="Courier"/>
            </a:endParaRPr>
          </a:p>
          <a:p>
            <a:r>
              <a:rPr lang="en-US" sz="2800" dirty="0">
                <a:latin typeface="Courier"/>
                <a:cs typeface="Courier"/>
              </a:rPr>
              <a:t>    </a:t>
            </a:r>
            <a:r>
              <a:rPr lang="en-US" sz="2800" dirty="0" err="1">
                <a:latin typeface="Courier"/>
                <a:cs typeface="Courier"/>
              </a:rPr>
              <a:t>runner.converge</a:t>
            </a:r>
            <a:r>
              <a:rPr lang="en-US" sz="2800" dirty="0">
                <a:latin typeface="Courier"/>
                <a:cs typeface="Courier"/>
              </a:rPr>
              <a:t>(</a:t>
            </a:r>
            <a:r>
              <a:rPr lang="en-US" sz="2800" dirty="0" err="1">
                <a:latin typeface="Courier"/>
                <a:cs typeface="Courier"/>
              </a:rPr>
              <a:t>described_recipe</a:t>
            </a:r>
            <a:r>
              <a:rPr lang="en-US" sz="2800" dirty="0">
                <a:latin typeface="Courier"/>
                <a:cs typeface="Courier"/>
              </a:rPr>
              <a:t>)</a:t>
            </a:r>
          </a:p>
          <a:p>
            <a:r>
              <a:rPr lang="en-US" sz="2800" dirty="0">
                <a:latin typeface="Courier"/>
                <a:cs typeface="Courier"/>
              </a:rPr>
              <a:t>  end</a:t>
            </a:r>
          </a:p>
          <a:p>
            <a:pPr marL="477520" marR="6188075">
              <a:lnSpc>
                <a:spcPct val="101899"/>
              </a:lnSpc>
            </a:pPr>
            <a:endParaRPr lang="en-US" sz="2800" kern="0" spc="-5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477520" marR="6188075">
              <a:lnSpc>
                <a:spcPct val="101899"/>
              </a:lnSpc>
            </a:pPr>
            <a:r>
              <a:rPr lang="en-US" sz="2800" kern="0" spc="-5" dirty="0">
                <a:solidFill>
                  <a:prstClr val="black"/>
                </a:solidFill>
                <a:latin typeface="Courier"/>
                <a:cs typeface="Courier"/>
              </a:rPr>
              <a:t>i</a:t>
            </a:r>
            <a:r>
              <a:rPr lang="en-US" sz="2800" kern="0" dirty="0">
                <a:solidFill>
                  <a:prstClr val="black"/>
                </a:solidFill>
                <a:latin typeface="Courier"/>
                <a:cs typeface="Courier"/>
              </a:rPr>
              <a:t>t </a:t>
            </a:r>
            <a:r>
              <a:rPr lang="en-US" sz="2800" kern="0" spc="-5" dirty="0">
                <a:solidFill>
                  <a:srgbClr val="C8352B"/>
                </a:solidFill>
                <a:latin typeface="Courier"/>
                <a:cs typeface="Courier"/>
              </a:rPr>
              <a:t>'does something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 </a:t>
            </a:r>
            <a:r>
              <a:rPr lang="en-US" sz="2800" b="1" kern="0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     expect(</a:t>
            </a:r>
            <a:r>
              <a:rPr lang="en-US" sz="2800" dirty="0" err="1">
                <a:solidFill>
                  <a:srgbClr val="000000"/>
                </a:solidFill>
                <a:latin typeface="Courier"/>
                <a:cs typeface="Courier"/>
              </a:rPr>
              <a:t>chef_run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r>
              <a:rPr lang="en-US" sz="2800" dirty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to </a:t>
            </a:r>
            <a:r>
              <a:rPr lang="en-US" sz="2800" kern="0" dirty="0" err="1" smtClean="0">
                <a:solidFill>
                  <a:srgbClr val="C8352B"/>
                </a:solidFill>
                <a:latin typeface="Courier"/>
                <a:cs typeface="Courier"/>
              </a:rPr>
              <a:t>action</a:t>
            </a:r>
            <a:r>
              <a:rPr lang="en-US" sz="2800" dirty="0" err="1" smtClean="0">
                <a:solidFill>
                  <a:srgbClr val="000000"/>
                </a:solidFill>
                <a:latin typeface="Courier"/>
                <a:cs typeface="Courier"/>
              </a:rPr>
              <a:t>_</a:t>
            </a:r>
            <a:r>
              <a:rPr lang="en-US" sz="2800" dirty="0" err="1" smtClean="0">
                <a:solidFill>
                  <a:srgbClr val="22288F"/>
                </a:solidFill>
                <a:latin typeface="Courier"/>
                <a:cs typeface="Courier"/>
              </a:rPr>
              <a:t>resourcetype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'NAME OF THE RESOURCE')</a:t>
            </a:r>
          </a:p>
          <a:p>
            <a:r>
              <a:rPr lang="en-US" sz="2800" b="1" dirty="0">
                <a:solidFill>
                  <a:srgbClr val="008F00"/>
                </a:solidFill>
                <a:latin typeface="Courier"/>
                <a:cs typeface="Courier"/>
              </a:rPr>
              <a:t>  end</a:t>
            </a:r>
          </a:p>
          <a:p>
            <a:r>
              <a:rPr lang="en-US" sz="2800" b="1" dirty="0">
                <a:solidFill>
                  <a:srgbClr val="008F00"/>
                </a:solidFill>
                <a:latin typeface="Courier"/>
                <a:cs typeface="Courier"/>
              </a:rPr>
              <a:t> end</a:t>
            </a:r>
            <a:endParaRPr lang="en-US" sz="2800" b="1" dirty="0">
              <a:latin typeface="Courier"/>
              <a:cs typeface="Courier"/>
            </a:endParaRPr>
          </a:p>
        </p:txBody>
      </p:sp>
      <p:sp>
        <p:nvSpPr>
          <p:cNvPr id="15" name="object 41"/>
          <p:cNvSpPr txBox="1"/>
          <p:nvPr/>
        </p:nvSpPr>
        <p:spPr>
          <a:xfrm>
            <a:off x="431800" y="7086600"/>
            <a:ext cx="1562100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Clr>
                <a:srgbClr val="F38C24"/>
              </a:buClr>
              <a:tabLst>
                <a:tab pos="306070" algn="l"/>
                <a:tab pos="2559050" algn="l"/>
              </a:tabLst>
            </a:pPr>
            <a:r>
              <a:rPr lang="en-US" sz="3200" dirty="0" smtClean="0">
                <a:latin typeface="Arial"/>
                <a:cs typeface="Arial"/>
              </a:rPr>
              <a:t>This is describing the cookbook's recipe under test. The text here is the name of the fully-qualified name of the recipe to test.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1800" y="2362200"/>
            <a:ext cx="15621000" cy="609600"/>
          </a:xfrm>
          <a:prstGeom prst="rect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1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24652"/>
            <a:ext cx="15143508" cy="1084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98545" algn="l"/>
              </a:tabLst>
            </a:pPr>
            <a:r>
              <a:rPr lang="en-US" sz="7050" spc="-5" dirty="0" err="1" smtClean="0"/>
              <a:t>ChefSpec</a:t>
            </a:r>
            <a:r>
              <a:rPr lang="en-US" sz="7050" spc="-5" dirty="0" smtClean="0"/>
              <a:t> Example</a:t>
            </a:r>
            <a:endParaRPr sz="7050" dirty="0"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24" name="object 41"/>
          <p:cNvSpPr/>
          <p:nvPr/>
        </p:nvSpPr>
        <p:spPr>
          <a:xfrm>
            <a:off x="431800" y="1607457"/>
            <a:ext cx="15604700" cy="5250543"/>
          </a:xfrm>
          <a:custGeom>
            <a:avLst/>
            <a:gdLst/>
            <a:ahLst/>
            <a:cxnLst/>
            <a:rect l="l" t="t" r="r" b="b"/>
            <a:pathLst>
              <a:path w="14630400" h="2921000">
                <a:moveTo>
                  <a:pt x="0" y="0"/>
                </a:moveTo>
                <a:lnTo>
                  <a:pt x="14630400" y="0"/>
                </a:lnTo>
                <a:lnTo>
                  <a:pt x="14630400" y="2921000"/>
                </a:lnTo>
                <a:lnTo>
                  <a:pt x="0" y="2921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none" lIns="0" tIns="0" rIns="0" bIns="0" rtlCol="0">
            <a:noAutofit/>
          </a:bodyPr>
          <a:lstStyle/>
          <a:p>
            <a:pPr marL="203200" lvl="0"/>
            <a:r>
              <a:rPr lang="en-US" sz="2800" kern="0" dirty="0">
                <a:solidFill>
                  <a:srgbClr val="008F00"/>
                </a:solidFill>
                <a:latin typeface="Courier"/>
                <a:cs typeface="Courier"/>
              </a:rPr>
              <a:t>require 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sz="2800" kern="0" dirty="0" err="1">
                <a:solidFill>
                  <a:srgbClr val="C8352B"/>
                </a:solidFill>
                <a:latin typeface="Courier"/>
                <a:cs typeface="Courier"/>
              </a:rPr>
              <a:t>spec_helper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pPr lvl="0">
              <a:spcBef>
                <a:spcPts val="55"/>
              </a:spcBef>
            </a:pP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203200" lvl="0">
              <a:tabLst>
                <a:tab pos="4730115" algn="l"/>
              </a:tabLst>
            </a:pPr>
            <a:r>
              <a:rPr lang="en-US" sz="2800" kern="0" spc="-5" dirty="0">
                <a:solidFill>
                  <a:prstClr val="black"/>
                </a:solidFill>
                <a:latin typeface="Courier"/>
                <a:cs typeface="Courier"/>
              </a:rPr>
              <a:t>describ</a:t>
            </a:r>
            <a:r>
              <a:rPr lang="en-US" sz="2800" kern="0" dirty="0">
                <a:solidFill>
                  <a:prstClr val="black"/>
                </a:solidFill>
                <a:latin typeface="Courier"/>
                <a:cs typeface="Courier"/>
              </a:rPr>
              <a:t>e 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sz="2800" kern="0" dirty="0" err="1">
                <a:solidFill>
                  <a:srgbClr val="C8352B"/>
                </a:solidFill>
                <a:latin typeface="Courier"/>
                <a:cs typeface="Courier"/>
              </a:rPr>
              <a:t>cookbook_name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::</a:t>
            </a:r>
            <a:r>
              <a:rPr lang="en-US" sz="2800" kern="0" dirty="0" err="1">
                <a:solidFill>
                  <a:srgbClr val="C8352B"/>
                </a:solidFill>
                <a:latin typeface="Courier"/>
                <a:cs typeface="Courier"/>
              </a:rPr>
              <a:t>recipe_name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 </a:t>
            </a:r>
            <a:r>
              <a:rPr lang="en-US" sz="2800" b="1" kern="0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477520" marR="6188075">
              <a:lnSpc>
                <a:spcPct val="101899"/>
              </a:lnSpc>
            </a:pPr>
            <a:r>
              <a:rPr lang="en-US" sz="2800" dirty="0">
                <a:latin typeface="Courier"/>
                <a:cs typeface="Courier"/>
              </a:rPr>
              <a:t>let(:</a:t>
            </a:r>
            <a:r>
              <a:rPr lang="en-US" sz="2800" dirty="0" err="1">
                <a:solidFill>
                  <a:srgbClr val="22288F"/>
                </a:solidFill>
                <a:latin typeface="Courier"/>
                <a:cs typeface="Courier"/>
              </a:rPr>
              <a:t>chef_run</a:t>
            </a:r>
            <a:r>
              <a:rPr lang="en-US" sz="2800" dirty="0">
                <a:latin typeface="Courier"/>
                <a:cs typeface="Courier"/>
              </a:rPr>
              <a:t>) do</a:t>
            </a:r>
          </a:p>
          <a:p>
            <a:r>
              <a:rPr lang="en-US" sz="2800" dirty="0">
                <a:latin typeface="Courier"/>
                <a:cs typeface="Courier"/>
              </a:rPr>
              <a:t>    runner = </a:t>
            </a:r>
            <a:r>
              <a:rPr lang="en-US" sz="2800" dirty="0" err="1">
                <a:solidFill>
                  <a:srgbClr val="9C1200"/>
                </a:solidFill>
                <a:latin typeface="Courier"/>
                <a:cs typeface="Courier"/>
              </a:rPr>
              <a:t>ChefSpec</a:t>
            </a:r>
            <a:r>
              <a:rPr lang="en-US" sz="2800" dirty="0">
                <a:solidFill>
                  <a:srgbClr val="797979"/>
                </a:solidFill>
                <a:latin typeface="Courier"/>
                <a:cs typeface="Courier"/>
              </a:rPr>
              <a:t>::</a:t>
            </a:r>
            <a:r>
              <a:rPr lang="en-US" sz="2800" dirty="0" err="1">
                <a:solidFill>
                  <a:srgbClr val="9C1200"/>
                </a:solidFill>
                <a:latin typeface="Courier"/>
                <a:cs typeface="Courier"/>
              </a:rPr>
              <a:t>ServerRunner</a:t>
            </a:r>
            <a:r>
              <a:rPr lang="en-US" sz="2800" dirty="0" err="1">
                <a:latin typeface="Courier"/>
                <a:cs typeface="Courier"/>
              </a:rPr>
              <a:t>.new</a:t>
            </a:r>
            <a:endParaRPr lang="en-US" sz="2800" dirty="0">
              <a:latin typeface="Courier"/>
              <a:cs typeface="Courier"/>
            </a:endParaRPr>
          </a:p>
          <a:p>
            <a:r>
              <a:rPr lang="en-US" sz="2800" dirty="0">
                <a:latin typeface="Courier"/>
                <a:cs typeface="Courier"/>
              </a:rPr>
              <a:t>    </a:t>
            </a:r>
            <a:r>
              <a:rPr lang="en-US" sz="2800" dirty="0" err="1">
                <a:latin typeface="Courier"/>
                <a:cs typeface="Courier"/>
              </a:rPr>
              <a:t>runner.converge</a:t>
            </a:r>
            <a:r>
              <a:rPr lang="en-US" sz="2800" dirty="0">
                <a:latin typeface="Courier"/>
                <a:cs typeface="Courier"/>
              </a:rPr>
              <a:t>(</a:t>
            </a:r>
            <a:r>
              <a:rPr lang="en-US" sz="2800" dirty="0" err="1">
                <a:latin typeface="Courier"/>
                <a:cs typeface="Courier"/>
              </a:rPr>
              <a:t>described_recipe</a:t>
            </a:r>
            <a:r>
              <a:rPr lang="en-US" sz="2800" dirty="0">
                <a:latin typeface="Courier"/>
                <a:cs typeface="Courier"/>
              </a:rPr>
              <a:t>)</a:t>
            </a:r>
          </a:p>
          <a:p>
            <a:r>
              <a:rPr lang="en-US" sz="2800" dirty="0">
                <a:latin typeface="Courier"/>
                <a:cs typeface="Courier"/>
              </a:rPr>
              <a:t>  end</a:t>
            </a:r>
          </a:p>
          <a:p>
            <a:pPr marL="477520" marR="6188075">
              <a:lnSpc>
                <a:spcPct val="101899"/>
              </a:lnSpc>
            </a:pPr>
            <a:endParaRPr lang="en-US" sz="2800" kern="0" spc="-5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477520" marR="6188075">
              <a:lnSpc>
                <a:spcPct val="101899"/>
              </a:lnSpc>
            </a:pPr>
            <a:r>
              <a:rPr lang="en-US" sz="2800" kern="0" spc="-5" dirty="0" smtClean="0">
                <a:solidFill>
                  <a:prstClr val="black"/>
                </a:solidFill>
                <a:latin typeface="Courier"/>
                <a:cs typeface="Courier"/>
              </a:rPr>
              <a:t>i</a:t>
            </a:r>
            <a:r>
              <a:rPr lang="en-US" sz="2800" kern="0" dirty="0" smtClean="0">
                <a:solidFill>
                  <a:prstClr val="black"/>
                </a:solidFill>
                <a:latin typeface="Courier"/>
                <a:cs typeface="Courier"/>
              </a:rPr>
              <a:t>t </a:t>
            </a:r>
            <a:r>
              <a:rPr lang="en-US" sz="2800" kern="0" spc="-5" dirty="0">
                <a:solidFill>
                  <a:srgbClr val="C8352B"/>
                </a:solidFill>
                <a:latin typeface="Courier"/>
                <a:cs typeface="Courier"/>
              </a:rPr>
              <a:t>'does something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 </a:t>
            </a:r>
            <a:r>
              <a:rPr lang="en-US" sz="2800" b="1" kern="0" dirty="0" smtClean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     expect(</a:t>
            </a:r>
            <a:r>
              <a:rPr lang="en-US" sz="2800" dirty="0" err="1">
                <a:solidFill>
                  <a:srgbClr val="000000"/>
                </a:solidFill>
                <a:latin typeface="Courier"/>
                <a:cs typeface="Courier"/>
              </a:rPr>
              <a:t>chef_run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r>
              <a:rPr lang="en-US" sz="2800" dirty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to </a:t>
            </a:r>
            <a:r>
              <a:rPr lang="en-US" sz="2800" kern="0" dirty="0" err="1" smtClean="0">
                <a:solidFill>
                  <a:srgbClr val="C8352B"/>
                </a:solidFill>
                <a:latin typeface="Courier"/>
                <a:cs typeface="Courier"/>
              </a:rPr>
              <a:t>action</a:t>
            </a:r>
            <a:r>
              <a:rPr lang="en-US" sz="2800" dirty="0" err="1" smtClean="0">
                <a:solidFill>
                  <a:srgbClr val="000000"/>
                </a:solidFill>
                <a:latin typeface="Courier"/>
                <a:cs typeface="Courier"/>
              </a:rPr>
              <a:t>_</a:t>
            </a:r>
            <a:r>
              <a:rPr lang="en-US" sz="2800" dirty="0" err="1" smtClean="0">
                <a:solidFill>
                  <a:srgbClr val="22288F"/>
                </a:solidFill>
                <a:latin typeface="Courier"/>
                <a:cs typeface="Courier"/>
              </a:rPr>
              <a:t>resourcetype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'NAME OF THE RESOURCE')</a:t>
            </a:r>
          </a:p>
          <a:p>
            <a:r>
              <a:rPr lang="en-US" sz="2800" b="1" dirty="0">
                <a:solidFill>
                  <a:srgbClr val="008F00"/>
                </a:solidFill>
                <a:latin typeface="Courier"/>
                <a:cs typeface="Courier"/>
              </a:rPr>
              <a:t>  end</a:t>
            </a:r>
          </a:p>
          <a:p>
            <a:r>
              <a:rPr lang="en-US" sz="2800" b="1" dirty="0">
                <a:solidFill>
                  <a:srgbClr val="008F00"/>
                </a:solidFill>
                <a:latin typeface="Courier"/>
                <a:cs typeface="Courier"/>
              </a:rPr>
              <a:t> end</a:t>
            </a:r>
            <a:endParaRPr lang="en-US" sz="2800" b="1" dirty="0">
              <a:latin typeface="Courier"/>
              <a:cs typeface="Courier"/>
            </a:endParaRPr>
          </a:p>
        </p:txBody>
      </p:sp>
      <p:sp>
        <p:nvSpPr>
          <p:cNvPr id="15" name="object 41"/>
          <p:cNvSpPr txBox="1"/>
          <p:nvPr/>
        </p:nvSpPr>
        <p:spPr>
          <a:xfrm>
            <a:off x="431800" y="7086600"/>
            <a:ext cx="1562100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Clr>
                <a:srgbClr val="F38C24"/>
              </a:buClr>
              <a:tabLst>
                <a:tab pos="306070" algn="l"/>
                <a:tab pos="2559050" algn="l"/>
              </a:tabLst>
            </a:pPr>
            <a:r>
              <a:rPr lang="en-US" sz="3200" dirty="0" smtClean="0">
                <a:latin typeface="Inconsolata"/>
                <a:cs typeface="Inconsolata"/>
              </a:rPr>
              <a:t>let</a:t>
            </a:r>
            <a:r>
              <a:rPr lang="en-US" sz="3200" dirty="0" smtClean="0">
                <a:latin typeface="Arial"/>
                <a:cs typeface="Arial"/>
              </a:rPr>
              <a:t> sets up a helper 'method' named </a:t>
            </a:r>
            <a:r>
              <a:rPr lang="en-US" sz="3200" dirty="0" err="1" smtClean="0">
                <a:latin typeface="Inconsolata"/>
                <a:cs typeface="Inconsolata"/>
              </a:rPr>
              <a:t>chef_run</a:t>
            </a:r>
            <a:r>
              <a:rPr lang="en-US" sz="3200" dirty="0" smtClean="0">
                <a:latin typeface="Arial"/>
                <a:cs typeface="Arial"/>
              </a:rPr>
              <a:t> that creates our in-memory chef-client run for the cookbook recipe currently under test.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1800" y="2895600"/>
            <a:ext cx="15621000" cy="1752600"/>
          </a:xfrm>
          <a:prstGeom prst="rect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267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24652"/>
            <a:ext cx="15143508" cy="1084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98545" algn="l"/>
              </a:tabLst>
            </a:pPr>
            <a:r>
              <a:rPr lang="en-US" sz="7050" spc="-5" dirty="0" err="1" smtClean="0"/>
              <a:t>ChefSpec</a:t>
            </a:r>
            <a:r>
              <a:rPr lang="en-US" sz="7050" spc="-5" dirty="0" smtClean="0"/>
              <a:t> Example</a:t>
            </a:r>
            <a:endParaRPr sz="7050" dirty="0"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24" name="object 41"/>
          <p:cNvSpPr/>
          <p:nvPr/>
        </p:nvSpPr>
        <p:spPr>
          <a:xfrm>
            <a:off x="431800" y="1607457"/>
            <a:ext cx="15604700" cy="5250543"/>
          </a:xfrm>
          <a:custGeom>
            <a:avLst/>
            <a:gdLst/>
            <a:ahLst/>
            <a:cxnLst/>
            <a:rect l="l" t="t" r="r" b="b"/>
            <a:pathLst>
              <a:path w="14630400" h="2921000">
                <a:moveTo>
                  <a:pt x="0" y="0"/>
                </a:moveTo>
                <a:lnTo>
                  <a:pt x="14630400" y="0"/>
                </a:lnTo>
                <a:lnTo>
                  <a:pt x="14630400" y="2921000"/>
                </a:lnTo>
                <a:lnTo>
                  <a:pt x="0" y="2921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none" lIns="0" tIns="0" rIns="0" bIns="0" rtlCol="0">
            <a:noAutofit/>
          </a:bodyPr>
          <a:lstStyle/>
          <a:p>
            <a:pPr marL="203200" lvl="0"/>
            <a:r>
              <a:rPr lang="en-US" sz="2800" kern="0" dirty="0">
                <a:solidFill>
                  <a:srgbClr val="008F00"/>
                </a:solidFill>
                <a:latin typeface="Courier"/>
                <a:cs typeface="Courier"/>
              </a:rPr>
              <a:t>require 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sz="2800" kern="0" dirty="0" err="1">
                <a:solidFill>
                  <a:srgbClr val="C8352B"/>
                </a:solidFill>
                <a:latin typeface="Courier"/>
                <a:cs typeface="Courier"/>
              </a:rPr>
              <a:t>spec_helper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pPr lvl="0">
              <a:spcBef>
                <a:spcPts val="55"/>
              </a:spcBef>
            </a:pP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203200" lvl="0">
              <a:tabLst>
                <a:tab pos="4730115" algn="l"/>
              </a:tabLst>
            </a:pPr>
            <a:r>
              <a:rPr lang="en-US" sz="2800" kern="0" spc="-5" dirty="0">
                <a:solidFill>
                  <a:prstClr val="black"/>
                </a:solidFill>
                <a:latin typeface="Courier"/>
                <a:cs typeface="Courier"/>
              </a:rPr>
              <a:t>describ</a:t>
            </a:r>
            <a:r>
              <a:rPr lang="en-US" sz="2800" kern="0" dirty="0">
                <a:solidFill>
                  <a:prstClr val="black"/>
                </a:solidFill>
                <a:latin typeface="Courier"/>
                <a:cs typeface="Courier"/>
              </a:rPr>
              <a:t>e 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sz="2800" kern="0" dirty="0" err="1">
                <a:solidFill>
                  <a:srgbClr val="C8352B"/>
                </a:solidFill>
                <a:latin typeface="Courier"/>
                <a:cs typeface="Courier"/>
              </a:rPr>
              <a:t>cookbook_name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::</a:t>
            </a:r>
            <a:r>
              <a:rPr lang="en-US" sz="2800" kern="0" dirty="0" err="1">
                <a:solidFill>
                  <a:srgbClr val="C8352B"/>
                </a:solidFill>
                <a:latin typeface="Courier"/>
                <a:cs typeface="Courier"/>
              </a:rPr>
              <a:t>recipe_name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 </a:t>
            </a:r>
            <a:r>
              <a:rPr lang="en-US" sz="2800" b="1" kern="0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477520" marR="6188075">
              <a:lnSpc>
                <a:spcPct val="101899"/>
              </a:lnSpc>
            </a:pPr>
            <a:r>
              <a:rPr lang="en-US" sz="2800" dirty="0">
                <a:latin typeface="Courier"/>
                <a:cs typeface="Courier"/>
              </a:rPr>
              <a:t>let(:</a:t>
            </a:r>
            <a:r>
              <a:rPr lang="en-US" sz="2800" dirty="0" err="1">
                <a:solidFill>
                  <a:srgbClr val="22288F"/>
                </a:solidFill>
                <a:latin typeface="Courier"/>
                <a:cs typeface="Courier"/>
              </a:rPr>
              <a:t>chef_run</a:t>
            </a:r>
            <a:r>
              <a:rPr lang="en-US" sz="2800" dirty="0">
                <a:latin typeface="Courier"/>
                <a:cs typeface="Courier"/>
              </a:rPr>
              <a:t>) do</a:t>
            </a:r>
          </a:p>
          <a:p>
            <a:r>
              <a:rPr lang="en-US" sz="2800" dirty="0">
                <a:latin typeface="Courier"/>
                <a:cs typeface="Courier"/>
              </a:rPr>
              <a:t>    runner = </a:t>
            </a:r>
            <a:r>
              <a:rPr lang="en-US" sz="2800" dirty="0" err="1">
                <a:solidFill>
                  <a:srgbClr val="9C1200"/>
                </a:solidFill>
                <a:latin typeface="Courier"/>
                <a:cs typeface="Courier"/>
              </a:rPr>
              <a:t>ChefSpec</a:t>
            </a:r>
            <a:r>
              <a:rPr lang="en-US" sz="2800" dirty="0">
                <a:solidFill>
                  <a:srgbClr val="797979"/>
                </a:solidFill>
                <a:latin typeface="Courier"/>
                <a:cs typeface="Courier"/>
              </a:rPr>
              <a:t>::</a:t>
            </a:r>
            <a:r>
              <a:rPr lang="en-US" sz="2800" dirty="0" err="1">
                <a:solidFill>
                  <a:srgbClr val="9C1200"/>
                </a:solidFill>
                <a:latin typeface="Courier"/>
                <a:cs typeface="Courier"/>
              </a:rPr>
              <a:t>ServerRunner</a:t>
            </a:r>
            <a:r>
              <a:rPr lang="en-US" sz="2800" dirty="0" err="1">
                <a:latin typeface="Courier"/>
                <a:cs typeface="Courier"/>
              </a:rPr>
              <a:t>.new</a:t>
            </a:r>
            <a:endParaRPr lang="en-US" sz="2800" dirty="0">
              <a:latin typeface="Courier"/>
              <a:cs typeface="Courier"/>
            </a:endParaRPr>
          </a:p>
          <a:p>
            <a:r>
              <a:rPr lang="en-US" sz="2800" dirty="0">
                <a:latin typeface="Courier"/>
                <a:cs typeface="Courier"/>
              </a:rPr>
              <a:t>    </a:t>
            </a:r>
            <a:r>
              <a:rPr lang="en-US" sz="2800" dirty="0" err="1">
                <a:latin typeface="Courier"/>
                <a:cs typeface="Courier"/>
              </a:rPr>
              <a:t>runner.converge</a:t>
            </a:r>
            <a:r>
              <a:rPr lang="en-US" sz="2800" dirty="0">
                <a:latin typeface="Courier"/>
                <a:cs typeface="Courier"/>
              </a:rPr>
              <a:t>(</a:t>
            </a:r>
            <a:r>
              <a:rPr lang="en-US" sz="2800" dirty="0" err="1">
                <a:latin typeface="Courier"/>
                <a:cs typeface="Courier"/>
              </a:rPr>
              <a:t>described_recipe</a:t>
            </a:r>
            <a:r>
              <a:rPr lang="en-US" sz="2800" dirty="0">
                <a:latin typeface="Courier"/>
                <a:cs typeface="Courier"/>
              </a:rPr>
              <a:t>)</a:t>
            </a:r>
          </a:p>
          <a:p>
            <a:r>
              <a:rPr lang="en-US" sz="2800" dirty="0">
                <a:latin typeface="Courier"/>
                <a:cs typeface="Courier"/>
              </a:rPr>
              <a:t>  end</a:t>
            </a:r>
          </a:p>
          <a:p>
            <a:pPr marL="477520" marR="6188075">
              <a:lnSpc>
                <a:spcPct val="101899"/>
              </a:lnSpc>
            </a:pPr>
            <a:endParaRPr lang="en-US" sz="2800" kern="0" spc="-5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477520" marR="6188075">
              <a:lnSpc>
                <a:spcPct val="101899"/>
              </a:lnSpc>
            </a:pPr>
            <a:r>
              <a:rPr lang="en-US" sz="2800" kern="0" spc="-5" dirty="0">
                <a:solidFill>
                  <a:prstClr val="black"/>
                </a:solidFill>
                <a:latin typeface="Courier"/>
                <a:cs typeface="Courier"/>
              </a:rPr>
              <a:t>i</a:t>
            </a:r>
            <a:r>
              <a:rPr lang="en-US" sz="2800" kern="0" dirty="0">
                <a:solidFill>
                  <a:prstClr val="black"/>
                </a:solidFill>
                <a:latin typeface="Courier"/>
                <a:cs typeface="Courier"/>
              </a:rPr>
              <a:t>t </a:t>
            </a:r>
            <a:r>
              <a:rPr lang="en-US" sz="2800" kern="0" spc="-5" dirty="0">
                <a:solidFill>
                  <a:srgbClr val="C8352B"/>
                </a:solidFill>
                <a:latin typeface="Courier"/>
                <a:cs typeface="Courier"/>
              </a:rPr>
              <a:t>'does something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 </a:t>
            </a:r>
            <a:r>
              <a:rPr lang="en-US" sz="2800" b="1" kern="0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     expect(</a:t>
            </a:r>
            <a:r>
              <a:rPr lang="en-US" sz="2800" dirty="0" err="1">
                <a:solidFill>
                  <a:srgbClr val="000000"/>
                </a:solidFill>
                <a:latin typeface="Courier"/>
                <a:cs typeface="Courier"/>
              </a:rPr>
              <a:t>chef_run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r>
              <a:rPr lang="en-US" sz="2800" dirty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to </a:t>
            </a:r>
            <a:r>
              <a:rPr lang="en-US" sz="2800" kern="0" dirty="0" err="1" smtClean="0">
                <a:solidFill>
                  <a:srgbClr val="C8352B"/>
                </a:solidFill>
                <a:latin typeface="Courier"/>
                <a:cs typeface="Courier"/>
              </a:rPr>
              <a:t>action</a:t>
            </a:r>
            <a:r>
              <a:rPr lang="en-US" sz="2800" dirty="0" err="1" smtClean="0">
                <a:solidFill>
                  <a:srgbClr val="000000"/>
                </a:solidFill>
                <a:latin typeface="Courier"/>
                <a:cs typeface="Courier"/>
              </a:rPr>
              <a:t>_</a:t>
            </a:r>
            <a:r>
              <a:rPr lang="en-US" sz="2800" dirty="0" err="1" smtClean="0">
                <a:solidFill>
                  <a:srgbClr val="22288F"/>
                </a:solidFill>
                <a:latin typeface="Courier"/>
                <a:cs typeface="Courier"/>
              </a:rPr>
              <a:t>resourcetype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'NAME OF THE RESOURCE')</a:t>
            </a:r>
          </a:p>
          <a:p>
            <a:r>
              <a:rPr lang="en-US" sz="2800" b="1" dirty="0">
                <a:solidFill>
                  <a:srgbClr val="008F00"/>
                </a:solidFill>
                <a:latin typeface="Courier"/>
                <a:cs typeface="Courier"/>
              </a:rPr>
              <a:t>  end</a:t>
            </a:r>
          </a:p>
          <a:p>
            <a:r>
              <a:rPr lang="en-US" sz="2800" b="1" dirty="0">
                <a:solidFill>
                  <a:srgbClr val="008F00"/>
                </a:solidFill>
                <a:latin typeface="Courier"/>
                <a:cs typeface="Courier"/>
              </a:rPr>
              <a:t> end</a:t>
            </a:r>
            <a:endParaRPr lang="en-US" sz="2800" b="1" dirty="0">
              <a:latin typeface="Courier"/>
              <a:cs typeface="Courier"/>
            </a:endParaRPr>
          </a:p>
        </p:txBody>
      </p:sp>
      <p:sp>
        <p:nvSpPr>
          <p:cNvPr id="15" name="object 41"/>
          <p:cNvSpPr txBox="1"/>
          <p:nvPr/>
        </p:nvSpPr>
        <p:spPr>
          <a:xfrm>
            <a:off x="431800" y="7086600"/>
            <a:ext cx="1562100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Clr>
                <a:srgbClr val="F38C24"/>
              </a:buClr>
              <a:tabLst>
                <a:tab pos="306070" algn="l"/>
                <a:tab pos="2559050" algn="l"/>
              </a:tabLst>
            </a:pPr>
            <a:r>
              <a:rPr lang="en-US" sz="3200" dirty="0" smtClean="0">
                <a:latin typeface="Inconsolata"/>
                <a:cs typeface="Inconsolata"/>
              </a:rPr>
              <a:t>it </a:t>
            </a:r>
            <a:r>
              <a:rPr lang="en-US" sz="3200" dirty="0" smtClean="0">
                <a:latin typeface="Arial"/>
                <a:cs typeface="Arial"/>
              </a:rPr>
              <a:t>defines a single test. The text is used to describe the test. </a:t>
            </a:r>
            <a:r>
              <a:rPr lang="en-US" sz="3200" dirty="0">
                <a:latin typeface="Arial"/>
                <a:cs typeface="Arial"/>
              </a:rPr>
              <a:t>Within the block the </a:t>
            </a:r>
            <a:r>
              <a:rPr lang="en-US" sz="3200" dirty="0" smtClean="0">
                <a:latin typeface="Arial"/>
                <a:cs typeface="Arial"/>
              </a:rPr>
              <a:t>expectations are </a:t>
            </a:r>
            <a:r>
              <a:rPr lang="en-US" sz="3200" dirty="0">
                <a:latin typeface="Arial"/>
                <a:cs typeface="Arial"/>
              </a:rPr>
              <a:t>defined. 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1800" y="5029200"/>
            <a:ext cx="15621000" cy="533400"/>
          </a:xfrm>
          <a:prstGeom prst="rect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20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24652"/>
            <a:ext cx="15143508" cy="1084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98545" algn="l"/>
              </a:tabLst>
            </a:pPr>
            <a:r>
              <a:rPr lang="en-US" sz="7050" spc="-5" dirty="0" err="1" smtClean="0"/>
              <a:t>ChefSpec</a:t>
            </a:r>
            <a:r>
              <a:rPr lang="en-US" sz="7050" spc="-5" dirty="0" smtClean="0"/>
              <a:t> Example</a:t>
            </a:r>
            <a:endParaRPr sz="7050" dirty="0"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24" name="object 41"/>
          <p:cNvSpPr/>
          <p:nvPr/>
        </p:nvSpPr>
        <p:spPr>
          <a:xfrm>
            <a:off x="431800" y="1600200"/>
            <a:ext cx="15604700" cy="5257800"/>
          </a:xfrm>
          <a:custGeom>
            <a:avLst/>
            <a:gdLst/>
            <a:ahLst/>
            <a:cxnLst/>
            <a:rect l="l" t="t" r="r" b="b"/>
            <a:pathLst>
              <a:path w="14630400" h="2921000">
                <a:moveTo>
                  <a:pt x="0" y="0"/>
                </a:moveTo>
                <a:lnTo>
                  <a:pt x="14630400" y="0"/>
                </a:lnTo>
                <a:lnTo>
                  <a:pt x="14630400" y="2921000"/>
                </a:lnTo>
                <a:lnTo>
                  <a:pt x="0" y="2921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none" lIns="0" tIns="0" rIns="0" bIns="0" rtlCol="0">
            <a:noAutofit/>
          </a:bodyPr>
          <a:lstStyle/>
          <a:p>
            <a:pPr marL="203200" lvl="0"/>
            <a:r>
              <a:rPr lang="en-US" sz="2800" kern="0" dirty="0">
                <a:solidFill>
                  <a:srgbClr val="008F00"/>
                </a:solidFill>
                <a:latin typeface="Courier"/>
                <a:cs typeface="Courier"/>
              </a:rPr>
              <a:t>require 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sz="2800" kern="0" dirty="0" err="1">
                <a:solidFill>
                  <a:srgbClr val="C8352B"/>
                </a:solidFill>
                <a:latin typeface="Courier"/>
                <a:cs typeface="Courier"/>
              </a:rPr>
              <a:t>spec_helper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pPr lvl="0">
              <a:spcBef>
                <a:spcPts val="55"/>
              </a:spcBef>
            </a:pP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203200" lvl="0">
              <a:tabLst>
                <a:tab pos="4730115" algn="l"/>
              </a:tabLst>
            </a:pPr>
            <a:r>
              <a:rPr lang="en-US" sz="2800" kern="0" spc="-5" dirty="0">
                <a:solidFill>
                  <a:prstClr val="black"/>
                </a:solidFill>
                <a:latin typeface="Courier"/>
                <a:cs typeface="Courier"/>
              </a:rPr>
              <a:t>describ</a:t>
            </a:r>
            <a:r>
              <a:rPr lang="en-US" sz="2800" kern="0" dirty="0">
                <a:solidFill>
                  <a:prstClr val="black"/>
                </a:solidFill>
                <a:latin typeface="Courier"/>
                <a:cs typeface="Courier"/>
              </a:rPr>
              <a:t>e 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sz="2800" kern="0" dirty="0" err="1">
                <a:solidFill>
                  <a:srgbClr val="C8352B"/>
                </a:solidFill>
                <a:latin typeface="Courier"/>
                <a:cs typeface="Courier"/>
              </a:rPr>
              <a:t>cookbook_name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::</a:t>
            </a:r>
            <a:r>
              <a:rPr lang="en-US" sz="2800" kern="0" dirty="0" err="1">
                <a:solidFill>
                  <a:srgbClr val="C8352B"/>
                </a:solidFill>
                <a:latin typeface="Courier"/>
                <a:cs typeface="Courier"/>
              </a:rPr>
              <a:t>recipe_name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 </a:t>
            </a:r>
            <a:r>
              <a:rPr lang="en-US" sz="2800" b="1" kern="0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477520" marR="6188075">
              <a:lnSpc>
                <a:spcPct val="101899"/>
              </a:lnSpc>
            </a:pPr>
            <a:r>
              <a:rPr lang="en-US" sz="2800" dirty="0">
                <a:latin typeface="Courier"/>
                <a:cs typeface="Courier"/>
              </a:rPr>
              <a:t>let(:</a:t>
            </a:r>
            <a:r>
              <a:rPr lang="en-US" sz="2800" dirty="0" err="1">
                <a:solidFill>
                  <a:srgbClr val="22288F"/>
                </a:solidFill>
                <a:latin typeface="Courier"/>
                <a:cs typeface="Courier"/>
              </a:rPr>
              <a:t>chef_run</a:t>
            </a:r>
            <a:r>
              <a:rPr lang="en-US" sz="2800" dirty="0">
                <a:latin typeface="Courier"/>
                <a:cs typeface="Courier"/>
              </a:rPr>
              <a:t>) do</a:t>
            </a:r>
          </a:p>
          <a:p>
            <a:r>
              <a:rPr lang="en-US" sz="2800" dirty="0">
                <a:latin typeface="Courier"/>
                <a:cs typeface="Courier"/>
              </a:rPr>
              <a:t>    runner = </a:t>
            </a:r>
            <a:r>
              <a:rPr lang="en-US" sz="2800" dirty="0" err="1">
                <a:solidFill>
                  <a:srgbClr val="9C1200"/>
                </a:solidFill>
                <a:latin typeface="Courier"/>
                <a:cs typeface="Courier"/>
              </a:rPr>
              <a:t>ChefSpec</a:t>
            </a:r>
            <a:r>
              <a:rPr lang="en-US" sz="2800" dirty="0">
                <a:solidFill>
                  <a:srgbClr val="797979"/>
                </a:solidFill>
                <a:latin typeface="Courier"/>
                <a:cs typeface="Courier"/>
              </a:rPr>
              <a:t>::</a:t>
            </a:r>
            <a:r>
              <a:rPr lang="en-US" sz="2800" dirty="0" err="1">
                <a:solidFill>
                  <a:srgbClr val="9C1200"/>
                </a:solidFill>
                <a:latin typeface="Courier"/>
                <a:cs typeface="Courier"/>
              </a:rPr>
              <a:t>ServerRunner</a:t>
            </a:r>
            <a:r>
              <a:rPr lang="en-US" sz="2800" dirty="0" err="1">
                <a:latin typeface="Courier"/>
                <a:cs typeface="Courier"/>
              </a:rPr>
              <a:t>.new</a:t>
            </a:r>
            <a:endParaRPr lang="en-US" sz="2800" dirty="0">
              <a:latin typeface="Courier"/>
              <a:cs typeface="Courier"/>
            </a:endParaRPr>
          </a:p>
          <a:p>
            <a:r>
              <a:rPr lang="en-US" sz="2800" dirty="0">
                <a:latin typeface="Courier"/>
                <a:cs typeface="Courier"/>
              </a:rPr>
              <a:t>    </a:t>
            </a:r>
            <a:r>
              <a:rPr lang="en-US" sz="2800" dirty="0" err="1">
                <a:latin typeface="Courier"/>
                <a:cs typeface="Courier"/>
              </a:rPr>
              <a:t>runner.converge</a:t>
            </a:r>
            <a:r>
              <a:rPr lang="en-US" sz="2800" dirty="0">
                <a:latin typeface="Courier"/>
                <a:cs typeface="Courier"/>
              </a:rPr>
              <a:t>(</a:t>
            </a:r>
            <a:r>
              <a:rPr lang="en-US" sz="2800" dirty="0" err="1">
                <a:latin typeface="Courier"/>
                <a:cs typeface="Courier"/>
              </a:rPr>
              <a:t>described_recipe</a:t>
            </a:r>
            <a:r>
              <a:rPr lang="en-US" sz="2800" dirty="0">
                <a:latin typeface="Courier"/>
                <a:cs typeface="Courier"/>
              </a:rPr>
              <a:t>)</a:t>
            </a:r>
          </a:p>
          <a:p>
            <a:r>
              <a:rPr lang="en-US" sz="2800" dirty="0">
                <a:latin typeface="Courier"/>
                <a:cs typeface="Courier"/>
              </a:rPr>
              <a:t>  end</a:t>
            </a:r>
          </a:p>
          <a:p>
            <a:pPr marL="477520" marR="6188075">
              <a:lnSpc>
                <a:spcPct val="101899"/>
              </a:lnSpc>
            </a:pPr>
            <a:endParaRPr lang="en-US" sz="2800" kern="0" spc="-5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477520" marR="6188075">
              <a:lnSpc>
                <a:spcPct val="101899"/>
              </a:lnSpc>
            </a:pPr>
            <a:r>
              <a:rPr lang="en-US" sz="2800" kern="0" spc="-5" dirty="0">
                <a:solidFill>
                  <a:prstClr val="black"/>
                </a:solidFill>
                <a:latin typeface="Courier"/>
                <a:cs typeface="Courier"/>
              </a:rPr>
              <a:t>i</a:t>
            </a:r>
            <a:r>
              <a:rPr lang="en-US" sz="2800" kern="0" dirty="0">
                <a:solidFill>
                  <a:prstClr val="black"/>
                </a:solidFill>
                <a:latin typeface="Courier"/>
                <a:cs typeface="Courier"/>
              </a:rPr>
              <a:t>t </a:t>
            </a:r>
            <a:r>
              <a:rPr lang="en-US" sz="2800" kern="0" spc="-5" dirty="0">
                <a:solidFill>
                  <a:srgbClr val="C8352B"/>
                </a:solidFill>
                <a:latin typeface="Courier"/>
                <a:cs typeface="Courier"/>
              </a:rPr>
              <a:t>'does something</a:t>
            </a:r>
            <a:r>
              <a:rPr lang="en-US" sz="2800" kern="0" dirty="0">
                <a:solidFill>
                  <a:srgbClr val="C8352B"/>
                </a:solidFill>
                <a:latin typeface="Courier"/>
                <a:cs typeface="Courier"/>
              </a:rPr>
              <a:t>' </a:t>
            </a:r>
            <a:r>
              <a:rPr lang="en-US" sz="2800" b="1" kern="0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8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     expect(</a:t>
            </a:r>
            <a:r>
              <a:rPr lang="en-US" sz="2800" dirty="0" err="1">
                <a:solidFill>
                  <a:srgbClr val="000000"/>
                </a:solidFill>
                <a:latin typeface="Courier"/>
                <a:cs typeface="Courier"/>
              </a:rPr>
              <a:t>chef_run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r>
              <a:rPr lang="en-US" sz="2800" dirty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to </a:t>
            </a:r>
            <a:r>
              <a:rPr lang="en-US" sz="2800" kern="0" dirty="0" err="1">
                <a:solidFill>
                  <a:srgbClr val="C8352B"/>
                </a:solidFill>
                <a:latin typeface="Courier"/>
                <a:cs typeface="Courier"/>
              </a:rPr>
              <a:t>action</a:t>
            </a:r>
            <a:r>
              <a:rPr lang="en-US" sz="2800" dirty="0" err="1" smtClean="0">
                <a:solidFill>
                  <a:srgbClr val="000000"/>
                </a:solidFill>
                <a:latin typeface="Courier"/>
                <a:cs typeface="Courier"/>
              </a:rPr>
              <a:t>_</a:t>
            </a:r>
            <a:r>
              <a:rPr lang="en-US" sz="2800" dirty="0" err="1">
                <a:solidFill>
                  <a:srgbClr val="22288F"/>
                </a:solidFill>
                <a:latin typeface="Courier"/>
                <a:cs typeface="Courier"/>
              </a:rPr>
              <a:t>resourcetype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('NAME OF THE RESOURCE')</a:t>
            </a:r>
          </a:p>
          <a:p>
            <a:r>
              <a:rPr lang="en-US" sz="2800" b="1" dirty="0">
                <a:solidFill>
                  <a:srgbClr val="008F00"/>
                </a:solidFill>
                <a:latin typeface="Courier"/>
                <a:cs typeface="Courier"/>
              </a:rPr>
              <a:t>  end</a:t>
            </a:r>
          </a:p>
          <a:p>
            <a:r>
              <a:rPr lang="en-US" sz="2800" b="1" dirty="0">
                <a:solidFill>
                  <a:srgbClr val="008F00"/>
                </a:solidFill>
                <a:latin typeface="Courier"/>
                <a:cs typeface="Courier"/>
              </a:rPr>
              <a:t> end</a:t>
            </a:r>
            <a:endParaRPr lang="en-US" sz="2800" b="1" dirty="0">
              <a:latin typeface="Courier"/>
              <a:cs typeface="Courier"/>
            </a:endParaRPr>
          </a:p>
        </p:txBody>
      </p:sp>
      <p:sp>
        <p:nvSpPr>
          <p:cNvPr id="15" name="object 41"/>
          <p:cNvSpPr txBox="1"/>
          <p:nvPr/>
        </p:nvSpPr>
        <p:spPr>
          <a:xfrm>
            <a:off x="431800" y="7086600"/>
            <a:ext cx="1562100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Clr>
                <a:srgbClr val="F38C24"/>
              </a:buClr>
              <a:tabLst>
                <a:tab pos="306070" algn="l"/>
                <a:tab pos="2559050" algn="l"/>
              </a:tabLst>
            </a:pPr>
            <a:r>
              <a:rPr lang="en-US" sz="3200" dirty="0" smtClean="0">
                <a:latin typeface="Arial"/>
                <a:cs typeface="Arial"/>
              </a:rPr>
              <a:t>This is an expectation. Stating an expectation that the </a:t>
            </a:r>
            <a:r>
              <a:rPr lang="en-US" sz="3200" dirty="0" err="1" smtClean="0">
                <a:latin typeface="Inconsolata"/>
                <a:cs typeface="Inconsolata"/>
              </a:rPr>
              <a:t>chef_run</a:t>
            </a:r>
            <a:r>
              <a:rPr lang="en-US" sz="3200" dirty="0" smtClean="0">
                <a:latin typeface="Arial"/>
                <a:cs typeface="Arial"/>
              </a:rPr>
              <a:t> to have a resource take a particular action.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1800" y="5486400"/>
            <a:ext cx="15621000" cy="457200"/>
          </a:xfrm>
          <a:prstGeom prst="rect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05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body" idx="1"/>
          </p:nvPr>
        </p:nvSpPr>
        <p:spPr>
          <a:xfrm>
            <a:off x="812800" y="1676400"/>
            <a:ext cx="14630400" cy="633507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583565">
              <a:lnSpc>
                <a:spcPct val="100000"/>
              </a:lnSpc>
            </a:pPr>
            <a:r>
              <a:rPr b="1" spc="-5" dirty="0">
                <a:latin typeface="Courier"/>
                <a:cs typeface="Courier"/>
              </a:rPr>
              <a:t>OPE</a:t>
            </a:r>
            <a:r>
              <a:rPr b="1" dirty="0">
                <a:latin typeface="Courier"/>
                <a:cs typeface="Courier"/>
              </a:rPr>
              <a:t>N </a:t>
            </a:r>
            <a:r>
              <a:rPr b="1" spc="-5" dirty="0">
                <a:latin typeface="Courier"/>
                <a:cs typeface="Courier"/>
              </a:rPr>
              <a:t>I</a:t>
            </a:r>
            <a:r>
              <a:rPr b="1" dirty="0">
                <a:latin typeface="Courier"/>
                <a:cs typeface="Courier"/>
              </a:rPr>
              <a:t>N EDITOR:</a:t>
            </a:r>
            <a:r>
              <a:rPr b="1" spc="-1070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...</a:t>
            </a:r>
            <a:r>
              <a:rPr dirty="0" smtClean="0">
                <a:latin typeface="Courier"/>
                <a:cs typeface="Courier"/>
              </a:rPr>
              <a:t>/motd/spec/unit/</a:t>
            </a:r>
            <a:r>
              <a:rPr lang="en-US" dirty="0" smtClean="0">
                <a:latin typeface="Courier"/>
                <a:cs typeface="Courier"/>
              </a:rPr>
              <a:t>recipes/</a:t>
            </a:r>
            <a:r>
              <a:rPr dirty="0" smtClean="0">
                <a:latin typeface="Courier"/>
                <a:cs typeface="Courier"/>
              </a:rPr>
              <a:t>default_spec.rb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Create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lang="en-US" dirty="0"/>
              <a:t>S</a:t>
            </a:r>
            <a:r>
              <a:rPr dirty="0" smtClean="0"/>
              <a:t>ke</a:t>
            </a:r>
            <a:r>
              <a:rPr spc="-10" dirty="0" smtClean="0"/>
              <a:t>l</a:t>
            </a:r>
            <a:r>
              <a:rPr dirty="0" smtClean="0"/>
              <a:t>e</a:t>
            </a:r>
            <a:r>
              <a:rPr spc="-5" dirty="0" smtClean="0"/>
              <a:t>t</a:t>
            </a:r>
            <a:r>
              <a:rPr spc="-10" dirty="0" smtClean="0"/>
              <a:t>o</a:t>
            </a:r>
            <a:r>
              <a:rPr spc="-5" dirty="0" smtClean="0"/>
              <a:t>n </a:t>
            </a:r>
            <a:r>
              <a:rPr lang="en-US" dirty="0"/>
              <a:t>T</a:t>
            </a:r>
            <a:r>
              <a:rPr dirty="0" smtClean="0"/>
              <a:t>est</a:t>
            </a:r>
            <a:endParaRPr dirty="0"/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8" name="object 48"/>
          <p:cNvSpPr txBox="1"/>
          <p:nvPr/>
        </p:nvSpPr>
        <p:spPr>
          <a:xfrm>
            <a:off x="812800" y="6553200"/>
            <a:ext cx="14500860" cy="18797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980" marR="119380" indent="-335280">
              <a:lnSpc>
                <a:spcPct val="101899"/>
              </a:lnSpc>
              <a:buClr>
                <a:srgbClr val="F38C24"/>
              </a:buClr>
              <a:buChar char="•"/>
              <a:tabLst>
                <a:tab pos="347980" algn="l"/>
              </a:tabLst>
            </a:pPr>
            <a:r>
              <a:rPr sz="4000" spc="-459" dirty="0">
                <a:latin typeface="Arial"/>
                <a:cs typeface="Arial"/>
              </a:rPr>
              <a:t>T</a:t>
            </a:r>
            <a:r>
              <a:rPr sz="4000" spc="10" dirty="0">
                <a:latin typeface="Arial"/>
                <a:cs typeface="Arial"/>
              </a:rPr>
              <a:t>e</a:t>
            </a:r>
            <a:r>
              <a:rPr sz="4000" spc="5" dirty="0">
                <a:latin typeface="Arial"/>
                <a:cs typeface="Arial"/>
              </a:rPr>
              <a:t>st </a:t>
            </a:r>
            <a:r>
              <a:rPr sz="4000" dirty="0">
                <a:latin typeface="Arial"/>
                <a:cs typeface="Arial"/>
              </a:rPr>
              <a:t>f</a:t>
            </a:r>
            <a:r>
              <a:rPr sz="4000" spc="5" dirty="0">
                <a:latin typeface="Arial"/>
                <a:cs typeface="Arial"/>
              </a:rPr>
              <a:t>il</a:t>
            </a:r>
            <a:r>
              <a:rPr sz="4000" spc="10" dirty="0">
                <a:latin typeface="Arial"/>
                <a:cs typeface="Arial"/>
              </a:rPr>
              <a:t>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na</a:t>
            </a:r>
            <a:r>
              <a:rPr sz="4000" spc="15" dirty="0">
                <a:latin typeface="Arial"/>
                <a:cs typeface="Arial"/>
              </a:rPr>
              <a:t>me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 smtClean="0">
                <a:latin typeface="Arial"/>
                <a:cs typeface="Arial"/>
              </a:rPr>
              <a:t>shou</a:t>
            </a:r>
            <a:r>
              <a:rPr sz="4000" spc="5" dirty="0" smtClean="0">
                <a:latin typeface="Arial"/>
                <a:cs typeface="Arial"/>
              </a:rPr>
              <a:t>l</a:t>
            </a:r>
            <a:r>
              <a:rPr sz="4000" spc="10" dirty="0" smtClean="0">
                <a:latin typeface="Arial"/>
                <a:cs typeface="Arial"/>
              </a:rPr>
              <a:t>d</a:t>
            </a:r>
            <a:r>
              <a:rPr sz="4000" spc="5" dirty="0" smtClean="0">
                <a:latin typeface="Arial"/>
                <a:cs typeface="Arial"/>
              </a:rPr>
              <a:t> </a:t>
            </a:r>
            <a:r>
              <a:rPr sz="4000" spc="15" dirty="0" smtClean="0">
                <a:latin typeface="Arial"/>
                <a:cs typeface="Arial"/>
              </a:rPr>
              <a:t>ma</a:t>
            </a:r>
            <a:r>
              <a:rPr sz="4000" dirty="0" smtClean="0">
                <a:latin typeface="Arial"/>
                <a:cs typeface="Arial"/>
              </a:rPr>
              <a:t>t</a:t>
            </a:r>
            <a:r>
              <a:rPr sz="4000" spc="10" dirty="0" smtClean="0">
                <a:latin typeface="Arial"/>
                <a:cs typeface="Arial"/>
              </a:rPr>
              <a:t>ch</a:t>
            </a:r>
            <a:r>
              <a:rPr sz="4000" spc="5" dirty="0" smtClean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recipe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spc="10" dirty="0">
                <a:latin typeface="Arial"/>
                <a:cs typeface="Arial"/>
              </a:rPr>
              <a:t>na</a:t>
            </a:r>
            <a:r>
              <a:rPr sz="4000" spc="15" dirty="0">
                <a:latin typeface="Arial"/>
                <a:cs typeface="Arial"/>
              </a:rPr>
              <a:t>me</a:t>
            </a:r>
            <a:r>
              <a:rPr sz="4000" spc="5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(</a:t>
            </a:r>
            <a:r>
              <a:rPr sz="4000" spc="10" dirty="0" smtClean="0">
                <a:latin typeface="Courier New"/>
                <a:cs typeface="Courier New"/>
              </a:rPr>
              <a:t>default</a:t>
            </a:r>
            <a:r>
              <a:rPr sz="4000" spc="5" dirty="0" smtClean="0">
                <a:latin typeface="Arial"/>
                <a:cs typeface="Arial"/>
              </a:rPr>
              <a:t>)</a:t>
            </a:r>
            <a:r>
              <a:rPr lang="en-US" sz="4000" spc="5" dirty="0">
                <a:latin typeface="Arial"/>
                <a:cs typeface="Arial"/>
              </a:rPr>
              <a:t> </a:t>
            </a:r>
            <a:r>
              <a:rPr lang="en-US" sz="4000" spc="5" dirty="0" smtClean="0">
                <a:latin typeface="Arial"/>
                <a:cs typeface="Arial"/>
              </a:rPr>
              <a:t>and </a:t>
            </a:r>
            <a:r>
              <a:rPr lang="en-US" sz="4000" b="1" u="sng" spc="5" dirty="0" smtClean="0">
                <a:latin typeface="Arial"/>
                <a:cs typeface="Arial"/>
              </a:rPr>
              <a:t>must</a:t>
            </a:r>
            <a:r>
              <a:rPr lang="en-US" sz="4000" b="1" spc="5" dirty="0" smtClean="0">
                <a:latin typeface="Arial"/>
                <a:cs typeface="Arial"/>
              </a:rPr>
              <a:t> </a:t>
            </a:r>
            <a:r>
              <a:rPr sz="4000" spc="5" dirty="0" smtClean="0">
                <a:latin typeface="Arial"/>
                <a:cs typeface="Arial"/>
              </a:rPr>
              <a:t>en</a:t>
            </a:r>
            <a:r>
              <a:rPr sz="4000" spc="10" dirty="0" smtClean="0">
                <a:latin typeface="Arial"/>
                <a:cs typeface="Arial"/>
              </a:rPr>
              <a:t>d</a:t>
            </a:r>
            <a:r>
              <a:rPr sz="4000" spc="5" dirty="0" smtClean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i</a:t>
            </a:r>
            <a:r>
              <a:rPr sz="4000" spc="10" dirty="0">
                <a:latin typeface="Arial"/>
                <a:cs typeface="Arial"/>
              </a:rPr>
              <a:t>n</a:t>
            </a:r>
            <a:r>
              <a:rPr sz="4000" dirty="0">
                <a:latin typeface="Arial"/>
                <a:cs typeface="Arial"/>
              </a:rPr>
              <a:t> </a:t>
            </a:r>
            <a:r>
              <a:rPr sz="4000" spc="10" dirty="0" smtClean="0">
                <a:latin typeface="Courier New"/>
                <a:cs typeface="Courier New"/>
              </a:rPr>
              <a:t>_spec.rb</a:t>
            </a:r>
            <a:endParaRPr lang="en-US" sz="4000" spc="10" dirty="0" smtClean="0">
              <a:latin typeface="Courier New"/>
              <a:cs typeface="Courier New"/>
            </a:endParaRPr>
          </a:p>
          <a:p>
            <a:pPr marL="347980" marR="119380" indent="-335280">
              <a:lnSpc>
                <a:spcPct val="101899"/>
              </a:lnSpc>
              <a:buClr>
                <a:srgbClr val="F38C24"/>
              </a:buClr>
              <a:buChar char="•"/>
              <a:tabLst>
                <a:tab pos="347980" algn="l"/>
              </a:tabLst>
            </a:pPr>
            <a:r>
              <a:rPr lang="en-US" sz="4000" spc="10" dirty="0" smtClean="0">
                <a:latin typeface="Arial"/>
                <a:cs typeface="Arial"/>
              </a:rPr>
              <a:t>An </a:t>
            </a:r>
            <a:r>
              <a:rPr lang="en-US" sz="4000" spc="10" dirty="0" smtClean="0">
                <a:latin typeface="Courier New"/>
                <a:cs typeface="Courier New"/>
              </a:rPr>
              <a:t>it</a:t>
            </a:r>
            <a:r>
              <a:rPr lang="en-US" sz="4000" spc="10" dirty="0" smtClean="0">
                <a:latin typeface="Arial"/>
                <a:cs typeface="Arial"/>
              </a:rPr>
              <a:t> without a </a:t>
            </a:r>
            <a:r>
              <a:rPr lang="en-US" sz="4000" spc="10" dirty="0" err="1" smtClean="0">
                <a:latin typeface="Courier New"/>
                <a:cs typeface="Courier New"/>
              </a:rPr>
              <a:t>do..end</a:t>
            </a:r>
            <a:r>
              <a:rPr lang="en-US" sz="4000" spc="10" dirty="0" smtClean="0">
                <a:latin typeface="Courier New"/>
                <a:cs typeface="Courier New"/>
              </a:rPr>
              <a:t> </a:t>
            </a:r>
            <a:r>
              <a:rPr lang="en-US" sz="4000" spc="10" dirty="0" smtClean="0">
                <a:latin typeface="Arial"/>
                <a:cs typeface="Arial"/>
              </a:rPr>
              <a:t>block means the test is </a:t>
            </a:r>
            <a:r>
              <a:rPr lang="en-US" sz="4000" b="1" spc="10" dirty="0" smtClean="0">
                <a:latin typeface="Arial"/>
                <a:cs typeface="Arial"/>
              </a:rPr>
              <a:t>pending</a:t>
            </a:r>
            <a:endParaRPr sz="4000" b="1" dirty="0">
              <a:latin typeface="Arial"/>
              <a:cs typeface="Arial"/>
            </a:endParaRPr>
          </a:p>
        </p:txBody>
      </p:sp>
      <p:sp>
        <p:nvSpPr>
          <p:cNvPr id="31" name="object 41"/>
          <p:cNvSpPr/>
          <p:nvPr/>
        </p:nvSpPr>
        <p:spPr>
          <a:xfrm>
            <a:off x="651300" y="2362200"/>
            <a:ext cx="15172900" cy="4038600"/>
          </a:xfrm>
          <a:custGeom>
            <a:avLst/>
            <a:gdLst/>
            <a:ahLst/>
            <a:cxnLst/>
            <a:rect l="l" t="t" r="r" b="b"/>
            <a:pathLst>
              <a:path w="14630400" h="2921000">
                <a:moveTo>
                  <a:pt x="0" y="0"/>
                </a:moveTo>
                <a:lnTo>
                  <a:pt x="14630400" y="0"/>
                </a:lnTo>
                <a:lnTo>
                  <a:pt x="14630400" y="2921000"/>
                </a:lnTo>
                <a:lnTo>
                  <a:pt x="0" y="2921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none" lIns="0" tIns="0" rIns="0" bIns="0" rtlCol="0">
            <a:noAutofit/>
          </a:bodyPr>
          <a:lstStyle/>
          <a:p>
            <a:pPr marL="203200" lvl="0"/>
            <a:r>
              <a:rPr lang="en-US" sz="2400" kern="0" dirty="0">
                <a:solidFill>
                  <a:srgbClr val="008F00"/>
                </a:solidFill>
                <a:latin typeface="Courier"/>
                <a:cs typeface="Courier"/>
              </a:rPr>
              <a:t>require </a:t>
            </a:r>
            <a:r>
              <a:rPr lang="en-US" sz="2400" kern="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sz="2400" kern="0" dirty="0" err="1">
                <a:solidFill>
                  <a:srgbClr val="C8352B"/>
                </a:solidFill>
                <a:latin typeface="Courier"/>
                <a:cs typeface="Courier"/>
              </a:rPr>
              <a:t>spec_helper</a:t>
            </a:r>
            <a:r>
              <a:rPr lang="en-US" sz="2400" kern="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endParaRPr lang="en-US" sz="24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203200" lvl="0">
              <a:tabLst>
                <a:tab pos="4730115" algn="l"/>
              </a:tabLst>
            </a:pPr>
            <a:endParaRPr lang="en-US" sz="24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203200" lvl="0">
              <a:tabLst>
                <a:tab pos="4730115" algn="l"/>
              </a:tabLst>
            </a:pPr>
            <a:r>
              <a:rPr lang="en-US" sz="2400" kern="0" spc="-5" dirty="0" smtClean="0">
                <a:solidFill>
                  <a:prstClr val="black"/>
                </a:solidFill>
                <a:latin typeface="Courier"/>
                <a:cs typeface="Courier"/>
              </a:rPr>
              <a:t>describ</a:t>
            </a:r>
            <a:r>
              <a:rPr lang="en-US" sz="2400" kern="0" dirty="0" smtClean="0">
                <a:solidFill>
                  <a:prstClr val="black"/>
                </a:solidFill>
                <a:latin typeface="Courier"/>
                <a:cs typeface="Courier"/>
              </a:rPr>
              <a:t>e </a:t>
            </a:r>
            <a:r>
              <a:rPr lang="en-US" sz="2400" kern="0" dirty="0" smtClean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sz="2400" kern="0" dirty="0" err="1" smtClean="0">
                <a:solidFill>
                  <a:srgbClr val="C8352B"/>
                </a:solidFill>
                <a:latin typeface="Courier"/>
                <a:cs typeface="Courier"/>
              </a:rPr>
              <a:t>motd</a:t>
            </a:r>
            <a:r>
              <a:rPr lang="en-US" sz="2400" kern="0" dirty="0" smtClean="0">
                <a:solidFill>
                  <a:srgbClr val="C8352B"/>
                </a:solidFill>
                <a:latin typeface="Courier"/>
                <a:cs typeface="Courier"/>
              </a:rPr>
              <a:t>::default' </a:t>
            </a:r>
            <a:r>
              <a:rPr lang="en-US" sz="2400" b="1" kern="0" dirty="0" smtClean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400" kern="0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203200" lvl="0">
              <a:tabLst>
                <a:tab pos="4730115" algn="l"/>
              </a:tabLst>
            </a:pPr>
            <a:r>
              <a:rPr lang="en-US" sz="2400" kern="0" dirty="0">
                <a:solidFill>
                  <a:prstClr val="black"/>
                </a:solidFill>
                <a:latin typeface="Courier"/>
                <a:cs typeface="Courier"/>
              </a:rPr>
              <a:t> </a:t>
            </a:r>
            <a:r>
              <a:rPr lang="en-US" sz="2400" kern="0" dirty="0" smtClean="0">
                <a:solidFill>
                  <a:prstClr val="black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let</a:t>
            </a:r>
            <a:r>
              <a:rPr lang="en-US" sz="2400" dirty="0">
                <a:latin typeface="Courier"/>
                <a:cs typeface="Courier"/>
              </a:rPr>
              <a:t>(:</a:t>
            </a:r>
            <a:r>
              <a:rPr lang="en-US" sz="2400" dirty="0" err="1">
                <a:solidFill>
                  <a:srgbClr val="22288F"/>
                </a:solidFill>
                <a:latin typeface="Courier"/>
                <a:cs typeface="Courier"/>
              </a:rPr>
              <a:t>chef_run</a:t>
            </a:r>
            <a:r>
              <a:rPr lang="en-US" sz="2400" dirty="0">
                <a:latin typeface="Courier"/>
                <a:cs typeface="Courier"/>
              </a:rPr>
              <a:t>) do</a:t>
            </a:r>
          </a:p>
          <a:p>
            <a:pPr marL="203200"/>
            <a:r>
              <a:rPr lang="en-US" sz="2400" dirty="0" smtClean="0">
                <a:latin typeface="Courier"/>
                <a:cs typeface="Courier"/>
              </a:rPr>
              <a:t>    runner </a:t>
            </a:r>
            <a:r>
              <a:rPr lang="en-US" sz="2400" dirty="0">
                <a:latin typeface="Courier"/>
                <a:cs typeface="Courier"/>
              </a:rPr>
              <a:t>= </a:t>
            </a:r>
            <a:r>
              <a:rPr lang="en-US" sz="2400" dirty="0" err="1">
                <a:solidFill>
                  <a:srgbClr val="9C1200"/>
                </a:solidFill>
                <a:latin typeface="Courier"/>
                <a:cs typeface="Courier"/>
              </a:rPr>
              <a:t>ChefSpec</a:t>
            </a:r>
            <a:r>
              <a:rPr lang="en-US" sz="2400" dirty="0">
                <a:solidFill>
                  <a:srgbClr val="797979"/>
                </a:solidFill>
                <a:latin typeface="Courier"/>
                <a:cs typeface="Courier"/>
              </a:rPr>
              <a:t>::</a:t>
            </a:r>
            <a:r>
              <a:rPr lang="en-US" sz="2400" dirty="0" err="1">
                <a:solidFill>
                  <a:srgbClr val="9C1200"/>
                </a:solidFill>
                <a:latin typeface="Courier"/>
                <a:cs typeface="Courier"/>
              </a:rPr>
              <a:t>ServerRunner</a:t>
            </a:r>
            <a:r>
              <a:rPr lang="en-US" sz="2400" dirty="0" err="1">
                <a:latin typeface="Courier"/>
                <a:cs typeface="Courier"/>
              </a:rPr>
              <a:t>.new</a:t>
            </a:r>
            <a:endParaRPr lang="en-US" sz="2400" dirty="0">
              <a:latin typeface="Courier"/>
              <a:cs typeface="Courier"/>
            </a:endParaRPr>
          </a:p>
          <a:p>
            <a:pPr marL="203200"/>
            <a:r>
              <a:rPr lang="en-US" sz="2400" dirty="0" smtClean="0">
                <a:latin typeface="Courier"/>
                <a:cs typeface="Courier"/>
              </a:rPr>
              <a:t>    </a:t>
            </a:r>
            <a:r>
              <a:rPr lang="en-US" sz="2400" dirty="0" err="1" smtClean="0">
                <a:latin typeface="Courier"/>
                <a:cs typeface="Courier"/>
              </a:rPr>
              <a:t>runner.converge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 err="1">
                <a:latin typeface="Courier"/>
                <a:cs typeface="Courier"/>
              </a:rPr>
              <a:t>described_recipe</a:t>
            </a:r>
            <a:r>
              <a:rPr lang="en-US" sz="2400" dirty="0">
                <a:latin typeface="Courier"/>
                <a:cs typeface="Courier"/>
              </a:rPr>
              <a:t>)</a:t>
            </a:r>
          </a:p>
          <a:p>
            <a:pPr marL="203200"/>
            <a:r>
              <a:rPr lang="en-US" sz="2400" dirty="0" smtClean="0">
                <a:latin typeface="Courier"/>
                <a:cs typeface="Courier"/>
              </a:rPr>
              <a:t>  end</a:t>
            </a:r>
            <a:endParaRPr lang="en-US" sz="2400" dirty="0">
              <a:latin typeface="Courier"/>
              <a:cs typeface="Courier"/>
            </a:endParaRPr>
          </a:p>
          <a:p>
            <a:pPr marL="203200" marR="6188075">
              <a:lnSpc>
                <a:spcPct val="101899"/>
              </a:lnSpc>
            </a:pPr>
            <a:endParaRPr lang="en-US" sz="2400" kern="0" spc="-5" dirty="0">
              <a:solidFill>
                <a:prstClr val="black"/>
              </a:solidFill>
              <a:latin typeface="Courier"/>
              <a:cs typeface="Courier"/>
            </a:endParaRPr>
          </a:p>
          <a:p>
            <a:pPr marL="203200" marR="6188075">
              <a:lnSpc>
                <a:spcPct val="101899"/>
              </a:lnSpc>
            </a:pP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it </a:t>
            </a:r>
            <a:r>
              <a:rPr lang="en-US" sz="2400" dirty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400" spc="-5" dirty="0">
                <a:solidFill>
                  <a:srgbClr val="C8352B"/>
                </a:solidFill>
                <a:latin typeface="Courier"/>
                <a:cs typeface="Courier"/>
              </a:rPr>
              <a:t>create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s </a:t>
            </a:r>
            <a:r>
              <a:rPr lang="en-US" sz="2400" spc="-5" dirty="0">
                <a:solidFill>
                  <a:srgbClr val="C8352B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n </a:t>
            </a:r>
            <a:r>
              <a:rPr lang="en-US" sz="2400" spc="-5" dirty="0" err="1">
                <a:solidFill>
                  <a:srgbClr val="C8352B"/>
                </a:solidFill>
                <a:latin typeface="Courier"/>
                <a:cs typeface="Courier"/>
              </a:rPr>
              <a:t>mot</a:t>
            </a:r>
            <a:r>
              <a:rPr lang="en-US" sz="2400" dirty="0" err="1">
                <a:solidFill>
                  <a:srgbClr val="C8352B"/>
                </a:solidFill>
                <a:latin typeface="Courier"/>
                <a:cs typeface="Courier"/>
              </a:rPr>
              <a:t>d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C8352B"/>
                </a:solidFill>
                <a:latin typeface="Courier"/>
                <a:cs typeface="Courier"/>
              </a:rPr>
              <a:t>correctly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'</a:t>
            </a:r>
          </a:p>
          <a:p>
            <a:pPr marL="203200" marR="6188075">
              <a:lnSpc>
                <a:spcPct val="101899"/>
              </a:lnSpc>
            </a:pPr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  <a:endParaRPr lang="en-US" sz="2400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846999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738664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rspe</a:t>
            </a:r>
            <a:r>
              <a:rPr sz="4800" dirty="0" smtClean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297965" cy="1086873"/>
          </a:xfrm>
          <a:prstGeom prst="rect">
            <a:avLst/>
          </a:prstGeom>
        </p:spPr>
        <p:txBody>
          <a:bodyPr vert="horz" wrap="square" lIns="0" tIns="15434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50" spc="-5" dirty="0"/>
              <a:t>Exe</a:t>
            </a:r>
            <a:r>
              <a:rPr sz="6050" dirty="0"/>
              <a:t>r</a:t>
            </a:r>
            <a:r>
              <a:rPr sz="6050" spc="-5" dirty="0"/>
              <a:t>c</a:t>
            </a:r>
            <a:r>
              <a:rPr sz="6050" spc="-10" dirty="0"/>
              <a:t>i</a:t>
            </a:r>
            <a:r>
              <a:rPr sz="6050" spc="-5" dirty="0"/>
              <a:t>se: </a:t>
            </a:r>
            <a:r>
              <a:rPr sz="6050" dirty="0"/>
              <a:t>R</a:t>
            </a:r>
            <a:r>
              <a:rPr sz="6050" spc="-10" dirty="0"/>
              <a:t>u</a:t>
            </a:r>
            <a:r>
              <a:rPr sz="6050" spc="-5" dirty="0"/>
              <a:t>n </a:t>
            </a:r>
            <a:r>
              <a:rPr sz="6050" dirty="0" err="1"/>
              <a:t>rs</a:t>
            </a:r>
            <a:r>
              <a:rPr sz="6050" spc="-10" dirty="0" err="1"/>
              <a:t>p</a:t>
            </a:r>
            <a:r>
              <a:rPr sz="6050" spc="-5" dirty="0" err="1"/>
              <a:t>ec</a:t>
            </a:r>
            <a:r>
              <a:rPr sz="6050" spc="-5" dirty="0"/>
              <a:t> </a:t>
            </a:r>
            <a:r>
              <a:rPr lang="en-US" sz="6050" spc="-5" dirty="0" smtClean="0"/>
              <a:t>F</a:t>
            </a:r>
            <a:r>
              <a:rPr sz="6050" spc="-5" dirty="0" smtClean="0"/>
              <a:t>r</a:t>
            </a:r>
            <a:r>
              <a:rPr sz="6050" spc="-10" dirty="0" smtClean="0"/>
              <a:t>o</a:t>
            </a:r>
            <a:r>
              <a:rPr sz="6050" spc="-5" dirty="0" smtClean="0"/>
              <a:t>m </a:t>
            </a:r>
            <a:r>
              <a:rPr sz="6050" spc="-5" dirty="0"/>
              <a:t>t</a:t>
            </a:r>
            <a:r>
              <a:rPr sz="6050" spc="-10" dirty="0"/>
              <a:t>h</a:t>
            </a:r>
            <a:r>
              <a:rPr sz="6050" spc="-5" dirty="0"/>
              <a:t>e </a:t>
            </a:r>
            <a:r>
              <a:rPr lang="en-US" sz="6050" spc="-5" dirty="0" smtClean="0"/>
              <a:t>C</a:t>
            </a:r>
            <a:r>
              <a:rPr sz="6050" spc="-10" dirty="0" smtClean="0"/>
              <a:t>oo</a:t>
            </a:r>
            <a:r>
              <a:rPr sz="6050" spc="-5" dirty="0" smtClean="0"/>
              <a:t>k</a:t>
            </a:r>
            <a:r>
              <a:rPr sz="6050" spc="-10" dirty="0" smtClean="0"/>
              <a:t>boo</a:t>
            </a:r>
            <a:r>
              <a:rPr sz="6050" spc="-5" dirty="0" smtClean="0"/>
              <a:t>k</a:t>
            </a:r>
            <a:endParaRPr sz="6050" dirty="0"/>
          </a:p>
        </p:txBody>
      </p:sp>
      <p:sp>
        <p:nvSpPr>
          <p:cNvPr id="41" name="object 41"/>
          <p:cNvSpPr/>
          <p:nvPr/>
        </p:nvSpPr>
        <p:spPr>
          <a:xfrm>
            <a:off x="800100" y="2895600"/>
            <a:ext cx="14655800" cy="57150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2895600"/>
            <a:ext cx="14655800" cy="57150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232953" y="3048000"/>
            <a:ext cx="13524447" cy="4308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  <a:latin typeface="Courier"/>
              </a:rPr>
              <a:t>*</a:t>
            </a:r>
            <a:endParaRPr lang="en-US" sz="2800" dirty="0">
              <a:solidFill>
                <a:srgbClr val="FFFFFF"/>
              </a:solidFill>
              <a:latin typeface="Courier"/>
            </a:endParaRPr>
          </a:p>
          <a:p>
            <a:r>
              <a:rPr lang="en-US" sz="2800" dirty="0">
                <a:solidFill>
                  <a:srgbClr val="FFFFFF"/>
                </a:solidFill>
                <a:latin typeface="Courier"/>
              </a:rPr>
              <a:t>Pending:</a:t>
            </a:r>
          </a:p>
          <a:p>
            <a:r>
              <a:rPr lang="en-US" sz="2800" dirty="0">
                <a:solidFill>
                  <a:srgbClr val="FFFFFF"/>
                </a:solidFill>
                <a:latin typeface="Courier"/>
              </a:rPr>
              <a:t> </a:t>
            </a:r>
            <a:r>
              <a:rPr lang="en-US" sz="2800" dirty="0" smtClean="0">
                <a:solidFill>
                  <a:srgbClr val="FFFFFF"/>
                </a:solidFill>
                <a:latin typeface="Courier"/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  <a:latin typeface="Courier"/>
              </a:rPr>
              <a:t>motd</a:t>
            </a:r>
            <a:r>
              <a:rPr lang="en-US" sz="2800" dirty="0">
                <a:solidFill>
                  <a:srgbClr val="FFFFFF"/>
                </a:solidFill>
                <a:latin typeface="Courier"/>
              </a:rPr>
              <a:t>::default </a:t>
            </a:r>
            <a:r>
              <a:rPr lang="en-US" sz="2800" dirty="0" smtClean="0">
                <a:solidFill>
                  <a:srgbClr val="FFFFFF"/>
                </a:solidFill>
                <a:latin typeface="Courier"/>
              </a:rPr>
              <a:t>creates an </a:t>
            </a:r>
            <a:r>
              <a:rPr lang="en-US" sz="2800" dirty="0" err="1" smtClean="0">
                <a:solidFill>
                  <a:srgbClr val="FFFFFF"/>
                </a:solidFill>
                <a:latin typeface="Courier"/>
              </a:rPr>
              <a:t>motd</a:t>
            </a:r>
            <a:r>
              <a:rPr lang="en-US" sz="2800" dirty="0" smtClean="0">
                <a:solidFill>
                  <a:srgbClr val="FFFFFF"/>
                </a:solidFill>
                <a:latin typeface="Courier"/>
              </a:rPr>
              <a:t> correctly</a:t>
            </a:r>
            <a:endParaRPr lang="en-US" sz="2800" dirty="0">
              <a:solidFill>
                <a:srgbClr val="FFFFFF"/>
              </a:solidFill>
              <a:latin typeface="Courier"/>
            </a:endParaRPr>
          </a:p>
          <a:p>
            <a:r>
              <a:rPr lang="en-US" sz="2800" dirty="0" smtClean="0">
                <a:solidFill>
                  <a:srgbClr val="FFFFFF"/>
                </a:solidFill>
                <a:latin typeface="Courier"/>
              </a:rPr>
              <a:t>    # Not yet implemented</a:t>
            </a:r>
            <a:endParaRPr lang="en-US" sz="2800" dirty="0">
              <a:solidFill>
                <a:srgbClr val="FFFFFF"/>
              </a:solidFill>
              <a:latin typeface="Courier"/>
            </a:endParaRPr>
          </a:p>
          <a:p>
            <a:r>
              <a:rPr lang="en-US" sz="2800" dirty="0" smtClean="0">
                <a:solidFill>
                  <a:srgbClr val="FFFFFF"/>
                </a:solidFill>
                <a:latin typeface="Courier"/>
              </a:rPr>
              <a:t>    # </a:t>
            </a:r>
            <a:r>
              <a:rPr lang="en-US" sz="2800" dirty="0">
                <a:solidFill>
                  <a:srgbClr val="FFFFFF"/>
                </a:solidFill>
                <a:latin typeface="Courier"/>
              </a:rPr>
              <a:t>.</a:t>
            </a:r>
            <a:r>
              <a:rPr lang="en-US" sz="2800" dirty="0" smtClean="0">
                <a:solidFill>
                  <a:srgbClr val="FFFFFF"/>
                </a:solidFill>
                <a:latin typeface="Courier"/>
              </a:rPr>
              <a:t>/spec</a:t>
            </a:r>
            <a:r>
              <a:rPr lang="en-US" sz="2800" dirty="0">
                <a:solidFill>
                  <a:srgbClr val="FFFFFF"/>
                </a:solidFill>
                <a:latin typeface="Courier"/>
              </a:rPr>
              <a:t>/unit</a:t>
            </a:r>
            <a:r>
              <a:rPr lang="en-US" sz="2800" dirty="0" smtClean="0">
                <a:solidFill>
                  <a:srgbClr val="FFFFFF"/>
                </a:solidFill>
                <a:latin typeface="Courier"/>
              </a:rPr>
              <a:t>/recipes/default_spec.rb</a:t>
            </a:r>
            <a:r>
              <a:rPr lang="en-US" sz="2800" dirty="0">
                <a:solidFill>
                  <a:srgbClr val="FFFFFF"/>
                </a:solidFill>
                <a:latin typeface="Courier"/>
              </a:rPr>
              <a:t>:7</a:t>
            </a:r>
          </a:p>
          <a:p>
            <a:endParaRPr lang="en-US" sz="2800" dirty="0" smtClean="0">
              <a:solidFill>
                <a:srgbClr val="FFFFFF"/>
              </a:solidFill>
              <a:latin typeface="Courier"/>
            </a:endParaRPr>
          </a:p>
          <a:p>
            <a:r>
              <a:rPr lang="en-US" sz="2800" dirty="0" smtClean="0">
                <a:solidFill>
                  <a:srgbClr val="FFFFFF"/>
                </a:solidFill>
                <a:latin typeface="Courier"/>
              </a:rPr>
              <a:t>Finished </a:t>
            </a:r>
            <a:r>
              <a:rPr lang="en-US" sz="2800" dirty="0">
                <a:solidFill>
                  <a:srgbClr val="FFFFFF"/>
                </a:solidFill>
                <a:latin typeface="Courier"/>
              </a:rPr>
              <a:t>in 0.00033 seconds</a:t>
            </a:r>
          </a:p>
          <a:p>
            <a:r>
              <a:rPr lang="en-US" sz="2800" dirty="0">
                <a:solidFill>
                  <a:srgbClr val="FFFFFF"/>
                </a:solidFill>
                <a:latin typeface="Courier"/>
              </a:rPr>
              <a:t>1 example, 0 failures, 1 pending</a:t>
            </a:r>
          </a:p>
          <a:p>
            <a:endParaRPr lang="en-US" sz="2800" dirty="0" smtClean="0">
              <a:solidFill>
                <a:srgbClr val="FFFFFF"/>
              </a:solidFill>
              <a:latin typeface="Courier"/>
            </a:endParaRPr>
          </a:p>
          <a:p>
            <a:r>
              <a:rPr lang="en-US" sz="2800" dirty="0">
                <a:solidFill>
                  <a:srgbClr val="FFFFFF"/>
                </a:solidFill>
                <a:latin typeface="Courier"/>
              </a:rPr>
              <a:t> </a:t>
            </a:r>
            <a:r>
              <a:rPr lang="en-US" sz="2800" dirty="0" smtClean="0">
                <a:solidFill>
                  <a:srgbClr val="FFFFFF"/>
                </a:solidFill>
                <a:latin typeface="Courier"/>
              </a:rPr>
              <a:t> No </a:t>
            </a:r>
            <a:r>
              <a:rPr lang="en-US" sz="2800" dirty="0">
                <a:solidFill>
                  <a:srgbClr val="FFFFFF"/>
                </a:solidFill>
                <a:latin typeface="Courier"/>
              </a:rPr>
              <a:t>Chef resources found, skipping coverage calculation...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383704" y="1816100"/>
            <a:ext cx="1402938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"/>
                <a:cs typeface="Courier"/>
              </a:rPr>
              <a:t>...</a:t>
            </a:r>
            <a:r>
              <a:rPr sz="3200" dirty="0" smtClean="0">
                <a:latin typeface="Courier"/>
                <a:cs typeface="Courier"/>
              </a:rPr>
              <a:t>/</a:t>
            </a:r>
            <a:r>
              <a:rPr sz="3200" dirty="0">
                <a:latin typeface="Courier"/>
                <a:cs typeface="Courier"/>
              </a:rPr>
              <a:t>motd/spec/unit</a:t>
            </a:r>
            <a:r>
              <a:rPr sz="3200" dirty="0" smtClean="0">
                <a:latin typeface="Courier"/>
                <a:cs typeface="Courier"/>
              </a:rPr>
              <a:t>/</a:t>
            </a:r>
            <a:r>
              <a:rPr lang="en-US" sz="3200" dirty="0" smtClean="0">
                <a:latin typeface="Courier"/>
                <a:cs typeface="Courier"/>
              </a:rPr>
              <a:t>recipes/</a:t>
            </a:r>
            <a:r>
              <a:rPr sz="3200" dirty="0" smtClean="0">
                <a:latin typeface="Courier"/>
                <a:cs typeface="Courier"/>
              </a:rPr>
              <a:t>default_spec.rb</a:t>
            </a:r>
            <a:endParaRPr sz="3200" dirty="0">
              <a:latin typeface="Courier"/>
              <a:cs typeface="Courier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223000" y="8153400"/>
            <a:ext cx="34799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b="1" spc="-5" dirty="0" smtClean="0">
                <a:latin typeface="Courier New"/>
                <a:cs typeface="Courier New"/>
              </a:rPr>
              <a:t>SAVE</a:t>
            </a:r>
            <a:r>
              <a:rPr lang="en-US" sz="3200" b="1" spc="-5" dirty="0" smtClean="0">
                <a:latin typeface="Courier New"/>
                <a:cs typeface="Courier New"/>
              </a:rPr>
              <a:t> FILE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lang="en-US" dirty="0"/>
              <a:t>R</a:t>
            </a:r>
            <a:r>
              <a:rPr dirty="0" smtClean="0"/>
              <a:t>ea</a:t>
            </a:r>
            <a:r>
              <a:rPr spc="-5" dirty="0" smtClean="0"/>
              <a:t>l </a:t>
            </a:r>
            <a:r>
              <a:rPr lang="en-US" dirty="0"/>
              <a:t>T</a:t>
            </a:r>
            <a:r>
              <a:rPr dirty="0" smtClean="0"/>
              <a:t>est</a:t>
            </a:r>
            <a:endParaRPr dirty="0"/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51" name="object 41"/>
          <p:cNvSpPr/>
          <p:nvPr/>
        </p:nvSpPr>
        <p:spPr>
          <a:xfrm>
            <a:off x="651300" y="2362200"/>
            <a:ext cx="15172900" cy="5791200"/>
          </a:xfrm>
          <a:custGeom>
            <a:avLst/>
            <a:gdLst/>
            <a:ahLst/>
            <a:cxnLst/>
            <a:rect l="l" t="t" r="r" b="b"/>
            <a:pathLst>
              <a:path w="14630400" h="2921000">
                <a:moveTo>
                  <a:pt x="0" y="0"/>
                </a:moveTo>
                <a:lnTo>
                  <a:pt x="14630400" y="0"/>
                </a:lnTo>
                <a:lnTo>
                  <a:pt x="14630400" y="2921000"/>
                </a:lnTo>
                <a:lnTo>
                  <a:pt x="0" y="2921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none" lIns="0" tIns="0" rIns="0" bIns="0" rtlCol="0">
            <a:noAutofit/>
          </a:bodyPr>
          <a:lstStyle/>
          <a:p>
            <a:pPr marL="203200" lvl="0"/>
            <a:r>
              <a:rPr lang="en-US" sz="2400" kern="0" dirty="0" smtClean="0">
                <a:solidFill>
                  <a:srgbClr val="008F00"/>
                </a:solidFill>
                <a:latin typeface="Courier"/>
                <a:cs typeface="Courier"/>
              </a:rPr>
              <a:t>require </a:t>
            </a:r>
            <a:r>
              <a:rPr lang="en-US" sz="2400" kern="0" dirty="0" smtClean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sz="2400" kern="0" dirty="0" err="1" smtClean="0">
                <a:solidFill>
                  <a:srgbClr val="C8352B"/>
                </a:solidFill>
                <a:latin typeface="Courier"/>
                <a:cs typeface="Courier"/>
              </a:rPr>
              <a:t>spec_helper</a:t>
            </a:r>
            <a:r>
              <a:rPr lang="en-US" sz="2400" kern="0" dirty="0" smtClean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endParaRPr lang="en-US" sz="2400" kern="0" dirty="0" smtClean="0">
              <a:solidFill>
                <a:prstClr val="black"/>
              </a:solidFill>
              <a:latin typeface="Courier"/>
              <a:cs typeface="Courier"/>
            </a:endParaRPr>
          </a:p>
          <a:p>
            <a:pPr marL="190500" marR="7821930">
              <a:lnSpc>
                <a:spcPct val="201399"/>
              </a:lnSpc>
            </a:pPr>
            <a:r>
              <a:rPr lang="en-US" sz="2400" spc="-5" dirty="0">
                <a:latin typeface="Courier"/>
                <a:cs typeface="Courier"/>
              </a:rPr>
              <a:t>describ</a:t>
            </a:r>
            <a:r>
              <a:rPr lang="en-US" sz="2400" dirty="0">
                <a:latin typeface="Courier"/>
                <a:cs typeface="Courier"/>
              </a:rPr>
              <a:t>e 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sz="2400" dirty="0" err="1">
                <a:solidFill>
                  <a:srgbClr val="C8352B"/>
                </a:solidFill>
                <a:latin typeface="Courier"/>
                <a:cs typeface="Courier"/>
              </a:rPr>
              <a:t>motd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::default' </a:t>
            </a:r>
            <a:r>
              <a:rPr lang="en-US" sz="24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400" dirty="0">
              <a:latin typeface="Courier"/>
              <a:cs typeface="Courier"/>
            </a:endParaRPr>
          </a:p>
          <a:p>
            <a:pPr marL="203200" lvl="0">
              <a:tabLst>
                <a:tab pos="4730115" algn="l"/>
              </a:tabLst>
            </a:pPr>
            <a:r>
              <a:rPr lang="en-US" sz="2400" kern="0" dirty="0">
                <a:solidFill>
                  <a:prstClr val="black"/>
                </a:solidFill>
                <a:latin typeface="Courier"/>
                <a:cs typeface="Courier"/>
              </a:rPr>
              <a:t> </a:t>
            </a:r>
            <a:r>
              <a:rPr lang="en-US" sz="2400" kern="0" dirty="0" smtClean="0">
                <a:solidFill>
                  <a:prstClr val="black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let</a:t>
            </a:r>
            <a:r>
              <a:rPr lang="en-US" sz="2400" dirty="0">
                <a:latin typeface="Courier"/>
                <a:cs typeface="Courier"/>
              </a:rPr>
              <a:t>(:</a:t>
            </a:r>
            <a:r>
              <a:rPr lang="en-US" sz="2400" dirty="0" err="1">
                <a:solidFill>
                  <a:srgbClr val="22288F"/>
                </a:solidFill>
                <a:latin typeface="Courier"/>
                <a:cs typeface="Courier"/>
              </a:rPr>
              <a:t>chef_run</a:t>
            </a:r>
            <a:r>
              <a:rPr lang="en-US" sz="2400" dirty="0">
                <a:latin typeface="Courier"/>
                <a:cs typeface="Courier"/>
              </a:rPr>
              <a:t>) do</a:t>
            </a:r>
          </a:p>
          <a:p>
            <a:pPr marL="203200"/>
            <a:r>
              <a:rPr lang="en-US" sz="2400" dirty="0">
                <a:latin typeface="Courier"/>
                <a:cs typeface="Courier"/>
              </a:rPr>
              <a:t>    runner = </a:t>
            </a:r>
            <a:r>
              <a:rPr lang="en-US" sz="2400" dirty="0" err="1">
                <a:solidFill>
                  <a:srgbClr val="9C1200"/>
                </a:solidFill>
                <a:latin typeface="Courier"/>
                <a:cs typeface="Courier"/>
              </a:rPr>
              <a:t>ChefSpec</a:t>
            </a:r>
            <a:r>
              <a:rPr lang="en-US" sz="2400" dirty="0">
                <a:solidFill>
                  <a:srgbClr val="797979"/>
                </a:solidFill>
                <a:latin typeface="Courier"/>
                <a:cs typeface="Courier"/>
              </a:rPr>
              <a:t>::</a:t>
            </a:r>
            <a:r>
              <a:rPr lang="en-US" sz="2400" dirty="0" err="1">
                <a:solidFill>
                  <a:srgbClr val="9C1200"/>
                </a:solidFill>
                <a:latin typeface="Courier"/>
                <a:cs typeface="Courier"/>
              </a:rPr>
              <a:t>ServerRunner</a:t>
            </a:r>
            <a:r>
              <a:rPr lang="en-US" sz="2400" dirty="0" err="1">
                <a:latin typeface="Courier"/>
                <a:cs typeface="Courier"/>
              </a:rPr>
              <a:t>.new</a:t>
            </a:r>
            <a:endParaRPr lang="en-US" sz="2400" dirty="0">
              <a:latin typeface="Courier"/>
              <a:cs typeface="Courier"/>
            </a:endParaRPr>
          </a:p>
          <a:p>
            <a:pPr marL="203200"/>
            <a:r>
              <a:rPr lang="en-US" sz="2400" dirty="0">
                <a:latin typeface="Courier"/>
                <a:cs typeface="Courier"/>
              </a:rPr>
              <a:t>    </a:t>
            </a:r>
            <a:r>
              <a:rPr lang="en-US" sz="2400" dirty="0" err="1">
                <a:latin typeface="Courier"/>
                <a:cs typeface="Courier"/>
              </a:rPr>
              <a:t>runner.converge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 err="1">
                <a:latin typeface="Courier"/>
                <a:cs typeface="Courier"/>
              </a:rPr>
              <a:t>described_recipe</a:t>
            </a:r>
            <a:r>
              <a:rPr lang="en-US" sz="2400" dirty="0">
                <a:latin typeface="Courier"/>
                <a:cs typeface="Courier"/>
              </a:rPr>
              <a:t>)</a:t>
            </a:r>
          </a:p>
          <a:p>
            <a:pPr marL="203200"/>
            <a:r>
              <a:rPr lang="en-US" sz="2400" dirty="0">
                <a:latin typeface="Courier"/>
                <a:cs typeface="Courier"/>
              </a:rPr>
              <a:t>  end</a:t>
            </a:r>
            <a:endParaRPr lang="en-US" sz="2500" dirty="0">
              <a:latin typeface="Courier"/>
              <a:cs typeface="Courier"/>
            </a:endParaRPr>
          </a:p>
          <a:p>
            <a:pPr marL="190500">
              <a:lnSpc>
                <a:spcPct val="100000"/>
              </a:lnSpc>
              <a:tabLst>
                <a:tab pos="6226175" algn="l"/>
              </a:tabLst>
            </a:pPr>
            <a:r>
              <a:rPr lang="en-US" sz="2400" spc="-5" dirty="0" smtClean="0">
                <a:latin typeface="Courier"/>
                <a:cs typeface="Courier"/>
              </a:rPr>
              <a:t>  i</a:t>
            </a:r>
            <a:r>
              <a:rPr lang="en-US" sz="2400" dirty="0" smtClean="0">
                <a:latin typeface="Courier"/>
                <a:cs typeface="Courier"/>
              </a:rPr>
              <a:t>t </a:t>
            </a:r>
            <a:r>
              <a:rPr lang="en-US" sz="2400" spc="-5" dirty="0">
                <a:solidFill>
                  <a:srgbClr val="C8352B"/>
                </a:solidFill>
                <a:latin typeface="Courier"/>
                <a:cs typeface="Courier"/>
              </a:rPr>
              <a:t>'create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s </a:t>
            </a:r>
            <a:r>
              <a:rPr lang="en-US" sz="2400" spc="-5" dirty="0">
                <a:solidFill>
                  <a:srgbClr val="C8352B"/>
                </a:solidFill>
                <a:latin typeface="Courier"/>
                <a:cs typeface="Courier"/>
              </a:rPr>
              <a:t>a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n </a:t>
            </a:r>
            <a:r>
              <a:rPr lang="en-US" sz="2400" spc="-5" dirty="0" err="1">
                <a:solidFill>
                  <a:srgbClr val="C8352B"/>
                </a:solidFill>
                <a:latin typeface="Courier"/>
                <a:cs typeface="Courier"/>
              </a:rPr>
              <a:t>mot</a:t>
            </a:r>
            <a:r>
              <a:rPr lang="en-US" sz="2400" dirty="0" err="1">
                <a:solidFill>
                  <a:srgbClr val="C8352B"/>
                </a:solidFill>
                <a:latin typeface="Courier"/>
                <a:cs typeface="Courier"/>
              </a:rPr>
              <a:t>d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 correctly'	</a:t>
            </a:r>
            <a:r>
              <a:rPr lang="en-US" sz="24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400" dirty="0">
              <a:latin typeface="Courier"/>
              <a:cs typeface="Courier"/>
            </a:endParaRPr>
          </a:p>
          <a:p>
            <a:pPr marL="190500">
              <a:lnSpc>
                <a:spcPct val="100000"/>
              </a:lnSpc>
              <a:spcBef>
                <a:spcPts val="20"/>
              </a:spcBef>
            </a:pPr>
            <a:r>
              <a:rPr lang="en-US" sz="2400" dirty="0" smtClean="0">
                <a:latin typeface="Courier"/>
                <a:cs typeface="Courier"/>
              </a:rPr>
              <a:t>    expect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 err="1">
                <a:latin typeface="Courier"/>
                <a:cs typeface="Courier"/>
              </a:rPr>
              <a:t>chef_run</a:t>
            </a:r>
            <a:r>
              <a:rPr lang="en-US" sz="2400" spc="-5" dirty="0">
                <a:latin typeface="Courier"/>
                <a:cs typeface="Courier"/>
              </a:rPr>
              <a:t>)</a:t>
            </a:r>
            <a:r>
              <a:rPr lang="en-US" sz="2400" dirty="0">
                <a:solidFill>
                  <a:srgbClr val="797979"/>
                </a:solidFill>
                <a:latin typeface="Courier"/>
                <a:cs typeface="Courier"/>
              </a:rPr>
              <a:t>.</a:t>
            </a:r>
            <a:r>
              <a:rPr lang="en-US" sz="2400" spc="-5" dirty="0">
                <a:latin typeface="Courier"/>
                <a:cs typeface="Courier"/>
              </a:rPr>
              <a:t>t</a:t>
            </a:r>
            <a:r>
              <a:rPr lang="en-US" sz="2400" dirty="0">
                <a:latin typeface="Courier"/>
                <a:cs typeface="Courier"/>
              </a:rPr>
              <a:t>o </a:t>
            </a:r>
            <a:r>
              <a:rPr lang="en-US" sz="2400" dirty="0" err="1">
                <a:latin typeface="Courier"/>
                <a:cs typeface="Courier"/>
              </a:rPr>
              <a:t>create_template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'/</a:t>
            </a:r>
            <a:r>
              <a:rPr lang="en-US" sz="2400" dirty="0" err="1">
                <a:solidFill>
                  <a:srgbClr val="C8352B"/>
                </a:solidFill>
                <a:latin typeface="Courier"/>
                <a:cs typeface="Courier"/>
              </a:rPr>
              <a:t>etc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/</a:t>
            </a:r>
            <a:r>
              <a:rPr lang="en-US" sz="2400" dirty="0" err="1">
                <a:solidFill>
                  <a:srgbClr val="C8352B"/>
                </a:solidFill>
                <a:latin typeface="Courier"/>
                <a:cs typeface="Courier"/>
              </a:rPr>
              <a:t>motd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sz="2400" dirty="0">
                <a:latin typeface="Courier"/>
                <a:cs typeface="Courier"/>
              </a:rPr>
              <a:t>)</a:t>
            </a:r>
            <a:r>
              <a:rPr lang="en-US" sz="2400" dirty="0">
                <a:solidFill>
                  <a:srgbClr val="797979"/>
                </a:solidFill>
                <a:latin typeface="Courier"/>
                <a:cs typeface="Courier"/>
              </a:rPr>
              <a:t>.</a:t>
            </a:r>
            <a:r>
              <a:rPr lang="en-US" sz="2400" dirty="0">
                <a:latin typeface="Courier"/>
                <a:cs typeface="Courier"/>
              </a:rPr>
              <a:t>with(</a:t>
            </a:r>
          </a:p>
          <a:p>
            <a:pPr marL="190500">
              <a:lnSpc>
                <a:spcPct val="100000"/>
              </a:lnSpc>
              <a:spcBef>
                <a:spcPts val="20"/>
              </a:spcBef>
            </a:pPr>
            <a:r>
              <a:rPr lang="en-US" sz="2400" dirty="0" smtClean="0">
                <a:solidFill>
                  <a:srgbClr val="22288F"/>
                </a:solidFill>
                <a:latin typeface="Courier"/>
                <a:cs typeface="Courier"/>
              </a:rPr>
              <a:t>      :</a:t>
            </a:r>
            <a:r>
              <a:rPr lang="en-US" sz="2400" dirty="0">
                <a:solidFill>
                  <a:srgbClr val="22288F"/>
                </a:solidFill>
                <a:latin typeface="Courier"/>
                <a:cs typeface="Courier"/>
              </a:rPr>
              <a:t>user </a:t>
            </a:r>
            <a:r>
              <a:rPr lang="en-US" sz="2400" dirty="0">
                <a:solidFill>
                  <a:srgbClr val="797979"/>
                </a:solidFill>
                <a:latin typeface="Courier"/>
                <a:cs typeface="Courier"/>
              </a:rPr>
              <a:t>=&gt; 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'root'</a:t>
            </a:r>
            <a:r>
              <a:rPr lang="en-US" sz="2400" dirty="0">
                <a:latin typeface="Courier"/>
                <a:cs typeface="Courier"/>
              </a:rPr>
              <a:t>,</a:t>
            </a:r>
          </a:p>
          <a:p>
            <a:pPr marL="190500">
              <a:lnSpc>
                <a:spcPct val="100000"/>
              </a:lnSpc>
              <a:spcBef>
                <a:spcPts val="20"/>
              </a:spcBef>
            </a:pPr>
            <a:r>
              <a:rPr lang="en-US" sz="2400" dirty="0" smtClean="0">
                <a:solidFill>
                  <a:srgbClr val="22288F"/>
                </a:solidFill>
                <a:latin typeface="Courier"/>
                <a:cs typeface="Courier"/>
              </a:rPr>
              <a:t>      :</a:t>
            </a:r>
            <a:r>
              <a:rPr lang="en-US" sz="2400" dirty="0">
                <a:solidFill>
                  <a:srgbClr val="22288F"/>
                </a:solidFill>
                <a:latin typeface="Courier"/>
                <a:cs typeface="Courier"/>
              </a:rPr>
              <a:t>group </a:t>
            </a:r>
            <a:r>
              <a:rPr lang="en-US" sz="2400" dirty="0">
                <a:solidFill>
                  <a:srgbClr val="797979"/>
                </a:solidFill>
                <a:latin typeface="Courier"/>
                <a:cs typeface="Courier"/>
              </a:rPr>
              <a:t>=&gt; 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'root'</a:t>
            </a:r>
            <a:r>
              <a:rPr lang="en-US" sz="2400" dirty="0">
                <a:latin typeface="Courier"/>
                <a:cs typeface="Courier"/>
              </a:rPr>
              <a:t>,</a:t>
            </a:r>
          </a:p>
          <a:p>
            <a:pPr marL="190500">
              <a:lnSpc>
                <a:spcPct val="100000"/>
              </a:lnSpc>
              <a:spcBef>
                <a:spcPts val="20"/>
              </a:spcBef>
            </a:pPr>
            <a:r>
              <a:rPr lang="en-US" sz="2400" dirty="0" smtClean="0">
                <a:solidFill>
                  <a:srgbClr val="22288F"/>
                </a:solidFill>
                <a:latin typeface="Courier"/>
                <a:cs typeface="Courier"/>
              </a:rPr>
              <a:t>      :</a:t>
            </a:r>
            <a:r>
              <a:rPr lang="en-US" sz="2400" dirty="0">
                <a:solidFill>
                  <a:srgbClr val="22288F"/>
                </a:solidFill>
                <a:latin typeface="Courier"/>
                <a:cs typeface="Courier"/>
              </a:rPr>
              <a:t>mode </a:t>
            </a:r>
            <a:r>
              <a:rPr lang="en-US" sz="2400" dirty="0">
                <a:solidFill>
                  <a:srgbClr val="797979"/>
                </a:solidFill>
                <a:latin typeface="Courier"/>
                <a:cs typeface="Courier"/>
              </a:rPr>
              <a:t>=&gt; 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'0644'</a:t>
            </a:r>
            <a:endParaRPr lang="en-US" sz="2400" dirty="0">
              <a:latin typeface="Courier"/>
              <a:cs typeface="Courier"/>
            </a:endParaRPr>
          </a:p>
          <a:p>
            <a:pPr marL="190500">
              <a:lnSpc>
                <a:spcPct val="100000"/>
              </a:lnSpc>
              <a:spcBef>
                <a:spcPts val="20"/>
              </a:spcBef>
            </a:pPr>
            <a:r>
              <a:rPr lang="en-US" sz="2400" dirty="0" smtClean="0">
                <a:latin typeface="Courier"/>
                <a:cs typeface="Courier"/>
              </a:rPr>
              <a:t>    )</a:t>
            </a:r>
            <a:endParaRPr lang="en-US" sz="2400" dirty="0">
              <a:latin typeface="Courier"/>
              <a:cs typeface="Courier"/>
            </a:endParaRPr>
          </a:p>
          <a:p>
            <a:pPr marL="190500" marR="13491844">
              <a:lnSpc>
                <a:spcPct val="100699"/>
              </a:lnSpc>
            </a:pPr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  end</a:t>
            </a:r>
          </a:p>
          <a:p>
            <a:pPr marL="190500" marR="13491844">
              <a:lnSpc>
                <a:spcPct val="100699"/>
              </a:lnSpc>
            </a:pPr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  <a:endParaRPr lang="en-US" sz="2400" dirty="0">
              <a:latin typeface="Courier"/>
              <a:cs typeface="Courier"/>
            </a:endParaRPr>
          </a:p>
          <a:p>
            <a:pPr marL="203200" lvl="0">
              <a:tabLst>
                <a:tab pos="4730115" algn="l"/>
              </a:tabLst>
            </a:pPr>
            <a:endParaRPr lang="en-US" sz="2400" kern="0" dirty="0" smtClean="0">
              <a:solidFill>
                <a:prstClr val="black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883928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738664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rspe</a:t>
            </a:r>
            <a:r>
              <a:rPr sz="4800" dirty="0" smtClean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rs</a:t>
            </a:r>
            <a:r>
              <a:rPr spc="-10" dirty="0"/>
              <a:t>p</a:t>
            </a:r>
            <a:r>
              <a:rPr dirty="0"/>
              <a:t>ec</a:t>
            </a:r>
          </a:p>
        </p:txBody>
      </p:sp>
      <p:sp>
        <p:nvSpPr>
          <p:cNvPr id="41" name="object 41"/>
          <p:cNvSpPr/>
          <p:nvPr/>
        </p:nvSpPr>
        <p:spPr>
          <a:xfrm>
            <a:off x="800100" y="2743200"/>
            <a:ext cx="14655800" cy="57150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2743200"/>
            <a:ext cx="14655800" cy="58674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117600" y="3124200"/>
            <a:ext cx="13696950" cy="4708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Failures:</a:t>
            </a:r>
            <a:endParaRPr sz="23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351155">
              <a:lnSpc>
                <a:spcPct val="1000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)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motd::defaul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23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mot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d correctly</a:t>
            </a:r>
            <a:endParaRPr sz="2300" dirty="0">
              <a:latin typeface="Courier New"/>
              <a:cs typeface="Courier New"/>
            </a:endParaRPr>
          </a:p>
          <a:p>
            <a:pPr marL="1228725" marR="694690" indent="-351790">
              <a:lnSpc>
                <a:spcPct val="1014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Failure/Error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3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expect(chef_run).t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23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create_template('/etc/motd').with(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expecte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"template[/etc/motd]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r>
              <a:rPr sz="23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o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hav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e parameters:</a:t>
            </a:r>
            <a:endParaRPr sz="23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579880" marR="8420735">
              <a:lnSpc>
                <a:spcPct val="1014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use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"root"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wa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s nil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grou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p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"root"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wa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s nil</a:t>
            </a:r>
            <a:endParaRPr sz="2300" dirty="0">
              <a:latin typeface="Courier New"/>
              <a:cs typeface="Courier New"/>
            </a:endParaRPr>
          </a:p>
          <a:p>
            <a:pPr indent="877569">
              <a:lnSpc>
                <a:spcPct val="100000"/>
              </a:lnSpc>
              <a:spcBef>
                <a:spcPts val="40"/>
              </a:spcBef>
            </a:pP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#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./spec/</a:t>
            </a:r>
            <a:r>
              <a:rPr sz="23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unit/</a:t>
            </a:r>
            <a:r>
              <a:rPr lang="en-US" sz="23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recipes/</a:t>
            </a:r>
            <a:r>
              <a:rPr sz="23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default_spec.rb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:7:i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sz="23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`bloc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k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2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levels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)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23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&lt;</a:t>
            </a:r>
            <a:r>
              <a:rPr lang="en-US" sz="23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23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4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Finishe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d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0.0301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9 seconds</a:t>
            </a:r>
            <a:endParaRPr sz="23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example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, 1 failure</a:t>
            </a:r>
            <a:endParaRPr sz="23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2300" dirty="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ess</a:t>
            </a:r>
            <a:r>
              <a:rPr spc="-10" dirty="0"/>
              <a:t>o</a:t>
            </a:r>
            <a:r>
              <a:rPr spc="-5" dirty="0"/>
              <a:t>n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446885" cy="4734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5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ft</a:t>
            </a:r>
            <a:r>
              <a:rPr sz="4800" dirty="0">
                <a:latin typeface="Arial"/>
                <a:cs typeface="Arial"/>
              </a:rPr>
              <a:t>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comple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lesson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:</a:t>
            </a:r>
            <a:endParaRPr sz="4800" dirty="0">
              <a:latin typeface="Arial"/>
              <a:cs typeface="Arial"/>
            </a:endParaRPr>
          </a:p>
          <a:p>
            <a:pPr marL="812800" marR="1562100" lvl="1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lang="en-US" sz="4800" dirty="0" smtClean="0">
                <a:latin typeface="Arial"/>
                <a:cs typeface="Arial"/>
              </a:rPr>
              <a:t>Explain </a:t>
            </a:r>
            <a:r>
              <a:rPr sz="4800" dirty="0" smtClean="0">
                <a:latin typeface="Arial"/>
                <a:cs typeface="Arial"/>
              </a:rPr>
              <a:t>wha</a:t>
            </a:r>
            <a:r>
              <a:rPr sz="4800" spc="-5" dirty="0" smtClean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uni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means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cookbooks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recipes</a:t>
            </a: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lang="en-US" sz="4800" dirty="0" smtClean="0">
                <a:latin typeface="Arial"/>
                <a:cs typeface="Arial"/>
              </a:rPr>
              <a:t>Explain </a:t>
            </a:r>
            <a:r>
              <a:rPr sz="4800" dirty="0" smtClean="0">
                <a:latin typeface="Arial"/>
                <a:cs typeface="Arial"/>
              </a:rPr>
              <a:t>why</a:t>
            </a:r>
            <a:r>
              <a:rPr sz="4800" spc="-5" dirty="0" smtClean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uni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recipes</a:t>
            </a:r>
          </a:p>
          <a:p>
            <a:pPr marL="812800" marR="476884" lvl="1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Spec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crea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manage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sui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cookbooks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38200" y="2387600"/>
            <a:ext cx="14630400" cy="4318000"/>
          </a:xfrm>
          <a:custGeom>
            <a:avLst/>
            <a:gdLst/>
            <a:ahLst/>
            <a:cxnLst/>
            <a:rect l="l" t="t" r="r" b="b"/>
            <a:pathLst>
              <a:path w="14630400" h="3683000">
                <a:moveTo>
                  <a:pt x="0" y="0"/>
                </a:moveTo>
                <a:lnTo>
                  <a:pt x="14630400" y="0"/>
                </a:lnTo>
                <a:lnTo>
                  <a:pt x="14630400" y="3683000"/>
                </a:lnTo>
                <a:lnTo>
                  <a:pt x="0" y="3683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800100" y="1803400"/>
            <a:ext cx="13118531" cy="4730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6265">
              <a:lnSpc>
                <a:spcPct val="100000"/>
              </a:lnSpc>
            </a:pPr>
            <a:r>
              <a:rPr sz="3200" b="1" spc="-5" dirty="0">
                <a:latin typeface="Courier"/>
                <a:cs typeface="Courier"/>
              </a:rPr>
              <a:t>OPE</a:t>
            </a:r>
            <a:r>
              <a:rPr sz="3200" b="1" dirty="0">
                <a:latin typeface="Courier"/>
                <a:cs typeface="Courier"/>
              </a:rPr>
              <a:t>N </a:t>
            </a:r>
            <a:r>
              <a:rPr sz="3200" b="1" spc="-5" dirty="0">
                <a:latin typeface="Courier"/>
                <a:cs typeface="Courier"/>
              </a:rPr>
              <a:t>I</a:t>
            </a:r>
            <a:r>
              <a:rPr sz="3200" b="1" dirty="0">
                <a:latin typeface="Courier"/>
                <a:cs typeface="Courier"/>
              </a:rPr>
              <a:t>N EDITOR:</a:t>
            </a:r>
            <a:r>
              <a:rPr sz="3200" b="1" spc="-1070" dirty="0">
                <a:latin typeface="Courier"/>
                <a:cs typeface="Courier"/>
              </a:rPr>
              <a:t> </a:t>
            </a:r>
            <a:r>
              <a:rPr sz="3200" dirty="0" smtClean="0">
                <a:latin typeface="Courier"/>
                <a:cs typeface="Courier"/>
              </a:rPr>
              <a:t>cookbooks/</a:t>
            </a:r>
            <a:r>
              <a:rPr sz="3200" dirty="0">
                <a:latin typeface="Courier"/>
                <a:cs typeface="Courier"/>
              </a:rPr>
              <a:t>motd/recipes/default.rb</a:t>
            </a: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2550" dirty="0">
              <a:latin typeface="Courier"/>
              <a:cs typeface="Courier"/>
            </a:endParaRPr>
          </a:p>
          <a:p>
            <a:pPr marL="789940" marR="5863590" indent="-549275">
              <a:lnSpc>
                <a:spcPts val="4300"/>
              </a:lnSpc>
            </a:pPr>
            <a:r>
              <a:rPr sz="3600" spc="-5" dirty="0">
                <a:latin typeface="Courier"/>
                <a:cs typeface="Courier"/>
              </a:rPr>
              <a:t>templat</a:t>
            </a:r>
            <a:r>
              <a:rPr sz="3600" dirty="0">
                <a:latin typeface="Courier"/>
                <a:cs typeface="Courier"/>
              </a:rPr>
              <a:t>e </a:t>
            </a:r>
            <a:r>
              <a:rPr sz="3600" dirty="0">
                <a:solidFill>
                  <a:srgbClr val="C8352B"/>
                </a:solidFill>
                <a:latin typeface="Courier"/>
                <a:cs typeface="Courier"/>
              </a:rPr>
              <a:t>"/etc/motd" </a:t>
            </a:r>
            <a:r>
              <a:rPr sz="3600" b="1" dirty="0">
                <a:solidFill>
                  <a:srgbClr val="008F00"/>
                </a:solidFill>
                <a:latin typeface="Courier"/>
                <a:cs typeface="Courier"/>
              </a:rPr>
              <a:t>do </a:t>
            </a:r>
            <a:r>
              <a:rPr sz="3600" spc="-5" dirty="0">
                <a:latin typeface="Courier"/>
                <a:cs typeface="Courier"/>
              </a:rPr>
              <a:t>sourc</a:t>
            </a:r>
            <a:r>
              <a:rPr sz="3600" dirty="0">
                <a:latin typeface="Courier"/>
                <a:cs typeface="Courier"/>
              </a:rPr>
              <a:t>e </a:t>
            </a:r>
            <a:r>
              <a:rPr sz="3600" dirty="0">
                <a:solidFill>
                  <a:srgbClr val="C8352B"/>
                </a:solidFill>
                <a:latin typeface="Courier"/>
                <a:cs typeface="Courier"/>
              </a:rPr>
              <a:t>"motd.erb</a:t>
            </a:r>
            <a:r>
              <a:rPr sz="3600" dirty="0" smtClean="0">
                <a:solidFill>
                  <a:srgbClr val="C8352B"/>
                </a:solidFill>
                <a:latin typeface="Courier"/>
                <a:cs typeface="Courier"/>
              </a:rPr>
              <a:t>"</a:t>
            </a:r>
            <a:endParaRPr lang="en-US" sz="3600" dirty="0" smtClean="0">
              <a:solidFill>
                <a:srgbClr val="C8352B"/>
              </a:solidFill>
              <a:latin typeface="Courier"/>
              <a:cs typeface="Courier"/>
            </a:endParaRPr>
          </a:p>
          <a:p>
            <a:pPr marL="789940" marR="5863590" indent="-549275">
              <a:lnSpc>
                <a:spcPts val="4300"/>
              </a:lnSpc>
            </a:pPr>
            <a:r>
              <a:rPr lang="en-US" sz="3600" spc="-5" dirty="0">
                <a:solidFill>
                  <a:srgbClr val="C8352B"/>
                </a:solidFill>
                <a:latin typeface="Courier"/>
                <a:cs typeface="Courier"/>
              </a:rPr>
              <a:t> </a:t>
            </a:r>
            <a:r>
              <a:rPr lang="en-US" sz="3600" spc="-5" dirty="0" smtClean="0">
                <a:solidFill>
                  <a:srgbClr val="C8352B"/>
                </a:solidFill>
                <a:latin typeface="Courier"/>
                <a:cs typeface="Courier"/>
              </a:rPr>
              <a:t> </a:t>
            </a:r>
            <a:r>
              <a:rPr sz="3600" spc="-5" dirty="0" smtClean="0">
                <a:latin typeface="Courier"/>
                <a:cs typeface="Courier"/>
              </a:rPr>
              <a:t>mod</a:t>
            </a:r>
            <a:r>
              <a:rPr sz="3600" dirty="0" smtClean="0">
                <a:latin typeface="Courier"/>
                <a:cs typeface="Courier"/>
              </a:rPr>
              <a:t>e </a:t>
            </a:r>
            <a:r>
              <a:rPr sz="3600" dirty="0">
                <a:solidFill>
                  <a:srgbClr val="C8352B"/>
                </a:solidFill>
                <a:latin typeface="Courier"/>
                <a:cs typeface="Courier"/>
              </a:rPr>
              <a:t>"0644"</a:t>
            </a:r>
            <a:endParaRPr sz="3600" dirty="0">
              <a:latin typeface="Courier"/>
              <a:cs typeface="Courier"/>
            </a:endParaRPr>
          </a:p>
          <a:p>
            <a:pPr marL="789940" marR="8333105">
              <a:lnSpc>
                <a:spcPts val="4300"/>
              </a:lnSpc>
            </a:pPr>
            <a:r>
              <a:rPr lang="en-US" sz="3600" spc="-5" dirty="0" smtClean="0">
                <a:latin typeface="Courier"/>
                <a:cs typeface="Courier"/>
              </a:rPr>
              <a:t>user </a:t>
            </a:r>
            <a:r>
              <a:rPr sz="3600" dirty="0" smtClean="0">
                <a:solidFill>
                  <a:srgbClr val="C8352B"/>
                </a:solidFill>
                <a:latin typeface="Courier"/>
                <a:cs typeface="Courier"/>
              </a:rPr>
              <a:t>"</a:t>
            </a:r>
            <a:r>
              <a:rPr sz="3600" dirty="0">
                <a:solidFill>
                  <a:srgbClr val="C8352B"/>
                </a:solidFill>
                <a:latin typeface="Courier"/>
                <a:cs typeface="Courier"/>
              </a:rPr>
              <a:t>root" </a:t>
            </a:r>
            <a:r>
              <a:rPr sz="3600" spc="-5" dirty="0">
                <a:latin typeface="Courier"/>
                <a:cs typeface="Courier"/>
              </a:rPr>
              <a:t>grou</a:t>
            </a:r>
            <a:r>
              <a:rPr sz="3600" dirty="0">
                <a:latin typeface="Courier"/>
                <a:cs typeface="Courier"/>
              </a:rPr>
              <a:t>p </a:t>
            </a:r>
            <a:r>
              <a:rPr sz="3600" dirty="0">
                <a:solidFill>
                  <a:srgbClr val="C8352B"/>
                </a:solidFill>
                <a:latin typeface="Courier"/>
                <a:cs typeface="Courier"/>
              </a:rPr>
              <a:t>"root"</a:t>
            </a:r>
            <a:endParaRPr sz="3600" dirty="0">
              <a:latin typeface="Courier"/>
              <a:cs typeface="Courier"/>
            </a:endParaRPr>
          </a:p>
          <a:p>
            <a:pPr marL="241300">
              <a:lnSpc>
                <a:spcPts val="4160"/>
              </a:lnSpc>
            </a:pPr>
            <a:r>
              <a:rPr lang="en-US" sz="3600" spc="-5" dirty="0">
                <a:solidFill>
                  <a:srgbClr val="C8352B"/>
                </a:solidFill>
                <a:latin typeface="Courier"/>
                <a:cs typeface="Courier"/>
              </a:rPr>
              <a:t> </a:t>
            </a:r>
            <a:r>
              <a:rPr lang="en-US" sz="3600" spc="-5" dirty="0" smtClean="0">
                <a:solidFill>
                  <a:srgbClr val="C8352B"/>
                </a:solidFill>
                <a:latin typeface="Courier"/>
                <a:cs typeface="Courier"/>
              </a:rPr>
              <a:t> </a:t>
            </a:r>
            <a:r>
              <a:rPr lang="en-US" sz="3600" spc="-5" dirty="0" smtClean="0">
                <a:latin typeface="Courier"/>
                <a:cs typeface="Courier"/>
              </a:rPr>
              <a:t>action</a:t>
            </a:r>
            <a:r>
              <a:rPr lang="en-US" sz="3600" dirty="0" smtClean="0">
                <a:latin typeface="Courier"/>
                <a:cs typeface="Courier"/>
              </a:rPr>
              <a:t> </a:t>
            </a:r>
            <a:r>
              <a:rPr lang="en-US" sz="3600" dirty="0" smtClean="0">
                <a:solidFill>
                  <a:srgbClr val="22288F"/>
                </a:solidFill>
                <a:latin typeface="Courier"/>
                <a:cs typeface="Courier"/>
              </a:rPr>
              <a:t>:create </a:t>
            </a:r>
          </a:p>
          <a:p>
            <a:pPr marL="241300">
              <a:lnSpc>
                <a:spcPts val="4160"/>
              </a:lnSpc>
            </a:pPr>
            <a:r>
              <a:rPr sz="3600" b="1" dirty="0" smtClean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  <a:endParaRPr sz="3600" dirty="0">
              <a:latin typeface="Courier"/>
              <a:cs typeface="Courier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883201" y="8255000"/>
            <a:ext cx="1000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SAVE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102605" y="8255000"/>
            <a:ext cx="12452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ourier New"/>
                <a:cs typeface="Courier New"/>
              </a:rPr>
              <a:t>FILE!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lang="en-US" spc="-5" dirty="0" smtClean="0"/>
              <a:t>Update O</a:t>
            </a:r>
            <a:r>
              <a:rPr spc="-5" dirty="0" smtClean="0"/>
              <a:t>riginal</a:t>
            </a:r>
            <a:r>
              <a:rPr spc="-15" dirty="0" smtClean="0"/>
              <a:t> </a:t>
            </a:r>
            <a:r>
              <a:rPr lang="en-US" spc="-5" dirty="0"/>
              <a:t>R</a:t>
            </a:r>
            <a:r>
              <a:rPr spc="-5" dirty="0" smtClean="0"/>
              <a:t>ecipe</a:t>
            </a:r>
            <a:endParaRPr spc="-5" dirty="0"/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42" name="object 48"/>
          <p:cNvSpPr txBox="1"/>
          <p:nvPr/>
        </p:nvSpPr>
        <p:spPr>
          <a:xfrm>
            <a:off x="812800" y="6858000"/>
            <a:ext cx="1450086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000" dirty="0" smtClean="0">
                <a:latin typeface="Arial"/>
                <a:cs typeface="Arial"/>
              </a:rPr>
              <a:t>Add</a:t>
            </a:r>
            <a:r>
              <a:rPr lang="en-US" sz="4000" spc="-5" dirty="0" smtClean="0">
                <a:latin typeface="Arial"/>
                <a:cs typeface="Arial"/>
              </a:rPr>
              <a:t> </a:t>
            </a:r>
            <a:r>
              <a:rPr lang="en-US" sz="4000" dirty="0" smtClean="0">
                <a:latin typeface="Courier New"/>
                <a:cs typeface="Courier New"/>
              </a:rPr>
              <a:t>user</a:t>
            </a:r>
            <a:r>
              <a:rPr lang="en-US" sz="4000" spc="-5" dirty="0" smtClean="0">
                <a:latin typeface="Arial"/>
                <a:cs typeface="Arial"/>
              </a:rPr>
              <a:t> an</a:t>
            </a:r>
            <a:r>
              <a:rPr lang="en-US" sz="4000" dirty="0" smtClean="0">
                <a:latin typeface="Arial"/>
                <a:cs typeface="Arial"/>
              </a:rPr>
              <a:t>d </a:t>
            </a:r>
            <a:r>
              <a:rPr lang="en-US" sz="4000" dirty="0">
                <a:latin typeface="Courier New"/>
                <a:cs typeface="Courier New"/>
              </a:rPr>
              <a:t>group</a:t>
            </a:r>
            <a:r>
              <a:rPr lang="en-US" sz="4000" spc="-1550" dirty="0">
                <a:latin typeface="Courier New"/>
                <a:cs typeface="Courier New"/>
              </a:rPr>
              <a:t> </a:t>
            </a:r>
            <a:r>
              <a:rPr lang="en-US" sz="4000" dirty="0">
                <a:latin typeface="Arial"/>
                <a:cs typeface="Arial"/>
              </a:rPr>
              <a:t>so</a:t>
            </a:r>
            <a:r>
              <a:rPr lang="en-US" sz="4000" spc="-5" dirty="0">
                <a:latin typeface="Arial"/>
                <a:cs typeface="Arial"/>
              </a:rPr>
              <a:t> </a:t>
            </a:r>
            <a:r>
              <a:rPr lang="en-US" sz="4000" spc="-10" dirty="0">
                <a:latin typeface="Arial"/>
                <a:cs typeface="Arial"/>
              </a:rPr>
              <a:t>t</a:t>
            </a:r>
            <a:r>
              <a:rPr lang="en-US" sz="4000" dirty="0">
                <a:latin typeface="Arial"/>
                <a:cs typeface="Arial"/>
              </a:rPr>
              <a:t>he</a:t>
            </a:r>
            <a:r>
              <a:rPr lang="en-US" sz="4000" spc="-5" dirty="0">
                <a:latin typeface="Arial"/>
                <a:cs typeface="Arial"/>
              </a:rPr>
              <a:t> </a:t>
            </a:r>
            <a:r>
              <a:rPr lang="en-US" sz="4000" spc="-10" dirty="0">
                <a:latin typeface="Arial"/>
                <a:cs typeface="Arial"/>
              </a:rPr>
              <a:t>t</a:t>
            </a:r>
            <a:r>
              <a:rPr lang="en-US" sz="4000" dirty="0">
                <a:latin typeface="Arial"/>
                <a:cs typeface="Arial"/>
              </a:rPr>
              <a:t>e</a:t>
            </a:r>
            <a:r>
              <a:rPr lang="en-US" sz="4000" spc="-5" dirty="0">
                <a:latin typeface="Arial"/>
                <a:cs typeface="Arial"/>
              </a:rPr>
              <a:t>st </a:t>
            </a:r>
            <a:r>
              <a:rPr lang="en-US" sz="4000" dirty="0" smtClean="0">
                <a:latin typeface="Arial"/>
                <a:cs typeface="Arial"/>
              </a:rPr>
              <a:t>passe</a:t>
            </a:r>
            <a:r>
              <a:rPr lang="en-US" sz="4000" spc="-5" dirty="0" smtClean="0">
                <a:latin typeface="Arial"/>
                <a:cs typeface="Arial"/>
              </a:rPr>
              <a:t>s</a:t>
            </a:r>
          </a:p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000" spc="-5" dirty="0" smtClean="0">
                <a:latin typeface="Arial"/>
                <a:cs typeface="Arial"/>
              </a:rPr>
              <a:t>Add explicit </a:t>
            </a:r>
            <a:r>
              <a:rPr lang="en-US" sz="4000" dirty="0">
                <a:latin typeface="Courier New"/>
                <a:cs typeface="Courier New"/>
              </a:rPr>
              <a:t>action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12800" y="4419600"/>
            <a:ext cx="14630400" cy="1524000"/>
          </a:xfrm>
          <a:prstGeom prst="rect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12800" y="1854200"/>
            <a:ext cx="14655800" cy="738664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rspe</a:t>
            </a:r>
            <a:r>
              <a:rPr sz="4800" dirty="0" smtClean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 err="1"/>
              <a:t>rs</a:t>
            </a:r>
            <a:r>
              <a:rPr spc="-10" dirty="0" err="1"/>
              <a:t>p</a:t>
            </a:r>
            <a:r>
              <a:rPr dirty="0" err="1"/>
              <a:t>ec</a:t>
            </a:r>
            <a:r>
              <a:rPr spc="-5" dirty="0"/>
              <a:t> </a:t>
            </a:r>
            <a:r>
              <a:rPr lang="en-US" dirty="0"/>
              <a:t>A</a:t>
            </a:r>
            <a:r>
              <a:rPr spc="-10" dirty="0" smtClean="0"/>
              <a:t>g</a:t>
            </a:r>
            <a:r>
              <a:rPr dirty="0" smtClean="0"/>
              <a:t>a</a:t>
            </a:r>
            <a:r>
              <a:rPr spc="-10" dirty="0" smtClean="0"/>
              <a:t>i</a:t>
            </a:r>
            <a:r>
              <a:rPr spc="-5" dirty="0" smtClean="0"/>
              <a:t>n</a:t>
            </a:r>
            <a:endParaRPr spc="-5" dirty="0"/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208746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041400" y="3505200"/>
            <a:ext cx="14283426" cy="4801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.</a:t>
            </a:r>
          </a:p>
          <a:p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>
                <a:solidFill>
                  <a:srgbClr val="FFFFFF"/>
                </a:solidFill>
                <a:latin typeface="Courier"/>
              </a:rPr>
              <a:t>Finished in 0.02726 seconds</a:t>
            </a:r>
          </a:p>
          <a:p>
            <a:r>
              <a:rPr lang="en-US" sz="2600" dirty="0">
                <a:solidFill>
                  <a:srgbClr val="FFFFFF"/>
                </a:solidFill>
                <a:latin typeface="Courier"/>
              </a:rPr>
              <a:t>1 example, 0 </a:t>
            </a:r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failures</a:t>
            </a:r>
          </a:p>
          <a:p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>
                <a:solidFill>
                  <a:srgbClr val="FFFFFF"/>
                </a:solidFill>
                <a:latin typeface="Courier"/>
              </a:rPr>
              <a:t>ChefSpec Coverage report generated</a:t>
            </a:r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...</a:t>
            </a:r>
          </a:p>
          <a:p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  Total </a:t>
            </a:r>
            <a:r>
              <a:rPr lang="en-US" sz="2600" dirty="0">
                <a:solidFill>
                  <a:srgbClr val="FFFFFF"/>
                </a:solidFill>
                <a:latin typeface="Courier"/>
              </a:rPr>
              <a:t>Resources: 1</a:t>
            </a:r>
          </a:p>
          <a:p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  Touched </a:t>
            </a:r>
            <a:r>
              <a:rPr lang="en-US" sz="2600" dirty="0">
                <a:solidFill>
                  <a:srgbClr val="FFFFFF"/>
                </a:solidFill>
                <a:latin typeface="Courier"/>
              </a:rPr>
              <a:t>Resources: 1</a:t>
            </a:r>
          </a:p>
          <a:p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  Touch </a:t>
            </a:r>
            <a:r>
              <a:rPr lang="en-US" sz="2600" dirty="0">
                <a:solidFill>
                  <a:srgbClr val="FFFFFF"/>
                </a:solidFill>
                <a:latin typeface="Courier"/>
              </a:rPr>
              <a:t>Coverage: 100.0</a:t>
            </a:r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%</a:t>
            </a:r>
          </a:p>
          <a:p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>
                <a:solidFill>
                  <a:srgbClr val="FFFFFF"/>
                </a:solidFill>
                <a:latin typeface="Courier"/>
              </a:rPr>
              <a:t>You are awesome and so is your test coverage! Have a fantastic day!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Wh</a:t>
            </a:r>
            <a:r>
              <a:rPr dirty="0"/>
              <a:t>y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ni</a:t>
            </a:r>
            <a:r>
              <a:rPr dirty="0"/>
              <a:t>t</a:t>
            </a:r>
            <a:r>
              <a:rPr spc="-5" dirty="0"/>
              <a:t> </a:t>
            </a:r>
            <a:r>
              <a:rPr spc="-540" dirty="0"/>
              <a:t>T</a:t>
            </a:r>
            <a:r>
              <a:rPr dirty="0"/>
              <a:t>ests</a:t>
            </a:r>
            <a:r>
              <a:rPr spc="-5" dirty="0"/>
              <a:t>?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03823"/>
            <a:ext cx="14215110" cy="37221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030" indent="-354330">
              <a:spcBef>
                <a:spcPts val="775"/>
              </a:spcBef>
              <a:buClr>
                <a:srgbClr val="F38C24"/>
              </a:buClr>
              <a:buFontTx/>
              <a:buChar char="•"/>
              <a:tabLst>
                <a:tab pos="367030" algn="l"/>
              </a:tabLst>
            </a:pPr>
            <a:r>
              <a:rPr lang="en-US" sz="4450" spc="5" dirty="0">
                <a:latin typeface="Arial"/>
                <a:cs typeface="Arial"/>
              </a:rPr>
              <a:t>Un</a:t>
            </a:r>
            <a:r>
              <a:rPr lang="en-US" sz="4450" dirty="0">
                <a:latin typeface="Arial"/>
                <a:cs typeface="Arial"/>
              </a:rPr>
              <a:t>it </a:t>
            </a:r>
            <a:r>
              <a:rPr lang="en-US" sz="4450" spc="-5" dirty="0">
                <a:latin typeface="Arial"/>
                <a:cs typeface="Arial"/>
              </a:rPr>
              <a:t>t</a:t>
            </a:r>
            <a:r>
              <a:rPr lang="en-US" sz="4450" spc="5" dirty="0">
                <a:latin typeface="Arial"/>
                <a:cs typeface="Arial"/>
              </a:rPr>
              <a:t>es</a:t>
            </a:r>
            <a:r>
              <a:rPr lang="en-US" sz="4450" spc="-5" dirty="0">
                <a:latin typeface="Arial"/>
                <a:cs typeface="Arial"/>
              </a:rPr>
              <a:t>t</a:t>
            </a:r>
            <a:r>
              <a:rPr lang="en-US" sz="4450" spc="5" dirty="0">
                <a:latin typeface="Arial"/>
                <a:cs typeface="Arial"/>
              </a:rPr>
              <a:t>s</a:t>
            </a:r>
            <a:r>
              <a:rPr lang="en-US" sz="4450" dirty="0">
                <a:latin typeface="Arial"/>
                <a:cs typeface="Arial"/>
              </a:rPr>
              <a:t> </a:t>
            </a:r>
            <a:r>
              <a:rPr lang="en-US" sz="4450" spc="5" dirty="0" smtClean="0">
                <a:latin typeface="Arial"/>
                <a:cs typeface="Arial"/>
              </a:rPr>
              <a:t>qu</a:t>
            </a:r>
            <a:r>
              <a:rPr lang="en-US" sz="4450" dirty="0" smtClean="0">
                <a:latin typeface="Arial"/>
                <a:cs typeface="Arial"/>
              </a:rPr>
              <a:t>i</a:t>
            </a:r>
            <a:r>
              <a:rPr lang="en-US" sz="4450" spc="5" dirty="0" smtClean="0">
                <a:latin typeface="Arial"/>
                <a:cs typeface="Arial"/>
              </a:rPr>
              <a:t>ckly </a:t>
            </a:r>
            <a:r>
              <a:rPr sz="4450" spc="5" dirty="0" smtClean="0">
                <a:latin typeface="Arial"/>
                <a:cs typeface="Arial"/>
              </a:rPr>
              <a:t>asse</a:t>
            </a:r>
            <a:r>
              <a:rPr sz="4450" dirty="0" smtClean="0">
                <a:latin typeface="Arial"/>
                <a:cs typeface="Arial"/>
              </a:rPr>
              <a:t>rt </a:t>
            </a:r>
            <a:r>
              <a:rPr lang="en-US" sz="4450" dirty="0" smtClean="0">
                <a:latin typeface="Arial"/>
                <a:cs typeface="Arial"/>
              </a:rPr>
              <a:t>our </a:t>
            </a:r>
            <a:r>
              <a:rPr sz="4450" dirty="0" smtClean="0">
                <a:latin typeface="Arial"/>
                <a:cs typeface="Arial"/>
              </a:rPr>
              <a:t>i</a:t>
            </a:r>
            <a:r>
              <a:rPr sz="4450" spc="5" dirty="0" smtClean="0">
                <a:latin typeface="Arial"/>
                <a:cs typeface="Arial"/>
              </a:rPr>
              <a:t>n</a:t>
            </a:r>
            <a:r>
              <a:rPr sz="4450" spc="-5" dirty="0" smtClean="0">
                <a:latin typeface="Arial"/>
                <a:cs typeface="Arial"/>
              </a:rPr>
              <a:t>t</a:t>
            </a:r>
            <a:r>
              <a:rPr sz="4450" spc="5" dirty="0" smtClean="0">
                <a:latin typeface="Arial"/>
                <a:cs typeface="Arial"/>
              </a:rPr>
              <a:t>ended</a:t>
            </a:r>
            <a:r>
              <a:rPr sz="4450" dirty="0" smtClean="0">
                <a:latin typeface="Arial"/>
                <a:cs typeface="Arial"/>
              </a:rPr>
              <a:t> </a:t>
            </a:r>
            <a:r>
              <a:rPr sz="4450" spc="5" dirty="0" smtClean="0">
                <a:latin typeface="Arial"/>
                <a:cs typeface="Arial"/>
              </a:rPr>
              <a:t>behavio</a:t>
            </a:r>
            <a:r>
              <a:rPr sz="4450" dirty="0" smtClean="0">
                <a:latin typeface="Arial"/>
                <a:cs typeface="Arial"/>
              </a:rPr>
              <a:t>r</a:t>
            </a:r>
            <a:endParaRPr lang="en-US" sz="4450" dirty="0" smtClean="0">
              <a:latin typeface="Arial"/>
              <a:cs typeface="Arial"/>
            </a:endParaRPr>
          </a:p>
          <a:p>
            <a:pPr marL="367030" indent="-354330">
              <a:spcBef>
                <a:spcPts val="775"/>
              </a:spcBef>
              <a:buClr>
                <a:srgbClr val="F38C24"/>
              </a:buClr>
              <a:buFontTx/>
              <a:buChar char="•"/>
              <a:tabLst>
                <a:tab pos="367030" algn="l"/>
              </a:tabLst>
            </a:pPr>
            <a:r>
              <a:rPr lang="en-US" sz="4450" dirty="0" smtClean="0">
                <a:latin typeface="Arial"/>
                <a:cs typeface="Arial"/>
              </a:rPr>
              <a:t>Act as documentation for the recipe</a:t>
            </a:r>
          </a:p>
          <a:p>
            <a:pPr marL="367030" indent="-354330">
              <a:spcBef>
                <a:spcPts val="775"/>
              </a:spcBef>
              <a:buClr>
                <a:srgbClr val="F38C24"/>
              </a:buClr>
              <a:buFontTx/>
              <a:buChar char="•"/>
              <a:tabLst>
                <a:tab pos="367030" algn="l"/>
              </a:tabLst>
            </a:pPr>
            <a:r>
              <a:rPr lang="en-US" sz="4450" dirty="0" smtClean="0">
                <a:latin typeface="Arial"/>
                <a:cs typeface="Arial"/>
              </a:rPr>
              <a:t>Ensure that when we or others work with the recipe they do not break our intended behavior.</a:t>
            </a:r>
          </a:p>
          <a:p>
            <a:pPr marL="367030" indent="-354330">
              <a:spcBef>
                <a:spcPts val="775"/>
              </a:spcBef>
              <a:buClr>
                <a:srgbClr val="F38C24"/>
              </a:buClr>
              <a:buFontTx/>
              <a:buChar char="•"/>
              <a:tabLst>
                <a:tab pos="367030" algn="l"/>
              </a:tabLst>
            </a:pPr>
            <a:endParaRPr sz="44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778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Us</a:t>
            </a:r>
            <a:r>
              <a:rPr spc="-10" dirty="0"/>
              <a:t>in</a:t>
            </a:r>
            <a:r>
              <a:rPr spc="-5" dirty="0"/>
              <a:t>g </a:t>
            </a:r>
            <a:r>
              <a:rPr spc="-10" dirty="0"/>
              <a:t>F</a:t>
            </a:r>
            <a:r>
              <a:rPr dirty="0"/>
              <a:t>a</a:t>
            </a:r>
            <a:r>
              <a:rPr spc="-10" dirty="0"/>
              <a:t>u</a:t>
            </a:r>
            <a:r>
              <a:rPr dirty="0"/>
              <a:t>x</a:t>
            </a:r>
            <a:r>
              <a:rPr spc="-10" dirty="0"/>
              <a:t>h</a:t>
            </a:r>
            <a:r>
              <a:rPr dirty="0"/>
              <a:t>a</a:t>
            </a:r>
            <a:r>
              <a:rPr spc="-5" dirty="0"/>
              <a:t>i to </a:t>
            </a:r>
            <a:r>
              <a:rPr lang="en-US" dirty="0" smtClean="0"/>
              <a:t>M</a:t>
            </a:r>
            <a:r>
              <a:rPr spc="-10" dirty="0" smtClean="0"/>
              <a:t>o</a:t>
            </a:r>
            <a:r>
              <a:rPr dirty="0" smtClean="0"/>
              <a:t>ck</a:t>
            </a:r>
            <a:r>
              <a:rPr spc="-5" dirty="0" smtClean="0"/>
              <a:t> </a:t>
            </a:r>
            <a:r>
              <a:rPr lang="en-US" spc="-10" dirty="0"/>
              <a:t>P</a:t>
            </a:r>
            <a:r>
              <a:rPr spc="-10" dirty="0" smtClean="0"/>
              <a:t>l</a:t>
            </a:r>
            <a:r>
              <a:rPr dirty="0" smtClean="0"/>
              <a:t>a</a:t>
            </a:r>
            <a:r>
              <a:rPr spc="-5" dirty="0" smtClean="0"/>
              <a:t>tf</a:t>
            </a:r>
            <a:r>
              <a:rPr spc="-10" dirty="0" smtClean="0"/>
              <a:t>o</a:t>
            </a:r>
            <a:r>
              <a:rPr dirty="0" smtClean="0"/>
              <a:t>rms</a:t>
            </a:r>
            <a:endParaRPr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525625" cy="5721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24904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Spec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grea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uni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cross-pla</a:t>
            </a:r>
            <a:r>
              <a:rPr sz="4800" spc="-10" dirty="0">
                <a:latin typeface="Arial"/>
                <a:cs typeface="Arial"/>
              </a:rPr>
              <a:t>tf</a:t>
            </a:r>
            <a:r>
              <a:rPr sz="4800" dirty="0">
                <a:latin typeface="Arial"/>
                <a:cs typeface="Arial"/>
              </a:rPr>
              <a:t>orm cookbooks</a:t>
            </a:r>
          </a:p>
          <a:p>
            <a:pPr marL="393700" marR="5080" indent="-381000">
              <a:lnSpc>
                <a:spcPts val="5660"/>
              </a:lnSpc>
              <a:spcBef>
                <a:spcPts val="136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 smtClean="0">
                <a:latin typeface="Arial"/>
                <a:cs typeface="Arial"/>
              </a:rPr>
              <a:t>Le</a:t>
            </a:r>
            <a:r>
              <a:rPr sz="4800" spc="-10" dirty="0" smtClean="0">
                <a:latin typeface="Arial"/>
                <a:cs typeface="Arial"/>
              </a:rPr>
              <a:t>t</a:t>
            </a:r>
            <a:r>
              <a:rPr lang="en-US" sz="4800" spc="-90" dirty="0">
                <a:latin typeface="Arial"/>
                <a:cs typeface="Arial"/>
              </a:rPr>
              <a:t> u</a:t>
            </a:r>
            <a:r>
              <a:rPr sz="4800" dirty="0" smtClean="0">
                <a:latin typeface="Arial"/>
                <a:cs typeface="Arial"/>
              </a:rPr>
              <a:t>s</a:t>
            </a:r>
            <a:r>
              <a:rPr sz="4800" spc="-5" dirty="0" smtClean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add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Courier New"/>
                <a:cs typeface="Courier New"/>
              </a:rPr>
              <a:t>mailx</a:t>
            </a:r>
            <a:r>
              <a:rPr sz="4800" spc="-1550" dirty="0">
                <a:latin typeface="Courier New"/>
                <a:cs typeface="Courier New"/>
              </a:rPr>
              <a:t> </a:t>
            </a:r>
            <a:r>
              <a:rPr sz="4800" dirty="0">
                <a:latin typeface="Arial"/>
                <a:cs typeface="Arial"/>
              </a:rPr>
              <a:t>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suppo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 bo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lang="en-US" sz="4800" dirty="0" smtClean="0">
                <a:latin typeface="Arial"/>
                <a:cs typeface="Arial"/>
              </a:rPr>
              <a:t>CentOS </a:t>
            </a:r>
            <a:r>
              <a:rPr sz="4800" dirty="0" smtClean="0">
                <a:latin typeface="Arial"/>
                <a:cs typeface="Arial"/>
              </a:rPr>
              <a:t>and</a:t>
            </a:r>
            <a:r>
              <a:rPr sz="4800" spc="-5" dirty="0" smtClean="0">
                <a:latin typeface="Arial"/>
                <a:cs typeface="Arial"/>
              </a:rPr>
              <a:t> </a:t>
            </a:r>
            <a:r>
              <a:rPr lang="en-US" sz="4800" dirty="0" smtClean="0">
                <a:latin typeface="Arial"/>
                <a:cs typeface="Arial"/>
              </a:rPr>
              <a:t>Ubuntu </a:t>
            </a:r>
            <a:r>
              <a:rPr sz="4800" dirty="0" smtClean="0">
                <a:latin typeface="Arial"/>
                <a:cs typeface="Arial"/>
              </a:rPr>
              <a:t>varian</a:t>
            </a:r>
            <a:r>
              <a:rPr sz="4800" spc="-10" dirty="0" smtClean="0">
                <a:latin typeface="Arial"/>
                <a:cs typeface="Arial"/>
              </a:rPr>
              <a:t>t</a:t>
            </a:r>
            <a:r>
              <a:rPr sz="4800" spc="-5" dirty="0" smtClean="0">
                <a:latin typeface="Arial"/>
                <a:cs typeface="Arial"/>
              </a:rPr>
              <a:t>s.</a:t>
            </a:r>
            <a:endParaRPr lang="en-US" sz="4800" spc="-5" dirty="0" smtClean="0">
              <a:latin typeface="Arial"/>
              <a:cs typeface="Arial"/>
            </a:endParaRPr>
          </a:p>
          <a:p>
            <a:pPr marL="393700" marR="5080" indent="-381000">
              <a:lnSpc>
                <a:spcPts val="5660"/>
              </a:lnSpc>
              <a:spcBef>
                <a:spcPts val="136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endParaRPr lang="en-US" sz="4800" spc="-5" dirty="0">
              <a:latin typeface="Arial"/>
              <a:cs typeface="Arial"/>
            </a:endParaRPr>
          </a:p>
          <a:p>
            <a:pPr marL="393700" marR="5080" indent="-381000">
              <a:lnSpc>
                <a:spcPts val="5660"/>
              </a:lnSpc>
              <a:spcBef>
                <a:spcPts val="136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000" spc="-5" dirty="0" smtClean="0">
                <a:latin typeface="Arial"/>
                <a:cs typeface="Arial"/>
              </a:rPr>
              <a:t>On </a:t>
            </a:r>
            <a:r>
              <a:rPr lang="en-US" sz="4000" spc="-5" dirty="0" err="1" smtClean="0">
                <a:latin typeface="Arial"/>
                <a:cs typeface="Arial"/>
              </a:rPr>
              <a:t>CentOS</a:t>
            </a:r>
            <a:r>
              <a:rPr lang="en-US" sz="4000" spc="-5" dirty="0" smtClean="0">
                <a:latin typeface="Arial"/>
                <a:cs typeface="Arial"/>
              </a:rPr>
              <a:t> </a:t>
            </a:r>
            <a:r>
              <a:rPr lang="en-US" sz="4000" spc="-5" dirty="0" err="1" smtClean="0">
                <a:latin typeface="Arial"/>
                <a:cs typeface="Arial"/>
              </a:rPr>
              <a:t>mailx</a:t>
            </a:r>
            <a:r>
              <a:rPr lang="en-US" sz="4000" spc="-5" dirty="0" smtClean="0">
                <a:latin typeface="Arial"/>
                <a:cs typeface="Arial"/>
              </a:rPr>
              <a:t> is installed through the </a:t>
            </a:r>
            <a:r>
              <a:rPr lang="en-US" sz="4000" spc="-5" dirty="0" err="1" smtClean="0">
                <a:latin typeface="Arial"/>
                <a:cs typeface="Arial"/>
              </a:rPr>
              <a:t>mailx</a:t>
            </a:r>
            <a:r>
              <a:rPr lang="en-US" sz="4000" spc="-5" dirty="0" smtClean="0">
                <a:latin typeface="Arial"/>
                <a:cs typeface="Arial"/>
              </a:rPr>
              <a:t> package.</a:t>
            </a:r>
          </a:p>
          <a:p>
            <a:pPr marL="393700" marR="5080" indent="-381000">
              <a:lnSpc>
                <a:spcPts val="5660"/>
              </a:lnSpc>
              <a:spcBef>
                <a:spcPts val="136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000" spc="-5" dirty="0" smtClean="0">
                <a:latin typeface="Arial"/>
                <a:cs typeface="Arial"/>
              </a:rPr>
              <a:t>On Ubuntu </a:t>
            </a:r>
            <a:r>
              <a:rPr lang="en-US" sz="4000" spc="-5" dirty="0" err="1" smtClean="0">
                <a:latin typeface="Arial"/>
                <a:cs typeface="Arial"/>
              </a:rPr>
              <a:t>mailx</a:t>
            </a:r>
            <a:r>
              <a:rPr lang="en-US" sz="4000" spc="-5" dirty="0" smtClean="0">
                <a:latin typeface="Arial"/>
                <a:cs typeface="Arial"/>
              </a:rPr>
              <a:t> is installed through the </a:t>
            </a:r>
            <a:r>
              <a:rPr lang="en-US" sz="4000" spc="-5" dirty="0" err="1" smtClean="0">
                <a:latin typeface="Arial"/>
                <a:cs typeface="Arial"/>
              </a:rPr>
              <a:t>mailutils</a:t>
            </a:r>
            <a:r>
              <a:rPr lang="en-US" sz="4000" spc="-5" dirty="0" smtClean="0">
                <a:latin typeface="Arial"/>
                <a:cs typeface="Arial"/>
              </a:rPr>
              <a:t> package.</a:t>
            </a:r>
            <a:endParaRPr sz="4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1477328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 smtClean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lang="en-US" sz="48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cd chef-repo</a:t>
            </a:r>
          </a:p>
          <a:p>
            <a:pPr marL="229235">
              <a:lnSpc>
                <a:spcPct val="100000"/>
              </a:lnSpc>
            </a:pPr>
            <a:r>
              <a:rPr lang="en-US" sz="48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$ cd cookbooks/</a:t>
            </a:r>
            <a:r>
              <a:rPr lang="en-US" sz="4800" spc="-5" dirty="0" err="1" smtClean="0">
                <a:solidFill>
                  <a:srgbClr val="FFFFFF"/>
                </a:solidFill>
                <a:latin typeface="Courier New"/>
                <a:cs typeface="Courier New"/>
              </a:rPr>
              <a:t>mailx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lang="en-US" dirty="0" smtClean="0"/>
              <a:t>Move into cookbook</a:t>
            </a:r>
            <a:endParaRPr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(N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o output)</a:t>
            </a:r>
            <a:endParaRPr sz="4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80006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2215991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lang="en-US"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lang="en-US" sz="4800" dirty="0" err="1">
                <a:solidFill>
                  <a:srgbClr val="FFFFFF"/>
                </a:solidFill>
                <a:latin typeface="Courier New"/>
                <a:cs typeface="Courier New"/>
              </a:rPr>
              <a:t>mkdir</a:t>
            </a:r>
            <a:r>
              <a:rPr lang="en-US" sz="4800" dirty="0">
                <a:solidFill>
                  <a:srgbClr val="FFFFFF"/>
                </a:solidFill>
                <a:latin typeface="Courier New"/>
                <a:cs typeface="Courier New"/>
              </a:rPr>
              <a:t> spec</a:t>
            </a:r>
          </a:p>
          <a:p>
            <a:pPr marL="229235">
              <a:lnSpc>
                <a:spcPct val="100000"/>
              </a:lnSpc>
            </a:pPr>
            <a:r>
              <a:rPr sz="4800" dirty="0" smtClean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lang="en-US" sz="4800" dirty="0" smtClean="0">
                <a:solidFill>
                  <a:srgbClr val="FFFFFF"/>
                </a:solidFill>
                <a:latin typeface="Courier New"/>
                <a:cs typeface="Courier New"/>
              </a:rPr>
              <a:t>mkdir spec/unit</a:t>
            </a:r>
          </a:p>
          <a:p>
            <a:pPr marL="229235">
              <a:lnSpc>
                <a:spcPct val="100000"/>
              </a:lnSpc>
            </a:pPr>
            <a:r>
              <a:rPr lang="en-US" sz="4800" dirty="0" smtClean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lang="en-US" sz="4800" dirty="0" err="1" smtClean="0">
                <a:solidFill>
                  <a:srgbClr val="FFFFFF"/>
                </a:solidFill>
                <a:latin typeface="Courier New"/>
                <a:cs typeface="Courier New"/>
              </a:rPr>
              <a:t>mkdir</a:t>
            </a:r>
            <a:r>
              <a:rPr lang="en-US" sz="4800" dirty="0" smtClean="0">
                <a:solidFill>
                  <a:srgbClr val="FFFFFF"/>
                </a:solidFill>
                <a:latin typeface="Courier New"/>
                <a:cs typeface="Courier New"/>
              </a:rPr>
              <a:t> spec/unit/recipes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015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dirty="0"/>
              <a:t>Exerc</a:t>
            </a:r>
            <a:r>
              <a:rPr sz="6600" spc="-10" dirty="0"/>
              <a:t>i</a:t>
            </a:r>
            <a:r>
              <a:rPr sz="6600" dirty="0"/>
              <a:t>se:</a:t>
            </a:r>
            <a:r>
              <a:rPr sz="6600" spc="-5" dirty="0"/>
              <a:t> </a:t>
            </a:r>
            <a:r>
              <a:rPr sz="5400" dirty="0"/>
              <a:t>Make</a:t>
            </a:r>
            <a:r>
              <a:rPr sz="5400" spc="-5" dirty="0"/>
              <a:t> </a:t>
            </a:r>
            <a:r>
              <a:rPr lang="en-US" sz="5400" dirty="0" smtClean="0"/>
              <a:t>d</a:t>
            </a:r>
            <a:r>
              <a:rPr lang="en-US" sz="5400" spc="-10" dirty="0" smtClean="0"/>
              <a:t>irectories for the tests</a:t>
            </a:r>
            <a:endParaRPr sz="6600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912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8200" y="2387600"/>
            <a:ext cx="14630400" cy="2044700"/>
          </a:xfrm>
          <a:custGeom>
            <a:avLst/>
            <a:gdLst/>
            <a:ahLst/>
            <a:cxnLst/>
            <a:rect l="l" t="t" r="r" b="b"/>
            <a:pathLst>
              <a:path w="14630400" h="2044700">
                <a:moveTo>
                  <a:pt x="0" y="0"/>
                </a:moveTo>
                <a:lnTo>
                  <a:pt x="14630400" y="0"/>
                </a:lnTo>
                <a:lnTo>
                  <a:pt x="14630400" y="2044700"/>
                </a:lnTo>
                <a:lnTo>
                  <a:pt x="0" y="20447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838200" y="2387600"/>
            <a:ext cx="14630400" cy="1680588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lang="en-US" sz="3600" dirty="0">
                <a:solidFill>
                  <a:srgbClr val="008F00"/>
                </a:solidFill>
                <a:latin typeface="Courier"/>
                <a:cs typeface="Courier"/>
              </a:rPr>
              <a:t>require </a:t>
            </a:r>
            <a:r>
              <a:rPr lang="en-US" sz="360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en-US" sz="3600" dirty="0" err="1">
                <a:solidFill>
                  <a:srgbClr val="C8352B"/>
                </a:solidFill>
                <a:latin typeface="Courier"/>
                <a:cs typeface="Courier"/>
              </a:rPr>
              <a:t>chefspec</a:t>
            </a:r>
            <a:r>
              <a:rPr lang="en-US" sz="360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</a:p>
          <a:p>
            <a:endParaRPr lang="en-US" sz="3600" dirty="0"/>
          </a:p>
          <a:p>
            <a:pPr marL="236538"/>
            <a:r>
              <a:rPr lang="en-US" sz="3600" dirty="0" err="1">
                <a:solidFill>
                  <a:srgbClr val="9C1200"/>
                </a:solidFill>
                <a:latin typeface="Courier"/>
                <a:cs typeface="Courier"/>
              </a:rPr>
              <a:t>ChefSpec</a:t>
            </a:r>
            <a:r>
              <a:rPr lang="en-US" sz="3600" dirty="0">
                <a:solidFill>
                  <a:srgbClr val="797979"/>
                </a:solidFill>
                <a:latin typeface="Courier"/>
                <a:cs typeface="Courier"/>
              </a:rPr>
              <a:t>::</a:t>
            </a:r>
            <a:r>
              <a:rPr lang="en-US" sz="3600" dirty="0" err="1">
                <a:solidFill>
                  <a:srgbClr val="9C1200"/>
                </a:solidFill>
                <a:latin typeface="Courier"/>
                <a:cs typeface="Courier"/>
              </a:rPr>
              <a:t>Coverage</a:t>
            </a:r>
            <a:r>
              <a:rPr lang="en-US" sz="3600" dirty="0" err="1">
                <a:latin typeface="Courier"/>
                <a:cs typeface="Courier"/>
              </a:rPr>
              <a:t>.start</a:t>
            </a:r>
            <a:r>
              <a:rPr lang="en-US" sz="3600" dirty="0">
                <a:latin typeface="Courier"/>
                <a:cs typeface="Courier"/>
              </a:rPr>
              <a:t>!</a:t>
            </a:r>
            <a:endParaRPr lang="en-US" sz="3600" dirty="0">
              <a:latin typeface="Courier"/>
              <a:cs typeface="Courier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383704" y="1816100"/>
            <a:ext cx="1367965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cookbooks/mailx/spec/spec_helper.rb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800100" y="4800600"/>
            <a:ext cx="13582650" cy="249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4600" dirty="0">
              <a:latin typeface="Times New Roman"/>
              <a:cs typeface="Times New Roman"/>
            </a:endParaRPr>
          </a:p>
          <a:p>
            <a:pPr marL="346075" indent="-333375">
              <a:lnSpc>
                <a:spcPct val="100000"/>
              </a:lnSpc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dirty="0">
                <a:latin typeface="Arial"/>
                <a:cs typeface="Arial"/>
              </a:rPr>
              <a:t>Same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be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ore</a:t>
            </a:r>
            <a:r>
              <a:rPr sz="4200" spc="-5" dirty="0">
                <a:latin typeface="Arial"/>
                <a:cs typeface="Arial"/>
              </a:rPr>
              <a:t>, </a:t>
            </a:r>
            <a:r>
              <a:rPr sz="4200" dirty="0">
                <a:latin typeface="Arial"/>
                <a:cs typeface="Arial"/>
              </a:rPr>
              <a:t>only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now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 smtClean="0">
                <a:latin typeface="Arial"/>
                <a:cs typeface="Arial"/>
              </a:rPr>
              <a:t>we</a:t>
            </a:r>
            <a:r>
              <a:rPr lang="en-US" sz="4200" dirty="0">
                <a:latin typeface="Arial"/>
                <a:cs typeface="Arial"/>
              </a:rPr>
              <a:t> </a:t>
            </a:r>
            <a:r>
              <a:rPr lang="en-US" sz="4200" dirty="0" smtClean="0">
                <a:latin typeface="Arial"/>
                <a:cs typeface="Arial"/>
              </a:rPr>
              <a:t>a</a:t>
            </a:r>
            <a:r>
              <a:rPr sz="4200" dirty="0" smtClean="0">
                <a:latin typeface="Arial"/>
                <a:cs typeface="Arial"/>
              </a:rPr>
              <a:t>re</a:t>
            </a:r>
            <a:r>
              <a:rPr sz="4200" spc="-5" dirty="0" smtClean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in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he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Courier New"/>
                <a:cs typeface="Courier New"/>
              </a:rPr>
              <a:t>mailx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Arial"/>
                <a:cs typeface="Arial"/>
              </a:rPr>
              <a:t>cookbook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Create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lang="en-US" dirty="0"/>
              <a:t>S</a:t>
            </a:r>
            <a:r>
              <a:rPr spc="-10" dirty="0" smtClean="0"/>
              <a:t>p</a:t>
            </a:r>
            <a:r>
              <a:rPr dirty="0" smtClean="0"/>
              <a:t>ec</a:t>
            </a:r>
            <a:r>
              <a:rPr spc="-5" dirty="0" smtClean="0"/>
              <a:t> </a:t>
            </a:r>
            <a:r>
              <a:rPr lang="en-US" spc="-10" dirty="0"/>
              <a:t>H</a:t>
            </a:r>
            <a:r>
              <a:rPr dirty="0" smtClean="0"/>
              <a:t>e</a:t>
            </a:r>
            <a:r>
              <a:rPr spc="-10" dirty="0" smtClean="0"/>
              <a:t>lp</a:t>
            </a:r>
            <a:r>
              <a:rPr dirty="0" smtClean="0"/>
              <a:t>er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383704" y="1803400"/>
            <a:ext cx="384869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b="1" spc="-5" dirty="0" smtClean="0">
                <a:latin typeface="Courier New"/>
                <a:cs typeface="Courier New"/>
              </a:rPr>
              <a:t>OPEN IN EDITOR: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079999" y="1828800"/>
            <a:ext cx="10363201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dirty="0" smtClean="0">
                <a:latin typeface="Courier New"/>
                <a:cs typeface="Courier New"/>
              </a:rPr>
              <a:t>...</a:t>
            </a:r>
            <a:r>
              <a:rPr sz="2800" dirty="0" smtClean="0">
                <a:latin typeface="Courier New"/>
                <a:cs typeface="Courier New"/>
              </a:rPr>
              <a:t>/</a:t>
            </a:r>
            <a:r>
              <a:rPr sz="2800" dirty="0">
                <a:latin typeface="Courier New"/>
                <a:cs typeface="Courier New"/>
              </a:rPr>
              <a:t>mailx/spec/unit</a:t>
            </a:r>
            <a:r>
              <a:rPr sz="2800" dirty="0" smtClean="0">
                <a:latin typeface="Courier New"/>
                <a:cs typeface="Courier New"/>
              </a:rPr>
              <a:t>/</a:t>
            </a:r>
            <a:r>
              <a:rPr lang="en-US" sz="2800" dirty="0" smtClean="0">
                <a:latin typeface="Courier New"/>
                <a:cs typeface="Courier New"/>
              </a:rPr>
              <a:t>recipes/</a:t>
            </a:r>
            <a:r>
              <a:rPr sz="2800" dirty="0" err="1" smtClean="0">
                <a:latin typeface="Courier New"/>
                <a:cs typeface="Courier New"/>
              </a:rPr>
              <a:t>default_spec.rb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838200" y="2387600"/>
            <a:ext cx="14630400" cy="4826000"/>
          </a:xfrm>
          <a:custGeom>
            <a:avLst/>
            <a:gdLst/>
            <a:ahLst/>
            <a:cxnLst/>
            <a:rect l="l" t="t" r="r" b="b"/>
            <a:pathLst>
              <a:path w="14630400" h="4826000">
                <a:moveTo>
                  <a:pt x="0" y="0"/>
                </a:moveTo>
                <a:lnTo>
                  <a:pt x="14630400" y="0"/>
                </a:lnTo>
                <a:lnTo>
                  <a:pt x="14630400" y="4826000"/>
                </a:lnTo>
                <a:lnTo>
                  <a:pt x="0" y="4826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38200" y="2387600"/>
            <a:ext cx="14630400" cy="5308600"/>
          </a:xfrm>
          <a:custGeom>
            <a:avLst/>
            <a:gdLst/>
            <a:ahLst/>
            <a:cxnLst/>
            <a:rect l="l" t="t" r="r" b="b"/>
            <a:pathLst>
              <a:path w="14630400" h="4826000">
                <a:moveTo>
                  <a:pt x="0" y="0"/>
                </a:moveTo>
                <a:lnTo>
                  <a:pt x="14630400" y="0"/>
                </a:lnTo>
                <a:lnTo>
                  <a:pt x="14630400" y="4826000"/>
                </a:lnTo>
                <a:lnTo>
                  <a:pt x="0" y="4826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965200" y="2438400"/>
            <a:ext cx="14325600" cy="5191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dirty="0" smtClean="0">
                <a:solidFill>
                  <a:srgbClr val="008F00"/>
                </a:solidFill>
                <a:latin typeface="Courier"/>
                <a:cs typeface="Courier"/>
              </a:rPr>
              <a:t>require </a:t>
            </a:r>
            <a:r>
              <a:rPr sz="2400" dirty="0" smtClean="0">
                <a:solidFill>
                  <a:srgbClr val="C8352B"/>
                </a:solidFill>
                <a:latin typeface="Courier"/>
                <a:cs typeface="Courier"/>
              </a:rPr>
              <a:t>'spec_helper'</a:t>
            </a:r>
            <a:endParaRPr sz="2400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</a:pPr>
            <a:r>
              <a:rPr sz="2400" spc="-5" dirty="0">
                <a:latin typeface="Courier"/>
                <a:cs typeface="Courier"/>
              </a:rPr>
              <a:t>describ</a:t>
            </a:r>
            <a:r>
              <a:rPr sz="2400" dirty="0">
                <a:latin typeface="Courier"/>
                <a:cs typeface="Courier"/>
              </a:rPr>
              <a:t>e 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'mailx::default' </a:t>
            </a:r>
            <a:r>
              <a:rPr sz="2400" b="1" dirty="0" smtClean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400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</a:pPr>
            <a:r>
              <a:rPr lang="en-US" sz="2400" spc="-5" dirty="0">
                <a:latin typeface="Courier"/>
                <a:cs typeface="Courier"/>
              </a:rPr>
              <a:t> </a:t>
            </a:r>
            <a:r>
              <a:rPr lang="en-US" sz="2400" spc="-5" dirty="0" smtClean="0">
                <a:latin typeface="Courier"/>
                <a:cs typeface="Courier"/>
              </a:rPr>
              <a:t> </a:t>
            </a:r>
            <a:r>
              <a:rPr sz="2400" spc="-5" dirty="0" smtClean="0">
                <a:latin typeface="Courier"/>
                <a:cs typeface="Courier"/>
              </a:rPr>
              <a:t>contex</a:t>
            </a:r>
            <a:r>
              <a:rPr sz="2400" dirty="0" smtClean="0">
                <a:latin typeface="Courier"/>
                <a:cs typeface="Courier"/>
              </a:rPr>
              <a:t>t 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'o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n </a:t>
            </a:r>
            <a:r>
              <a:rPr lang="en-US" sz="2400" dirty="0" smtClean="0">
                <a:solidFill>
                  <a:srgbClr val="C8352B"/>
                </a:solidFill>
                <a:latin typeface="Courier"/>
                <a:cs typeface="Courier"/>
              </a:rPr>
              <a:t>Ubuntu</a:t>
            </a:r>
            <a:r>
              <a:rPr sz="2400" dirty="0" smtClean="0">
                <a:solidFill>
                  <a:srgbClr val="C8352B"/>
                </a:solidFill>
                <a:latin typeface="Courier"/>
                <a:cs typeface="Courier"/>
              </a:rPr>
              <a:t>' </a:t>
            </a:r>
            <a:r>
              <a:rPr sz="2400" b="1" dirty="0" smtClean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400" b="1" dirty="0" smtClean="0">
              <a:solidFill>
                <a:srgbClr val="008F00"/>
              </a:solidFill>
              <a:latin typeface="Courier"/>
              <a:cs typeface="Courier"/>
            </a:endParaRPr>
          </a:p>
          <a:p>
            <a:pPr marL="203200" lvl="0" indent="-203200">
              <a:tabLst>
                <a:tab pos="4730115" algn="l"/>
              </a:tabLst>
            </a:pPr>
            <a:r>
              <a:rPr lang="en-US" sz="2400" kern="0" dirty="0">
                <a:solidFill>
                  <a:prstClr val="black"/>
                </a:solidFill>
                <a:latin typeface="Courier"/>
                <a:cs typeface="Courier"/>
              </a:rPr>
              <a:t> </a:t>
            </a:r>
            <a:r>
              <a:rPr lang="en-US" sz="2400" kern="0" dirty="0" smtClean="0">
                <a:solidFill>
                  <a:prstClr val="black"/>
                </a:solidFill>
                <a:latin typeface="Courier"/>
                <a:cs typeface="Courier"/>
              </a:rPr>
              <a:t>   </a:t>
            </a:r>
            <a:r>
              <a:rPr lang="en-US" sz="2400" dirty="0" smtClean="0">
                <a:latin typeface="Courier"/>
                <a:cs typeface="Courier"/>
              </a:rPr>
              <a:t>let</a:t>
            </a:r>
            <a:r>
              <a:rPr lang="en-US" sz="2400" dirty="0">
                <a:latin typeface="Courier"/>
                <a:cs typeface="Courier"/>
              </a:rPr>
              <a:t>(:</a:t>
            </a:r>
            <a:r>
              <a:rPr lang="en-US" sz="2400" dirty="0" err="1">
                <a:solidFill>
                  <a:srgbClr val="22288F"/>
                </a:solidFill>
                <a:latin typeface="Courier"/>
                <a:cs typeface="Courier"/>
              </a:rPr>
              <a:t>chef_run</a:t>
            </a:r>
            <a:r>
              <a:rPr lang="en-US" sz="2400" dirty="0">
                <a:latin typeface="Courier"/>
                <a:cs typeface="Courier"/>
              </a:rPr>
              <a:t>) do</a:t>
            </a:r>
          </a:p>
          <a:p>
            <a:pPr marL="203200" indent="-203200">
              <a:lnSpc>
                <a:spcPct val="100000"/>
              </a:lnSpc>
            </a:pPr>
            <a:r>
              <a:rPr lang="en-US" sz="2400" dirty="0">
                <a:latin typeface="Courier"/>
                <a:cs typeface="Courier"/>
              </a:rPr>
              <a:t>    </a:t>
            </a:r>
            <a:r>
              <a:rPr lang="en-US" sz="2400" dirty="0" smtClean="0">
                <a:latin typeface="Courier"/>
                <a:cs typeface="Courier"/>
              </a:rPr>
              <a:t>  runner </a:t>
            </a:r>
            <a:r>
              <a:rPr lang="en-US" sz="2400" dirty="0">
                <a:latin typeface="Courier"/>
                <a:cs typeface="Courier"/>
              </a:rPr>
              <a:t>= </a:t>
            </a:r>
            <a:r>
              <a:rPr lang="en-US" sz="2400" dirty="0" err="1">
                <a:solidFill>
                  <a:srgbClr val="9C1200"/>
                </a:solidFill>
                <a:latin typeface="Courier"/>
                <a:cs typeface="Courier"/>
              </a:rPr>
              <a:t>ChefSpec</a:t>
            </a:r>
            <a:r>
              <a:rPr lang="en-US" sz="2400" dirty="0">
                <a:solidFill>
                  <a:srgbClr val="797979"/>
                </a:solidFill>
                <a:latin typeface="Courier"/>
                <a:cs typeface="Courier"/>
              </a:rPr>
              <a:t>::</a:t>
            </a:r>
            <a:r>
              <a:rPr lang="en-US" sz="2400" dirty="0" err="1" smtClean="0">
                <a:solidFill>
                  <a:srgbClr val="9C1200"/>
                </a:solidFill>
                <a:latin typeface="Courier"/>
                <a:cs typeface="Courier"/>
              </a:rPr>
              <a:t>ServerRunner</a:t>
            </a:r>
            <a:r>
              <a:rPr lang="en-US" sz="2400" dirty="0" err="1" smtClean="0">
                <a:latin typeface="Courier"/>
                <a:cs typeface="Courier"/>
              </a:rPr>
              <a:t>.new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fr-FR" sz="2400" dirty="0" smtClean="0">
                <a:latin typeface="Courier"/>
                <a:cs typeface="Courier"/>
              </a:rPr>
              <a:t>{ </a:t>
            </a:r>
            <a:r>
              <a:rPr lang="fr-FR" sz="2400" dirty="0">
                <a:solidFill>
                  <a:srgbClr val="22288F"/>
                </a:solidFill>
                <a:latin typeface="Courier"/>
                <a:cs typeface="Courier"/>
              </a:rPr>
              <a:t>:</a:t>
            </a:r>
            <a:r>
              <a:rPr lang="fr-FR" sz="2400" dirty="0" err="1">
                <a:solidFill>
                  <a:srgbClr val="22288F"/>
                </a:solidFill>
                <a:latin typeface="Courier"/>
                <a:cs typeface="Courier"/>
              </a:rPr>
              <a:t>platform</a:t>
            </a:r>
            <a:r>
              <a:rPr lang="fr-FR" sz="2400" dirty="0">
                <a:solidFill>
                  <a:srgbClr val="22288F"/>
                </a:solidFill>
                <a:latin typeface="Courier"/>
                <a:cs typeface="Courier"/>
              </a:rPr>
              <a:t> </a:t>
            </a:r>
            <a:r>
              <a:rPr lang="fr-FR" sz="2400" dirty="0">
                <a:solidFill>
                  <a:srgbClr val="797979"/>
                </a:solidFill>
                <a:latin typeface="Courier"/>
                <a:cs typeface="Courier"/>
              </a:rPr>
              <a:t>=&gt; </a:t>
            </a:r>
            <a:r>
              <a:rPr lang="fr-FR" sz="240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fr-FR" sz="2400" dirty="0" err="1">
                <a:solidFill>
                  <a:srgbClr val="C8352B"/>
                </a:solidFill>
                <a:latin typeface="Courier"/>
                <a:cs typeface="Courier"/>
              </a:rPr>
              <a:t>ubuntu</a:t>
            </a:r>
            <a:r>
              <a:rPr lang="fr-FR" sz="2400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fr-FR" sz="2400" dirty="0" smtClean="0">
                <a:latin typeface="Courier"/>
                <a:cs typeface="Courier"/>
              </a:rPr>
              <a:t>,</a:t>
            </a:r>
            <a:br>
              <a:rPr lang="fr-FR" sz="2400" dirty="0" smtClean="0">
                <a:latin typeface="Courier"/>
                <a:cs typeface="Courier"/>
              </a:rPr>
            </a:br>
            <a:r>
              <a:rPr lang="fr-FR" sz="2400" dirty="0" smtClean="0">
                <a:latin typeface="Courier"/>
                <a:cs typeface="Courier"/>
              </a:rPr>
              <a:t>                                           </a:t>
            </a:r>
            <a:r>
              <a:rPr lang="fr-FR" sz="2400" dirty="0" smtClean="0">
                <a:solidFill>
                  <a:srgbClr val="22288F"/>
                </a:solidFill>
                <a:latin typeface="Courier"/>
                <a:cs typeface="Courier"/>
              </a:rPr>
              <a:t>:</a:t>
            </a:r>
            <a:r>
              <a:rPr lang="fr-FR" sz="2400" dirty="0">
                <a:solidFill>
                  <a:srgbClr val="22288F"/>
                </a:solidFill>
                <a:latin typeface="Courier"/>
                <a:cs typeface="Courier"/>
              </a:rPr>
              <a:t>version</a:t>
            </a:r>
            <a:r>
              <a:rPr lang="fr-FR" sz="2400" dirty="0">
                <a:latin typeface="Courier"/>
                <a:cs typeface="Courier"/>
              </a:rPr>
              <a:t> </a:t>
            </a:r>
            <a:r>
              <a:rPr lang="fr-FR" sz="2400" dirty="0">
                <a:solidFill>
                  <a:srgbClr val="797979"/>
                </a:solidFill>
                <a:latin typeface="Courier"/>
                <a:cs typeface="Courier"/>
              </a:rPr>
              <a:t>=&gt; </a:t>
            </a:r>
            <a:r>
              <a:rPr lang="fr-FR" sz="2400" dirty="0">
                <a:solidFill>
                  <a:srgbClr val="C8352B"/>
                </a:solidFill>
                <a:latin typeface="Courier"/>
                <a:cs typeface="Courier"/>
              </a:rPr>
              <a:t>'14.04'</a:t>
            </a:r>
            <a:r>
              <a:rPr lang="fr-FR" sz="2400" dirty="0" smtClean="0">
                <a:latin typeface="Courier"/>
                <a:cs typeface="Courier"/>
              </a:rPr>
              <a:t>})</a:t>
            </a:r>
            <a:endParaRPr lang="en-US" sz="2400" dirty="0">
              <a:latin typeface="Courier"/>
              <a:cs typeface="Courier"/>
            </a:endParaRPr>
          </a:p>
          <a:p>
            <a:pPr marL="203200" indent="-203200"/>
            <a:r>
              <a:rPr lang="en-US" sz="2400" dirty="0">
                <a:latin typeface="Courier"/>
                <a:cs typeface="Courier"/>
              </a:rPr>
              <a:t>    </a:t>
            </a:r>
            <a:r>
              <a:rPr lang="en-US" sz="2400" dirty="0" smtClean="0">
                <a:latin typeface="Courier"/>
                <a:cs typeface="Courier"/>
              </a:rPr>
              <a:t>  </a:t>
            </a:r>
            <a:r>
              <a:rPr lang="en-US" sz="2400" dirty="0" err="1" smtClean="0">
                <a:latin typeface="Courier"/>
                <a:cs typeface="Courier"/>
              </a:rPr>
              <a:t>runner.converge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 err="1">
                <a:latin typeface="Courier"/>
                <a:cs typeface="Courier"/>
              </a:rPr>
              <a:t>described_recipe</a:t>
            </a:r>
            <a:r>
              <a:rPr lang="en-US" sz="2400" dirty="0">
                <a:latin typeface="Courier"/>
                <a:cs typeface="Courier"/>
              </a:rPr>
              <a:t>)</a:t>
            </a:r>
          </a:p>
          <a:p>
            <a:pPr marL="203200" indent="-203200"/>
            <a:r>
              <a:rPr lang="en-US" sz="2400" dirty="0">
                <a:latin typeface="Courier"/>
                <a:cs typeface="Courier"/>
              </a:rPr>
              <a:t>  </a:t>
            </a:r>
            <a:r>
              <a:rPr lang="en-US" sz="2400" dirty="0" smtClean="0">
                <a:latin typeface="Courier"/>
                <a:cs typeface="Courier"/>
              </a:rPr>
              <a:t>  end</a:t>
            </a:r>
            <a:endParaRPr lang="en-US" sz="2400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</a:pPr>
            <a:endParaRPr lang="en-US" sz="2400" spc="-5" dirty="0">
              <a:latin typeface="Courier"/>
              <a:cs typeface="Courier"/>
            </a:endParaRPr>
          </a:p>
          <a:p>
            <a:pPr>
              <a:lnSpc>
                <a:spcPct val="100000"/>
              </a:lnSpc>
            </a:pPr>
            <a:r>
              <a:rPr lang="en-US" sz="2400" spc="-5" dirty="0">
                <a:latin typeface="Courier"/>
                <a:cs typeface="Courier"/>
              </a:rPr>
              <a:t> </a:t>
            </a:r>
            <a:r>
              <a:rPr lang="en-US" sz="2400" spc="-5" dirty="0" smtClean="0">
                <a:latin typeface="Courier"/>
                <a:cs typeface="Courier"/>
              </a:rPr>
              <a:t>   </a:t>
            </a:r>
            <a:r>
              <a:rPr sz="2400" spc="-5" dirty="0" smtClean="0">
                <a:latin typeface="Courier"/>
                <a:cs typeface="Courier"/>
              </a:rPr>
              <a:t>i</a:t>
            </a:r>
            <a:r>
              <a:rPr sz="2400" dirty="0" smtClean="0">
                <a:latin typeface="Courier"/>
                <a:cs typeface="Courier"/>
              </a:rPr>
              <a:t>t 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'shoul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d 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instal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l 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th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e </a:t>
            </a:r>
            <a:r>
              <a:rPr sz="2400" spc="-5" dirty="0">
                <a:solidFill>
                  <a:srgbClr val="C8352B"/>
                </a:solidFill>
                <a:latin typeface="Courier"/>
                <a:cs typeface="Courier"/>
              </a:rPr>
              <a:t>correc</a:t>
            </a:r>
            <a:r>
              <a:rPr sz="2400" dirty="0">
                <a:solidFill>
                  <a:srgbClr val="C8352B"/>
                </a:solidFill>
                <a:latin typeface="Courier"/>
                <a:cs typeface="Courier"/>
              </a:rPr>
              <a:t>t packages'	</a:t>
            </a:r>
            <a:r>
              <a:rPr sz="2400" b="1" dirty="0" smtClean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400" b="1" dirty="0">
              <a:solidFill>
                <a:srgbClr val="008F00"/>
              </a:solidFill>
              <a:latin typeface="Courier"/>
              <a:cs typeface="Courier"/>
            </a:endParaRPr>
          </a:p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     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expect(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chef_run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to 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install_package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400" dirty="0" err="1" smtClean="0">
                <a:solidFill>
                  <a:srgbClr val="C9352B"/>
                </a:solidFill>
                <a:latin typeface="Courier"/>
                <a:cs typeface="Courier"/>
              </a:rPr>
              <a:t>mailutils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endParaRPr lang="en-US" sz="2400" dirty="0">
              <a:solidFill>
                <a:srgbClr val="C9352B"/>
              </a:solidFill>
              <a:latin typeface="Courier"/>
              <a:cs typeface="Courier"/>
            </a:endParaRP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C9352B"/>
                </a:solidFill>
                <a:latin typeface="Courier"/>
                <a:cs typeface="Courier"/>
              </a:rPr>
              <a:t> </a:t>
            </a:r>
            <a:r>
              <a:rPr lang="en-US" sz="2400" b="1" dirty="0" smtClean="0">
                <a:solidFill>
                  <a:srgbClr val="C9352B"/>
                </a:solidFill>
                <a:latin typeface="Courier"/>
                <a:cs typeface="Courier"/>
              </a:rPr>
              <a:t>   </a:t>
            </a:r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  <a:endParaRPr lang="en-US" sz="2400" b="1" dirty="0">
              <a:solidFill>
                <a:srgbClr val="008F00"/>
              </a:solidFill>
              <a:latin typeface="Courier"/>
              <a:cs typeface="Courier"/>
            </a:endParaRPr>
          </a:p>
          <a:p>
            <a:r>
              <a:rPr lang="en-US" sz="2400" b="1" dirty="0" smtClean="0">
                <a:solidFill>
                  <a:srgbClr val="008F00"/>
                </a:solidFill>
                <a:latin typeface="Courier"/>
                <a:cs typeface="Courier"/>
              </a:rPr>
              <a:t>  end</a:t>
            </a:r>
            <a:endParaRPr sz="2400" dirty="0">
              <a:latin typeface="Courier"/>
              <a:cs typeface="Courier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lang="en-US" dirty="0"/>
              <a:t>R</a:t>
            </a:r>
            <a:r>
              <a:rPr dirty="0" smtClean="0"/>
              <a:t>ea</a:t>
            </a:r>
            <a:r>
              <a:rPr spc="-5" dirty="0" smtClean="0"/>
              <a:t>l </a:t>
            </a:r>
            <a:r>
              <a:rPr lang="en-US" dirty="0"/>
              <a:t>T</a:t>
            </a:r>
            <a:r>
              <a:rPr dirty="0" smtClean="0"/>
              <a:t>est</a:t>
            </a:r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6832600" y="83058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50" name="object 50"/>
          <p:cNvSpPr txBox="1"/>
          <p:nvPr/>
        </p:nvSpPr>
        <p:spPr>
          <a:xfrm>
            <a:off x="1955800" y="7848600"/>
            <a:ext cx="12287885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075" indent="-333375">
              <a:lnSpc>
                <a:spcPct val="100000"/>
              </a:lnSpc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dirty="0">
                <a:latin typeface="Arial"/>
                <a:cs typeface="Arial"/>
              </a:rPr>
              <a:t>Se</a:t>
            </a:r>
            <a:r>
              <a:rPr sz="4200" spc="-5" dirty="0">
                <a:latin typeface="Arial"/>
                <a:cs typeface="Arial"/>
              </a:rPr>
              <a:t>t </a:t>
            </a:r>
            <a:r>
              <a:rPr sz="4200" dirty="0">
                <a:latin typeface="Arial"/>
                <a:cs typeface="Arial"/>
              </a:rPr>
              <a:t>up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lang="en-US" sz="4200" dirty="0" smtClean="0">
                <a:latin typeface="Arial"/>
                <a:cs typeface="Arial"/>
              </a:rPr>
              <a:t>a </a:t>
            </a:r>
            <a:r>
              <a:rPr sz="4200" spc="-10" dirty="0" smtClean="0">
                <a:latin typeface="Arial"/>
                <a:cs typeface="Arial"/>
              </a:rPr>
              <a:t>t</a:t>
            </a:r>
            <a:r>
              <a:rPr sz="4200" dirty="0" smtClean="0">
                <a:latin typeface="Arial"/>
                <a:cs typeface="Arial"/>
              </a:rPr>
              <a:t>e</a:t>
            </a:r>
            <a:r>
              <a:rPr sz="4200" spc="-5" dirty="0" smtClean="0">
                <a:latin typeface="Arial"/>
                <a:cs typeface="Arial"/>
              </a:rPr>
              <a:t>st </a:t>
            </a:r>
            <a:r>
              <a:rPr sz="4200" dirty="0" smtClean="0">
                <a:latin typeface="Arial"/>
                <a:cs typeface="Arial"/>
              </a:rPr>
              <a:t>con</a:t>
            </a:r>
            <a:r>
              <a:rPr sz="4200" spc="-10" dirty="0" smtClean="0">
                <a:latin typeface="Arial"/>
                <a:cs typeface="Arial"/>
              </a:rPr>
              <a:t>t</a:t>
            </a:r>
            <a:r>
              <a:rPr sz="4200" dirty="0" smtClean="0">
                <a:latin typeface="Arial"/>
                <a:cs typeface="Arial"/>
              </a:rPr>
              <a:t>e</a:t>
            </a:r>
            <a:r>
              <a:rPr sz="4200" spc="-5" dirty="0" smtClean="0">
                <a:latin typeface="Arial"/>
                <a:cs typeface="Arial"/>
              </a:rPr>
              <a:t>x</a:t>
            </a:r>
            <a:r>
              <a:rPr sz="4200" spc="-10" dirty="0" smtClean="0">
                <a:latin typeface="Arial"/>
                <a:cs typeface="Arial"/>
              </a:rPr>
              <a:t>t</a:t>
            </a:r>
            <a:r>
              <a:rPr lang="en-US" sz="4200" spc="-10" dirty="0" smtClean="0">
                <a:latin typeface="Arial"/>
                <a:cs typeface="Arial"/>
              </a:rPr>
              <a:t> for ubuntu</a:t>
            </a:r>
            <a:endParaRPr sz="4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8200" y="2387600"/>
            <a:ext cx="14630400" cy="4089400"/>
          </a:xfrm>
          <a:custGeom>
            <a:avLst/>
            <a:gdLst/>
            <a:ahLst/>
            <a:cxnLst/>
            <a:rect l="l" t="t" r="r" b="b"/>
            <a:pathLst>
              <a:path w="14630400" h="4089400">
                <a:moveTo>
                  <a:pt x="0" y="0"/>
                </a:moveTo>
                <a:lnTo>
                  <a:pt x="14630400" y="0"/>
                </a:lnTo>
                <a:lnTo>
                  <a:pt x="14630400" y="4089400"/>
                </a:lnTo>
                <a:lnTo>
                  <a:pt x="0" y="4089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51018" y="2452688"/>
            <a:ext cx="14630400" cy="4089400"/>
          </a:xfrm>
          <a:custGeom>
            <a:avLst/>
            <a:gdLst/>
            <a:ahLst/>
            <a:cxnLst/>
            <a:rect l="l" t="t" r="r" b="b"/>
            <a:pathLst>
              <a:path w="14630400" h="4089400">
                <a:moveTo>
                  <a:pt x="0" y="0"/>
                </a:moveTo>
                <a:lnTo>
                  <a:pt x="14630400" y="0"/>
                </a:lnTo>
                <a:lnTo>
                  <a:pt x="14630400" y="4089400"/>
                </a:lnTo>
                <a:lnTo>
                  <a:pt x="0" y="4089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pPr marL="12700">
              <a:lnSpc>
                <a:spcPct val="100000"/>
              </a:lnSpc>
            </a:pPr>
            <a:endParaRPr lang="en-US" spc="-5" dirty="0" smtClean="0">
              <a:latin typeface="Courier"/>
              <a:cs typeface="Courier"/>
            </a:endParaRPr>
          </a:p>
          <a:p>
            <a:pPr marL="12700">
              <a:lnSpc>
                <a:spcPct val="100000"/>
              </a:lnSpc>
            </a:pPr>
            <a:r>
              <a:rPr lang="en-US" sz="2400" spc="-5" dirty="0" smtClean="0">
                <a:latin typeface="Courier"/>
                <a:cs typeface="Courier"/>
              </a:rPr>
              <a:t>  contex</a:t>
            </a:r>
            <a:r>
              <a:rPr lang="en-US" sz="2400" dirty="0" smtClean="0">
                <a:latin typeface="Courier"/>
                <a:cs typeface="Courier"/>
              </a:rPr>
              <a:t>t </a:t>
            </a:r>
            <a:r>
              <a:rPr lang="en-US" sz="2400" spc="-5" dirty="0">
                <a:solidFill>
                  <a:srgbClr val="C8352B"/>
                </a:solidFill>
                <a:latin typeface="Courier"/>
                <a:cs typeface="Courier"/>
              </a:rPr>
              <a:t>'o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n </a:t>
            </a:r>
            <a:r>
              <a:rPr lang="en-US" sz="2400" dirty="0" err="1">
                <a:solidFill>
                  <a:srgbClr val="C8352B"/>
                </a:solidFill>
                <a:latin typeface="Courier"/>
                <a:cs typeface="Courier"/>
              </a:rPr>
              <a:t>CentOS'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 </a:t>
            </a:r>
            <a:r>
              <a:rPr lang="en-US" sz="24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2400" dirty="0">
              <a:latin typeface="Courier"/>
              <a:cs typeface="Courier"/>
            </a:endParaRPr>
          </a:p>
          <a:p>
            <a:pPr marL="203200" lvl="0" indent="-203200">
              <a:tabLst>
                <a:tab pos="4730115" algn="l"/>
              </a:tabLst>
            </a:pPr>
            <a:r>
              <a:rPr lang="en-US" sz="2400" kern="0" dirty="0">
                <a:solidFill>
                  <a:prstClr val="black"/>
                </a:solidFill>
                <a:latin typeface="Courier"/>
                <a:cs typeface="Courier"/>
              </a:rPr>
              <a:t> </a:t>
            </a:r>
            <a:r>
              <a:rPr lang="en-US" sz="2400" kern="0" dirty="0" smtClean="0">
                <a:solidFill>
                  <a:prstClr val="black"/>
                </a:solidFill>
                <a:latin typeface="Courier"/>
                <a:cs typeface="Courier"/>
              </a:rPr>
              <a:t>   </a:t>
            </a:r>
            <a:r>
              <a:rPr lang="en-US" sz="2400" dirty="0" smtClean="0">
                <a:latin typeface="Courier"/>
                <a:cs typeface="Courier"/>
              </a:rPr>
              <a:t>let</a:t>
            </a:r>
            <a:r>
              <a:rPr lang="en-US" sz="2400" dirty="0">
                <a:latin typeface="Courier"/>
                <a:cs typeface="Courier"/>
              </a:rPr>
              <a:t>(:</a:t>
            </a:r>
            <a:r>
              <a:rPr lang="en-US" sz="2400" dirty="0" err="1">
                <a:solidFill>
                  <a:srgbClr val="22288F"/>
                </a:solidFill>
                <a:latin typeface="Courier"/>
                <a:cs typeface="Courier"/>
              </a:rPr>
              <a:t>chef_run</a:t>
            </a:r>
            <a:r>
              <a:rPr lang="en-US" sz="2400" dirty="0">
                <a:latin typeface="Courier"/>
                <a:cs typeface="Courier"/>
              </a:rPr>
              <a:t>) do</a:t>
            </a:r>
          </a:p>
          <a:p>
            <a:pPr marL="203200" indent="-203200">
              <a:lnSpc>
                <a:spcPct val="100000"/>
              </a:lnSpc>
            </a:pPr>
            <a:r>
              <a:rPr lang="en-US" sz="2400" dirty="0">
                <a:latin typeface="Courier"/>
                <a:cs typeface="Courier"/>
              </a:rPr>
              <a:t>      runner = </a:t>
            </a:r>
            <a:r>
              <a:rPr lang="en-US" sz="2400" dirty="0" err="1">
                <a:solidFill>
                  <a:srgbClr val="9C1200"/>
                </a:solidFill>
                <a:latin typeface="Courier"/>
                <a:cs typeface="Courier"/>
              </a:rPr>
              <a:t>ChefSpec</a:t>
            </a:r>
            <a:r>
              <a:rPr lang="en-US" sz="2400" dirty="0">
                <a:solidFill>
                  <a:srgbClr val="797979"/>
                </a:solidFill>
                <a:latin typeface="Courier"/>
                <a:cs typeface="Courier"/>
              </a:rPr>
              <a:t>::</a:t>
            </a:r>
            <a:r>
              <a:rPr lang="en-US" sz="2400" dirty="0" err="1">
                <a:solidFill>
                  <a:srgbClr val="9C1200"/>
                </a:solidFill>
                <a:latin typeface="Courier"/>
                <a:cs typeface="Courier"/>
              </a:rPr>
              <a:t>ServerRunner</a:t>
            </a:r>
            <a:r>
              <a:rPr lang="en-US" sz="2400" dirty="0" err="1">
                <a:latin typeface="Courier"/>
                <a:cs typeface="Courier"/>
              </a:rPr>
              <a:t>.new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fr-FR" sz="2400" dirty="0">
                <a:latin typeface="Courier"/>
                <a:cs typeface="Courier"/>
              </a:rPr>
              <a:t>{ </a:t>
            </a:r>
            <a:r>
              <a:rPr lang="fr-FR" sz="2400" dirty="0">
                <a:solidFill>
                  <a:srgbClr val="22288F"/>
                </a:solidFill>
                <a:latin typeface="Courier"/>
                <a:cs typeface="Courier"/>
              </a:rPr>
              <a:t>:</a:t>
            </a:r>
            <a:r>
              <a:rPr lang="fr-FR" sz="2400" dirty="0" err="1">
                <a:solidFill>
                  <a:srgbClr val="22288F"/>
                </a:solidFill>
                <a:latin typeface="Courier"/>
                <a:cs typeface="Courier"/>
              </a:rPr>
              <a:t>platform</a:t>
            </a:r>
            <a:r>
              <a:rPr lang="fr-FR" sz="2400" dirty="0">
                <a:solidFill>
                  <a:srgbClr val="22288F"/>
                </a:solidFill>
                <a:latin typeface="Courier"/>
                <a:cs typeface="Courier"/>
              </a:rPr>
              <a:t> </a:t>
            </a:r>
            <a:r>
              <a:rPr lang="fr-FR" sz="2400" dirty="0">
                <a:solidFill>
                  <a:srgbClr val="797979"/>
                </a:solidFill>
                <a:latin typeface="Courier"/>
                <a:cs typeface="Courier"/>
              </a:rPr>
              <a:t>=&gt; </a:t>
            </a:r>
            <a:r>
              <a:rPr lang="fr-FR" sz="2400" dirty="0" smtClean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fr-FR" sz="2400" dirty="0" err="1" smtClean="0">
                <a:solidFill>
                  <a:srgbClr val="C8352B"/>
                </a:solidFill>
                <a:latin typeface="Courier"/>
                <a:cs typeface="Courier"/>
              </a:rPr>
              <a:t>centos</a:t>
            </a:r>
            <a:r>
              <a:rPr lang="fr-FR" sz="2400" dirty="0" smtClean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lang="fr-FR" sz="2400" dirty="0">
                <a:latin typeface="Courier"/>
                <a:cs typeface="Courier"/>
              </a:rPr>
              <a:t>,</a:t>
            </a:r>
            <a:br>
              <a:rPr lang="fr-FR" sz="2400" dirty="0">
                <a:latin typeface="Courier"/>
                <a:cs typeface="Courier"/>
              </a:rPr>
            </a:br>
            <a:r>
              <a:rPr lang="fr-FR" sz="2400" dirty="0">
                <a:latin typeface="Courier"/>
                <a:cs typeface="Courier"/>
              </a:rPr>
              <a:t>                                           </a:t>
            </a:r>
            <a:r>
              <a:rPr lang="fr-FR" sz="2400" dirty="0">
                <a:solidFill>
                  <a:srgbClr val="22288F"/>
                </a:solidFill>
                <a:latin typeface="Courier"/>
                <a:cs typeface="Courier"/>
              </a:rPr>
              <a:t>:version</a:t>
            </a:r>
            <a:r>
              <a:rPr lang="fr-FR" sz="2400" dirty="0">
                <a:latin typeface="Courier"/>
                <a:cs typeface="Courier"/>
              </a:rPr>
              <a:t> </a:t>
            </a:r>
            <a:r>
              <a:rPr lang="fr-FR" sz="2400" dirty="0">
                <a:solidFill>
                  <a:srgbClr val="797979"/>
                </a:solidFill>
                <a:latin typeface="Courier"/>
                <a:cs typeface="Courier"/>
              </a:rPr>
              <a:t>=&gt; </a:t>
            </a:r>
            <a:r>
              <a:rPr lang="fr-FR" sz="2400" dirty="0" smtClean="0">
                <a:solidFill>
                  <a:srgbClr val="C8352B"/>
                </a:solidFill>
                <a:latin typeface="Courier"/>
                <a:cs typeface="Courier"/>
              </a:rPr>
              <a:t>'6.5'</a:t>
            </a:r>
            <a:r>
              <a:rPr lang="fr-FR" sz="2400" dirty="0">
                <a:latin typeface="Courier"/>
                <a:cs typeface="Courier"/>
              </a:rPr>
              <a:t>})</a:t>
            </a:r>
            <a:endParaRPr lang="en-US" sz="2400" dirty="0">
              <a:latin typeface="Courier"/>
              <a:cs typeface="Courier"/>
            </a:endParaRPr>
          </a:p>
          <a:p>
            <a:pPr marL="203200" indent="-203200"/>
            <a:r>
              <a:rPr lang="en-US" sz="2400" dirty="0">
                <a:latin typeface="Courier"/>
                <a:cs typeface="Courier"/>
              </a:rPr>
              <a:t>      </a:t>
            </a:r>
            <a:r>
              <a:rPr lang="en-US" sz="2400" dirty="0" err="1">
                <a:latin typeface="Courier"/>
                <a:cs typeface="Courier"/>
              </a:rPr>
              <a:t>runner.converge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 err="1">
                <a:latin typeface="Courier"/>
                <a:cs typeface="Courier"/>
              </a:rPr>
              <a:t>described_recipe</a:t>
            </a:r>
            <a:r>
              <a:rPr lang="en-US" sz="2400" dirty="0">
                <a:latin typeface="Courier"/>
                <a:cs typeface="Courier"/>
              </a:rPr>
              <a:t>)</a:t>
            </a:r>
          </a:p>
          <a:p>
            <a:pPr marL="203200" indent="-203200"/>
            <a:r>
              <a:rPr lang="en-US" sz="2400" dirty="0">
                <a:latin typeface="Courier"/>
                <a:cs typeface="Courier"/>
              </a:rPr>
              <a:t>    end</a:t>
            </a:r>
          </a:p>
          <a:p>
            <a:pPr marL="241300">
              <a:lnSpc>
                <a:spcPct val="100000"/>
              </a:lnSpc>
              <a:tabLst>
                <a:tab pos="7740015" algn="l"/>
              </a:tabLst>
            </a:pPr>
            <a:r>
              <a:rPr lang="en-US" sz="2400" spc="-5" dirty="0" smtClean="0">
                <a:latin typeface="Courier"/>
                <a:cs typeface="Courier"/>
              </a:rPr>
              <a:t>   i</a:t>
            </a:r>
            <a:r>
              <a:rPr lang="en-US" sz="2400" dirty="0" smtClean="0">
                <a:latin typeface="Courier"/>
                <a:cs typeface="Courier"/>
              </a:rPr>
              <a:t>t </a:t>
            </a:r>
            <a:r>
              <a:rPr lang="en-US" sz="2400" spc="-5" dirty="0">
                <a:solidFill>
                  <a:srgbClr val="C8352B"/>
                </a:solidFill>
                <a:latin typeface="Courier"/>
                <a:cs typeface="Courier"/>
              </a:rPr>
              <a:t>'shoul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d </a:t>
            </a:r>
            <a:r>
              <a:rPr lang="en-US" sz="2400" spc="-5" dirty="0">
                <a:solidFill>
                  <a:srgbClr val="C8352B"/>
                </a:solidFill>
                <a:latin typeface="Courier"/>
                <a:cs typeface="Courier"/>
              </a:rPr>
              <a:t>instal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l </a:t>
            </a:r>
            <a:r>
              <a:rPr lang="en-US" sz="2400" spc="-5" dirty="0">
                <a:solidFill>
                  <a:srgbClr val="C8352B"/>
                </a:solidFill>
                <a:latin typeface="Courier"/>
                <a:cs typeface="Courier"/>
              </a:rPr>
              <a:t>th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e </a:t>
            </a:r>
            <a:r>
              <a:rPr lang="en-US" sz="2400" spc="-5" dirty="0">
                <a:solidFill>
                  <a:srgbClr val="C8352B"/>
                </a:solidFill>
                <a:latin typeface="Courier"/>
                <a:cs typeface="Courier"/>
              </a:rPr>
              <a:t>correc</a:t>
            </a:r>
            <a:r>
              <a:rPr lang="en-US" sz="2400" dirty="0">
                <a:solidFill>
                  <a:srgbClr val="C8352B"/>
                </a:solidFill>
                <a:latin typeface="Courier"/>
                <a:cs typeface="Courier"/>
              </a:rPr>
              <a:t>t packages'	</a:t>
            </a:r>
            <a:r>
              <a:rPr lang="en-US" sz="2400" b="1" dirty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</a:p>
          <a:p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     expect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urier"/>
                <a:cs typeface="Courier"/>
              </a:rPr>
              <a:t>chef_run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r>
              <a:rPr lang="en-US" sz="2400" dirty="0">
                <a:solidFill>
                  <a:srgbClr val="7A7A7A"/>
                </a:solidFill>
                <a:latin typeface="Courier"/>
                <a:cs typeface="Courier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to </a:t>
            </a:r>
            <a:r>
              <a:rPr lang="en-US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install_package</a:t>
            </a:r>
            <a:r>
              <a:rPr lang="en-US" sz="24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400" dirty="0" err="1" smtClean="0">
                <a:solidFill>
                  <a:srgbClr val="C9352B"/>
                </a:solidFill>
                <a:latin typeface="Courier"/>
                <a:cs typeface="Courier"/>
              </a:rPr>
              <a:t>mailx</a:t>
            </a:r>
            <a:r>
              <a:rPr lang="en-US" sz="2400" dirty="0" smtClean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24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endParaRPr lang="en-US" sz="2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2400" b="1" dirty="0">
                <a:solidFill>
                  <a:srgbClr val="008F00"/>
                </a:solidFill>
                <a:latin typeface="Courier"/>
                <a:cs typeface="Courier"/>
              </a:rPr>
              <a:t>    end</a:t>
            </a:r>
          </a:p>
          <a:p>
            <a:r>
              <a:rPr lang="en-US" sz="2400" b="1" dirty="0">
                <a:solidFill>
                  <a:srgbClr val="008F00"/>
                </a:solidFill>
                <a:latin typeface="Courier"/>
                <a:cs typeface="Courier"/>
              </a:rPr>
              <a:t>  end</a:t>
            </a:r>
          </a:p>
          <a:p>
            <a:r>
              <a:rPr lang="en-US" sz="2400" b="1" dirty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lang="en-US" dirty="0"/>
              <a:t>R</a:t>
            </a:r>
            <a:r>
              <a:rPr dirty="0" smtClean="0"/>
              <a:t>ea</a:t>
            </a:r>
            <a:r>
              <a:rPr spc="-5" dirty="0" smtClean="0"/>
              <a:t>l </a:t>
            </a:r>
            <a:r>
              <a:rPr lang="en-US" dirty="0"/>
              <a:t>T</a:t>
            </a:r>
            <a:r>
              <a:rPr dirty="0" smtClean="0"/>
              <a:t>est</a:t>
            </a:r>
            <a:endParaRPr dirty="0"/>
          </a:p>
        </p:txBody>
      </p:sp>
      <p:sp>
        <p:nvSpPr>
          <p:cNvPr id="49" name="object 49"/>
          <p:cNvSpPr txBox="1"/>
          <p:nvPr/>
        </p:nvSpPr>
        <p:spPr>
          <a:xfrm>
            <a:off x="6832600" y="83058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8" name="object 48"/>
          <p:cNvSpPr txBox="1"/>
          <p:nvPr/>
        </p:nvSpPr>
        <p:spPr>
          <a:xfrm>
            <a:off x="800100" y="7387493"/>
            <a:ext cx="7593330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075" indent="-333375">
              <a:lnSpc>
                <a:spcPct val="100000"/>
              </a:lnSpc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dirty="0">
                <a:latin typeface="Arial"/>
                <a:cs typeface="Arial"/>
              </a:rPr>
              <a:t>Se</a:t>
            </a:r>
            <a:r>
              <a:rPr sz="4200" spc="-5" dirty="0">
                <a:latin typeface="Arial"/>
                <a:cs typeface="Arial"/>
              </a:rPr>
              <a:t>t </a:t>
            </a:r>
            <a:r>
              <a:rPr sz="4200" dirty="0">
                <a:latin typeface="Arial"/>
                <a:cs typeface="Arial"/>
              </a:rPr>
              <a:t>up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</a:t>
            </a:r>
            <a:r>
              <a:rPr sz="4200" spc="-5" dirty="0">
                <a:latin typeface="Arial"/>
                <a:cs typeface="Arial"/>
              </a:rPr>
              <a:t>st </a:t>
            </a:r>
            <a:r>
              <a:rPr sz="4200" dirty="0">
                <a:latin typeface="Arial"/>
                <a:cs typeface="Arial"/>
              </a:rPr>
              <a:t>con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</a:t>
            </a:r>
            <a:r>
              <a:rPr sz="4200" spc="-5" dirty="0">
                <a:latin typeface="Arial"/>
                <a:cs typeface="Arial"/>
              </a:rPr>
              <a:t>xt 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or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Cen</a:t>
            </a:r>
            <a:r>
              <a:rPr sz="4200" spc="-10" dirty="0">
                <a:latin typeface="Arial"/>
                <a:cs typeface="Arial"/>
              </a:rPr>
              <a:t>tO</a:t>
            </a:r>
            <a:r>
              <a:rPr sz="4200" dirty="0">
                <a:latin typeface="Arial"/>
                <a:cs typeface="Arial"/>
              </a:rPr>
              <a:t>S</a:t>
            </a:r>
          </a:p>
        </p:txBody>
      </p:sp>
      <p:sp>
        <p:nvSpPr>
          <p:cNvPr id="44" name="object 40"/>
          <p:cNvSpPr txBox="1"/>
          <p:nvPr/>
        </p:nvSpPr>
        <p:spPr>
          <a:xfrm>
            <a:off x="1383704" y="1803400"/>
            <a:ext cx="384869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b="1" spc="-5" dirty="0" smtClean="0">
                <a:latin typeface="Courier New"/>
                <a:cs typeface="Courier New"/>
              </a:rPr>
              <a:t>OPEN IN EDITOR: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5" name="object 41"/>
          <p:cNvSpPr txBox="1"/>
          <p:nvPr/>
        </p:nvSpPr>
        <p:spPr>
          <a:xfrm>
            <a:off x="5079999" y="1828800"/>
            <a:ext cx="10363201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dirty="0" smtClean="0">
                <a:latin typeface="Courier New"/>
                <a:cs typeface="Courier New"/>
              </a:rPr>
              <a:t>...</a:t>
            </a:r>
            <a:r>
              <a:rPr sz="2800" dirty="0" smtClean="0">
                <a:latin typeface="Courier New"/>
                <a:cs typeface="Courier New"/>
              </a:rPr>
              <a:t>/</a:t>
            </a:r>
            <a:r>
              <a:rPr sz="2800" dirty="0">
                <a:latin typeface="Courier New"/>
                <a:cs typeface="Courier New"/>
              </a:rPr>
              <a:t>mailx/spec/unit</a:t>
            </a:r>
            <a:r>
              <a:rPr sz="2800" dirty="0" smtClean="0">
                <a:latin typeface="Courier New"/>
                <a:cs typeface="Courier New"/>
              </a:rPr>
              <a:t>/</a:t>
            </a:r>
            <a:r>
              <a:rPr lang="en-US" sz="2800" dirty="0" smtClean="0">
                <a:latin typeface="Courier New"/>
                <a:cs typeface="Courier New"/>
              </a:rPr>
              <a:t>recipes/</a:t>
            </a:r>
            <a:r>
              <a:rPr sz="2800" dirty="0" err="1" smtClean="0">
                <a:latin typeface="Courier New"/>
                <a:cs typeface="Courier New"/>
              </a:rPr>
              <a:t>default_spec.rb</a:t>
            </a:r>
            <a:endParaRPr sz="28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12800" y="1854200"/>
            <a:ext cx="14655800" cy="738664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rspe</a:t>
            </a:r>
            <a:r>
              <a:rPr sz="4800" dirty="0" smtClean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rs</a:t>
            </a:r>
            <a:r>
              <a:rPr spc="-10" dirty="0"/>
              <a:t>p</a:t>
            </a:r>
            <a:r>
              <a:rPr dirty="0"/>
              <a:t>ec</a:t>
            </a:r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216754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129664" y="3657600"/>
            <a:ext cx="13933694" cy="5193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..</a:t>
            </a:r>
            <a:endParaRPr lang="en-US" sz="260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endParaRPr lang="en-US" sz="260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US" sz="2600" dirty="0">
                <a:solidFill>
                  <a:srgbClr val="FFFFFF"/>
                </a:solidFill>
                <a:latin typeface="Courier"/>
              </a:rPr>
              <a:t>Finished in 0.18828 seconds (files took 5.17 seconds to load)</a:t>
            </a:r>
            <a:endParaRPr lang="en-US" sz="260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r>
              <a:rPr lang="en-US" sz="2600" dirty="0">
                <a:solidFill>
                  <a:srgbClr val="FFFFFF"/>
                </a:solidFill>
                <a:latin typeface="Courier"/>
              </a:rPr>
              <a:t>2 examples, 1 </a:t>
            </a:r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failures</a:t>
            </a:r>
          </a:p>
          <a:p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>
                <a:solidFill>
                  <a:srgbClr val="FFFFFF"/>
                </a:solidFill>
                <a:latin typeface="Courier"/>
              </a:rPr>
              <a:t>ChefSpec Coverage report generated</a:t>
            </a:r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...</a:t>
            </a:r>
          </a:p>
          <a:p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  Total </a:t>
            </a:r>
            <a:r>
              <a:rPr lang="en-US" sz="2600" dirty="0">
                <a:solidFill>
                  <a:srgbClr val="FFFFFF"/>
                </a:solidFill>
                <a:latin typeface="Courier"/>
              </a:rPr>
              <a:t>Resources: </a:t>
            </a:r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  1</a:t>
            </a:r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  Touched </a:t>
            </a:r>
            <a:r>
              <a:rPr lang="en-US" sz="2600" dirty="0">
                <a:solidFill>
                  <a:srgbClr val="FFFFFF"/>
                </a:solidFill>
                <a:latin typeface="Courier"/>
              </a:rPr>
              <a:t>Resources: </a:t>
            </a:r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1</a:t>
            </a:r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  Touch Coverage:    100.0%</a:t>
            </a:r>
          </a:p>
          <a:p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>
                <a:solidFill>
                  <a:srgbClr val="FFFFFF"/>
                </a:solidFill>
                <a:latin typeface="Courier"/>
              </a:rPr>
              <a:t>You are awesome and so is your test coverage! Have a fantastic day!</a:t>
            </a:r>
            <a:endParaRPr lang="en-US" sz="260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endParaRPr sz="2550" dirty="0">
              <a:latin typeface="Courier New"/>
              <a:cs typeface="Courier New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Pr</a:t>
            </a:r>
            <a:r>
              <a:rPr spc="-10" dirty="0"/>
              <a:t>obl</a:t>
            </a:r>
            <a:r>
              <a:rPr dirty="0"/>
              <a:t>em</a:t>
            </a:r>
            <a:r>
              <a:rPr spc="-5" dirty="0"/>
              <a:t> </a:t>
            </a:r>
            <a:r>
              <a:rPr dirty="0"/>
              <a:t>Stateme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363065" cy="288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028700" indent="-381000">
              <a:lnSpc>
                <a:spcPts val="55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obl</a:t>
            </a:r>
            <a:r>
              <a:rPr sz="4800" b="1" dirty="0">
                <a:latin typeface="Arial"/>
                <a:cs typeface="Arial"/>
              </a:rPr>
              <a:t>em</a:t>
            </a:r>
            <a:r>
              <a:rPr sz="4800" spc="-5" dirty="0">
                <a:latin typeface="Arial"/>
                <a:cs typeface="Arial"/>
              </a:rPr>
              <a:t>: </a:t>
            </a: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broke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mo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cookbook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oo many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imes</a:t>
            </a:r>
            <a:endParaRPr sz="480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opo</a:t>
            </a:r>
            <a:r>
              <a:rPr sz="4800" b="1" dirty="0">
                <a:latin typeface="Arial"/>
                <a:cs typeface="Arial"/>
              </a:rPr>
              <a:t>se</a:t>
            </a:r>
            <a:r>
              <a:rPr sz="4800" b="1" spc="-5" dirty="0">
                <a:latin typeface="Arial"/>
                <a:cs typeface="Arial"/>
              </a:rPr>
              <a:t>d S</a:t>
            </a:r>
            <a:r>
              <a:rPr sz="4800" b="1" spc="-10" dirty="0">
                <a:latin typeface="Arial"/>
                <a:cs typeface="Arial"/>
              </a:rPr>
              <a:t>olu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io</a:t>
            </a:r>
            <a:r>
              <a:rPr sz="4800" b="1" spc="-5" dirty="0">
                <a:latin typeface="Arial"/>
                <a:cs typeface="Arial"/>
              </a:rPr>
              <a:t>n</a:t>
            </a:r>
            <a:r>
              <a:rPr sz="4800" spc="-5" dirty="0">
                <a:latin typeface="Arial"/>
                <a:cs typeface="Arial"/>
              </a:rPr>
              <a:t>: </a:t>
            </a: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Spec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 ensure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code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valid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383704" y="1784349"/>
            <a:ext cx="1408489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cookbooks/mailx/attributes/default.rb</a:t>
            </a:r>
          </a:p>
        </p:txBody>
      </p:sp>
      <p:sp>
        <p:nvSpPr>
          <p:cNvPr id="53" name="object 53"/>
          <p:cNvSpPr/>
          <p:nvPr/>
        </p:nvSpPr>
        <p:spPr>
          <a:xfrm>
            <a:off x="838200" y="2489200"/>
            <a:ext cx="14630400" cy="3530600"/>
          </a:xfrm>
          <a:custGeom>
            <a:avLst/>
            <a:gdLst/>
            <a:ahLst/>
            <a:cxnLst/>
            <a:rect l="l" t="t" r="r" b="b"/>
            <a:pathLst>
              <a:path w="14630400" h="3530600">
                <a:moveTo>
                  <a:pt x="0" y="0"/>
                </a:moveTo>
                <a:lnTo>
                  <a:pt x="14630400" y="0"/>
                </a:lnTo>
                <a:lnTo>
                  <a:pt x="14630400" y="3530600"/>
                </a:lnTo>
                <a:lnTo>
                  <a:pt x="0" y="3530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lang="en-US" dirty="0">
              <a:latin typeface="Courier"/>
              <a:cs typeface="Courier"/>
            </a:endParaRPr>
          </a:p>
          <a:p>
            <a:r>
              <a:rPr lang="en-US" sz="3200" b="1" dirty="0" smtClean="0">
                <a:solidFill>
                  <a:srgbClr val="008F00"/>
                </a:solidFill>
                <a:latin typeface="Courier"/>
                <a:cs typeface="Courier"/>
              </a:rPr>
              <a:t>case </a:t>
            </a:r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node</a:t>
            </a:r>
            <a:r>
              <a:rPr lang="en-US" sz="3200" dirty="0">
                <a:solidFill>
                  <a:srgbClr val="7A7A7A"/>
                </a:solidFill>
                <a:latin typeface="Courier"/>
                <a:cs typeface="Courier"/>
              </a:rPr>
              <a:t>[</a:t>
            </a:r>
            <a:r>
              <a:rPr lang="en-US" sz="3200" dirty="0" smtClean="0">
                <a:solidFill>
                  <a:srgbClr val="C9352B"/>
                </a:solidFill>
                <a:latin typeface="Courier"/>
                <a:cs typeface="Courier"/>
              </a:rPr>
              <a:t>'platform'</a:t>
            </a:r>
            <a:r>
              <a:rPr lang="en-US" sz="3200" dirty="0">
                <a:solidFill>
                  <a:srgbClr val="7A7A7A"/>
                </a:solidFill>
                <a:latin typeface="Courier"/>
                <a:cs typeface="Courier"/>
              </a:rPr>
              <a:t>]</a:t>
            </a:r>
          </a:p>
          <a:p>
            <a:r>
              <a:rPr lang="en-US" sz="3200" b="1" dirty="0" smtClean="0">
                <a:solidFill>
                  <a:srgbClr val="008F00"/>
                </a:solidFill>
                <a:latin typeface="Courier"/>
                <a:cs typeface="Courier"/>
              </a:rPr>
              <a:t>  when </a:t>
            </a:r>
            <a:r>
              <a:rPr lang="en-US" sz="3200" dirty="0" smtClean="0">
                <a:solidFill>
                  <a:srgbClr val="C9352B"/>
                </a:solidFill>
                <a:latin typeface="Courier"/>
                <a:cs typeface="Courier"/>
              </a:rPr>
              <a:t>"</a:t>
            </a:r>
            <a:r>
              <a:rPr lang="en-US" sz="3200" dirty="0" err="1" smtClean="0">
                <a:solidFill>
                  <a:srgbClr val="C9352B"/>
                </a:solidFill>
                <a:latin typeface="Courier"/>
                <a:cs typeface="Courier"/>
              </a:rPr>
              <a:t>ubuntu</a:t>
            </a:r>
            <a:r>
              <a:rPr lang="en-US" sz="3200" dirty="0" smtClean="0">
                <a:solidFill>
                  <a:srgbClr val="C9352B"/>
                </a:solidFill>
                <a:latin typeface="Courier"/>
                <a:cs typeface="Courier"/>
              </a:rPr>
              <a:t>"</a:t>
            </a:r>
            <a:endParaRPr lang="en-US" sz="3200" dirty="0">
              <a:solidFill>
                <a:srgbClr val="C9352B"/>
              </a:solidFill>
              <a:latin typeface="Courier"/>
              <a:cs typeface="Courier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   default</a:t>
            </a:r>
            <a:r>
              <a:rPr lang="en-US" sz="3200" dirty="0">
                <a:solidFill>
                  <a:srgbClr val="7A7A7A"/>
                </a:solidFill>
                <a:latin typeface="Courier"/>
                <a:cs typeface="Courier"/>
              </a:rPr>
              <a:t>[</a:t>
            </a:r>
            <a:r>
              <a:rPr lang="en-US" sz="3200" dirty="0" smtClean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3200" dirty="0" err="1" smtClean="0">
                <a:solidFill>
                  <a:srgbClr val="C9352B"/>
                </a:solidFill>
                <a:latin typeface="Courier"/>
                <a:cs typeface="Courier"/>
              </a:rPr>
              <a:t>mailx</a:t>
            </a:r>
            <a:r>
              <a:rPr lang="en-US" sz="3200" dirty="0" smtClean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3200" dirty="0" smtClean="0">
                <a:solidFill>
                  <a:srgbClr val="7A7A7A"/>
                </a:solidFill>
                <a:latin typeface="Courier"/>
                <a:cs typeface="Courier"/>
              </a:rPr>
              <a:t>][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3200" dirty="0" err="1">
                <a:solidFill>
                  <a:srgbClr val="C9352B"/>
                </a:solidFill>
                <a:latin typeface="Courier"/>
                <a:cs typeface="Courier"/>
              </a:rPr>
              <a:t>mailx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-package'</a:t>
            </a:r>
            <a:r>
              <a:rPr lang="en-US" sz="3200" dirty="0">
                <a:solidFill>
                  <a:srgbClr val="7A7A7A"/>
                </a:solidFill>
                <a:latin typeface="Courier"/>
                <a:cs typeface="Courier"/>
              </a:rPr>
              <a:t>] = 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"</a:t>
            </a:r>
            <a:r>
              <a:rPr lang="en-US" sz="3200" dirty="0" err="1">
                <a:solidFill>
                  <a:srgbClr val="C9352B"/>
                </a:solidFill>
                <a:latin typeface="Courier"/>
                <a:cs typeface="Courier"/>
              </a:rPr>
              <a:t>mailutils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"</a:t>
            </a:r>
          </a:p>
          <a:p>
            <a:r>
              <a:rPr lang="en-US" sz="3200" b="1" dirty="0" smtClean="0">
                <a:solidFill>
                  <a:srgbClr val="008F00"/>
                </a:solidFill>
                <a:latin typeface="Courier"/>
                <a:cs typeface="Courier"/>
              </a:rPr>
              <a:t>  when </a:t>
            </a:r>
            <a:r>
              <a:rPr lang="en-US" sz="3200" smtClean="0">
                <a:solidFill>
                  <a:srgbClr val="C9352B"/>
                </a:solidFill>
                <a:latin typeface="Courier"/>
                <a:cs typeface="Courier"/>
              </a:rPr>
              <a:t>"centos"</a:t>
            </a:r>
            <a:endParaRPr lang="en-US" sz="3200" dirty="0">
              <a:solidFill>
                <a:srgbClr val="C9352B"/>
              </a:solidFill>
              <a:latin typeface="Courier"/>
              <a:cs typeface="Courier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    default</a:t>
            </a:r>
            <a:r>
              <a:rPr lang="en-US" sz="3200" dirty="0">
                <a:solidFill>
                  <a:srgbClr val="7A7A7A"/>
                </a:solidFill>
                <a:latin typeface="Courier"/>
                <a:cs typeface="Courier"/>
              </a:rPr>
              <a:t>[</a:t>
            </a:r>
            <a:r>
              <a:rPr lang="en-US" sz="3200" dirty="0" smtClean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3200" dirty="0" err="1" smtClean="0">
                <a:solidFill>
                  <a:srgbClr val="C9352B"/>
                </a:solidFill>
                <a:latin typeface="Courier"/>
                <a:cs typeface="Courier"/>
              </a:rPr>
              <a:t>mailx</a:t>
            </a:r>
            <a:r>
              <a:rPr lang="en-US" sz="3200" dirty="0" smtClean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3200" dirty="0" smtClean="0">
                <a:solidFill>
                  <a:srgbClr val="7A7A7A"/>
                </a:solidFill>
                <a:latin typeface="Courier"/>
                <a:cs typeface="Courier"/>
              </a:rPr>
              <a:t>][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'</a:t>
            </a:r>
            <a:r>
              <a:rPr lang="en-US" sz="3200" dirty="0" err="1">
                <a:solidFill>
                  <a:srgbClr val="C9352B"/>
                </a:solidFill>
                <a:latin typeface="Courier"/>
                <a:cs typeface="Courier"/>
              </a:rPr>
              <a:t>mailx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-package'</a:t>
            </a:r>
            <a:r>
              <a:rPr lang="en-US" sz="3200" dirty="0">
                <a:solidFill>
                  <a:srgbClr val="7A7A7A"/>
                </a:solidFill>
                <a:latin typeface="Courier"/>
                <a:cs typeface="Courier"/>
              </a:rPr>
              <a:t>] = 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"</a:t>
            </a:r>
            <a:r>
              <a:rPr lang="en-US" sz="3200" dirty="0" err="1">
                <a:solidFill>
                  <a:srgbClr val="C9352B"/>
                </a:solidFill>
                <a:latin typeface="Courier"/>
                <a:cs typeface="Courier"/>
              </a:rPr>
              <a:t>mailx</a:t>
            </a:r>
            <a:r>
              <a:rPr lang="en-US" sz="3200" dirty="0">
                <a:solidFill>
                  <a:srgbClr val="C9352B"/>
                </a:solidFill>
                <a:latin typeface="Courier"/>
                <a:cs typeface="Courier"/>
              </a:rPr>
              <a:t>"</a:t>
            </a:r>
          </a:p>
          <a:p>
            <a:r>
              <a:rPr lang="en-US" sz="3200" b="1" dirty="0" smtClean="0">
                <a:solidFill>
                  <a:srgbClr val="008F00"/>
                </a:solidFill>
                <a:latin typeface="Courier"/>
                <a:cs typeface="Courier"/>
              </a:rPr>
              <a:t> end</a:t>
            </a:r>
            <a:endParaRPr sz="3200" dirty="0">
              <a:latin typeface="Courier"/>
              <a:cs typeface="Courier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title"/>
          </p:nvPr>
        </p:nvSpPr>
        <p:spPr>
          <a:xfrm>
            <a:off x="431800" y="305359"/>
            <a:ext cx="15537208" cy="1095087"/>
          </a:xfrm>
          <a:prstGeom prst="rect">
            <a:avLst/>
          </a:prstGeom>
        </p:spPr>
        <p:txBody>
          <a:bodyPr vert="horz" wrap="square" lIns="0" tIns="157396" rIns="0" bIns="0" rtlCol="0">
            <a:spAutoFit/>
          </a:bodyPr>
          <a:lstStyle/>
          <a:p>
            <a:pPr marL="12700">
              <a:lnSpc>
                <a:spcPts val="7259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spc="-225" dirty="0"/>
              <a:t> </a:t>
            </a:r>
            <a:r>
              <a:rPr sz="6100" spc="15" dirty="0"/>
              <a:t>A</a:t>
            </a:r>
            <a:r>
              <a:rPr sz="6100" spc="5" dirty="0"/>
              <a:t>d</a:t>
            </a:r>
            <a:r>
              <a:rPr sz="6100" spc="10" dirty="0"/>
              <a:t>d</a:t>
            </a:r>
            <a:r>
              <a:rPr sz="6100" dirty="0"/>
              <a:t> </a:t>
            </a:r>
            <a:r>
              <a:rPr lang="en-US" sz="6100" spc="10" dirty="0"/>
              <a:t>C</a:t>
            </a:r>
            <a:r>
              <a:rPr sz="6100" spc="5" dirty="0" smtClean="0"/>
              <a:t>ro</a:t>
            </a:r>
            <a:r>
              <a:rPr sz="6100" spc="10" dirty="0" smtClean="0"/>
              <a:t>ss</a:t>
            </a:r>
            <a:r>
              <a:rPr sz="6100" spc="5" dirty="0" smtClean="0"/>
              <a:t>-p</a:t>
            </a:r>
            <a:r>
              <a:rPr sz="6100" spc="-5" dirty="0" smtClean="0"/>
              <a:t>l</a:t>
            </a:r>
            <a:r>
              <a:rPr sz="6100" spc="10" dirty="0" smtClean="0"/>
              <a:t>a</a:t>
            </a:r>
            <a:r>
              <a:rPr sz="6100" spc="5" dirty="0" smtClean="0"/>
              <a:t>tfor</a:t>
            </a:r>
            <a:r>
              <a:rPr sz="6100" spc="15" dirty="0" smtClean="0"/>
              <a:t>m</a:t>
            </a:r>
            <a:r>
              <a:rPr sz="6100" dirty="0" smtClean="0"/>
              <a:t> </a:t>
            </a:r>
            <a:r>
              <a:rPr lang="en-US" sz="6100" spc="5" dirty="0"/>
              <a:t>A</a:t>
            </a:r>
            <a:r>
              <a:rPr sz="6100" spc="5" dirty="0" smtClean="0"/>
              <a:t>ttr</a:t>
            </a:r>
            <a:r>
              <a:rPr sz="6100" spc="-5" dirty="0" smtClean="0"/>
              <a:t>i</a:t>
            </a:r>
            <a:r>
              <a:rPr sz="6100" spc="5" dirty="0" smtClean="0"/>
              <a:t>bu</a:t>
            </a:r>
            <a:r>
              <a:rPr sz="6100" spc="10" dirty="0" smtClean="0"/>
              <a:t>tes</a:t>
            </a:r>
            <a:endParaRPr sz="6100" dirty="0"/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30" name="object 49"/>
          <p:cNvSpPr txBox="1"/>
          <p:nvPr/>
        </p:nvSpPr>
        <p:spPr>
          <a:xfrm>
            <a:off x="6756781" y="6477000"/>
            <a:ext cx="2464435" cy="51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46748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4" y="0"/>
                </a:moveTo>
                <a:lnTo>
                  <a:pt x="38924" y="811"/>
                </a:lnTo>
                <a:lnTo>
                  <a:pt x="7180" y="23741"/>
                </a:lnTo>
                <a:lnTo>
                  <a:pt x="0" y="52937"/>
                </a:lnTo>
                <a:lnTo>
                  <a:pt x="3544" y="66665"/>
                </a:lnTo>
                <a:lnTo>
                  <a:pt x="10736" y="78473"/>
                </a:lnTo>
                <a:lnTo>
                  <a:pt x="20928" y="87711"/>
                </a:lnTo>
                <a:lnTo>
                  <a:pt x="33472" y="93730"/>
                </a:lnTo>
                <a:lnTo>
                  <a:pt x="47721" y="95881"/>
                </a:lnTo>
                <a:lnTo>
                  <a:pt x="127654" y="95881"/>
                </a:lnTo>
                <a:lnTo>
                  <a:pt x="168185" y="72139"/>
                </a:lnTo>
                <a:lnTo>
                  <a:pt x="175367" y="42948"/>
                </a:lnTo>
                <a:lnTo>
                  <a:pt x="171832" y="29221"/>
                </a:lnTo>
                <a:lnTo>
                  <a:pt x="164646" y="17412"/>
                </a:lnTo>
                <a:lnTo>
                  <a:pt x="154456" y="8172"/>
                </a:lnTo>
                <a:lnTo>
                  <a:pt x="141909" y="2151"/>
                </a:lnTo>
                <a:lnTo>
                  <a:pt x="127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51218" y="1320612"/>
            <a:ext cx="842010" cy="95885"/>
          </a:xfrm>
          <a:custGeom>
            <a:avLst/>
            <a:gdLst/>
            <a:ahLst/>
            <a:cxnLst/>
            <a:rect l="l" t="t" r="r" b="b"/>
            <a:pathLst>
              <a:path w="842009" h="95884">
                <a:moveTo>
                  <a:pt x="196972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96972" y="95881"/>
                </a:lnTo>
                <a:lnTo>
                  <a:pt x="237503" y="72139"/>
                </a:lnTo>
                <a:lnTo>
                  <a:pt x="244685" y="42948"/>
                </a:lnTo>
                <a:lnTo>
                  <a:pt x="241150" y="29221"/>
                </a:lnTo>
                <a:lnTo>
                  <a:pt x="233963" y="17412"/>
                </a:lnTo>
                <a:lnTo>
                  <a:pt x="223773" y="8172"/>
                </a:lnTo>
                <a:lnTo>
                  <a:pt x="211227" y="2151"/>
                </a:lnTo>
                <a:lnTo>
                  <a:pt x="196972" y="0"/>
                </a:lnTo>
                <a:close/>
              </a:path>
              <a:path w="842009" h="95884">
                <a:moveTo>
                  <a:pt x="495486" y="0"/>
                </a:moveTo>
                <a:lnTo>
                  <a:pt x="337429" y="808"/>
                </a:lnTo>
                <a:lnTo>
                  <a:pt x="305681" y="23733"/>
                </a:lnTo>
                <a:lnTo>
                  <a:pt x="298500" y="52927"/>
                </a:lnTo>
                <a:lnTo>
                  <a:pt x="302041" y="66658"/>
                </a:lnTo>
                <a:lnTo>
                  <a:pt x="309230" y="78469"/>
                </a:lnTo>
                <a:lnTo>
                  <a:pt x="319418" y="87709"/>
                </a:lnTo>
                <a:lnTo>
                  <a:pt x="331960" y="93730"/>
                </a:lnTo>
                <a:lnTo>
                  <a:pt x="346210" y="95881"/>
                </a:lnTo>
                <a:lnTo>
                  <a:pt x="495486" y="95881"/>
                </a:lnTo>
                <a:lnTo>
                  <a:pt x="536001" y="72147"/>
                </a:lnTo>
                <a:lnTo>
                  <a:pt x="543187" y="42958"/>
                </a:lnTo>
                <a:lnTo>
                  <a:pt x="539654" y="29227"/>
                </a:lnTo>
                <a:lnTo>
                  <a:pt x="532469" y="17416"/>
                </a:lnTo>
                <a:lnTo>
                  <a:pt x="522280" y="8174"/>
                </a:lnTo>
                <a:lnTo>
                  <a:pt x="509737" y="2151"/>
                </a:lnTo>
                <a:lnTo>
                  <a:pt x="495486" y="0"/>
                </a:lnTo>
                <a:close/>
              </a:path>
              <a:path w="842009" h="95884">
                <a:moveTo>
                  <a:pt x="793974" y="0"/>
                </a:moveTo>
                <a:lnTo>
                  <a:pt x="635942" y="808"/>
                </a:lnTo>
                <a:lnTo>
                  <a:pt x="604194" y="23733"/>
                </a:lnTo>
                <a:lnTo>
                  <a:pt x="597014" y="52927"/>
                </a:lnTo>
                <a:lnTo>
                  <a:pt x="600555" y="66658"/>
                </a:lnTo>
                <a:lnTo>
                  <a:pt x="607743" y="78469"/>
                </a:lnTo>
                <a:lnTo>
                  <a:pt x="617932" y="87709"/>
                </a:lnTo>
                <a:lnTo>
                  <a:pt x="630474" y="93730"/>
                </a:lnTo>
                <a:lnTo>
                  <a:pt x="644723" y="95881"/>
                </a:lnTo>
                <a:lnTo>
                  <a:pt x="793974" y="95881"/>
                </a:lnTo>
                <a:lnTo>
                  <a:pt x="834519" y="72131"/>
                </a:lnTo>
                <a:lnTo>
                  <a:pt x="841698" y="42939"/>
                </a:lnTo>
                <a:lnTo>
                  <a:pt x="838161" y="29214"/>
                </a:lnTo>
                <a:lnTo>
                  <a:pt x="830973" y="17407"/>
                </a:lnTo>
                <a:lnTo>
                  <a:pt x="820782" y="8170"/>
                </a:lnTo>
                <a:lnTo>
                  <a:pt x="808233" y="2150"/>
                </a:lnTo>
                <a:lnTo>
                  <a:pt x="7939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422035" y="1320612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127656" y="95881"/>
                </a:lnTo>
                <a:lnTo>
                  <a:pt x="168168" y="72147"/>
                </a:lnTo>
                <a:lnTo>
                  <a:pt x="175356" y="42958"/>
                </a:lnTo>
                <a:lnTo>
                  <a:pt x="171822" y="29227"/>
                </a:lnTo>
                <a:lnTo>
                  <a:pt x="164635" y="17416"/>
                </a:lnTo>
                <a:lnTo>
                  <a:pt x="154445" y="8174"/>
                </a:lnTo>
                <a:lnTo>
                  <a:pt x="141902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46861" y="1080852"/>
            <a:ext cx="1068705" cy="95885"/>
          </a:xfrm>
          <a:custGeom>
            <a:avLst/>
            <a:gdLst/>
            <a:ahLst/>
            <a:cxnLst/>
            <a:rect l="l" t="t" r="r" b="b"/>
            <a:pathLst>
              <a:path w="1068705" h="95884">
                <a:moveTo>
                  <a:pt x="1020479" y="0"/>
                </a:moveTo>
                <a:lnTo>
                  <a:pt x="38921" y="810"/>
                </a:lnTo>
                <a:lnTo>
                  <a:pt x="7179" y="23745"/>
                </a:lnTo>
                <a:lnTo>
                  <a:pt x="0" y="52940"/>
                </a:lnTo>
                <a:lnTo>
                  <a:pt x="3539" y="66669"/>
                </a:lnTo>
                <a:lnTo>
                  <a:pt x="10726" y="78479"/>
                </a:lnTo>
                <a:lnTo>
                  <a:pt x="20915" y="87719"/>
                </a:lnTo>
                <a:lnTo>
                  <a:pt x="33459" y="93741"/>
                </a:lnTo>
                <a:lnTo>
                  <a:pt x="47710" y="95892"/>
                </a:lnTo>
                <a:lnTo>
                  <a:pt x="1020479" y="95892"/>
                </a:lnTo>
                <a:lnTo>
                  <a:pt x="1060992" y="72154"/>
                </a:lnTo>
                <a:lnTo>
                  <a:pt x="1068178" y="42962"/>
                </a:lnTo>
                <a:lnTo>
                  <a:pt x="1064640" y="29230"/>
                </a:lnTo>
                <a:lnTo>
                  <a:pt x="1057451" y="17417"/>
                </a:lnTo>
                <a:lnTo>
                  <a:pt x="1047262" y="8174"/>
                </a:lnTo>
                <a:lnTo>
                  <a:pt x="1034722" y="2152"/>
                </a:lnTo>
                <a:lnTo>
                  <a:pt x="10204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422032" y="1080852"/>
            <a:ext cx="687070" cy="95885"/>
          </a:xfrm>
          <a:custGeom>
            <a:avLst/>
            <a:gdLst/>
            <a:ahLst/>
            <a:cxnLst/>
            <a:rect l="l" t="t" r="r" b="b"/>
            <a:pathLst>
              <a:path w="687069" h="95884">
                <a:moveTo>
                  <a:pt x="639315" y="0"/>
                </a:moveTo>
                <a:lnTo>
                  <a:pt x="38929" y="807"/>
                </a:lnTo>
                <a:lnTo>
                  <a:pt x="7182" y="23737"/>
                </a:lnTo>
                <a:lnTo>
                  <a:pt x="0" y="52930"/>
                </a:lnTo>
                <a:lnTo>
                  <a:pt x="3536" y="66662"/>
                </a:lnTo>
                <a:lnTo>
                  <a:pt x="10722" y="78474"/>
                </a:lnTo>
                <a:lnTo>
                  <a:pt x="20910" y="87717"/>
                </a:lnTo>
                <a:lnTo>
                  <a:pt x="33451" y="93740"/>
                </a:lnTo>
                <a:lnTo>
                  <a:pt x="47699" y="95892"/>
                </a:lnTo>
                <a:lnTo>
                  <a:pt x="639315" y="95892"/>
                </a:lnTo>
                <a:lnTo>
                  <a:pt x="679846" y="72146"/>
                </a:lnTo>
                <a:lnTo>
                  <a:pt x="687026" y="42952"/>
                </a:lnTo>
                <a:lnTo>
                  <a:pt x="683487" y="29223"/>
                </a:lnTo>
                <a:lnTo>
                  <a:pt x="676299" y="17413"/>
                </a:lnTo>
                <a:lnTo>
                  <a:pt x="666110" y="8172"/>
                </a:lnTo>
                <a:lnTo>
                  <a:pt x="653567" y="2151"/>
                </a:lnTo>
                <a:lnTo>
                  <a:pt x="6393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112890" y="1080852"/>
            <a:ext cx="247650" cy="95885"/>
          </a:xfrm>
          <a:custGeom>
            <a:avLst/>
            <a:gdLst/>
            <a:ahLst/>
            <a:cxnLst/>
            <a:rect l="l" t="t" r="r" b="b"/>
            <a:pathLst>
              <a:path w="247650" h="95884">
                <a:moveTo>
                  <a:pt x="199678" y="0"/>
                </a:moveTo>
                <a:lnTo>
                  <a:pt x="38924" y="810"/>
                </a:lnTo>
                <a:lnTo>
                  <a:pt x="7182" y="23745"/>
                </a:lnTo>
                <a:lnTo>
                  <a:pt x="0" y="52940"/>
                </a:lnTo>
                <a:lnTo>
                  <a:pt x="3540" y="66669"/>
                </a:lnTo>
                <a:lnTo>
                  <a:pt x="10730" y="78479"/>
                </a:lnTo>
                <a:lnTo>
                  <a:pt x="20921" y="87719"/>
                </a:lnTo>
                <a:lnTo>
                  <a:pt x="33463" y="93741"/>
                </a:lnTo>
                <a:lnTo>
                  <a:pt x="47710" y="95892"/>
                </a:lnTo>
                <a:lnTo>
                  <a:pt x="199678" y="95892"/>
                </a:lnTo>
                <a:lnTo>
                  <a:pt x="240206" y="72146"/>
                </a:lnTo>
                <a:lnTo>
                  <a:pt x="247389" y="42952"/>
                </a:lnTo>
                <a:lnTo>
                  <a:pt x="243848" y="29223"/>
                </a:lnTo>
                <a:lnTo>
                  <a:pt x="236658" y="17413"/>
                </a:lnTo>
                <a:lnTo>
                  <a:pt x="226468" y="8172"/>
                </a:lnTo>
                <a:lnTo>
                  <a:pt x="213925" y="2151"/>
                </a:lnTo>
                <a:lnTo>
                  <a:pt x="1996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627865" y="1080852"/>
            <a:ext cx="431165" cy="95885"/>
          </a:xfrm>
          <a:custGeom>
            <a:avLst/>
            <a:gdLst/>
            <a:ahLst/>
            <a:cxnLst/>
            <a:rect l="l" t="t" r="r" b="b"/>
            <a:pathLst>
              <a:path w="431165" h="95884">
                <a:moveTo>
                  <a:pt x="383307" y="0"/>
                </a:moveTo>
                <a:lnTo>
                  <a:pt x="38917" y="813"/>
                </a:lnTo>
                <a:lnTo>
                  <a:pt x="7179" y="23753"/>
                </a:lnTo>
                <a:lnTo>
                  <a:pt x="0" y="52949"/>
                </a:lnTo>
                <a:lnTo>
                  <a:pt x="3542" y="66675"/>
                </a:lnTo>
                <a:lnTo>
                  <a:pt x="10734" y="78483"/>
                </a:lnTo>
                <a:lnTo>
                  <a:pt x="20926" y="87721"/>
                </a:lnTo>
                <a:lnTo>
                  <a:pt x="33471" y="93741"/>
                </a:lnTo>
                <a:lnTo>
                  <a:pt x="47722" y="95892"/>
                </a:lnTo>
                <a:lnTo>
                  <a:pt x="383307" y="95892"/>
                </a:lnTo>
                <a:lnTo>
                  <a:pt x="423835" y="72146"/>
                </a:lnTo>
                <a:lnTo>
                  <a:pt x="431017" y="42952"/>
                </a:lnTo>
                <a:lnTo>
                  <a:pt x="427476" y="29223"/>
                </a:lnTo>
                <a:lnTo>
                  <a:pt x="420287" y="17413"/>
                </a:lnTo>
                <a:lnTo>
                  <a:pt x="410096" y="8172"/>
                </a:lnTo>
                <a:lnTo>
                  <a:pt x="397553" y="2151"/>
                </a:lnTo>
                <a:lnTo>
                  <a:pt x="38330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791769" y="1321156"/>
            <a:ext cx="452120" cy="95885"/>
          </a:xfrm>
          <a:custGeom>
            <a:avLst/>
            <a:gdLst/>
            <a:ahLst/>
            <a:cxnLst/>
            <a:rect l="l" t="t" r="r" b="b"/>
            <a:pathLst>
              <a:path w="452119" h="95884">
                <a:moveTo>
                  <a:pt x="451530" y="0"/>
                </a:moveTo>
                <a:lnTo>
                  <a:pt x="38924" y="266"/>
                </a:lnTo>
                <a:lnTo>
                  <a:pt x="7180" y="23197"/>
                </a:lnTo>
                <a:lnTo>
                  <a:pt x="0" y="52392"/>
                </a:lnTo>
                <a:lnTo>
                  <a:pt x="3544" y="66120"/>
                </a:lnTo>
                <a:lnTo>
                  <a:pt x="10736" y="77928"/>
                </a:lnTo>
                <a:lnTo>
                  <a:pt x="20928" y="87166"/>
                </a:lnTo>
                <a:lnTo>
                  <a:pt x="33472" y="93185"/>
                </a:lnTo>
                <a:lnTo>
                  <a:pt x="47721" y="95336"/>
                </a:lnTo>
                <a:lnTo>
                  <a:pt x="451530" y="95336"/>
                </a:lnTo>
                <a:lnTo>
                  <a:pt x="45153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627865" y="1320612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3" y="0"/>
                </a:moveTo>
                <a:lnTo>
                  <a:pt x="38928" y="808"/>
                </a:lnTo>
                <a:lnTo>
                  <a:pt x="7180" y="23733"/>
                </a:lnTo>
                <a:lnTo>
                  <a:pt x="0" y="52927"/>
                </a:lnTo>
                <a:lnTo>
                  <a:pt x="3541" y="66658"/>
                </a:lnTo>
                <a:lnTo>
                  <a:pt x="10729" y="78469"/>
                </a:lnTo>
                <a:lnTo>
                  <a:pt x="20917" y="87709"/>
                </a:lnTo>
                <a:lnTo>
                  <a:pt x="33460" y="93730"/>
                </a:lnTo>
                <a:lnTo>
                  <a:pt x="47709" y="95881"/>
                </a:lnTo>
                <a:lnTo>
                  <a:pt x="684703" y="95881"/>
                </a:lnTo>
                <a:lnTo>
                  <a:pt x="725230" y="72139"/>
                </a:lnTo>
                <a:lnTo>
                  <a:pt x="732416" y="42948"/>
                </a:lnTo>
                <a:lnTo>
                  <a:pt x="728879" y="29221"/>
                </a:lnTo>
                <a:lnTo>
                  <a:pt x="721690" y="17412"/>
                </a:lnTo>
                <a:lnTo>
                  <a:pt x="711499" y="8172"/>
                </a:lnTo>
                <a:lnTo>
                  <a:pt x="698953" y="2151"/>
                </a:lnTo>
                <a:lnTo>
                  <a:pt x="6847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383704" y="1734488"/>
            <a:ext cx="13906834" cy="4880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cookbooks/mailx/recipes/default.rb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6934001" y="4813300"/>
            <a:ext cx="24644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38200" y="2387600"/>
            <a:ext cx="14630400" cy="2235200"/>
          </a:xfrm>
          <a:custGeom>
            <a:avLst/>
            <a:gdLst/>
            <a:ahLst/>
            <a:cxnLst/>
            <a:rect l="l" t="t" r="r" b="b"/>
            <a:pathLst>
              <a:path w="14630400" h="2235200">
                <a:moveTo>
                  <a:pt x="0" y="0"/>
                </a:moveTo>
                <a:lnTo>
                  <a:pt x="14630400" y="0"/>
                </a:lnTo>
                <a:lnTo>
                  <a:pt x="14630400" y="2235200"/>
                </a:lnTo>
                <a:lnTo>
                  <a:pt x="0" y="2235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838200" y="2387600"/>
            <a:ext cx="14630400" cy="1846659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4000" spc="-5" dirty="0">
                <a:latin typeface="Courier"/>
                <a:cs typeface="Courier"/>
              </a:rPr>
              <a:t>packag</a:t>
            </a:r>
            <a:r>
              <a:rPr sz="4000" dirty="0">
                <a:latin typeface="Courier"/>
                <a:cs typeface="Courier"/>
              </a:rPr>
              <a:t>e nod</a:t>
            </a:r>
            <a:r>
              <a:rPr sz="4000" spc="-5" dirty="0">
                <a:latin typeface="Courier"/>
                <a:cs typeface="Courier"/>
              </a:rPr>
              <a:t>e</a:t>
            </a:r>
            <a:r>
              <a:rPr sz="4000" dirty="0">
                <a:solidFill>
                  <a:srgbClr val="797979"/>
                </a:solidFill>
                <a:latin typeface="Courier"/>
                <a:cs typeface="Courier"/>
              </a:rPr>
              <a:t>[</a:t>
            </a:r>
            <a:r>
              <a:rPr sz="4000" dirty="0" smtClean="0">
                <a:solidFill>
                  <a:srgbClr val="C8352B"/>
                </a:solidFill>
                <a:latin typeface="Courier"/>
                <a:cs typeface="Courier"/>
              </a:rPr>
              <a:t>'mail</a:t>
            </a:r>
            <a:r>
              <a:rPr lang="en-US" sz="4000" dirty="0" smtClean="0">
                <a:solidFill>
                  <a:srgbClr val="C8352B"/>
                </a:solidFill>
                <a:latin typeface="Courier"/>
                <a:cs typeface="Courier"/>
              </a:rPr>
              <a:t>x</a:t>
            </a:r>
            <a:r>
              <a:rPr sz="4000" dirty="0" smtClean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sz="4000" dirty="0" smtClean="0">
                <a:solidFill>
                  <a:srgbClr val="797979"/>
                </a:solidFill>
                <a:latin typeface="Courier"/>
                <a:cs typeface="Courier"/>
              </a:rPr>
              <a:t>][</a:t>
            </a:r>
            <a:r>
              <a:rPr sz="4000" dirty="0">
                <a:solidFill>
                  <a:srgbClr val="C8352B"/>
                </a:solidFill>
                <a:latin typeface="Courier"/>
                <a:cs typeface="Courier"/>
              </a:rPr>
              <a:t>'mailx-package</a:t>
            </a:r>
            <a:r>
              <a:rPr sz="4000" spc="-5" dirty="0">
                <a:solidFill>
                  <a:srgbClr val="C8352B"/>
                </a:solidFill>
                <a:latin typeface="Courier"/>
                <a:cs typeface="Courier"/>
              </a:rPr>
              <a:t>'</a:t>
            </a:r>
            <a:r>
              <a:rPr sz="4000" dirty="0">
                <a:solidFill>
                  <a:srgbClr val="797979"/>
                </a:solidFill>
                <a:latin typeface="Courier"/>
                <a:cs typeface="Courier"/>
              </a:rPr>
              <a:t>] </a:t>
            </a:r>
            <a:r>
              <a:rPr sz="4000" b="1" dirty="0" smtClean="0">
                <a:solidFill>
                  <a:srgbClr val="008F00"/>
                </a:solidFill>
                <a:latin typeface="Courier"/>
                <a:cs typeface="Courier"/>
              </a:rPr>
              <a:t>do</a:t>
            </a:r>
            <a:endParaRPr lang="en-US" sz="4000" dirty="0">
              <a:latin typeface="Courier"/>
              <a:cs typeface="Courier"/>
            </a:endParaRPr>
          </a:p>
          <a:p>
            <a:pPr marL="190500">
              <a:lnSpc>
                <a:spcPct val="100000"/>
              </a:lnSpc>
            </a:pPr>
            <a:r>
              <a:rPr lang="en-US" sz="4000" spc="-5" dirty="0">
                <a:latin typeface="Courier"/>
                <a:cs typeface="Courier"/>
              </a:rPr>
              <a:t> </a:t>
            </a:r>
            <a:r>
              <a:rPr lang="en-US" sz="4000" spc="-5" dirty="0" smtClean="0">
                <a:latin typeface="Courier"/>
                <a:cs typeface="Courier"/>
              </a:rPr>
              <a:t> </a:t>
            </a:r>
            <a:r>
              <a:rPr sz="4000" spc="-5" dirty="0" smtClean="0">
                <a:latin typeface="Courier"/>
                <a:cs typeface="Courier"/>
              </a:rPr>
              <a:t>actio</a:t>
            </a:r>
            <a:r>
              <a:rPr sz="4000" dirty="0" smtClean="0">
                <a:latin typeface="Courier"/>
                <a:cs typeface="Courier"/>
              </a:rPr>
              <a:t>n </a:t>
            </a:r>
            <a:r>
              <a:rPr sz="4000" dirty="0">
                <a:solidFill>
                  <a:srgbClr val="22288F"/>
                </a:solidFill>
                <a:latin typeface="Courier"/>
                <a:cs typeface="Courier"/>
              </a:rPr>
              <a:t>:</a:t>
            </a:r>
            <a:r>
              <a:rPr sz="4000" dirty="0" smtClean="0">
                <a:solidFill>
                  <a:srgbClr val="22288F"/>
                </a:solidFill>
                <a:latin typeface="Courier"/>
                <a:cs typeface="Courier"/>
              </a:rPr>
              <a:t>install</a:t>
            </a:r>
            <a:endParaRPr lang="en-US" sz="4000" dirty="0">
              <a:latin typeface="Courier"/>
              <a:cs typeface="Courier"/>
            </a:endParaRPr>
          </a:p>
          <a:p>
            <a:pPr marL="190500">
              <a:lnSpc>
                <a:spcPct val="100000"/>
              </a:lnSpc>
            </a:pPr>
            <a:r>
              <a:rPr sz="4000" b="1" dirty="0" smtClean="0">
                <a:solidFill>
                  <a:srgbClr val="008F00"/>
                </a:solidFill>
                <a:latin typeface="Courier"/>
                <a:cs typeface="Courier"/>
              </a:rPr>
              <a:t>end</a:t>
            </a:r>
            <a:endParaRPr sz="4000" dirty="0">
              <a:latin typeface="Courier"/>
              <a:cs typeface="Courier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0" dirty="0"/>
              <a:t>In</a:t>
            </a:r>
            <a:r>
              <a:rPr dirty="0"/>
              <a:t>sta</a:t>
            </a:r>
            <a:r>
              <a:rPr spc="-10" dirty="0"/>
              <a:t>l</a:t>
            </a:r>
            <a:r>
              <a:rPr spc="-5" dirty="0"/>
              <a:t>l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spc="-10" dirty="0"/>
              <a:t>P</a:t>
            </a:r>
            <a:r>
              <a:rPr dirty="0" smtClean="0"/>
              <a:t>acka</a:t>
            </a:r>
            <a:r>
              <a:rPr spc="-10" dirty="0" smtClean="0"/>
              <a:t>g</a:t>
            </a:r>
            <a:r>
              <a:rPr dirty="0" smtClean="0"/>
              <a:t>e</a:t>
            </a:r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12800" y="1854200"/>
            <a:ext cx="14655800" cy="738664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sz="48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rspe</a:t>
            </a:r>
            <a:r>
              <a:rPr lang="en-US" sz="4800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rs</a:t>
            </a:r>
            <a:r>
              <a:rPr spc="-10" dirty="0"/>
              <a:t>p</a:t>
            </a:r>
            <a:r>
              <a:rPr dirty="0"/>
              <a:t>ec</a:t>
            </a:r>
          </a:p>
        </p:txBody>
      </p:sp>
      <p:sp>
        <p:nvSpPr>
          <p:cNvPr id="41" name="object 41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100" y="3467100"/>
            <a:ext cx="14655800" cy="5143500"/>
          </a:xfrm>
          <a:custGeom>
            <a:avLst/>
            <a:gdLst/>
            <a:ahLst/>
            <a:cxnLst/>
            <a:rect l="l" t="t" r="r" b="b"/>
            <a:pathLst>
              <a:path w="14655800" h="5143500">
                <a:moveTo>
                  <a:pt x="0" y="0"/>
                </a:moveTo>
                <a:lnTo>
                  <a:pt x="14655800" y="0"/>
                </a:lnTo>
                <a:lnTo>
                  <a:pt x="146558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129664" y="3657600"/>
            <a:ext cx="14160874" cy="48013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..</a:t>
            </a:r>
            <a:endParaRPr lang="en-US" sz="260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endParaRPr lang="en-US" sz="260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US" sz="2600" dirty="0">
                <a:solidFill>
                  <a:srgbClr val="FFFFFF"/>
                </a:solidFill>
                <a:latin typeface="Courier"/>
              </a:rPr>
              <a:t>Finished in 0.18828 seconds (files took 5.17 seconds to load)</a:t>
            </a:r>
            <a:endParaRPr lang="en-US" sz="2600" spc="-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r>
              <a:rPr lang="en-US" sz="2600" dirty="0">
                <a:solidFill>
                  <a:srgbClr val="FFFFFF"/>
                </a:solidFill>
                <a:latin typeface="Courier"/>
              </a:rPr>
              <a:t>2 examples, 0 </a:t>
            </a:r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failures</a:t>
            </a:r>
          </a:p>
          <a:p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>
                <a:solidFill>
                  <a:srgbClr val="FFFFFF"/>
                </a:solidFill>
                <a:latin typeface="Courier"/>
              </a:rPr>
              <a:t>ChefSpec Coverage report generated</a:t>
            </a:r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...</a:t>
            </a:r>
          </a:p>
          <a:p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  Total </a:t>
            </a:r>
            <a:r>
              <a:rPr lang="en-US" sz="2600" dirty="0">
                <a:solidFill>
                  <a:srgbClr val="FFFFFF"/>
                </a:solidFill>
                <a:latin typeface="Courier"/>
              </a:rPr>
              <a:t>Resources: 2</a:t>
            </a:r>
          </a:p>
          <a:p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  Touched </a:t>
            </a:r>
            <a:r>
              <a:rPr lang="en-US" sz="2600" dirty="0">
                <a:solidFill>
                  <a:srgbClr val="FFFFFF"/>
                </a:solidFill>
                <a:latin typeface="Courier"/>
              </a:rPr>
              <a:t>Resources: 2</a:t>
            </a:r>
          </a:p>
          <a:p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  Touch </a:t>
            </a:r>
            <a:r>
              <a:rPr lang="en-US" sz="2600" dirty="0">
                <a:solidFill>
                  <a:srgbClr val="FFFFFF"/>
                </a:solidFill>
                <a:latin typeface="Courier"/>
              </a:rPr>
              <a:t>Coverage: 100.0</a:t>
            </a:r>
            <a:r>
              <a:rPr lang="en-US" sz="2600" dirty="0" smtClean="0">
                <a:solidFill>
                  <a:srgbClr val="FFFFFF"/>
                </a:solidFill>
                <a:latin typeface="Courier"/>
              </a:rPr>
              <a:t>%</a:t>
            </a:r>
          </a:p>
          <a:p>
            <a:endParaRPr lang="en-US" sz="2600" dirty="0">
              <a:solidFill>
                <a:srgbClr val="FFFFFF"/>
              </a:solidFill>
              <a:latin typeface="Courier"/>
            </a:endParaRPr>
          </a:p>
          <a:p>
            <a:r>
              <a:rPr lang="en-US" sz="2600" dirty="0">
                <a:solidFill>
                  <a:srgbClr val="FFFFFF"/>
                </a:solidFill>
                <a:latin typeface="Courier"/>
              </a:rPr>
              <a:t>You are awesome and so is your test coverage! Have a fantastic day!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Rev</a:t>
            </a:r>
            <a:r>
              <a:rPr spc="-10" dirty="0"/>
              <a:t>i</a:t>
            </a:r>
            <a:r>
              <a:rPr dirty="0"/>
              <a:t>e</a:t>
            </a:r>
            <a:r>
              <a:rPr spc="-5" dirty="0"/>
              <a:t>w </a:t>
            </a:r>
            <a:r>
              <a:rPr spc="-10" dirty="0"/>
              <a:t>Qu</a:t>
            </a:r>
            <a:r>
              <a:rPr dirty="0"/>
              <a:t>es</a:t>
            </a:r>
            <a:r>
              <a:rPr spc="-5" dirty="0"/>
              <a:t>t</a:t>
            </a:r>
            <a:r>
              <a:rPr spc="-10" dirty="0"/>
              <a:t>ion</a:t>
            </a:r>
            <a:r>
              <a:rPr dirty="0"/>
              <a:t>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2397740" cy="388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Spec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or?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ool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Spec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based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on?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dire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ory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o?</a:t>
            </a:r>
          </a:p>
          <a:p>
            <a:pPr marL="393700" marR="508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G</a:t>
            </a:r>
            <a:r>
              <a:rPr sz="4800" dirty="0">
                <a:latin typeface="Arial"/>
                <a:cs typeface="Arial"/>
              </a:rPr>
              <a:t>iven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recipe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named</a:t>
            </a:r>
            <a:r>
              <a:rPr sz="4800" spc="-5" dirty="0">
                <a:latin typeface="Arial"/>
                <a:cs typeface="Arial"/>
              </a:rPr>
              <a:t> '</a:t>
            </a:r>
            <a:r>
              <a:rPr sz="4800" dirty="0">
                <a:latin typeface="Arial"/>
                <a:cs typeface="Arial"/>
              </a:rPr>
              <a:t>backup</a:t>
            </a:r>
            <a:r>
              <a:rPr sz="4800" spc="-5" dirty="0">
                <a:latin typeface="Arial"/>
                <a:cs typeface="Arial"/>
              </a:rPr>
              <a:t>', </a:t>
            </a:r>
            <a:r>
              <a:rPr sz="4800" dirty="0">
                <a:latin typeface="Arial"/>
                <a:cs typeface="Arial"/>
              </a:rPr>
              <a:t>wha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 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Spec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ilename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 smtClean="0"/>
              <a:t>Installing </a:t>
            </a:r>
            <a:r>
              <a:rPr lang="en-US" dirty="0" err="1" smtClean="0"/>
              <a:t>ChefSpec</a:t>
            </a:r>
            <a:endParaRPr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363065" cy="141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028700" indent="-381000">
              <a:lnSpc>
                <a:spcPts val="55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lang="en-US" sz="4800" dirty="0" err="1" smtClean="0">
                <a:latin typeface="Arial"/>
                <a:cs typeface="Arial"/>
              </a:rPr>
              <a:t>ChefSpec</a:t>
            </a:r>
            <a:r>
              <a:rPr lang="en-US" sz="4800" dirty="0" smtClean="0">
                <a:latin typeface="Arial"/>
                <a:cs typeface="Arial"/>
              </a:rPr>
              <a:t> is already included in the Chef Development Kit (</a:t>
            </a:r>
            <a:r>
              <a:rPr lang="en-US" sz="4800" dirty="0" err="1" smtClean="0">
                <a:latin typeface="Arial"/>
                <a:cs typeface="Arial"/>
              </a:rPr>
              <a:t>ChefDK</a:t>
            </a:r>
            <a:r>
              <a:rPr lang="en-US" sz="4800" dirty="0" smtClean="0">
                <a:latin typeface="Arial"/>
                <a:cs typeface="Arial"/>
              </a:rPr>
              <a:t>)</a:t>
            </a:r>
            <a:endParaRPr sz="4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1749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 err="1" smtClean="0"/>
              <a:t>ChefSpec</a:t>
            </a:r>
            <a:r>
              <a:rPr lang="en-US" spc="-10" dirty="0"/>
              <a:t> </a:t>
            </a:r>
            <a:r>
              <a:rPr lang="en-US" spc="-10" dirty="0" smtClean="0"/>
              <a:t>is </a:t>
            </a:r>
            <a:r>
              <a:rPr lang="en-US" spc="-10" dirty="0" err="1" smtClean="0"/>
              <a:t>RSpec</a:t>
            </a:r>
            <a:endParaRPr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553440" cy="33577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Spec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buil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-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op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RSpec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andard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Ruby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ool</a:t>
            </a:r>
          </a:p>
          <a:p>
            <a:pPr marL="393700" marR="508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RSpec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amilia</a:t>
            </a:r>
            <a:r>
              <a:rPr sz="4800" spc="-265" dirty="0">
                <a:latin typeface="Arial"/>
                <a:cs typeface="Arial"/>
              </a:rPr>
              <a:t>r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English-like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 smtClean="0">
                <a:latin typeface="Arial"/>
                <a:cs typeface="Arial"/>
              </a:rPr>
              <a:t>syn</a:t>
            </a:r>
            <a:r>
              <a:rPr sz="4800" spc="-10" dirty="0" smtClean="0">
                <a:latin typeface="Arial"/>
                <a:cs typeface="Arial"/>
              </a:rPr>
              <a:t>t</a:t>
            </a:r>
            <a:r>
              <a:rPr sz="4800" dirty="0" smtClean="0">
                <a:latin typeface="Arial"/>
                <a:cs typeface="Arial"/>
              </a:rPr>
              <a:t>a</a:t>
            </a:r>
            <a:r>
              <a:rPr sz="4800" spc="-5" dirty="0" smtClean="0">
                <a:latin typeface="Arial"/>
                <a:cs typeface="Arial"/>
              </a:rPr>
              <a:t>x</a:t>
            </a:r>
            <a:endParaRPr lang="en-US" sz="4800" spc="-5" dirty="0" smtClean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800" spc="-5" dirty="0" err="1" smtClean="0">
                <a:latin typeface="Arial"/>
                <a:cs typeface="Arial"/>
              </a:rPr>
              <a:t>ChefSpec</a:t>
            </a:r>
            <a:r>
              <a:rPr lang="en-US" sz="4800" spc="-5" dirty="0" smtClean="0">
                <a:latin typeface="Arial"/>
                <a:cs typeface="Arial"/>
              </a:rPr>
              <a:t> adds the knowledge of Chef to </a:t>
            </a:r>
            <a:r>
              <a:rPr lang="en-US" sz="4800" spc="-5" dirty="0" err="1" smtClean="0">
                <a:latin typeface="Arial"/>
                <a:cs typeface="Arial"/>
              </a:rPr>
              <a:t>RSpec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738664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sz="4800" dirty="0" smtClean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lang="en-US" sz="48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cd cookbooks/motd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lang="en-US" dirty="0" smtClean="0"/>
              <a:t>Move into cookbook</a:t>
            </a:r>
            <a:endParaRPr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3467100"/>
            <a:ext cx="14655800" cy="51435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(N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o output)</a:t>
            </a:r>
            <a:endParaRPr sz="4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64645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8200" y="2387600"/>
            <a:ext cx="14630400" cy="2044700"/>
          </a:xfrm>
          <a:custGeom>
            <a:avLst/>
            <a:gdLst/>
            <a:ahLst/>
            <a:cxnLst/>
            <a:rect l="l" t="t" r="r" b="b"/>
            <a:pathLst>
              <a:path w="14630400" h="2044700">
                <a:moveTo>
                  <a:pt x="0" y="0"/>
                </a:moveTo>
                <a:lnTo>
                  <a:pt x="14630400" y="0"/>
                </a:lnTo>
                <a:lnTo>
                  <a:pt x="14630400" y="2044700"/>
                </a:lnTo>
                <a:lnTo>
                  <a:pt x="0" y="20447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812800" y="2362200"/>
            <a:ext cx="14630400" cy="1661994"/>
          </a:xfrm>
          <a:prstGeom prst="rect">
            <a:avLst/>
          </a:prstGeom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ct val="100000"/>
              </a:lnSpc>
            </a:pPr>
            <a:r>
              <a:rPr sz="3600" dirty="0" smtClean="0">
                <a:solidFill>
                  <a:srgbClr val="008F00"/>
                </a:solidFill>
                <a:latin typeface="Courier"/>
                <a:cs typeface="Courier"/>
              </a:rPr>
              <a:t>require </a:t>
            </a:r>
            <a:r>
              <a:rPr sz="3600" dirty="0" smtClean="0">
                <a:solidFill>
                  <a:srgbClr val="C8352B"/>
                </a:solidFill>
                <a:latin typeface="Courier"/>
                <a:cs typeface="Courier"/>
              </a:rPr>
              <a:t>'chefspec'</a:t>
            </a:r>
            <a:endParaRPr lang="en-US" sz="3600" dirty="0" smtClean="0">
              <a:solidFill>
                <a:srgbClr val="C8352B"/>
              </a:solidFill>
              <a:latin typeface="Courier"/>
              <a:cs typeface="Courier"/>
            </a:endParaRPr>
          </a:p>
          <a:p>
            <a:endParaRPr lang="en-US" sz="3600" dirty="0"/>
          </a:p>
          <a:p>
            <a:pPr marL="236538"/>
            <a:r>
              <a:rPr lang="en-US" sz="3600" dirty="0" err="1" smtClean="0">
                <a:solidFill>
                  <a:srgbClr val="9C1200"/>
                </a:solidFill>
                <a:latin typeface="Courier"/>
                <a:cs typeface="Courier"/>
              </a:rPr>
              <a:t>ChefSpec</a:t>
            </a:r>
            <a:r>
              <a:rPr lang="en-US" sz="3600" dirty="0">
                <a:solidFill>
                  <a:srgbClr val="797979"/>
                </a:solidFill>
                <a:latin typeface="Courier"/>
                <a:cs typeface="Courier"/>
              </a:rPr>
              <a:t>::</a:t>
            </a:r>
            <a:r>
              <a:rPr lang="en-US" sz="3600" dirty="0" err="1">
                <a:solidFill>
                  <a:srgbClr val="9C1200"/>
                </a:solidFill>
                <a:latin typeface="Courier"/>
                <a:cs typeface="Courier"/>
              </a:rPr>
              <a:t>Coverage</a:t>
            </a:r>
            <a:r>
              <a:rPr lang="en-US" sz="3600" dirty="0" err="1">
                <a:latin typeface="Courier"/>
                <a:cs typeface="Courier"/>
              </a:rPr>
              <a:t>.start</a:t>
            </a:r>
            <a:r>
              <a:rPr lang="en-US" sz="3600" dirty="0">
                <a:latin typeface="Courier"/>
                <a:cs typeface="Courier"/>
              </a:rPr>
              <a:t>!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1383704" y="1734488"/>
            <a:ext cx="13906834" cy="4880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cookbooks/motd/spec/spec_helper.rb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812800" y="5254553"/>
            <a:ext cx="15011400" cy="27404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045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</a:t>
            </a:r>
            <a:r>
              <a:rPr sz="3200" b="1" dirty="0" smtClean="0">
                <a:latin typeface="Courier New"/>
                <a:cs typeface="Courier New"/>
              </a:rPr>
              <a:t>!</a:t>
            </a:r>
            <a:endParaRPr sz="4450" dirty="0">
              <a:latin typeface="Times New Roman"/>
              <a:cs typeface="Times New Roman"/>
            </a:endParaRPr>
          </a:p>
          <a:p>
            <a:pPr marL="346075" indent="-333375">
              <a:lnSpc>
                <a:spcPct val="100000"/>
              </a:lnSpc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dirty="0">
                <a:latin typeface="Arial"/>
                <a:cs typeface="Arial"/>
              </a:rPr>
              <a:t>By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conven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ion</a:t>
            </a:r>
            <a:r>
              <a:rPr sz="4200" spc="-5" dirty="0">
                <a:latin typeface="Arial"/>
                <a:cs typeface="Arial"/>
              </a:rPr>
              <a:t>, 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</a:t>
            </a:r>
            <a:r>
              <a:rPr sz="4200" spc="-5" dirty="0">
                <a:latin typeface="Arial"/>
                <a:cs typeface="Arial"/>
              </a:rPr>
              <a:t>st </a:t>
            </a:r>
            <a:r>
              <a:rPr sz="4200" dirty="0">
                <a:latin typeface="Arial"/>
                <a:cs typeface="Arial"/>
              </a:rPr>
              <a:t>sui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es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have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“helper”</a:t>
            </a:r>
          </a:p>
          <a:p>
            <a:pPr marL="346075" indent="-333375">
              <a:lnSpc>
                <a:spcPct val="100000"/>
              </a:lnSpc>
              <a:spcBef>
                <a:spcPts val="1150"/>
              </a:spcBef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spc="-80" dirty="0">
                <a:latin typeface="Arial"/>
                <a:cs typeface="Arial"/>
              </a:rPr>
              <a:t>A</a:t>
            </a:r>
            <a:r>
              <a:rPr sz="4200" dirty="0">
                <a:latin typeface="Arial"/>
                <a:cs typeface="Arial"/>
              </a:rPr>
              <a:t>void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re</a:t>
            </a:r>
            <a:r>
              <a:rPr sz="4200" spc="-5" dirty="0">
                <a:latin typeface="Arial"/>
                <a:cs typeface="Arial"/>
              </a:rPr>
              <a:t>s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a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ing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spc="-5" dirty="0">
                <a:latin typeface="Courier New"/>
                <a:cs typeface="Courier New"/>
              </a:rPr>
              <a:t>requir</a:t>
            </a:r>
            <a:r>
              <a:rPr sz="4200" dirty="0">
                <a:latin typeface="Courier New"/>
                <a:cs typeface="Courier New"/>
              </a:rPr>
              <a:t>e </a:t>
            </a:r>
            <a:r>
              <a:rPr lang="en-US" sz="4200" dirty="0" smtClean="0">
                <a:latin typeface="Courier New"/>
                <a:cs typeface="Courier New"/>
              </a:rPr>
              <a:t>'</a:t>
            </a:r>
            <a:r>
              <a:rPr sz="4200" dirty="0" smtClean="0">
                <a:latin typeface="Courier New"/>
                <a:cs typeface="Courier New"/>
              </a:rPr>
              <a:t>chefspec</a:t>
            </a:r>
            <a:r>
              <a:rPr lang="en-US" sz="4200" dirty="0">
                <a:latin typeface="Courier New"/>
                <a:cs typeface="Courier New"/>
              </a:rPr>
              <a:t>'</a:t>
            </a:r>
            <a:r>
              <a:rPr sz="4200" spc="-1355" dirty="0" smtClean="0">
                <a:latin typeface="Courier New"/>
                <a:cs typeface="Courier New"/>
              </a:rPr>
              <a:t> </a:t>
            </a:r>
            <a:r>
              <a:rPr sz="4200" dirty="0">
                <a:latin typeface="Arial"/>
                <a:cs typeface="Arial"/>
              </a:rPr>
              <a:t>over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and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over</a:t>
            </a:r>
          </a:p>
          <a:p>
            <a:pPr marL="346075" marR="5080" indent="-333375">
              <a:lnSpc>
                <a:spcPts val="4800"/>
              </a:lnSpc>
              <a:spcBef>
                <a:spcPts val="1460"/>
              </a:spcBef>
              <a:buClr>
                <a:srgbClr val="F38C24"/>
              </a:buClr>
              <a:buChar char="•"/>
              <a:tabLst>
                <a:tab pos="346075" algn="l"/>
              </a:tabLst>
            </a:pPr>
            <a:r>
              <a:rPr sz="4200" dirty="0">
                <a:latin typeface="Arial"/>
                <a:cs typeface="Arial"/>
              </a:rPr>
              <a:t>Can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con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igure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RSpec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in</a:t>
            </a:r>
            <a:r>
              <a:rPr sz="4200" spc="-5" dirty="0">
                <a:latin typeface="Arial"/>
                <a:cs typeface="Arial"/>
              </a:rPr>
              <a:t> </a:t>
            </a:r>
            <a:r>
              <a:rPr sz="4200" dirty="0">
                <a:latin typeface="Arial"/>
                <a:cs typeface="Arial"/>
              </a:rPr>
              <a:t>here</a:t>
            </a:r>
            <a:r>
              <a:rPr sz="4200" spc="-5" dirty="0">
                <a:latin typeface="Arial"/>
                <a:cs typeface="Arial"/>
              </a:rPr>
              <a:t> (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orma</a:t>
            </a:r>
            <a:r>
              <a:rPr sz="4200" spc="-10" dirty="0">
                <a:latin typeface="Arial"/>
                <a:cs typeface="Arial"/>
              </a:rPr>
              <a:t>tt</a:t>
            </a:r>
            <a:r>
              <a:rPr sz="4200" dirty="0">
                <a:latin typeface="Arial"/>
                <a:cs typeface="Arial"/>
              </a:rPr>
              <a:t>ing</a:t>
            </a:r>
            <a:r>
              <a:rPr sz="4200" spc="-5" dirty="0">
                <a:latin typeface="Arial"/>
                <a:cs typeface="Arial"/>
              </a:rPr>
              <a:t>, </a:t>
            </a:r>
            <a:r>
              <a:rPr sz="4200" dirty="0">
                <a:latin typeface="Arial"/>
                <a:cs typeface="Arial"/>
              </a:rPr>
              <a:t>en</a:t>
            </a:r>
            <a:r>
              <a:rPr sz="4200" spc="-10" dirty="0">
                <a:latin typeface="Arial"/>
                <a:cs typeface="Arial"/>
              </a:rPr>
              <a:t>f</a:t>
            </a:r>
            <a:r>
              <a:rPr sz="4200" dirty="0">
                <a:latin typeface="Arial"/>
                <a:cs typeface="Arial"/>
              </a:rPr>
              <a:t>orced</a:t>
            </a:r>
            <a:r>
              <a:rPr sz="4200" spc="-5" dirty="0">
                <a:latin typeface="Arial"/>
                <a:cs typeface="Arial"/>
              </a:rPr>
              <a:t> s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dirty="0">
                <a:latin typeface="Arial"/>
                <a:cs typeface="Arial"/>
              </a:rPr>
              <a:t>yle</a:t>
            </a:r>
            <a:r>
              <a:rPr sz="4200" spc="-5" dirty="0">
                <a:latin typeface="Arial"/>
                <a:cs typeface="Arial"/>
              </a:rPr>
              <a:t>, </a:t>
            </a:r>
            <a:r>
              <a:rPr sz="4200" dirty="0">
                <a:latin typeface="Arial"/>
                <a:cs typeface="Arial"/>
              </a:rPr>
              <a:t>e</a:t>
            </a:r>
            <a:r>
              <a:rPr sz="4200" spc="-10" dirty="0">
                <a:latin typeface="Arial"/>
                <a:cs typeface="Arial"/>
              </a:rPr>
              <a:t>t</a:t>
            </a:r>
            <a:r>
              <a:rPr sz="4200" spc="-5" dirty="0">
                <a:latin typeface="Arial"/>
                <a:cs typeface="Arial"/>
              </a:rPr>
              <a:t>c</a:t>
            </a:r>
            <a:r>
              <a:rPr sz="4200" spc="-10" dirty="0">
                <a:latin typeface="Arial"/>
                <a:cs typeface="Arial"/>
              </a:rPr>
              <a:t>.</a:t>
            </a:r>
            <a:r>
              <a:rPr sz="4200" dirty="0">
                <a:latin typeface="Arial"/>
                <a:cs typeface="Arial"/>
              </a:rPr>
              <a:t>)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Create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lang="en-US" dirty="0"/>
              <a:t>S</a:t>
            </a:r>
            <a:r>
              <a:rPr spc="-10" dirty="0" smtClean="0"/>
              <a:t>p</a:t>
            </a:r>
            <a:r>
              <a:rPr dirty="0" smtClean="0"/>
              <a:t>ec</a:t>
            </a:r>
            <a:r>
              <a:rPr spc="-5" dirty="0" smtClean="0"/>
              <a:t> </a:t>
            </a:r>
            <a:r>
              <a:rPr lang="en-US" spc="-10" dirty="0"/>
              <a:t>H</a:t>
            </a:r>
            <a:r>
              <a:rPr dirty="0" smtClean="0"/>
              <a:t>e</a:t>
            </a:r>
            <a:r>
              <a:rPr spc="-10" dirty="0" smtClean="0"/>
              <a:t>lp</a:t>
            </a:r>
            <a:r>
              <a:rPr dirty="0" smtClean="0"/>
              <a:t>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4233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2215991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9235">
              <a:lnSpc>
                <a:spcPct val="100000"/>
              </a:lnSpc>
            </a:pPr>
            <a:r>
              <a:rPr lang="en-US" sz="4800" dirty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lang="en-US" sz="4800" dirty="0" err="1">
                <a:solidFill>
                  <a:srgbClr val="FFFFFF"/>
                </a:solidFill>
                <a:latin typeface="Courier New"/>
                <a:cs typeface="Courier New"/>
              </a:rPr>
              <a:t>mkdir</a:t>
            </a:r>
            <a:r>
              <a:rPr lang="en-US" sz="4800" dirty="0">
                <a:solidFill>
                  <a:srgbClr val="FFFFFF"/>
                </a:solidFill>
                <a:latin typeface="Courier New"/>
                <a:cs typeface="Courier New"/>
              </a:rPr>
              <a:t> spec</a:t>
            </a:r>
          </a:p>
          <a:p>
            <a:pPr marL="229235">
              <a:lnSpc>
                <a:spcPct val="100000"/>
              </a:lnSpc>
            </a:pPr>
            <a:r>
              <a:rPr sz="4800" dirty="0" smtClean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lang="en-US" sz="4800" dirty="0" smtClean="0">
                <a:solidFill>
                  <a:srgbClr val="FFFFFF"/>
                </a:solidFill>
                <a:latin typeface="Courier New"/>
                <a:cs typeface="Courier New"/>
              </a:rPr>
              <a:t>mkdir spec/unit</a:t>
            </a:r>
          </a:p>
          <a:p>
            <a:pPr marL="229235">
              <a:lnSpc>
                <a:spcPct val="100000"/>
              </a:lnSpc>
            </a:pPr>
            <a:r>
              <a:rPr lang="en-US" sz="4800" dirty="0" smtClean="0">
                <a:solidFill>
                  <a:srgbClr val="FFFFFF"/>
                </a:solidFill>
                <a:latin typeface="Courier New"/>
                <a:cs typeface="Courier New"/>
              </a:rPr>
              <a:t>$ </a:t>
            </a:r>
            <a:r>
              <a:rPr lang="en-US" sz="4800" dirty="0" err="1" smtClean="0">
                <a:solidFill>
                  <a:srgbClr val="FFFFFF"/>
                </a:solidFill>
                <a:latin typeface="Courier New"/>
                <a:cs typeface="Courier New"/>
              </a:rPr>
              <a:t>mkdir</a:t>
            </a:r>
            <a:r>
              <a:rPr lang="en-US" sz="4800" dirty="0" smtClean="0">
                <a:solidFill>
                  <a:srgbClr val="FFFFFF"/>
                </a:solidFill>
                <a:latin typeface="Courier New"/>
                <a:cs typeface="Courier New"/>
              </a:rPr>
              <a:t> spec/unit/recipes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015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dirty="0"/>
              <a:t>Exerc</a:t>
            </a:r>
            <a:r>
              <a:rPr sz="6600" spc="-10" dirty="0"/>
              <a:t>i</a:t>
            </a:r>
            <a:r>
              <a:rPr sz="6600" dirty="0"/>
              <a:t>se:</a:t>
            </a:r>
            <a:r>
              <a:rPr sz="6600" spc="-5" dirty="0"/>
              <a:t> </a:t>
            </a:r>
            <a:r>
              <a:rPr sz="5400" dirty="0"/>
              <a:t>Make</a:t>
            </a:r>
            <a:r>
              <a:rPr sz="5400" spc="-5" dirty="0"/>
              <a:t> </a:t>
            </a:r>
            <a:r>
              <a:rPr sz="5400" dirty="0" smtClean="0"/>
              <a:t>a</a:t>
            </a:r>
            <a:r>
              <a:rPr lang="en-US" sz="5400" spc="-5" dirty="0" smtClean="0"/>
              <a:t> </a:t>
            </a:r>
            <a:r>
              <a:rPr lang="en-US" sz="5400" spc="-10" dirty="0" smtClean="0"/>
              <a:t>d</a:t>
            </a:r>
            <a:r>
              <a:rPr sz="5400" spc="-10" dirty="0" smtClean="0"/>
              <a:t>i</a:t>
            </a:r>
            <a:r>
              <a:rPr sz="5400" dirty="0" smtClean="0"/>
              <a:t>rec</a:t>
            </a:r>
            <a:r>
              <a:rPr sz="5400" spc="-5" dirty="0" smtClean="0"/>
              <a:t>t</a:t>
            </a:r>
            <a:r>
              <a:rPr sz="5400" spc="-10" dirty="0" smtClean="0"/>
              <a:t>o</a:t>
            </a:r>
            <a:r>
              <a:rPr sz="5400" dirty="0" smtClean="0"/>
              <a:t>r</a:t>
            </a:r>
            <a:r>
              <a:rPr lang="en-US" sz="5400" dirty="0" smtClean="0"/>
              <a:t>ies </a:t>
            </a:r>
            <a:r>
              <a:rPr lang="en-US" sz="5400" dirty="0" smtClean="0"/>
              <a:t>for the tests</a:t>
            </a:r>
            <a:endParaRPr sz="6600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12800" y="4648200"/>
            <a:ext cx="14655800" cy="1477328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19100">
              <a:lnSpc>
                <a:spcPct val="100000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(N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o output</a:t>
            </a:r>
            <a:r>
              <a:rPr sz="4800" dirty="0" smtClean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lang="en-US" sz="48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</a:pPr>
            <a:endParaRPr sz="4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51483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G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era</a:t>
            </a:r>
            <a:r>
              <a:rPr spc="-5" dirty="0"/>
              <a:t>l </a:t>
            </a:r>
            <a:r>
              <a:rPr spc="-540" dirty="0"/>
              <a:t>T</a:t>
            </a:r>
            <a:r>
              <a:rPr dirty="0"/>
              <a:t>est</a:t>
            </a:r>
            <a:r>
              <a:rPr spc="-270" dirty="0"/>
              <a:t> </a:t>
            </a:r>
            <a:r>
              <a:rPr dirty="0"/>
              <a:t>A</a:t>
            </a:r>
            <a:r>
              <a:rPr spc="-10" dirty="0"/>
              <a:t>pp</a:t>
            </a:r>
            <a:r>
              <a:rPr dirty="0"/>
              <a:t>r</a:t>
            </a:r>
            <a:r>
              <a:rPr spc="-10" dirty="0"/>
              <a:t>o</a:t>
            </a:r>
            <a:r>
              <a:rPr dirty="0"/>
              <a:t>ac</a:t>
            </a:r>
            <a:r>
              <a:rPr spc="-5" dirty="0"/>
              <a:t>h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0503535" cy="318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Se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up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st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Make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memory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Se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up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harness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necessary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Make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some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asse</a:t>
            </a:r>
            <a:r>
              <a:rPr sz="4800" spc="-5" dirty="0">
                <a:latin typeface="Arial"/>
                <a:cs typeface="Arial"/>
              </a:rPr>
              <a:t>r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(expe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ions)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684</TotalTime>
  <Words>1863</Words>
  <Application>Microsoft Macintosh PowerPoint</Application>
  <PresentationFormat>Custom</PresentationFormat>
  <Paragraphs>363</Paragraphs>
  <Slides>33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An Introduction to ChefSpec</vt:lpstr>
      <vt:lpstr>Lesson Objectives</vt:lpstr>
      <vt:lpstr>Problem Statement</vt:lpstr>
      <vt:lpstr>Installing ChefSpec</vt:lpstr>
      <vt:lpstr>ChefSpec is RSpec</vt:lpstr>
      <vt:lpstr>Exercise: Move into cookbook</vt:lpstr>
      <vt:lpstr>Exercise: Create a Spec Helper</vt:lpstr>
      <vt:lpstr>Exercise: Make a directories for the tests</vt:lpstr>
      <vt:lpstr>General Test Approach</vt:lpstr>
      <vt:lpstr>ChefSpec Example</vt:lpstr>
      <vt:lpstr>ChefSpec Example</vt:lpstr>
      <vt:lpstr>ChefSpec Example</vt:lpstr>
      <vt:lpstr>ChefSpec Example</vt:lpstr>
      <vt:lpstr>ChefSpec Example</vt:lpstr>
      <vt:lpstr>ChefSpec Example</vt:lpstr>
      <vt:lpstr>Exercise: Create a Skeleton Test</vt:lpstr>
      <vt:lpstr>Exercise: Run rspec From the Cookbook</vt:lpstr>
      <vt:lpstr>Exercise: Write a Real Test</vt:lpstr>
      <vt:lpstr>Exercise: Run rspec</vt:lpstr>
      <vt:lpstr>Exercise: Update Original Recipe</vt:lpstr>
      <vt:lpstr>Exercise: Run rspec Again</vt:lpstr>
      <vt:lpstr>Why Write Unit Tests?</vt:lpstr>
      <vt:lpstr>Using Fauxhai to Mock Platforms</vt:lpstr>
      <vt:lpstr>Exercise: Move into cookbook</vt:lpstr>
      <vt:lpstr>Exercise: Make directories for the tests</vt:lpstr>
      <vt:lpstr>Exercise: Create a Spec Helper</vt:lpstr>
      <vt:lpstr>Exercise: Write a Real Test</vt:lpstr>
      <vt:lpstr>Exercise: Write a Real Test</vt:lpstr>
      <vt:lpstr>Exercise: Run rspec</vt:lpstr>
      <vt:lpstr>Exercise: Add Cross-platform Attributes</vt:lpstr>
      <vt:lpstr>Exercise: Install the Package</vt:lpstr>
      <vt:lpstr>Exercise: Run rspec</vt:lpstr>
      <vt:lpstr>Review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Alex Pop</cp:lastModifiedBy>
  <cp:revision>174</cp:revision>
  <dcterms:created xsi:type="dcterms:W3CDTF">2015-06-04T12:17:04Z</dcterms:created>
  <dcterms:modified xsi:type="dcterms:W3CDTF">2015-10-09T19:26:27Z</dcterms:modified>
</cp:coreProperties>
</file>