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97" r:id="rId10"/>
    <p:sldId id="580" r:id="rId11"/>
    <p:sldId id="598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cookbooks/motd/spec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‘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spc="-10" dirty="0"/>
              <a:t>di</a:t>
            </a:r>
            <a:r>
              <a:rPr dirty="0"/>
              <a:t>rec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ry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5154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 smtClean="0"/>
              <a:t>cookbooks/</a:t>
            </a:r>
            <a:r>
              <a:rPr dirty="0" err="1" smtClean="0"/>
              <a:t>motd</a:t>
            </a:r>
            <a:r>
              <a:rPr dirty="0" smtClean="0"/>
              <a:t>/spec/unit/</a:t>
            </a:r>
            <a:r>
              <a:rPr dirty="0" err="1" smtClean="0"/>
              <a:t>default_spec.rb</a:t>
            </a:r>
            <a:endParaRPr dirty="0" smtClean="0"/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sz="1800" dirty="0" err="1" smtClean="0">
                <a:solidFill>
                  <a:srgbClr val="008F00"/>
                </a:solidFill>
              </a:rPr>
              <a:t>require_relative</a:t>
            </a:r>
            <a:r>
              <a:rPr sz="1800" dirty="0" smtClean="0">
                <a:solidFill>
                  <a:srgbClr val="008F00"/>
                </a:solidFill>
              </a:rPr>
              <a:t> </a:t>
            </a:r>
            <a:r>
              <a:rPr sz="1800" dirty="0" smtClean="0">
                <a:solidFill>
                  <a:srgbClr val="C8352B"/>
                </a:solidFill>
              </a:rPr>
              <a:t>'../</a:t>
            </a:r>
            <a:r>
              <a:rPr sz="1800" dirty="0" err="1" smtClean="0">
                <a:solidFill>
                  <a:srgbClr val="C8352B"/>
                </a:solidFill>
              </a:rPr>
              <a:t>spec_helper.rb</a:t>
            </a:r>
            <a:r>
              <a:rPr sz="1800" dirty="0" smtClean="0">
                <a:solidFill>
                  <a:srgbClr val="C8352B"/>
                </a:solidFill>
              </a:rPr>
              <a:t>' </a:t>
            </a:r>
            <a:r>
              <a:rPr sz="1800" spc="-5" dirty="0" smtClean="0"/>
              <a:t>describ</a:t>
            </a:r>
            <a:r>
              <a:rPr sz="1800" dirty="0" smtClean="0"/>
              <a:t>e </a:t>
            </a:r>
            <a:r>
              <a:rPr sz="1800" dirty="0" smtClean="0">
                <a:solidFill>
                  <a:srgbClr val="C8352B"/>
                </a:solidFill>
              </a:rPr>
              <a:t>'</a:t>
            </a:r>
            <a:r>
              <a:rPr sz="1800" dirty="0" err="1" smtClean="0">
                <a:solidFill>
                  <a:srgbClr val="C8352B"/>
                </a:solidFill>
              </a:rPr>
              <a:t>motd</a:t>
            </a:r>
            <a:r>
              <a:rPr sz="1800" dirty="0" smtClean="0">
                <a:solidFill>
                  <a:srgbClr val="C8352B"/>
                </a:solidFill>
              </a:rPr>
              <a:t>::default' </a:t>
            </a:r>
            <a:r>
              <a:rPr sz="18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1800" dirty="0" smtClean="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sz="1800" dirty="0" smtClean="0"/>
              <a:t>let</a:t>
            </a:r>
            <a:r>
              <a:rPr sz="1800" dirty="0"/>
              <a:t>(</a:t>
            </a:r>
            <a:r>
              <a:rPr sz="1800" dirty="0">
                <a:solidFill>
                  <a:srgbClr val="22288F"/>
                </a:solidFill>
              </a:rPr>
              <a:t>:chef_run</a:t>
            </a:r>
            <a:r>
              <a:rPr sz="1800" dirty="0"/>
              <a:t>) { </a:t>
            </a:r>
            <a:r>
              <a:rPr sz="1800" dirty="0">
                <a:solidFill>
                  <a:srgbClr val="9C1200"/>
                </a:solidFill>
              </a:rPr>
              <a:t>ChefSpec</a:t>
            </a:r>
            <a:r>
              <a:rPr sz="1800" dirty="0">
                <a:solidFill>
                  <a:srgbClr val="797979"/>
                </a:solidFill>
              </a:rPr>
              <a:t>::</a:t>
            </a:r>
            <a:r>
              <a:rPr sz="1800" dirty="0">
                <a:solidFill>
                  <a:srgbClr val="9C1200"/>
                </a:solidFill>
              </a:rPr>
              <a:t>Runner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dirty="0"/>
              <a:t>new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spc="-5" dirty="0"/>
              <a:t>converge(described_recipe</a:t>
            </a:r>
            <a:r>
              <a:rPr sz="1800" dirty="0"/>
              <a:t>) </a:t>
            </a:r>
            <a:r>
              <a:rPr sz="1800" dirty="0" smtClean="0"/>
              <a:t>}</a:t>
            </a:r>
            <a:endParaRPr lang="en-US" sz="1800" dirty="0" smtClean="0"/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it </a:t>
            </a:r>
            <a:r>
              <a:rPr lang="en-US" sz="1800" dirty="0">
                <a:solidFill>
                  <a:srgbClr val="C9352B"/>
                </a:solidFill>
                <a:latin typeface="Courier"/>
              </a:rPr>
              <a:t>'does something' </a:t>
            </a:r>
            <a:r>
              <a:rPr lang="en-US" sz="1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  skip </a:t>
            </a:r>
            <a:r>
              <a:rPr lang="en-US" sz="1800" dirty="0">
                <a:solidFill>
                  <a:srgbClr val="C9352B"/>
                </a:solidFill>
                <a:latin typeface="Courier"/>
              </a:rPr>
              <a:t>'need to write this test'</a:t>
            </a:r>
          </a:p>
          <a:p>
            <a:pPr algn="l"/>
            <a:r>
              <a:rPr lang="en-US" sz="18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lang="en-US" sz="1800" b="1" dirty="0">
              <a:solidFill>
                <a:srgbClr val="008F00"/>
              </a:solidFill>
              <a:latin typeface="Courier-Bold"/>
            </a:endParaRPr>
          </a:p>
          <a:p>
            <a:pPr algn="l"/>
            <a:r>
              <a:rPr lang="en-US" sz="18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1800" dirty="0"/>
          </a:p>
        </p:txBody>
      </p:sp>
      <p:sp>
        <p:nvSpPr>
          <p:cNvPr id="44" name="object 44"/>
          <p:cNvSpPr txBox="1"/>
          <p:nvPr/>
        </p:nvSpPr>
        <p:spPr>
          <a:xfrm>
            <a:off x="6946701" y="4826000"/>
            <a:ext cx="33148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ske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10" dirty="0"/>
              <a:t>o</a:t>
            </a:r>
            <a:r>
              <a:rPr spc="-5" dirty="0"/>
              <a:t>n </a:t>
            </a:r>
            <a:r>
              <a:rPr dirty="0"/>
              <a:t>test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530140"/>
            <a:ext cx="14500860" cy="34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shou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ch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>
                <a:latin typeface="Courier New"/>
                <a:cs typeface="Courier New"/>
              </a:rPr>
              <a:t>default_</a:t>
            </a:r>
            <a:r>
              <a:rPr sz="4000" spc="5" dirty="0">
                <a:latin typeface="Arial"/>
                <a:cs typeface="Arial"/>
              </a:rPr>
              <a:t>),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en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>
                <a:latin typeface="Courier New"/>
                <a:cs typeface="Courier New"/>
              </a:rPr>
              <a:t>_spec.rb</a:t>
            </a:r>
            <a:endParaRPr sz="4000" dirty="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describe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5" dirty="0">
                <a:latin typeface="Arial"/>
                <a:cs typeface="Arial"/>
              </a:rPr>
              <a:t>wa</a:t>
            </a:r>
            <a:r>
              <a:rPr sz="4000" spc="10" dirty="0">
                <a:latin typeface="Arial"/>
                <a:cs typeface="Arial"/>
              </a:rPr>
              <a:t>ys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cookbook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endParaRPr sz="4000" dirty="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skip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- </a:t>
            </a:r>
            <a:r>
              <a:rPr sz="4000" spc="10" dirty="0">
                <a:latin typeface="Arial"/>
                <a:cs typeface="Arial"/>
              </a:rPr>
              <a:t>specia</a:t>
            </a:r>
            <a:r>
              <a:rPr sz="4000" spc="5" dirty="0">
                <a:latin typeface="Arial"/>
                <a:cs typeface="Arial"/>
              </a:rPr>
              <a:t>l </a:t>
            </a:r>
            <a:r>
              <a:rPr sz="4000" spc="10" dirty="0">
                <a:latin typeface="Arial"/>
                <a:cs typeface="Arial"/>
              </a:rPr>
              <a:t>syn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ax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ll </a:t>
            </a:r>
            <a:r>
              <a:rPr sz="4000" spc="15" dirty="0">
                <a:latin typeface="Arial"/>
                <a:cs typeface="Arial"/>
              </a:rPr>
              <a:t>RSp</a:t>
            </a:r>
            <a:r>
              <a:rPr sz="4000" spc="10" dirty="0">
                <a:latin typeface="Arial"/>
                <a:cs typeface="Arial"/>
              </a:rPr>
              <a:t>ec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kn</a:t>
            </a:r>
            <a:r>
              <a:rPr sz="4000" spc="15" dirty="0">
                <a:latin typeface="Arial"/>
                <a:cs typeface="Arial"/>
              </a:rPr>
              <a:t>ow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need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do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some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wo</a:t>
            </a:r>
            <a:r>
              <a:rPr sz="4000" spc="10" dirty="0">
                <a:latin typeface="Arial"/>
                <a:cs typeface="Arial"/>
              </a:rPr>
              <a:t>rk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ye</a:t>
            </a:r>
            <a:r>
              <a:rPr sz="4000" spc="5" dirty="0">
                <a:latin typeface="Arial"/>
                <a:cs typeface="Arial"/>
              </a:rPr>
              <a:t>t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/>
              <a:t>rs</a:t>
            </a:r>
            <a:r>
              <a:rPr sz="6050" spc="-10" dirty="0"/>
              <a:t>p</a:t>
            </a:r>
            <a:r>
              <a:rPr sz="6050" spc="-5" dirty="0"/>
              <a:t>ec fr</a:t>
            </a:r>
            <a:r>
              <a:rPr sz="6050" spc="-10" dirty="0"/>
              <a:t>o</a:t>
            </a:r>
            <a:r>
              <a:rPr sz="6050" spc="-5" dirty="0"/>
              <a:t>m t</a:t>
            </a:r>
            <a:r>
              <a:rPr sz="6050" spc="-10" dirty="0"/>
              <a:t>h</a:t>
            </a:r>
            <a:r>
              <a:rPr sz="6050" spc="-5" dirty="0"/>
              <a:t>e 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48080" y="3875023"/>
            <a:ext cx="6146165" cy="156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Pending:</a:t>
            </a:r>
            <a:endParaRPr sz="265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20"/>
              </a:spcBef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 something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967519" y="5500623"/>
            <a:ext cx="512191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nee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writ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 test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8080" y="5907023"/>
            <a:ext cx="1024318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228725"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./cookbooks/motd/spec/unit/default_spec.rb:7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0.0003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3 seconds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8080" y="7126223"/>
            <a:ext cx="1208722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failures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1 pending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found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skippin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coverag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calculation...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 </a:t>
            </a: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expect(chef_run</a:t>
            </a:r>
            <a:r>
              <a:rPr sz="2400" spc="-5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'/etc/motd'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'0644'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rea</a:t>
            </a:r>
            <a:r>
              <a:rPr spc="-5" dirty="0"/>
              <a:t>l </a:t>
            </a:r>
            <a:r>
              <a:rPr dirty="0"/>
              <a:t>test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templat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600" spc="-5" dirty="0">
                <a:latin typeface="Courier New"/>
                <a:cs typeface="Courier New"/>
              </a:rPr>
              <a:t>sourc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"motd.erb" </a:t>
            </a:r>
            <a:r>
              <a:rPr sz="3600" spc="-5" dirty="0">
                <a:latin typeface="Courier New"/>
                <a:cs typeface="Courier New"/>
              </a:rPr>
              <a:t>mod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"0644"</a:t>
            </a:r>
            <a:endParaRPr sz="3600" dirty="0">
              <a:latin typeface="Courier New"/>
              <a:cs typeface="Courier New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owne</a:t>
            </a:r>
            <a:r>
              <a:rPr sz="3600" dirty="0">
                <a:latin typeface="Courier New"/>
                <a:cs typeface="Courier New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 </a:t>
            </a:r>
            <a:r>
              <a:rPr sz="3600" spc="-5" dirty="0">
                <a:latin typeface="Courier New"/>
                <a:cs typeface="Courier New"/>
              </a:rPr>
              <a:t>grou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3600" dirty="0">
              <a:latin typeface="Courier New"/>
              <a:cs typeface="Courier New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spc="-5" dirty="0"/>
              <a:t>original</a:t>
            </a:r>
            <a:r>
              <a:rPr spc="-15" dirty="0"/>
              <a:t> </a:t>
            </a:r>
            <a:r>
              <a:rPr spc="-5" dirty="0"/>
              <a:t>recipe</a:t>
            </a:r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owner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an</a:t>
            </a:r>
            <a:r>
              <a:rPr lang="en-US" sz="4000" dirty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a</a:t>
            </a:r>
            <a:r>
              <a:rPr spc="-10" dirty="0"/>
              <a:t>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804412"/>
            <a:ext cx="21971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29664" y="4566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74631" y="4566412"/>
            <a:ext cx="351536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0.0272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6 seconds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9664" y="4947412"/>
            <a:ext cx="196405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example,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62401" y="4947412"/>
            <a:ext cx="196468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0 failures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9664" y="5709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ChefSpec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74631" y="5709412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report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76792" y="5709412"/>
            <a:ext cx="235204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generated...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9664" y="7995411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awesome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31826" y="7995411"/>
            <a:ext cx="27400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40103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09529" y="7995411"/>
            <a:ext cx="17703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coverage!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48380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17805" y="7995411"/>
            <a:ext cx="21583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fantastic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44427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day!</a:t>
            </a:r>
            <a:endParaRPr sz="2550">
              <a:latin typeface="Courier New"/>
              <a:cs typeface="Courier New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495210" y="6420612"/>
          <a:ext cx="4916977" cy="121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641"/>
                <a:gridCol w="1295336"/>
              </a:tblGrid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Touche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Coverage: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100.0%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sz="4800" spc="10" dirty="0"/>
              <a:t>a</a:t>
            </a:r>
            <a:r>
              <a:rPr sz="4800" dirty="0"/>
              <a:t>l</a:t>
            </a:r>
            <a:r>
              <a:rPr sz="4800" spc="5" dirty="0"/>
              <a:t>l </a:t>
            </a:r>
            <a:r>
              <a:rPr sz="4800" spc="10" dirty="0"/>
              <a:t>rece</a:t>
            </a:r>
            <a:r>
              <a:rPr sz="4800" spc="5" dirty="0"/>
              <a:t>nt</a:t>
            </a:r>
            <a:r>
              <a:rPr sz="4800" dirty="0"/>
              <a:t>l</a:t>
            </a:r>
            <a:r>
              <a:rPr sz="4800" spc="10" dirty="0"/>
              <a:t>y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a</a:t>
            </a:r>
            <a:r>
              <a:rPr sz="4800" spc="5" dirty="0"/>
              <a:t>ng</a:t>
            </a:r>
            <a:r>
              <a:rPr sz="4800" spc="10" dirty="0"/>
              <a:t>ed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oo</a:t>
            </a:r>
            <a:r>
              <a:rPr sz="4800" spc="10" dirty="0"/>
              <a:t>k</a:t>
            </a:r>
            <a:r>
              <a:rPr sz="4800" spc="5" dirty="0"/>
              <a:t>boo</a:t>
            </a:r>
            <a:r>
              <a:rPr sz="4800" spc="10" dirty="0"/>
              <a:t>ks</a:t>
            </a:r>
            <a:endParaRPr sz="480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6722109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motd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2 cookbooks.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9210421" y="4876800"/>
            <a:ext cx="2651379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2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ts val="502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dirty="0"/>
              <a:t>m</a:t>
            </a:r>
            <a:r>
              <a:rPr spc="-10" dirty="0"/>
              <a:t>o</a:t>
            </a:r>
            <a:r>
              <a:rPr dirty="0"/>
              <a:t>ck</a:t>
            </a:r>
            <a:r>
              <a:rPr spc="-5" dirty="0"/>
              <a:t> </a:t>
            </a:r>
            <a:r>
              <a:rPr spc="-10" dirty="0"/>
              <a:t>pl</a:t>
            </a:r>
            <a:r>
              <a:rPr dirty="0"/>
              <a:t>a</a:t>
            </a:r>
            <a:r>
              <a:rPr spc="-5" dirty="0"/>
              <a:t>tf</a:t>
            </a:r>
            <a:r>
              <a:rPr spc="-10" dirty="0"/>
              <a:t>o</a:t>
            </a:r>
            <a:r>
              <a:rPr dirty="0"/>
              <a:t>rms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Debian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RedHa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varian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at_exit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we’re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lp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Unde</a:t>
            </a:r>
            <a:r>
              <a:rPr sz="4800" spc="-5" dirty="0">
                <a:latin typeface="Arial"/>
                <a:cs typeface="Arial"/>
              </a:rPr>
              <a:t>rs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Unde</a:t>
            </a:r>
            <a:r>
              <a:rPr sz="4800" spc="-5" dirty="0">
                <a:latin typeface="Arial"/>
                <a:cs typeface="Arial"/>
              </a:rPr>
              <a:t>rs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  <a:endParaRPr sz="4800">
              <a:latin typeface="Arial"/>
              <a:cs typeface="Arial"/>
            </a:endParaRP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8" y="1743169"/>
            <a:ext cx="12634259" cy="49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3718540" cy="409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'mailx::default'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contex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Debian'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new({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'ubuntu'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:version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'14.04'</a:t>
            </a:r>
            <a:r>
              <a:rPr sz="2400" dirty="0"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841311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rea</a:t>
            </a:r>
            <a:r>
              <a:rPr spc="-5" dirty="0"/>
              <a:t>l </a:t>
            </a:r>
            <a:r>
              <a:rPr dirty="0"/>
              <a:t>test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00100" y="7387493"/>
            <a:ext cx="122878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pla</a:t>
            </a:r>
            <a:r>
              <a:rPr sz="4200" spc="-10" dirty="0">
                <a:latin typeface="Arial"/>
                <a:cs typeface="Arial"/>
              </a:rPr>
              <a:t>tf</a:t>
            </a:r>
            <a:r>
              <a:rPr sz="4200" dirty="0">
                <a:latin typeface="Arial"/>
                <a:cs typeface="Arial"/>
              </a:rPr>
              <a:t>orms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contex</a:t>
            </a:r>
            <a:r>
              <a:rPr lang="en-US" sz="2400" dirty="0" smtClean="0">
                <a:latin typeface="Courier New"/>
                <a:cs typeface="Courier New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 New"/>
                <a:cs typeface="Courier New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dirty="0">
              <a:latin typeface="Courier New"/>
              <a:cs typeface="Courier New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let(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 New"/>
                <a:cs typeface="Courier New"/>
              </a:rPr>
              <a:t>chef_run</a:t>
            </a:r>
            <a:r>
              <a:rPr lang="en-US" sz="2400" dirty="0">
                <a:latin typeface="Courier New"/>
                <a:cs typeface="Courier New"/>
              </a:rPr>
              <a:t>) { </a:t>
            </a:r>
            <a:r>
              <a:rPr lang="en-US"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lang="en-US" sz="240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latin typeface="Courier New"/>
                <a:cs typeface="Courier New"/>
              </a:rPr>
              <a:t>new</a:t>
            </a:r>
            <a:r>
              <a:rPr lang="en-US" sz="2400" dirty="0">
                <a:latin typeface="Courier New"/>
                <a:cs typeface="Courier New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'centos'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:version 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'6.5'</a:t>
            </a:r>
            <a:r>
              <a:rPr lang="en-US" sz="2400" dirty="0">
                <a:latin typeface="Courier New"/>
                <a:cs typeface="Courier New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400" spc="-5" dirty="0">
                <a:latin typeface="Courier New"/>
                <a:cs typeface="Courier New"/>
              </a:rPr>
              <a:t>converge(</a:t>
            </a:r>
            <a:r>
              <a:rPr lang="en-US" sz="2400" spc="-5" dirty="0" err="1">
                <a:latin typeface="Courier New"/>
                <a:cs typeface="Courier New"/>
              </a:rPr>
              <a:t>described_recipe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    expect(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426610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rea</a:t>
            </a:r>
            <a:r>
              <a:rPr spc="-5" dirty="0"/>
              <a:t>l </a:t>
            </a:r>
            <a:r>
              <a:rPr dirty="0"/>
              <a:t>test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804412"/>
            <a:ext cx="413384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29664" y="4566412"/>
            <a:ext cx="215836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2550" dirty="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examples,</a:t>
            </a:r>
            <a:endParaRPr sz="25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56286" y="4566412"/>
            <a:ext cx="293370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0.1882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1 failures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8448" y="4566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(files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15643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took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85070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5.17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54495" y="4566412"/>
            <a:ext cx="138239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05575" y="4566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load)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9664" y="5709412"/>
            <a:ext cx="332168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19597" y="5709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report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6792" y="5709412"/>
            <a:ext cx="235204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generated...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29664" y="7995411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awesome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31826" y="7995411"/>
            <a:ext cx="27400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40103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9529" y="7995411"/>
            <a:ext cx="17703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coverage!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48380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17805" y="7995411"/>
            <a:ext cx="21583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fantastic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344427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day!</a:t>
            </a:r>
            <a:endParaRPr sz="2550">
              <a:latin typeface="Courier New"/>
              <a:cs typeface="Courier New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495210" y="6420612"/>
          <a:ext cx="4916977" cy="121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641"/>
                <a:gridCol w="1295336"/>
              </a:tblGrid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Touche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Coverage:</a:t>
                      </a:r>
                      <a:endParaRPr sz="25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100.0%</a:t>
                      </a:r>
                      <a:endParaRPr sz="25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 smtClean="0"/>
              <a:t> 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'platform_family'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when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debian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</a:rPr>
              <a:t>  default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when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rhel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</a:rPr>
              <a:t>  default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ro</a:t>
            </a:r>
            <a:r>
              <a:rPr sz="6100" spc="10" dirty="0"/>
              <a:t>ss</a:t>
            </a:r>
            <a:r>
              <a:rPr sz="6100" spc="5" dirty="0"/>
              <a:t>-p</a:t>
            </a:r>
            <a:r>
              <a:rPr sz="6100" spc="-5" dirty="0"/>
              <a:t>l</a:t>
            </a:r>
            <a:r>
              <a:rPr sz="6100" spc="10" dirty="0"/>
              <a:t>a</a:t>
            </a:r>
            <a:r>
              <a:rPr sz="6100" spc="5" dirty="0"/>
              <a:t>tfor</a:t>
            </a:r>
            <a:r>
              <a:rPr sz="6100" spc="15" dirty="0"/>
              <a:t>m</a:t>
            </a:r>
            <a:r>
              <a:rPr sz="6100" dirty="0"/>
              <a:t> </a:t>
            </a:r>
            <a:r>
              <a:rPr sz="6100" spc="5" dirty="0"/>
              <a:t>attr</a:t>
            </a:r>
            <a:r>
              <a:rPr sz="6100" spc="-5" dirty="0"/>
              <a:t>i</a:t>
            </a:r>
            <a:r>
              <a:rPr sz="6100" spc="5" dirty="0"/>
              <a:t>bu</a:t>
            </a:r>
            <a:r>
              <a:rPr sz="6100" spc="10" dirty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22352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nod</a:t>
            </a:r>
            <a:r>
              <a:rPr sz="4000" spc="-5" dirty="0">
                <a:latin typeface="Courier New"/>
                <a:cs typeface="Courier New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'mailutils'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acka</a:t>
            </a:r>
            <a:r>
              <a:rPr spc="-10" dirty="0"/>
              <a:t>g</a:t>
            </a:r>
            <a:r>
              <a:rPr dirty="0"/>
              <a:t>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804412"/>
            <a:ext cx="413384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29664" y="4566412"/>
            <a:ext cx="215836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examples,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56286" y="4566412"/>
            <a:ext cx="293370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0.1882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0 failures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8448" y="4566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(files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15643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took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85070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5.17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54495" y="4566412"/>
            <a:ext cx="138239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05575" y="4566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load)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9664" y="5709412"/>
            <a:ext cx="332168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19597" y="5709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report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6792" y="5709412"/>
            <a:ext cx="235204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generated...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29664" y="7995411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awesome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31826" y="7995411"/>
            <a:ext cx="27400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40103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9529" y="7995411"/>
            <a:ext cx="17703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coverage!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48380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17805" y="7995411"/>
            <a:ext cx="21583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fantastic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344427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day!</a:t>
            </a:r>
            <a:endParaRPr sz="2550">
              <a:latin typeface="Courier New"/>
              <a:cs typeface="Courier New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495210" y="6420612"/>
          <a:ext cx="4916977" cy="121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641"/>
                <a:gridCol w="1295336"/>
              </a:tblGrid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Touche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Coverage: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100.0%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588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break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v 4.0.1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chefspec-4.0.1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2624" y="4676232"/>
            <a:ext cx="14585950" cy="398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sz="3700" spc="-5" dirty="0">
                <a:latin typeface="Courier New"/>
                <a:cs typeface="Courier New"/>
              </a:rPr>
              <a:t>‘chefspec’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‘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>
                <a:latin typeface="Arial"/>
                <a:cs typeface="Arial"/>
              </a:rPr>
              <a:t>de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aul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’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28883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203200" lvl="0"/>
            <a:endParaRPr lang="en-US" sz="2000" kern="0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pPr marL="203200" lvl="0"/>
            <a:r>
              <a:rPr lang="en-US" sz="2000" kern="0" dirty="0" smtClean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 New"/>
                <a:cs typeface="Courier New"/>
              </a:rPr>
              <a:t>spec_helper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spcBef>
                <a:spcPts val="55"/>
              </a:spcBef>
            </a:pPr>
            <a:endParaRPr lang="en-US" sz="2000" kern="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000" kern="0" spc="-5" dirty="0">
                <a:solidFill>
                  <a:prstClr val="black"/>
                </a:solidFill>
                <a:latin typeface="Courier New"/>
                <a:cs typeface="Courier New"/>
              </a:rPr>
              <a:t>describ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e 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 New"/>
                <a:cs typeface="Courier New"/>
              </a:rPr>
              <a:t>the_cookbook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::default'	</a:t>
            </a:r>
            <a:r>
              <a:rPr lang="en-US" sz="2000" b="1" kern="0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000" kern="0" spc="-5" dirty="0" err="1">
                <a:solidFill>
                  <a:prstClr val="black"/>
                </a:solidFill>
                <a:latin typeface="Courier New"/>
                <a:cs typeface="Courier New"/>
              </a:rPr>
              <a:t>chef_ru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lang="en-US" sz="2000" kern="0" dirty="0" smtClean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lang="en-US" sz="2000" kern="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lang="en-US" sz="2000" kern="0" dirty="0" err="1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lang="en-US" sz="2000" kern="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lang="en-US" sz="2000" kern="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converge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described_recipe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lang="en-US" sz="2000" kern="0" spc="-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t </a:t>
            </a:r>
            <a:r>
              <a:rPr lang="en-US" sz="2000" kern="0" spc="-5" dirty="0">
                <a:solidFill>
                  <a:srgbClr val="C8352B"/>
                </a:solidFill>
                <a:latin typeface="Courier New"/>
                <a:cs typeface="Courier New"/>
              </a:rPr>
              <a:t>'doe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s something' </a:t>
            </a:r>
            <a:r>
              <a:rPr lang="en-US" sz="2000" b="1" kern="0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expect(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000" i="1" dirty="0" err="1">
                <a:solidFill>
                  <a:srgbClr val="000000"/>
                </a:solidFill>
                <a:latin typeface="Courier-Oblique"/>
              </a:rPr>
              <a:t>some_condition</a:t>
            </a:r>
            <a:endParaRPr lang="en-US" sz="2000" i="1" dirty="0">
              <a:solidFill>
                <a:srgbClr val="000000"/>
              </a:solidFill>
              <a:latin typeface="Courier-Oblique"/>
            </a:endParaRPr>
          </a:p>
          <a:p>
            <a:r>
              <a:rPr lang="en-US" sz="2000" b="1" dirty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</a:t>
            </a:r>
            <a:r>
              <a:rPr lang="en-US" sz="2000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000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00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 err="1" smtClean="0">
                <a:solidFill>
                  <a:srgbClr val="008F00"/>
                </a:solidFill>
                <a:latin typeface="Courier New"/>
                <a:cs typeface="Courier New"/>
              </a:rPr>
              <a:t>at_exit</a:t>
            </a:r>
            <a:r>
              <a:rPr sz="3600" dirty="0" smtClean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671550" cy="387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445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‘chefspec’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endParaRPr sz="4200">
              <a:latin typeface="Arial"/>
              <a:cs typeface="Arial"/>
            </a:endParaRP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lp</a:t>
            </a:r>
            <a:r>
              <a:rPr dirty="0"/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1139</Words>
  <Application>Microsoft Office PowerPoint</Application>
  <PresentationFormat>Custom</PresentationFormat>
  <Paragraphs>298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Courier-Bold</vt:lpstr>
      <vt:lpstr>Courier-Oblique</vt:lpstr>
      <vt:lpstr>Gill Sans MT</vt:lpstr>
      <vt:lpstr>Times New Roman</vt:lpstr>
      <vt:lpstr>Office Theme</vt:lpstr>
      <vt:lpstr>An Introduction to ChefSpec</vt:lpstr>
      <vt:lpstr>Lesson Objectives</vt:lpstr>
      <vt:lpstr>Why Write Unit Tests?</vt:lpstr>
      <vt:lpstr>Problem Statement</vt:lpstr>
      <vt:lpstr>Install ChefSpec</vt:lpstr>
      <vt:lpstr>Introduction to ChefSpec Syntax</vt:lpstr>
      <vt:lpstr>General Test Approach</vt:lpstr>
      <vt:lpstr>General Test Format for ChefSpec</vt:lpstr>
      <vt:lpstr>Exercise: Create a spec helper</vt:lpstr>
      <vt:lpstr>Exercise: Make a ‘spec’ directory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 changed cookbooks</vt:lpstr>
      <vt:lpstr>Using Fauxhai to mock platforms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30</cp:revision>
  <dcterms:created xsi:type="dcterms:W3CDTF">2015-06-04T12:17:04Z</dcterms:created>
  <dcterms:modified xsi:type="dcterms:W3CDTF">2015-07-01T20:20:23Z</dcterms:modified>
</cp:coreProperties>
</file>