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314" r:id="rId11"/>
    <p:sldId id="287" r:id="rId12"/>
    <p:sldId id="289" r:id="rId13"/>
    <p:sldId id="290" r:id="rId14"/>
    <p:sldId id="293" r:id="rId15"/>
    <p:sldId id="315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1" autoAdjust="0"/>
    <p:restoredTop sz="94660"/>
  </p:normalViewPr>
  <p:slideViewPr>
    <p:cSldViewPr>
      <p:cViewPr varScale="1">
        <p:scale>
          <a:sx n="62" d="100"/>
          <a:sy n="62" d="100"/>
        </p:scale>
        <p:origin x="-96" y="-17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0BBBD-CE9C-1D41-9B2A-D4EF86505811}" type="datetimeFigureOut">
              <a:rPr lang="en-US" smtClean="0"/>
              <a:t>6/29/15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5F37-5980-1B4A-BE2D-672B4DC16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the validator </a:t>
            </a:r>
            <a:r>
              <a:rPr lang="en-US" dirty="0" err="1" smtClean="0"/>
              <a:t>pem</a:t>
            </a:r>
            <a:r>
              <a:rPr lang="en-US" dirty="0" smtClean="0"/>
              <a:t>.  See https://</a:t>
            </a:r>
            <a:r>
              <a:rPr lang="en-US" dirty="0" err="1" smtClean="0"/>
              <a:t>www.chef.io</a:t>
            </a:r>
            <a:r>
              <a:rPr lang="en-US" dirty="0" smtClean="0"/>
              <a:t>/blog/2015/04/16/</a:t>
            </a:r>
            <a:r>
              <a:rPr lang="en-US" dirty="0" err="1" smtClean="0"/>
              <a:t>validatorless</a:t>
            </a:r>
            <a:r>
              <a:rPr lang="en-US" dirty="0" smtClean="0"/>
              <a:t>-bootstraps/ for more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 some time to complete these tasks</a:t>
            </a:r>
            <a:r>
              <a:rPr lang="en-US" baseline="0" dirty="0" smtClean="0"/>
              <a:t> before walking them through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4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GOTCHA!  Don’t use the old-school bootstrapping</a:t>
            </a:r>
          </a:p>
          <a:p>
            <a:endParaRPr lang="en-US" dirty="0" smtClean="0"/>
          </a:p>
          <a:p>
            <a:r>
              <a:rPr lang="en-US" dirty="0" smtClean="0"/>
              <a:t>You may see something like the following:</a:t>
            </a:r>
          </a:p>
          <a:p>
            <a:endParaRPr lang="en-US" dirty="0" smtClean="0"/>
          </a:p>
          <a:p>
            <a:r>
              <a:rPr lang="en-US" dirty="0" smtClean="0"/>
              <a:t>Doing old-style registration with the validation key at /Users/</a:t>
            </a:r>
            <a:r>
              <a:rPr lang="en-US" dirty="0" err="1" smtClean="0"/>
              <a:t>nathenharvey</a:t>
            </a:r>
            <a:r>
              <a:rPr lang="en-US" dirty="0" smtClean="0"/>
              <a:t>/intermediate/chef-fundamentals-repo-master/.chef/nharveynyc201506prep-validator.pem...</a:t>
            </a:r>
          </a:p>
          <a:p>
            <a:r>
              <a:rPr lang="en-US" dirty="0" smtClean="0"/>
              <a:t>Delete your validation key in order to use your user credentials instead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54.174.197.139 Server Response:</a:t>
            </a:r>
          </a:p>
          <a:p>
            <a:r>
              <a:rPr lang="en-US" dirty="0" smtClean="0"/>
              <a:t>54.174.197.139 ----------------</a:t>
            </a:r>
          </a:p>
          <a:p>
            <a:r>
              <a:rPr lang="en-US" dirty="0" smtClean="0"/>
              <a:t>54.174.197.139 Failed to authenticate as 'node1'. Ensure that your </a:t>
            </a:r>
            <a:r>
              <a:rPr lang="en-US" dirty="0" err="1" smtClean="0"/>
              <a:t>node_name</a:t>
            </a:r>
            <a:r>
              <a:rPr lang="en-US" dirty="0" smtClean="0"/>
              <a:t> and client key are correct.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Relevant </a:t>
            </a:r>
            <a:r>
              <a:rPr lang="en-US" dirty="0" err="1" smtClean="0"/>
              <a:t>Config</a:t>
            </a:r>
            <a:r>
              <a:rPr lang="en-US" dirty="0" smtClean="0"/>
              <a:t> Settings:</a:t>
            </a:r>
          </a:p>
          <a:p>
            <a:r>
              <a:rPr lang="en-US" dirty="0" smtClean="0"/>
              <a:t>54.174.197.139 -------------------------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chef_server_url</a:t>
            </a:r>
            <a:r>
              <a:rPr lang="en-US" dirty="0" smtClean="0"/>
              <a:t>   "https://</a:t>
            </a:r>
            <a:r>
              <a:rPr lang="en-US" dirty="0" err="1" smtClean="0"/>
              <a:t>api.opscode.com</a:t>
            </a:r>
            <a:r>
              <a:rPr lang="en-US" dirty="0" smtClean="0"/>
              <a:t>/organizations/nharveynyc201506prep"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node_name</a:t>
            </a:r>
            <a:r>
              <a:rPr lang="en-US" dirty="0" smtClean="0"/>
              <a:t>         "node1"</a:t>
            </a:r>
          </a:p>
          <a:p>
            <a:r>
              <a:rPr lang="en-US" dirty="0" smtClean="0"/>
              <a:t>54.174.197.139 </a:t>
            </a:r>
            <a:r>
              <a:rPr lang="en-US" dirty="0" err="1" smtClean="0"/>
              <a:t>client_key</a:t>
            </a:r>
            <a:r>
              <a:rPr lang="en-US" dirty="0" smtClean="0"/>
              <a:t>        "/</a:t>
            </a:r>
            <a:r>
              <a:rPr lang="en-US" dirty="0" err="1" smtClean="0"/>
              <a:t>etc</a:t>
            </a:r>
            <a:r>
              <a:rPr lang="en-US" dirty="0" smtClean="0"/>
              <a:t>/chef/</a:t>
            </a:r>
            <a:r>
              <a:rPr lang="en-US" dirty="0" err="1" smtClean="0"/>
              <a:t>client.pem</a:t>
            </a:r>
            <a:r>
              <a:rPr lang="en-US" dirty="0" smtClean="0"/>
              <a:t>"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If these settings are correct, your </a:t>
            </a:r>
            <a:r>
              <a:rPr lang="en-US" dirty="0" err="1" smtClean="0"/>
              <a:t>client_key</a:t>
            </a:r>
            <a:r>
              <a:rPr lang="en-US" dirty="0" smtClean="0"/>
              <a:t> may be invalid, or</a:t>
            </a:r>
          </a:p>
          <a:p>
            <a:r>
              <a:rPr lang="en-US" dirty="0" smtClean="0"/>
              <a:t>54.174.197.139 you may have a chef user with the same client name as this node.</a:t>
            </a:r>
          </a:p>
          <a:p>
            <a:r>
              <a:rPr lang="en-US" dirty="0" smtClean="0"/>
              <a:t>54.174.197.139</a:t>
            </a:r>
          </a:p>
          <a:p>
            <a:r>
              <a:rPr lang="en-US" dirty="0" smtClean="0"/>
              <a:t>54.174.197.139 [2015-06-23T04:22:59+00:00] FATAL: </a:t>
            </a:r>
            <a:r>
              <a:rPr lang="en-US" dirty="0" err="1" smtClean="0"/>
              <a:t>Stacktrace</a:t>
            </a:r>
            <a:r>
              <a:rPr lang="en-US" dirty="0" smtClean="0"/>
              <a:t> dumped to /</a:t>
            </a:r>
            <a:r>
              <a:rPr lang="en-US" dirty="0" err="1" smtClean="0"/>
              <a:t>var</a:t>
            </a:r>
            <a:r>
              <a:rPr lang="en-US" dirty="0" smtClean="0"/>
              <a:t>/chef/cache/chef-</a:t>
            </a:r>
            <a:r>
              <a:rPr lang="en-US" dirty="0" err="1" smtClean="0"/>
              <a:t>stacktrace.out</a:t>
            </a:r>
            <a:endParaRPr lang="en-US" dirty="0" smtClean="0"/>
          </a:p>
          <a:p>
            <a:r>
              <a:rPr lang="en-US" dirty="0" smtClean="0"/>
              <a:t>54.174.197.139 Chef Client failed. 0 resources updated in 1.216833535 seconds</a:t>
            </a:r>
          </a:p>
          <a:p>
            <a:r>
              <a:rPr lang="en-US" dirty="0" smtClean="0"/>
              <a:t>54.174.197.139 [2015-06-23T04:22:59+00:00] ERROR: 401 "Unauthorized"</a:t>
            </a:r>
          </a:p>
          <a:p>
            <a:r>
              <a:rPr lang="en-US" dirty="0" smtClean="0"/>
              <a:t>54.174.197.139 [2015-06-23T04:22:59+00:00] FATAL: Chef::Exceptions::</a:t>
            </a:r>
            <a:r>
              <a:rPr lang="en-US" dirty="0" err="1" smtClean="0"/>
              <a:t>ChildConvergeError</a:t>
            </a:r>
            <a:r>
              <a:rPr lang="en-US" dirty="0" smtClean="0"/>
              <a:t>: Chef run process exited unsuccessfully (exit code 1)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solution is to remove your </a:t>
            </a:r>
            <a:r>
              <a:rPr lang="en-US" baseline="0" dirty="0" err="1" smtClean="0"/>
              <a:t>validator.pem</a:t>
            </a:r>
            <a:r>
              <a:rPr lang="en-US" baseline="0" dirty="0" smtClean="0"/>
              <a:t> from your .chef directory.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</a:t>
            </a:r>
            <a:r>
              <a:rPr lang="en-US" baseline="0" dirty="0" smtClean="0"/>
              <a:t> hosts are setup on ports 80, 8000, and 8081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75F37-5980-1B4A-BE2D-672B4DC162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scode.com/chef/install.sh" TargetMode="External"/><Relationship Id="rId4" Type="http://schemas.openxmlformats.org/officeDocument/2006/relationships/hyperlink" Target="http://www.opscode.com./" TargetMode="External"/><Relationship Id="rId5" Type="http://schemas.openxmlformats.org/officeDocument/2006/relationships/hyperlink" Target="http://www.opscode.com/" TargetMode="External"/><Relationship Id="rId6" Type="http://schemas.openxmlformats.org/officeDocument/2006/relationships/hyperlink" Target="http://www.opscode.com/chef/meta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6" name="object 113"/>
          <p:cNvSpPr txBox="1">
            <a:spLocks noGrp="1"/>
          </p:cNvSpPr>
          <p:nvPr>
            <p:ph type="title"/>
          </p:nvPr>
        </p:nvSpPr>
        <p:spPr>
          <a:xfrm>
            <a:off x="927100" y="3632759"/>
            <a:ext cx="1303401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spc="-10" dirty="0"/>
              <a:t>Fund</a:t>
            </a:r>
            <a:r>
              <a:rPr dirty="0"/>
              <a:t>ame</a:t>
            </a:r>
            <a:r>
              <a:rPr spc="-10" dirty="0"/>
              <a:t>n</a:t>
            </a:r>
            <a:r>
              <a:rPr dirty="0"/>
              <a:t>ta</a:t>
            </a:r>
            <a:r>
              <a:rPr spc="-10" dirty="0"/>
              <a:t>l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Refres</a:t>
            </a:r>
            <a:r>
              <a:rPr spc="-10" dirty="0"/>
              <a:t>h</a:t>
            </a:r>
            <a:r>
              <a:rPr dirty="0"/>
              <a:t>er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6" name="object 127"/>
          <p:cNvSpPr txBox="1"/>
          <p:nvPr/>
        </p:nvSpPr>
        <p:spPr>
          <a:xfrm>
            <a:off x="25400" y="7647801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22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spc="-85" dirty="0">
                <a:latin typeface="Arial"/>
                <a:cs typeface="Arial"/>
              </a:rPr>
              <a:t>V</a:t>
            </a:r>
            <a:r>
              <a:rPr sz="4600" dirty="0">
                <a:latin typeface="Arial"/>
                <a:cs typeface="Arial"/>
              </a:rPr>
              <a:t>isi</a:t>
            </a:r>
            <a:r>
              <a:rPr sz="4600" spc="-5" dirty="0">
                <a:latin typeface="Arial"/>
                <a:cs typeface="Arial"/>
              </a:rPr>
              <a:t>t </a:t>
            </a:r>
            <a:r>
              <a:rPr sz="4600" dirty="0">
                <a:latin typeface="Arial"/>
                <a:cs typeface="Arial"/>
              </a:rPr>
              <a:t>Ho</a:t>
            </a:r>
            <a:r>
              <a:rPr sz="4600" spc="-5" dirty="0">
                <a:latin typeface="Arial"/>
                <a:cs typeface="Arial"/>
              </a:rPr>
              <a:t>s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En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erprise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Che</a:t>
            </a:r>
            <a:r>
              <a:rPr sz="4600" spc="-5" dirty="0">
                <a:latin typeface="Arial"/>
                <a:cs typeface="Arial"/>
              </a:rPr>
              <a:t>f (</a:t>
            </a:r>
            <a:r>
              <a:rPr sz="4600" u="heavy" dirty="0">
                <a:latin typeface="Arial"/>
                <a:cs typeface="Arial"/>
              </a:rPr>
              <a:t>manage</a:t>
            </a:r>
            <a:r>
              <a:rPr sz="4600" u="heavy" spc="-10" dirty="0">
                <a:latin typeface="Arial"/>
                <a:cs typeface="Arial"/>
              </a:rPr>
              <a:t>.</a:t>
            </a:r>
            <a:r>
              <a:rPr sz="4600" u="heavy" dirty="0">
                <a:latin typeface="Arial"/>
                <a:cs typeface="Arial"/>
              </a:rPr>
              <a:t>che</a:t>
            </a:r>
            <a:r>
              <a:rPr sz="4600" u="heavy" spc="-10" dirty="0">
                <a:latin typeface="Arial"/>
                <a:cs typeface="Arial"/>
              </a:rPr>
              <a:t>f.</a:t>
            </a:r>
            <a:r>
              <a:rPr sz="4600" u="heavy" dirty="0">
                <a:latin typeface="Arial"/>
                <a:cs typeface="Arial"/>
              </a:rPr>
              <a:t>i</a:t>
            </a:r>
            <a:r>
              <a:rPr sz="4600" u="heavy" spc="-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)</a:t>
            </a: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dirty="0">
                <a:latin typeface="Arial"/>
                <a:cs typeface="Arial"/>
              </a:rPr>
              <a:t>Sign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in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crea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new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accoun</a:t>
            </a:r>
            <a:r>
              <a:rPr sz="4600" spc="-5" dirty="0">
                <a:latin typeface="Arial"/>
                <a:cs typeface="Arial"/>
              </a:rPr>
              <a:t>t</a:t>
            </a:r>
            <a:endParaRPr sz="46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600" dirty="0">
                <a:latin typeface="Arial"/>
                <a:cs typeface="Arial"/>
              </a:rPr>
              <a:t>Crea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new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spc="-10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r</a:t>
            </a:r>
            <a:r>
              <a:rPr sz="4600" spc="-5" dirty="0">
                <a:latin typeface="Arial"/>
                <a:cs typeface="Arial"/>
              </a:rPr>
              <a:t>g</a:t>
            </a:r>
            <a:r>
              <a:rPr sz="4600" dirty="0">
                <a:latin typeface="Arial"/>
                <a:cs typeface="Arial"/>
              </a:rPr>
              <a:t>aniza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ion</a:t>
            </a:r>
          </a:p>
        </p:txBody>
      </p:sp>
      <p:sp>
        <p:nvSpPr>
          <p:cNvPr id="41" name="object 41"/>
          <p:cNvSpPr/>
          <p:nvPr/>
        </p:nvSpPr>
        <p:spPr>
          <a:xfrm>
            <a:off x="1130300" y="4280761"/>
            <a:ext cx="6807200" cy="383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9052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1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2500" y="4267200"/>
            <a:ext cx="6805529" cy="38464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2134850" y="5213350"/>
            <a:ext cx="304800" cy="546100"/>
          </a:xfrm>
          <a:prstGeom prst="rect">
            <a:avLst/>
          </a:prstGeom>
          <a:ln w="127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z="3200" dirty="0">
                <a:solidFill>
                  <a:srgbClr val="FF9300"/>
                </a:solidFill>
                <a:latin typeface="Gill Sans MT"/>
                <a:cs typeface="Gill Sans MT"/>
              </a:rPr>
              <a:t>2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47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y</a:t>
            </a:r>
            <a:r>
              <a:rPr spc="-10" dirty="0"/>
              <a:t>ou</a:t>
            </a:r>
            <a:r>
              <a:rPr dirty="0"/>
              <a:t>r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765" cy="298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'S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'</a:t>
            </a:r>
            <a:endParaRPr sz="4800" dirty="0">
              <a:latin typeface="Arial"/>
              <a:cs typeface="Arial"/>
            </a:endParaRPr>
          </a:p>
          <a:p>
            <a:pPr marL="393700" marR="14097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your</a:t>
            </a:r>
            <a:r>
              <a:rPr lang="en-US" sz="4800" dirty="0" smtClean="0">
                <a:latin typeface="Arial"/>
                <a:cs typeface="Arial"/>
              </a:rPr>
              <a:t> user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 smtClean="0">
                <a:latin typeface="Arial"/>
                <a:cs typeface="Arial"/>
              </a:rPr>
              <a:t>f</a:t>
            </a:r>
            <a:r>
              <a:rPr sz="4800" dirty="0" smtClean="0">
                <a:latin typeface="Arial"/>
                <a:cs typeface="Arial"/>
              </a:rPr>
              <a:t>ile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 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manually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D</a:t>
            </a:r>
            <a:r>
              <a:rPr sz="6600" spc="5" dirty="0"/>
              <a:t>own</a:t>
            </a:r>
            <a:r>
              <a:rPr sz="6600" dirty="0"/>
              <a:t>l</a:t>
            </a:r>
            <a:r>
              <a:rPr sz="6600" spc="5" dirty="0"/>
              <a:t>o</a:t>
            </a:r>
            <a:r>
              <a:rPr sz="6600" spc="10" dirty="0"/>
              <a:t>ad</a:t>
            </a:r>
            <a:r>
              <a:rPr sz="6600" spc="5" dirty="0"/>
              <a:t> </a:t>
            </a:r>
            <a:r>
              <a:rPr sz="6600" spc="10" dirty="0"/>
              <a:t>y</a:t>
            </a:r>
            <a:r>
              <a:rPr sz="6600" spc="5" dirty="0"/>
              <a:t>ou</a:t>
            </a:r>
            <a:r>
              <a:rPr sz="6600" spc="10" dirty="0"/>
              <a:t>r</a:t>
            </a:r>
            <a:r>
              <a:rPr sz="6600" spc="5" dirty="0"/>
              <a:t> </a:t>
            </a:r>
            <a:r>
              <a:rPr sz="6600" spc="10" dirty="0"/>
              <a:t>c</a:t>
            </a:r>
            <a:r>
              <a:rPr sz="6600" dirty="0"/>
              <a:t>li</a:t>
            </a:r>
            <a:r>
              <a:rPr sz="6600" spc="10" dirty="0"/>
              <a:t>e</a:t>
            </a:r>
            <a:r>
              <a:rPr sz="6600" spc="5" dirty="0"/>
              <a:t>nt p</a:t>
            </a:r>
            <a:r>
              <a:rPr sz="6600" spc="15" dirty="0"/>
              <a:t>em</a:t>
            </a:r>
            <a:endParaRPr sz="6600"/>
          </a:p>
        </p:txBody>
      </p:sp>
      <p:sp>
        <p:nvSpPr>
          <p:cNvPr id="40" name="object 40"/>
          <p:cNvSpPr txBox="1"/>
          <p:nvPr/>
        </p:nvSpPr>
        <p:spPr>
          <a:xfrm>
            <a:off x="965200" y="1947706"/>
            <a:ext cx="14177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Rese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priva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Onl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spc="-5" dirty="0">
                <a:latin typeface="Arial"/>
                <a:cs typeface="Arial"/>
              </a:rPr>
              <a:t>o t</a:t>
            </a:r>
            <a:r>
              <a:rPr sz="4800" b="1" spc="-10" dirty="0">
                <a:latin typeface="Arial"/>
                <a:cs typeface="Arial"/>
              </a:rPr>
              <a:t>hi</a:t>
            </a:r>
            <a:r>
              <a:rPr sz="4800" b="1" dirty="0">
                <a:latin typeface="Arial"/>
                <a:cs typeface="Arial"/>
              </a:rPr>
              <a:t>s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</a:t>
            </a:r>
            <a:r>
              <a:rPr sz="4800" spc="-5" dirty="0">
                <a:latin typeface="Arial"/>
                <a:cs typeface="Arial"/>
              </a:rPr>
              <a:t>'t </a:t>
            </a:r>
            <a:r>
              <a:rPr sz="4800" dirty="0">
                <a:latin typeface="Arial"/>
                <a:cs typeface="Arial"/>
              </a:rPr>
              <a:t>already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 available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78200" y="4234564"/>
            <a:ext cx="9855200" cy="460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30900" y="5829300"/>
            <a:ext cx="5049754" cy="1866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67308"/>
          </a:xfrm>
          <a:prstGeom prst="rect">
            <a:avLst/>
          </a:prstGeom>
        </p:spPr>
        <p:txBody>
          <a:bodyPr vert="horz" wrap="square" lIns="0" tIns="27974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n</a:t>
            </a:r>
            <a:r>
              <a:rPr sz="5100" spc="5" dirty="0"/>
              <a:t>d</a:t>
            </a:r>
            <a:r>
              <a:rPr sz="5100" dirty="0"/>
              <a:t> popu</a:t>
            </a:r>
            <a:r>
              <a:rPr sz="5100" spc="-5" dirty="0"/>
              <a:t>l</a:t>
            </a:r>
            <a:r>
              <a:rPr sz="5100" spc="5" dirty="0"/>
              <a:t>ate</a:t>
            </a:r>
            <a:r>
              <a:rPr sz="5100" dirty="0"/>
              <a:t> </a:t>
            </a:r>
            <a:r>
              <a:rPr sz="5100" spc="5" dirty="0"/>
              <a:t>a</a:t>
            </a:r>
            <a:r>
              <a:rPr sz="5100" dirty="0"/>
              <a:t> </a:t>
            </a:r>
            <a:r>
              <a:rPr sz="5100" spc="-5" dirty="0"/>
              <a:t>.</a:t>
            </a:r>
            <a:r>
              <a:rPr sz="5100" spc="5" dirty="0"/>
              <a:t>c</a:t>
            </a:r>
            <a:r>
              <a:rPr sz="5100" dirty="0"/>
              <a:t>h</a:t>
            </a:r>
            <a:r>
              <a:rPr sz="5100" spc="5" dirty="0"/>
              <a:t>e</a:t>
            </a:r>
            <a:r>
              <a:rPr sz="5100" dirty="0"/>
              <a:t>f d</a:t>
            </a:r>
            <a:r>
              <a:rPr sz="5100" spc="-5" dirty="0"/>
              <a:t>i</a:t>
            </a:r>
            <a:r>
              <a:rPr sz="5100" spc="5" dirty="0"/>
              <a:t>rec</a:t>
            </a:r>
            <a:r>
              <a:rPr sz="5100" dirty="0"/>
              <a:t>to</a:t>
            </a:r>
            <a:r>
              <a:rPr sz="5100" spc="5" dirty="0"/>
              <a:t>ry</a:t>
            </a:r>
            <a:endParaRPr sz="51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410175"/>
            <a:ext cx="14435455" cy="271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3800" dirty="0">
                <a:latin typeface="Arial"/>
                <a:cs typeface="Arial"/>
              </a:rPr>
              <a:t>kni</a:t>
            </a:r>
            <a:r>
              <a:rPr sz="3800" spc="-10" dirty="0">
                <a:latin typeface="Arial"/>
                <a:cs typeface="Arial"/>
              </a:rPr>
              <a:t>f</a:t>
            </a:r>
            <a:r>
              <a:rPr sz="3800" dirty="0">
                <a:latin typeface="Arial"/>
                <a:cs typeface="Arial"/>
              </a:rPr>
              <a:t>e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rb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&amp;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.</a:t>
            </a:r>
            <a:r>
              <a:rPr sz="3800" dirty="0">
                <a:latin typeface="Arial"/>
                <a:cs typeface="Arial"/>
              </a:rPr>
              <a:t>pem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 smtClean="0">
                <a:latin typeface="Arial"/>
                <a:cs typeface="Arial"/>
              </a:rPr>
              <a:t>f</a:t>
            </a:r>
            <a:r>
              <a:rPr sz="3800" dirty="0" smtClean="0">
                <a:latin typeface="Arial"/>
                <a:cs typeface="Arial"/>
              </a:rPr>
              <a:t>ile</a:t>
            </a:r>
            <a:r>
              <a:rPr sz="3800" spc="-5" dirty="0" smtClean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reside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he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Courier New"/>
                <a:cs typeface="Courier New"/>
              </a:rPr>
              <a:t>.chef</a:t>
            </a:r>
            <a:r>
              <a:rPr sz="3800" spc="-1225" dirty="0">
                <a:latin typeface="Courier New"/>
                <a:cs typeface="Courier New"/>
              </a:rPr>
              <a:t> </a:t>
            </a:r>
            <a:r>
              <a:rPr sz="3800" dirty="0">
                <a:latin typeface="Arial"/>
                <a:cs typeface="Arial"/>
              </a:rPr>
              <a:t>dire</a:t>
            </a:r>
            <a:r>
              <a:rPr sz="3800" spc="-5" dirty="0">
                <a:latin typeface="Arial"/>
                <a:cs typeface="Arial"/>
              </a:rPr>
              <a:t>c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ory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which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can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be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</a:t>
            </a:r>
          </a:p>
          <a:p>
            <a:pPr marL="1317625" lvl="1" indent="-66992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&lt;current-directory&gt;/.chef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spc="-5" dirty="0">
                <a:latin typeface="Courier New"/>
                <a:cs typeface="Courier New"/>
              </a:rPr>
              <a:t>/etc/.chef</a:t>
            </a:r>
            <a:endParaRPr sz="3800" dirty="0">
              <a:latin typeface="Courier New"/>
              <a:cs typeface="Courier New"/>
            </a:endParaRPr>
          </a:p>
          <a:p>
            <a:pPr marL="1317625" lvl="1" indent="-66992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318260" algn="l"/>
              </a:tabLst>
            </a:pPr>
            <a:r>
              <a:rPr sz="3800" dirty="0">
                <a:latin typeface="Courier New"/>
                <a:cs typeface="Courier New"/>
              </a:rPr>
              <a:t>~/.chef</a:t>
            </a:r>
          </a:p>
        </p:txBody>
      </p:sp>
      <p:sp>
        <p:nvSpPr>
          <p:cNvPr id="41" name="object 41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800" y="0"/>
                </a:lnTo>
                <a:lnTo>
                  <a:pt x="14655800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7400" y="1981200"/>
            <a:ext cx="14655800" cy="3378200"/>
          </a:xfrm>
          <a:custGeom>
            <a:avLst/>
            <a:gdLst/>
            <a:ahLst/>
            <a:cxnLst/>
            <a:rect l="l" t="t" r="r" b="b"/>
            <a:pathLst>
              <a:path w="14655800" h="3378200">
                <a:moveTo>
                  <a:pt x="0" y="0"/>
                </a:moveTo>
                <a:lnTo>
                  <a:pt x="14655796" y="0"/>
                </a:lnTo>
                <a:lnTo>
                  <a:pt x="14655796" y="3378200"/>
                </a:lnTo>
                <a:lnTo>
                  <a:pt x="0" y="3378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2582758"/>
          </a:xfrm>
          <a:prstGeom prst="rect">
            <a:avLst/>
          </a:prstGeom>
        </p:spPr>
        <p:txBody>
          <a:bodyPr vert="horz" wrap="square" lIns="0" tIns="609600" rIns="0" bIns="0" rtlCol="0">
            <a:spAutoFit/>
          </a:bodyPr>
          <a:lstStyle/>
          <a:p>
            <a:pPr marL="216535">
              <a:lnSpc>
                <a:spcPts val="3820"/>
              </a:lnSpc>
            </a:pPr>
            <a:r>
              <a:rPr dirty="0">
                <a:solidFill>
                  <a:srgbClr val="FFFFFF"/>
                </a:solidFill>
              </a:rPr>
              <a:t>$ 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dirty="0">
                <a:solidFill>
                  <a:srgbClr val="FFFFFF"/>
                </a:solidFill>
              </a:rPr>
              <a:t>d ~/intermediate/chef-fundamentals-repo-master</a:t>
            </a:r>
          </a:p>
          <a:p>
            <a:pPr marL="216535">
              <a:lnSpc>
                <a:spcPts val="380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  <a:p>
            <a:pPr marL="216535">
              <a:lnSpc>
                <a:spcPts val="3800"/>
              </a:lnSpc>
            </a:pPr>
            <a:r>
              <a:rPr dirty="0">
                <a:solidFill>
                  <a:srgbClr val="FFFFFF"/>
                </a:solidFill>
              </a:rPr>
              <a:t>$</a:t>
            </a:r>
          </a:p>
          <a:p>
            <a:pPr marL="216535">
              <a:lnSpc>
                <a:spcPts val="3800"/>
              </a:lnSpc>
            </a:pPr>
            <a:r>
              <a:rPr dirty="0" smtClean="0">
                <a:solidFill>
                  <a:srgbClr val="FFFFFF"/>
                </a:solidFill>
              </a:rPr>
              <a:t>$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504455" y="2768600"/>
            <a:ext cx="2708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 .chef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04455" y="3251200"/>
            <a:ext cx="9535795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~/Downloads/&lt;yourname&gt;.pe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.chef</a:t>
            </a:r>
            <a:endParaRPr sz="3200" dirty="0">
              <a:latin typeface="Courier New"/>
              <a:cs typeface="Courier New"/>
            </a:endParaRPr>
          </a:p>
          <a:p>
            <a:pPr marL="12700" marR="5080">
              <a:lnSpc>
                <a:spcPts val="3800"/>
              </a:lnSpc>
              <a:spcBef>
                <a:spcPts val="140"/>
              </a:spcBef>
            </a:pPr>
            <a:r>
              <a:rPr sz="3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~/Downloads/knife.r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.chef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9352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t list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</a:t>
            </a:r>
            <a:r>
              <a:rPr spc="-5" dirty="0"/>
              <a:t> </a:t>
            </a:r>
            <a:r>
              <a:rPr dirty="0"/>
              <a:t>y</a:t>
            </a:r>
            <a:r>
              <a:rPr spc="-10" dirty="0"/>
              <a:t>ou</a:t>
            </a:r>
            <a:r>
              <a:rPr dirty="0"/>
              <a:t>r</a:t>
            </a:r>
            <a:r>
              <a:rPr spc="-5" dirty="0"/>
              <a:t> </a:t>
            </a:r>
            <a:r>
              <a:rPr spc="-10" dirty="0"/>
              <a:t>wo</a:t>
            </a:r>
            <a:r>
              <a:rPr dirty="0"/>
              <a:t>rksta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&lt;your-org&gt;-validator.pem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Upload to Hosted Chef</a:t>
            </a:r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353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Upload the following to the Chef server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cookbooks 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data bags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roles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dirty="0" smtClean="0">
                <a:latin typeface="Arial"/>
                <a:cs typeface="Arial"/>
              </a:rPr>
              <a:t>environments</a:t>
            </a:r>
            <a:endParaRPr sz="46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0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-a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ks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13976986" cy="473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apache         [0.2.0]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chef-client    [4.3.0]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chef_handler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[1.1.9]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[1.6.1]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[1.9.2]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[</a:t>
            </a:r>
            <a:r>
              <a:rPr lang="en-US" sz="28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0.1.0]</a:t>
            </a:r>
            <a:endParaRPr lang="en-US" sz="2800" spc="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 [1.8.6]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</a:t>
            </a:r>
            <a:r>
              <a:rPr lang="en-US" sz="2800" spc="5" dirty="0" err="1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  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users          [0.1.0]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Uploading windows        [1.37.0]</a:t>
            </a:r>
          </a:p>
          <a:p>
            <a:pPr algn="just">
              <a:lnSpc>
                <a:spcPct val="100000"/>
              </a:lnSpc>
            </a:pPr>
            <a:r>
              <a:rPr lang="en-US" sz="2800" spc="5" dirty="0">
                <a:solidFill>
                  <a:srgbClr val="FFFFFF"/>
                </a:solidFill>
                <a:latin typeface="Courier New"/>
                <a:cs typeface="Courier New"/>
              </a:rPr>
              <a:t>Uploaded all cookbooks.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spc="-10" dirty="0"/>
              <a:t>d</a:t>
            </a:r>
            <a:r>
              <a:rPr dirty="0"/>
              <a:t>ata_</a:t>
            </a:r>
            <a:r>
              <a:rPr spc="-10" dirty="0"/>
              <a:t>b</a:t>
            </a:r>
            <a:r>
              <a:rPr dirty="0"/>
              <a:t>a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41375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data_bags/groups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</a:t>
            </a:r>
            <a:endParaRPr sz="3200">
              <a:latin typeface="Courier New"/>
              <a:cs typeface="Courier New"/>
            </a:endParaRPr>
          </a:p>
          <a:p>
            <a:pPr marL="355600" marR="5487035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data_bags/groups/clowns.json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data_bags/users/bobo.json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data_bags/users/frank.json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base.r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starter.r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492442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865759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base!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starter!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355600" marR="8657590">
              <a:lnSpc>
                <a:spcPts val="3800"/>
              </a:lnSpc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65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dev.r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b production.rb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E</a:t>
            </a:r>
            <a:r>
              <a:rPr spc="-10" dirty="0"/>
              <a:t>n</a:t>
            </a:r>
            <a:r>
              <a:rPr dirty="0"/>
              <a:t>v</a:t>
            </a:r>
            <a:r>
              <a:rPr spc="-10" dirty="0"/>
              <a:t>i</a:t>
            </a:r>
            <a:r>
              <a:rPr dirty="0"/>
              <a:t>r</a:t>
            </a:r>
            <a:r>
              <a:rPr spc="-10" dirty="0"/>
              <a:t>on</a:t>
            </a:r>
            <a:r>
              <a:rPr dirty="0"/>
              <a:t>me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 marR="6950709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dev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Environmen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production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545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rganiza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Manually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ce</a:t>
            </a:r>
            <a:r>
              <a:rPr sz="4800" spc="-5" dirty="0" smtClean="0">
                <a:latin typeface="Arial"/>
                <a:cs typeface="Arial"/>
              </a:rPr>
              <a:t>r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i</a:t>
            </a:r>
            <a:r>
              <a:rPr sz="4800" spc="-10" dirty="0" smtClean="0">
                <a:latin typeface="Arial"/>
                <a:cs typeface="Arial"/>
              </a:rPr>
              <a:t>f</a:t>
            </a:r>
            <a:r>
              <a:rPr sz="4800" dirty="0" smtClean="0">
                <a:latin typeface="Arial"/>
                <a:cs typeface="Arial"/>
              </a:rPr>
              <a:t>ica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(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 smtClean="0">
                <a:latin typeface="Arial"/>
                <a:cs typeface="Arial"/>
              </a:rPr>
              <a:t>f</a:t>
            </a:r>
            <a:r>
              <a:rPr sz="4800" dirty="0" smtClean="0">
                <a:latin typeface="Arial"/>
                <a:cs typeface="Arial"/>
              </a:rPr>
              <a:t>ile)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&amp; 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communica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</a:p>
          <a:p>
            <a:pPr marL="812800" marR="71374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Bulk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k,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environmen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and 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28800"/>
            <a:ext cx="14655800" cy="1196695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ts val="3110"/>
              </a:lnSpc>
              <a:tabLst>
                <a:tab pos="7560309" algn="l"/>
              </a:tabLst>
            </a:pP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bootstra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	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\</a:t>
            </a:r>
            <a:endParaRPr sz="2600" dirty="0">
              <a:latin typeface="Courier New"/>
              <a:cs typeface="Courier New"/>
            </a:endParaRPr>
          </a:p>
          <a:p>
            <a:pPr marL="1021715">
              <a:lnSpc>
                <a:spcPts val="3110"/>
              </a:lnSpc>
            </a:pP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--sud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chef </a:t>
            </a:r>
            <a:r>
              <a:rPr lang="en-US"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lang="en-US" sz="2600" dirty="0">
                <a:solidFill>
                  <a:srgbClr val="FFFFFF"/>
                </a:solidFill>
                <a:latin typeface="Courier New"/>
                <a:cs typeface="Courier New"/>
              </a:rPr>
              <a:t>r 'role[web]'</a:t>
            </a:r>
            <a:r>
              <a:rPr sz="2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/>
                <a:cs typeface="Courier New"/>
              </a:rPr>
              <a:t>--bootstrap-versio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2600" dirty="0" smtClean="0">
                <a:solidFill>
                  <a:srgbClr val="FFFFFF"/>
                </a:solidFill>
                <a:latin typeface="Courier New"/>
                <a:cs typeface="Courier New"/>
              </a:rPr>
              <a:t>12.3.0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"</a:t>
            </a:r>
            <a:r>
              <a:rPr dirty="0"/>
              <a:t>B</a:t>
            </a:r>
            <a:r>
              <a:rPr spc="-10" dirty="0"/>
              <a:t>oo</a:t>
            </a:r>
            <a:r>
              <a:rPr dirty="0"/>
              <a:t>tstra</a:t>
            </a:r>
            <a:r>
              <a:rPr spc="-10" dirty="0"/>
              <a:t>p</a:t>
            </a:r>
            <a:r>
              <a:rPr dirty="0"/>
              <a:t>"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ar</a:t>
            </a:r>
            <a:r>
              <a:rPr spc="-10" dirty="0"/>
              <a:t>g</a:t>
            </a:r>
            <a:r>
              <a:rPr dirty="0"/>
              <a:t>et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n</a:t>
            </a:r>
            <a:r>
              <a:rPr dirty="0"/>
              <a:t>ce</a:t>
            </a:r>
          </a:p>
        </p:txBody>
      </p:sp>
      <p:sp>
        <p:nvSpPr>
          <p:cNvPr id="41" name="object 41"/>
          <p:cNvSpPr/>
          <p:nvPr/>
        </p:nvSpPr>
        <p:spPr>
          <a:xfrm>
            <a:off x="825500" y="3289300"/>
            <a:ext cx="14605000" cy="55372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5500" y="3289300"/>
            <a:ext cx="14605000" cy="5537200"/>
          </a:xfrm>
          <a:custGeom>
            <a:avLst/>
            <a:gdLst/>
            <a:ahLst/>
            <a:cxnLst/>
            <a:rect l="l" t="t" r="r" b="b"/>
            <a:pathLst>
              <a:path w="14605000" h="5537200">
                <a:moveTo>
                  <a:pt x="0" y="0"/>
                </a:moveTo>
                <a:lnTo>
                  <a:pt x="14605000" y="0"/>
                </a:lnTo>
                <a:lnTo>
                  <a:pt x="146050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54100" y="3662171"/>
            <a:ext cx="3923665" cy="177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uvo164727i3mvh1jup2.vm.cld.sr uvo164727i3mvh1jup2.vm.cld.sr uvo164727i3mvh1jup2.vm.cld.sr 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5087276" y="3662171"/>
            <a:ext cx="8629650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  <a:tabLst>
                <a:tab pos="3373120" algn="l"/>
              </a:tabLst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--2014-05-1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04:31:10-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https://www.opscode.com/chef/install.sh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www.opscode.com..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184.106.28.90</a:t>
            </a:r>
            <a:endParaRPr sz="1750">
              <a:latin typeface="Courier New"/>
              <a:cs typeface="Courier New"/>
            </a:endParaRPr>
          </a:p>
          <a:p>
            <a:pPr marL="12700" marR="273685">
              <a:lnSpc>
                <a:spcPts val="2000"/>
              </a:lnSpc>
              <a:spcBef>
                <a:spcPts val="100"/>
              </a:spcBef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Connectin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www.opscode.com|184.106.28.90|:443..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connected.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HTT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reques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sent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awaitin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response..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0 OK</a:t>
            </a:r>
            <a:endParaRPr sz="1750">
              <a:latin typeface="Courier New"/>
              <a:cs typeface="Courier New"/>
            </a:endParaRPr>
          </a:p>
          <a:p>
            <a:pPr marL="12700" marR="3500120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1593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(16K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) [application/x-sh]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Savin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: `STDOUT'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4100" y="5440171"/>
            <a:ext cx="701611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100%[======================================&gt;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15,934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51574" y="5440171"/>
            <a:ext cx="204216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6995" algn="l"/>
              </a:tabLst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--.-K/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	i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0s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4100" y="5948171"/>
            <a:ext cx="3923665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uvo164727i3mvh1jup2.vm.cld.sr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87276" y="5948171"/>
            <a:ext cx="6747509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2014-05-1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04:31:1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(53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MB/s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) -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writte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stdout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943675" y="5948171"/>
            <a:ext cx="177355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[15934/15934]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87276" y="6456171"/>
            <a:ext cx="6747509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11.8.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r el...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7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  <a:hlinkClick r:id="rId6"/>
              </a:rPr>
              <a:t>https://www.opscode.com/chef/metadata?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54100" y="6964171"/>
            <a:ext cx="809180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v=11.8.2&amp;prerelease=false&amp;nightlies=false&amp;p=el&amp;pv=6&amp;m=x86_64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54100" y="7218171"/>
            <a:ext cx="3923665" cy="126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uvo164727i3mvh1jup2.vm.cld.sr uvo164727i3mvh1jup2.vm.cld.sr uvo164727i3mvh1jup2.vm.cld.sr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chef-11.8.2-1.el6.x86_64.rpm</a:t>
            </a:r>
            <a:endParaRPr sz="1750">
              <a:latin typeface="Courier New"/>
              <a:cs typeface="Courier New"/>
            </a:endParaRPr>
          </a:p>
          <a:p>
            <a:pPr marL="12700" algn="just">
              <a:lnSpc>
                <a:spcPts val="195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87276" y="7218171"/>
            <a:ext cx="8899525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63545" indent="268605">
              <a:lnSpc>
                <a:spcPts val="2000"/>
              </a:lnSpc>
            </a:pP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e /tmp/install.sh.41533/metadata.txt </a:t>
            </a:r>
            <a:r>
              <a:rPr sz="1750" dirty="0">
                <a:solidFill>
                  <a:srgbClr val="FFFFFF"/>
                </a:solidFill>
                <a:latin typeface="Courier New"/>
                <a:cs typeface="Courier New"/>
              </a:rPr>
              <a:t>tryin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g wget...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url</a:t>
            </a:r>
            <a:r>
              <a:rPr sz="175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https://opscode-omnibus-packages.s3.amazonaws.com/el/6/x86_64/</a:t>
            </a:r>
            <a:endParaRPr sz="1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2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7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9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4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1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2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81951" y="7662748"/>
            <a:ext cx="9690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Gill Sans MT"/>
                <a:cs typeface="Gill Sans MT"/>
              </a:rPr>
              <a:t>Node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660723" y="0"/>
                </a:moveTo>
                <a:lnTo>
                  <a:pt x="190500" y="0"/>
                </a:lnTo>
                <a:lnTo>
                  <a:pt x="174887" y="631"/>
                </a:lnTo>
                <a:lnTo>
                  <a:pt x="130444" y="9711"/>
                </a:lnTo>
                <a:lnTo>
                  <a:pt x="90578" y="28541"/>
                </a:lnTo>
                <a:lnTo>
                  <a:pt x="56550" y="55796"/>
                </a:lnTo>
                <a:lnTo>
                  <a:pt x="29625" y="90152"/>
                </a:lnTo>
                <a:lnTo>
                  <a:pt x="11063" y="130287"/>
                </a:lnTo>
                <a:lnTo>
                  <a:pt x="2129" y="174875"/>
                </a:lnTo>
                <a:lnTo>
                  <a:pt x="0" y="504125"/>
                </a:lnTo>
                <a:lnTo>
                  <a:pt x="631" y="519777"/>
                </a:lnTo>
                <a:lnTo>
                  <a:pt x="9711" y="564740"/>
                </a:lnTo>
                <a:lnTo>
                  <a:pt x="28541" y="605563"/>
                </a:lnTo>
                <a:lnTo>
                  <a:pt x="55796" y="640766"/>
                </a:lnTo>
                <a:lnTo>
                  <a:pt x="90153" y="668866"/>
                </a:lnTo>
                <a:lnTo>
                  <a:pt x="130287" y="688385"/>
                </a:lnTo>
                <a:lnTo>
                  <a:pt x="174876" y="697840"/>
                </a:lnTo>
                <a:lnTo>
                  <a:pt x="190500" y="698500"/>
                </a:lnTo>
                <a:lnTo>
                  <a:pt x="660723" y="698500"/>
                </a:lnTo>
                <a:lnTo>
                  <a:pt x="706575" y="692728"/>
                </a:lnTo>
                <a:lnTo>
                  <a:pt x="748525" y="676399"/>
                </a:lnTo>
                <a:lnTo>
                  <a:pt x="785203" y="650995"/>
                </a:lnTo>
                <a:lnTo>
                  <a:pt x="815236" y="617995"/>
                </a:lnTo>
                <a:lnTo>
                  <a:pt x="837253" y="578881"/>
                </a:lnTo>
                <a:lnTo>
                  <a:pt x="849882" y="535133"/>
                </a:lnTo>
                <a:lnTo>
                  <a:pt x="852408" y="504125"/>
                </a:lnTo>
                <a:lnTo>
                  <a:pt x="852408" y="190500"/>
                </a:lnTo>
                <a:lnTo>
                  <a:pt x="846800" y="144720"/>
                </a:lnTo>
                <a:lnTo>
                  <a:pt x="830889" y="102954"/>
                </a:lnTo>
                <a:lnTo>
                  <a:pt x="806048" y="66524"/>
                </a:lnTo>
                <a:lnTo>
                  <a:pt x="773647" y="36755"/>
                </a:lnTo>
                <a:lnTo>
                  <a:pt x="735060" y="14970"/>
                </a:lnTo>
                <a:lnTo>
                  <a:pt x="691657" y="2493"/>
                </a:lnTo>
                <a:lnTo>
                  <a:pt x="660723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09191" y="3797300"/>
            <a:ext cx="852805" cy="698500"/>
          </a:xfrm>
          <a:custGeom>
            <a:avLst/>
            <a:gdLst/>
            <a:ahLst/>
            <a:cxnLst/>
            <a:rect l="l" t="t" r="r" b="b"/>
            <a:pathLst>
              <a:path w="852804" h="698500">
                <a:moveTo>
                  <a:pt x="0" y="504124"/>
                </a:moveTo>
                <a:lnTo>
                  <a:pt x="1508" y="190500"/>
                </a:lnTo>
                <a:lnTo>
                  <a:pt x="6953" y="144720"/>
                </a:lnTo>
                <a:lnTo>
                  <a:pt x="22445" y="102954"/>
                </a:lnTo>
                <a:lnTo>
                  <a:pt x="46723" y="66524"/>
                </a:lnTo>
                <a:lnTo>
                  <a:pt x="78524" y="36755"/>
                </a:lnTo>
                <a:lnTo>
                  <a:pt x="116584" y="14970"/>
                </a:lnTo>
                <a:lnTo>
                  <a:pt x="159642" y="2493"/>
                </a:lnTo>
                <a:lnTo>
                  <a:pt x="190500" y="0"/>
                </a:lnTo>
                <a:lnTo>
                  <a:pt x="660723" y="0"/>
                </a:lnTo>
                <a:lnTo>
                  <a:pt x="706575" y="5536"/>
                </a:lnTo>
                <a:lnTo>
                  <a:pt x="748525" y="21263"/>
                </a:lnTo>
                <a:lnTo>
                  <a:pt x="785202" y="45856"/>
                </a:lnTo>
                <a:lnTo>
                  <a:pt x="815235" y="77993"/>
                </a:lnTo>
                <a:lnTo>
                  <a:pt x="837252" y="116348"/>
                </a:lnTo>
                <a:lnTo>
                  <a:pt x="849881" y="159599"/>
                </a:lnTo>
                <a:lnTo>
                  <a:pt x="852408" y="190500"/>
                </a:lnTo>
                <a:lnTo>
                  <a:pt x="852408" y="504124"/>
                </a:lnTo>
                <a:lnTo>
                  <a:pt x="846799" y="550139"/>
                </a:lnTo>
                <a:lnTo>
                  <a:pt x="830889" y="592507"/>
                </a:lnTo>
                <a:lnTo>
                  <a:pt x="806047" y="629748"/>
                </a:lnTo>
                <a:lnTo>
                  <a:pt x="773647" y="660380"/>
                </a:lnTo>
                <a:lnTo>
                  <a:pt x="735060" y="682924"/>
                </a:lnTo>
                <a:lnTo>
                  <a:pt x="691657" y="695898"/>
                </a:lnTo>
                <a:lnTo>
                  <a:pt x="660723" y="698500"/>
                </a:lnTo>
                <a:lnTo>
                  <a:pt x="190500" y="698500"/>
                </a:lnTo>
                <a:lnTo>
                  <a:pt x="144720" y="692728"/>
                </a:lnTo>
                <a:lnTo>
                  <a:pt x="102954" y="676399"/>
                </a:lnTo>
                <a:lnTo>
                  <a:pt x="66524" y="650995"/>
                </a:lnTo>
                <a:lnTo>
                  <a:pt x="36755" y="617995"/>
                </a:lnTo>
                <a:lnTo>
                  <a:pt x="14970" y="578881"/>
                </a:lnTo>
                <a:lnTo>
                  <a:pt x="2493" y="535133"/>
                </a:lnTo>
                <a:lnTo>
                  <a:pt x="0" y="5041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662322" y="0"/>
                </a:moveTo>
                <a:lnTo>
                  <a:pt x="192098" y="0"/>
                </a:lnTo>
                <a:lnTo>
                  <a:pt x="176463" y="627"/>
                </a:lnTo>
                <a:lnTo>
                  <a:pt x="131719" y="9654"/>
                </a:lnTo>
                <a:lnTo>
                  <a:pt x="91300" y="28386"/>
                </a:lnTo>
                <a:lnTo>
                  <a:pt x="56595" y="55522"/>
                </a:lnTo>
                <a:lnTo>
                  <a:pt x="28991" y="89759"/>
                </a:lnTo>
                <a:lnTo>
                  <a:pt x="9878" y="129796"/>
                </a:lnTo>
                <a:lnTo>
                  <a:pt x="643" y="174332"/>
                </a:lnTo>
                <a:lnTo>
                  <a:pt x="0" y="189952"/>
                </a:lnTo>
                <a:lnTo>
                  <a:pt x="1598" y="503577"/>
                </a:lnTo>
                <a:lnTo>
                  <a:pt x="7135" y="549625"/>
                </a:lnTo>
                <a:lnTo>
                  <a:pt x="22862" y="592078"/>
                </a:lnTo>
                <a:lnTo>
                  <a:pt x="47455" y="629433"/>
                </a:lnTo>
                <a:lnTo>
                  <a:pt x="79591" y="660187"/>
                </a:lnTo>
                <a:lnTo>
                  <a:pt x="117947" y="682838"/>
                </a:lnTo>
                <a:lnTo>
                  <a:pt x="161198" y="695882"/>
                </a:lnTo>
                <a:lnTo>
                  <a:pt x="192098" y="698500"/>
                </a:lnTo>
                <a:lnTo>
                  <a:pt x="662322" y="698500"/>
                </a:lnTo>
                <a:lnTo>
                  <a:pt x="707985" y="692694"/>
                </a:lnTo>
                <a:lnTo>
                  <a:pt x="749452" y="676281"/>
                </a:lnTo>
                <a:lnTo>
                  <a:pt x="785480" y="650762"/>
                </a:lnTo>
                <a:lnTo>
                  <a:pt x="814821" y="617641"/>
                </a:lnTo>
                <a:lnTo>
                  <a:pt x="836229" y="578419"/>
                </a:lnTo>
                <a:lnTo>
                  <a:pt x="848460" y="534601"/>
                </a:lnTo>
                <a:lnTo>
                  <a:pt x="850900" y="503577"/>
                </a:lnTo>
                <a:lnTo>
                  <a:pt x="850900" y="189952"/>
                </a:lnTo>
                <a:lnTo>
                  <a:pt x="845480" y="144206"/>
                </a:lnTo>
                <a:lnTo>
                  <a:pt x="830051" y="102524"/>
                </a:lnTo>
                <a:lnTo>
                  <a:pt x="805860" y="66209"/>
                </a:lnTo>
                <a:lnTo>
                  <a:pt x="774152" y="36562"/>
                </a:lnTo>
                <a:lnTo>
                  <a:pt x="736173" y="14884"/>
                </a:lnTo>
                <a:lnTo>
                  <a:pt x="693168" y="2477"/>
                </a:lnTo>
                <a:lnTo>
                  <a:pt x="662322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0700" y="7467600"/>
            <a:ext cx="850900" cy="698500"/>
          </a:xfrm>
          <a:custGeom>
            <a:avLst/>
            <a:gdLst/>
            <a:ahLst/>
            <a:cxnLst/>
            <a:rect l="l" t="t" r="r" b="b"/>
            <a:pathLst>
              <a:path w="850900" h="698500">
                <a:moveTo>
                  <a:pt x="1598" y="503577"/>
                </a:moveTo>
                <a:lnTo>
                  <a:pt x="0" y="189952"/>
                </a:lnTo>
                <a:lnTo>
                  <a:pt x="643" y="174332"/>
                </a:lnTo>
                <a:lnTo>
                  <a:pt x="2538" y="159067"/>
                </a:lnTo>
                <a:lnTo>
                  <a:pt x="15220" y="115887"/>
                </a:lnTo>
                <a:lnTo>
                  <a:pt x="37318" y="77638"/>
                </a:lnTo>
                <a:lnTo>
                  <a:pt x="67443" y="45624"/>
                </a:lnTo>
                <a:lnTo>
                  <a:pt x="104207" y="21145"/>
                </a:lnTo>
                <a:lnTo>
                  <a:pt x="146221" y="5503"/>
                </a:lnTo>
                <a:lnTo>
                  <a:pt x="192098" y="0"/>
                </a:lnTo>
                <a:lnTo>
                  <a:pt x="662322" y="0"/>
                </a:lnTo>
                <a:lnTo>
                  <a:pt x="707984" y="5503"/>
                </a:lnTo>
                <a:lnTo>
                  <a:pt x="749452" y="21145"/>
                </a:lnTo>
                <a:lnTo>
                  <a:pt x="785480" y="45624"/>
                </a:lnTo>
                <a:lnTo>
                  <a:pt x="814821" y="77638"/>
                </a:lnTo>
                <a:lnTo>
                  <a:pt x="836229" y="115887"/>
                </a:lnTo>
                <a:lnTo>
                  <a:pt x="848460" y="159067"/>
                </a:lnTo>
                <a:lnTo>
                  <a:pt x="850900" y="189952"/>
                </a:lnTo>
                <a:lnTo>
                  <a:pt x="850900" y="503577"/>
                </a:lnTo>
                <a:lnTo>
                  <a:pt x="845480" y="549625"/>
                </a:lnTo>
                <a:lnTo>
                  <a:pt x="830051" y="592078"/>
                </a:lnTo>
                <a:lnTo>
                  <a:pt x="805860" y="629433"/>
                </a:lnTo>
                <a:lnTo>
                  <a:pt x="774152" y="660187"/>
                </a:lnTo>
                <a:lnTo>
                  <a:pt x="736173" y="682838"/>
                </a:lnTo>
                <a:lnTo>
                  <a:pt x="693168" y="695882"/>
                </a:lnTo>
                <a:lnTo>
                  <a:pt x="662322" y="698499"/>
                </a:lnTo>
                <a:lnTo>
                  <a:pt x="192098" y="698499"/>
                </a:lnTo>
                <a:lnTo>
                  <a:pt x="146318" y="692694"/>
                </a:lnTo>
                <a:lnTo>
                  <a:pt x="104552" y="676281"/>
                </a:lnTo>
                <a:lnTo>
                  <a:pt x="68122" y="650762"/>
                </a:lnTo>
                <a:lnTo>
                  <a:pt x="38353" y="617641"/>
                </a:lnTo>
                <a:lnTo>
                  <a:pt x="16568" y="578419"/>
                </a:lnTo>
                <a:lnTo>
                  <a:pt x="4091" y="534601"/>
                </a:lnTo>
                <a:lnTo>
                  <a:pt x="1598" y="503577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k</a:t>
            </a:r>
            <a:r>
              <a:rPr spc="-10" dirty="0"/>
              <a:t>ni</a:t>
            </a:r>
            <a:r>
              <a:rPr dirty="0"/>
              <a:t>fe</a:t>
            </a:r>
            <a:r>
              <a:rPr spc="-5" dirty="0"/>
              <a:t> </a:t>
            </a:r>
            <a:r>
              <a:rPr spc="-10" dirty="0"/>
              <a:t>boo</a:t>
            </a:r>
            <a:r>
              <a:rPr dirty="0"/>
              <a:t>tstra</a:t>
            </a:r>
            <a:r>
              <a:rPr spc="-5" dirty="0"/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0851163" y="3950294"/>
            <a:ext cx="2109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90" dirty="0">
                <a:latin typeface="Gill Sans MT"/>
                <a:cs typeface="Gill Sans MT"/>
              </a:rPr>
              <a:t>W</a:t>
            </a:r>
            <a:r>
              <a:rPr sz="3200" spc="-5" dirty="0">
                <a:latin typeface="Gill Sans MT"/>
                <a:cs typeface="Gill Sans MT"/>
              </a:rPr>
              <a:t>orksta</a:t>
            </a:r>
            <a:r>
              <a:rPr sz="320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io</a:t>
            </a:r>
            <a:r>
              <a:rPr sz="3200" dirty="0">
                <a:latin typeface="Gill Sans MT"/>
                <a:cs typeface="Gill Sans MT"/>
              </a:rPr>
              <a:t>n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2600" y="6400800"/>
            <a:ext cx="22606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74250" y="4483099"/>
            <a:ext cx="0" cy="2616200"/>
          </a:xfrm>
          <a:custGeom>
            <a:avLst/>
            <a:gdLst/>
            <a:ahLst/>
            <a:cxnLst/>
            <a:rect l="l" t="t" r="r" b="b"/>
            <a:pathLst>
              <a:path h="2616200">
                <a:moveTo>
                  <a:pt x="0" y="0"/>
                </a:moveTo>
                <a:lnTo>
                  <a:pt x="0" y="261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9312" y="6877051"/>
            <a:ext cx="579120" cy="580390"/>
          </a:xfrm>
          <a:custGeom>
            <a:avLst/>
            <a:gdLst/>
            <a:ahLst/>
            <a:cxnLst/>
            <a:rect l="l" t="t" r="r" b="b"/>
            <a:pathLst>
              <a:path w="579120" h="580390">
                <a:moveTo>
                  <a:pt x="0" y="0"/>
                </a:moveTo>
                <a:lnTo>
                  <a:pt x="287014" y="580384"/>
                </a:lnTo>
                <a:lnTo>
                  <a:pt x="506571" y="146050"/>
                </a:lnTo>
                <a:lnTo>
                  <a:pt x="288921" y="146050"/>
                </a:lnTo>
                <a:lnTo>
                  <a:pt x="0" y="0"/>
                </a:lnTo>
                <a:close/>
              </a:path>
              <a:path w="579120" h="580390">
                <a:moveTo>
                  <a:pt x="579114" y="2542"/>
                </a:moveTo>
                <a:lnTo>
                  <a:pt x="288921" y="146050"/>
                </a:lnTo>
                <a:lnTo>
                  <a:pt x="506571" y="146050"/>
                </a:lnTo>
                <a:lnTo>
                  <a:pt x="579114" y="2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001160" y="5325908"/>
            <a:ext cx="292735" cy="9004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4" baseline="1388" dirty="0">
                <a:latin typeface="Gill Sans MT"/>
                <a:cs typeface="Gill Sans MT"/>
              </a:rPr>
              <a:t>ss</a:t>
            </a:r>
            <a:r>
              <a:rPr sz="3000" baseline="1388" dirty="0">
                <a:latin typeface="Gill Sans MT"/>
                <a:cs typeface="Gill Sans MT"/>
              </a:rPr>
              <a:t>h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3000" baseline="1388" dirty="0">
                <a:latin typeface="Gill Sans MT"/>
                <a:cs typeface="Gill Sans MT"/>
              </a:rPr>
              <a:t>/</a:t>
            </a:r>
            <a:r>
              <a:rPr sz="3000" spc="-52" baseline="1388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s</a:t>
            </a:r>
            <a:r>
              <a:rPr sz="2000" dirty="0">
                <a:latin typeface="Gill Sans MT"/>
                <a:cs typeface="Gill Sans MT"/>
              </a:rPr>
              <a:t>cp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00549" y="4730750"/>
            <a:ext cx="2196908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60899" y="4926762"/>
            <a:ext cx="5883910" cy="542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11955" indent="172085">
              <a:lnSpc>
                <a:spcPts val="2100"/>
              </a:lnSpc>
            </a:pP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spc="-5" dirty="0">
                <a:latin typeface="Gill Sans MT"/>
                <a:cs typeface="Gill Sans MT"/>
              </a:rPr>
              <a:t>eg</a:t>
            </a: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dirty="0">
                <a:latin typeface="Gill Sans MT"/>
                <a:cs typeface="Gill Sans MT"/>
              </a:rPr>
              <a:t>ter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 </a:t>
            </a:r>
            <a:r>
              <a:rPr sz="1900" spc="-5" dirty="0">
                <a:latin typeface="Gill Sans MT"/>
                <a:cs typeface="Gill Sans MT"/>
              </a:rPr>
              <a:t>s</a:t>
            </a:r>
            <a:r>
              <a:rPr sz="1900" spc="-75" dirty="0">
                <a:latin typeface="Gill Sans MT"/>
                <a:cs typeface="Gill Sans MT"/>
              </a:rPr>
              <a:t>a</a:t>
            </a:r>
            <a:r>
              <a:rPr sz="1900" spc="-40" dirty="0">
                <a:latin typeface="Gill Sans MT"/>
                <a:cs typeface="Gill Sans MT"/>
              </a:rPr>
              <a:t>v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nod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spc="-5" dirty="0" smtClean="0">
                <a:latin typeface="Gill Sans MT"/>
                <a:cs typeface="Gill Sans MT"/>
              </a:rPr>
              <a:t>deta</a:t>
            </a:r>
            <a:r>
              <a:rPr sz="1900" dirty="0" smtClean="0">
                <a:latin typeface="Gill Sans MT"/>
                <a:cs typeface="Gill Sans MT"/>
              </a:rPr>
              <a:t>il</a:t>
            </a:r>
            <a:r>
              <a:rPr sz="1900" spc="-5" dirty="0" smtClean="0">
                <a:latin typeface="Gill Sans MT"/>
                <a:cs typeface="Gill Sans MT"/>
              </a:rPr>
              <a:t>s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09758" y="4669291"/>
            <a:ext cx="4612005" cy="2945130"/>
          </a:xfrm>
          <a:custGeom>
            <a:avLst/>
            <a:gdLst/>
            <a:ahLst/>
            <a:cxnLst/>
            <a:rect l="l" t="t" r="r" b="b"/>
            <a:pathLst>
              <a:path w="4612005" h="2945129">
                <a:moveTo>
                  <a:pt x="0" y="0"/>
                </a:moveTo>
                <a:lnTo>
                  <a:pt x="64224" y="41008"/>
                </a:lnTo>
                <a:lnTo>
                  <a:pt x="4611658" y="2944657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7904" y="4476551"/>
            <a:ext cx="644525" cy="556260"/>
          </a:xfrm>
          <a:custGeom>
            <a:avLst/>
            <a:gdLst/>
            <a:ahLst/>
            <a:cxnLst/>
            <a:rect l="l" t="t" r="r" b="b"/>
            <a:pathLst>
              <a:path w="644525" h="556260">
                <a:moveTo>
                  <a:pt x="0" y="0"/>
                </a:moveTo>
                <a:lnTo>
                  <a:pt x="332272" y="555715"/>
                </a:lnTo>
                <a:lnTo>
                  <a:pt x="366078" y="233747"/>
                </a:lnTo>
                <a:lnTo>
                  <a:pt x="643936" y="67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54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25800" y="6362700"/>
            <a:ext cx="2374900" cy="256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51300" y="72517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81900" y="5524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7629" y="5232400"/>
            <a:ext cx="1433195" cy="1537335"/>
          </a:xfrm>
          <a:custGeom>
            <a:avLst/>
            <a:gdLst/>
            <a:ahLst/>
            <a:cxnLst/>
            <a:rect l="l" t="t" r="r" b="b"/>
            <a:pathLst>
              <a:path w="1433195" h="1537334">
                <a:moveTo>
                  <a:pt x="0" y="1537182"/>
                </a:moveTo>
                <a:lnTo>
                  <a:pt x="51962" y="1481448"/>
                </a:lnTo>
                <a:lnTo>
                  <a:pt x="1433166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404" y="6410495"/>
            <a:ext cx="607060" cy="621030"/>
          </a:xfrm>
          <a:custGeom>
            <a:avLst/>
            <a:gdLst/>
            <a:ahLst/>
            <a:cxnLst/>
            <a:rect l="l" t="t" r="r" b="b"/>
            <a:pathLst>
              <a:path w="607060" h="621029">
                <a:moveTo>
                  <a:pt x="183127" y="0"/>
                </a:moveTo>
                <a:lnTo>
                  <a:pt x="0" y="621037"/>
                </a:lnTo>
                <a:lnTo>
                  <a:pt x="606708" y="394916"/>
                </a:lnTo>
                <a:lnTo>
                  <a:pt x="296188" y="303353"/>
                </a:lnTo>
                <a:lnTo>
                  <a:pt x="183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78175" y="5279924"/>
            <a:ext cx="1031240" cy="1550670"/>
          </a:xfrm>
          <a:custGeom>
            <a:avLst/>
            <a:gdLst/>
            <a:ahLst/>
            <a:cxnLst/>
            <a:rect l="l" t="t" r="r" b="b"/>
            <a:pathLst>
              <a:path w="1031239" h="1550670">
                <a:moveTo>
                  <a:pt x="1031177" y="1550342"/>
                </a:moveTo>
                <a:lnTo>
                  <a:pt x="988977" y="1486895"/>
                </a:lnTo>
                <a:lnTo>
                  <a:pt x="0" y="0"/>
                </a:lnTo>
              </a:path>
            </a:pathLst>
          </a:custGeom>
          <a:ln w="152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45871" y="6485909"/>
            <a:ext cx="561975" cy="642620"/>
          </a:xfrm>
          <a:custGeom>
            <a:avLst/>
            <a:gdLst/>
            <a:ahLst/>
            <a:cxnLst/>
            <a:rect l="l" t="t" r="r" b="b"/>
            <a:pathLst>
              <a:path w="561975" h="642620">
                <a:moveTo>
                  <a:pt x="482201" y="0"/>
                </a:moveTo>
                <a:lnTo>
                  <a:pt x="321280" y="280911"/>
                </a:lnTo>
                <a:lnTo>
                  <a:pt x="0" y="320721"/>
                </a:lnTo>
                <a:lnTo>
                  <a:pt x="561822" y="642561"/>
                </a:lnTo>
                <a:lnTo>
                  <a:pt x="4822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4318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317500"/>
                </a:lnTo>
                <a:lnTo>
                  <a:pt x="5536" y="363279"/>
                </a:lnTo>
                <a:lnTo>
                  <a:pt x="21263" y="405045"/>
                </a:lnTo>
                <a:lnTo>
                  <a:pt x="45856" y="441475"/>
                </a:lnTo>
                <a:lnTo>
                  <a:pt x="77993" y="471244"/>
                </a:lnTo>
                <a:lnTo>
                  <a:pt x="116348" y="493029"/>
                </a:lnTo>
                <a:lnTo>
                  <a:pt x="159599" y="505506"/>
                </a:lnTo>
                <a:lnTo>
                  <a:pt x="190500" y="508000"/>
                </a:lnTo>
                <a:lnTo>
                  <a:pt x="431800" y="508000"/>
                </a:lnTo>
                <a:lnTo>
                  <a:pt x="477579" y="502463"/>
                </a:lnTo>
                <a:lnTo>
                  <a:pt x="519345" y="486736"/>
                </a:lnTo>
                <a:lnTo>
                  <a:pt x="555775" y="462143"/>
                </a:lnTo>
                <a:lnTo>
                  <a:pt x="585544" y="430006"/>
                </a:lnTo>
                <a:lnTo>
                  <a:pt x="607329" y="391651"/>
                </a:lnTo>
                <a:lnTo>
                  <a:pt x="619806" y="348400"/>
                </a:lnTo>
                <a:lnTo>
                  <a:pt x="622300" y="317500"/>
                </a:lnTo>
                <a:lnTo>
                  <a:pt x="622300" y="190500"/>
                </a:lnTo>
                <a:lnTo>
                  <a:pt x="616763" y="144720"/>
                </a:lnTo>
                <a:lnTo>
                  <a:pt x="601036" y="102954"/>
                </a:lnTo>
                <a:lnTo>
                  <a:pt x="576443" y="66524"/>
                </a:lnTo>
                <a:lnTo>
                  <a:pt x="544306" y="36755"/>
                </a:lnTo>
                <a:lnTo>
                  <a:pt x="505951" y="14970"/>
                </a:lnTo>
                <a:lnTo>
                  <a:pt x="462700" y="2493"/>
                </a:lnTo>
                <a:lnTo>
                  <a:pt x="431800" y="0"/>
                </a:lnTo>
                <a:close/>
              </a:path>
            </a:pathLst>
          </a:custGeom>
          <a:solidFill>
            <a:srgbClr val="F2B0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55900" y="5651500"/>
            <a:ext cx="622300" cy="508000"/>
          </a:xfrm>
          <a:custGeom>
            <a:avLst/>
            <a:gdLst/>
            <a:ahLst/>
            <a:cxnLst/>
            <a:rect l="l" t="t" r="r" b="b"/>
            <a:pathLst>
              <a:path w="622300" h="508000">
                <a:moveTo>
                  <a:pt x="0" y="3175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431800" y="0"/>
                </a:lnTo>
                <a:lnTo>
                  <a:pt x="477579" y="5536"/>
                </a:lnTo>
                <a:lnTo>
                  <a:pt x="519345" y="21263"/>
                </a:lnTo>
                <a:lnTo>
                  <a:pt x="555775" y="45856"/>
                </a:lnTo>
                <a:lnTo>
                  <a:pt x="585544" y="77993"/>
                </a:lnTo>
                <a:lnTo>
                  <a:pt x="607329" y="116348"/>
                </a:lnTo>
                <a:lnTo>
                  <a:pt x="619806" y="159599"/>
                </a:lnTo>
                <a:lnTo>
                  <a:pt x="622300" y="190500"/>
                </a:lnTo>
                <a:lnTo>
                  <a:pt x="622300" y="317500"/>
                </a:lnTo>
                <a:lnTo>
                  <a:pt x="616763" y="363279"/>
                </a:lnTo>
                <a:lnTo>
                  <a:pt x="601036" y="405045"/>
                </a:lnTo>
                <a:lnTo>
                  <a:pt x="576443" y="441475"/>
                </a:lnTo>
                <a:lnTo>
                  <a:pt x="544306" y="471244"/>
                </a:lnTo>
                <a:lnTo>
                  <a:pt x="505951" y="493029"/>
                </a:lnTo>
                <a:lnTo>
                  <a:pt x="462700" y="505506"/>
                </a:lnTo>
                <a:lnTo>
                  <a:pt x="431800" y="508000"/>
                </a:lnTo>
                <a:lnTo>
                  <a:pt x="190500" y="508000"/>
                </a:lnTo>
                <a:lnTo>
                  <a:pt x="144720" y="502463"/>
                </a:lnTo>
                <a:lnTo>
                  <a:pt x="102954" y="486736"/>
                </a:lnTo>
                <a:lnTo>
                  <a:pt x="66524" y="462143"/>
                </a:lnTo>
                <a:lnTo>
                  <a:pt x="36755" y="430006"/>
                </a:lnTo>
                <a:lnTo>
                  <a:pt x="14970" y="391651"/>
                </a:lnTo>
                <a:lnTo>
                  <a:pt x="2493" y="348400"/>
                </a:lnTo>
                <a:lnTo>
                  <a:pt x="0" y="317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73679" y="7594600"/>
            <a:ext cx="2598563" cy="1460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067550" y="7790612"/>
            <a:ext cx="20110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2100"/>
              </a:lnSpc>
            </a:pPr>
            <a:r>
              <a:rPr sz="1900" dirty="0">
                <a:latin typeface="Gill Sans MT"/>
                <a:cs typeface="Gill Sans MT"/>
              </a:rPr>
              <a:t>i</a:t>
            </a:r>
            <a:r>
              <a:rPr sz="1900" spc="-5" dirty="0">
                <a:latin typeface="Gill Sans MT"/>
                <a:cs typeface="Gill Sans MT"/>
              </a:rPr>
              <a:t>nsta</a:t>
            </a:r>
            <a:r>
              <a:rPr sz="1900" dirty="0">
                <a:latin typeface="Gill Sans MT"/>
                <a:cs typeface="Gill Sans MT"/>
              </a:rPr>
              <a:t>ll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</a:t>
            </a:r>
            <a:r>
              <a:rPr sz="1900" spc="-5" dirty="0">
                <a:latin typeface="Gill Sans MT"/>
                <a:cs typeface="Gill Sans MT"/>
              </a:rPr>
              <a:t>co</a:t>
            </a:r>
            <a:r>
              <a:rPr sz="1900" spc="10" dirty="0">
                <a:latin typeface="Gill Sans MT"/>
                <a:cs typeface="Gill Sans MT"/>
              </a:rPr>
              <a:t>nfig</a:t>
            </a:r>
            <a:r>
              <a:rPr sz="1900" dirty="0">
                <a:latin typeface="Gill Sans MT"/>
                <a:cs typeface="Gill Sans MT"/>
              </a:rPr>
              <a:t>u</a:t>
            </a:r>
            <a:r>
              <a:rPr sz="1900" spc="-40" dirty="0">
                <a:latin typeface="Gill Sans MT"/>
                <a:cs typeface="Gill Sans MT"/>
              </a:rPr>
              <a:t>r</a:t>
            </a:r>
            <a:r>
              <a:rPr sz="1900" dirty="0">
                <a:latin typeface="Gill Sans MT"/>
                <a:cs typeface="Gill Sans MT"/>
              </a:rPr>
              <a:t>e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 run</a:t>
            </a:r>
            <a:r>
              <a:rPr sz="1900" spc="-5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chef</a:t>
            </a:r>
            <a:r>
              <a:rPr sz="1900" spc="-5" dirty="0">
                <a:latin typeface="Gill Sans MT"/>
                <a:cs typeface="Gill Sans MT"/>
              </a:rPr>
              <a:t>-</a:t>
            </a:r>
            <a:r>
              <a:rPr sz="1900" dirty="0">
                <a:latin typeface="Gill Sans MT"/>
                <a:cs typeface="Gill Sans MT"/>
              </a:rPr>
              <a:t>client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2171700" y="0"/>
                </a:moveTo>
                <a:lnTo>
                  <a:pt x="190500" y="0"/>
                </a:lnTo>
                <a:lnTo>
                  <a:pt x="174875" y="631"/>
                </a:lnTo>
                <a:lnTo>
                  <a:pt x="130287" y="9711"/>
                </a:lnTo>
                <a:lnTo>
                  <a:pt x="90152" y="28541"/>
                </a:lnTo>
                <a:lnTo>
                  <a:pt x="55796" y="55796"/>
                </a:lnTo>
                <a:lnTo>
                  <a:pt x="28541" y="90152"/>
                </a:lnTo>
                <a:lnTo>
                  <a:pt x="9711" y="130287"/>
                </a:lnTo>
                <a:lnTo>
                  <a:pt x="631" y="174875"/>
                </a:lnTo>
                <a:lnTo>
                  <a:pt x="0" y="190500"/>
                </a:lnTo>
                <a:lnTo>
                  <a:pt x="0" y="2019300"/>
                </a:lnTo>
                <a:lnTo>
                  <a:pt x="5536" y="2065079"/>
                </a:lnTo>
                <a:lnTo>
                  <a:pt x="21263" y="2106845"/>
                </a:lnTo>
                <a:lnTo>
                  <a:pt x="45856" y="2143275"/>
                </a:lnTo>
                <a:lnTo>
                  <a:pt x="77993" y="2173044"/>
                </a:lnTo>
                <a:lnTo>
                  <a:pt x="116348" y="2194829"/>
                </a:lnTo>
                <a:lnTo>
                  <a:pt x="159599" y="2207306"/>
                </a:lnTo>
                <a:lnTo>
                  <a:pt x="190500" y="2209800"/>
                </a:lnTo>
                <a:lnTo>
                  <a:pt x="2171700" y="2209800"/>
                </a:lnTo>
                <a:lnTo>
                  <a:pt x="2217479" y="2204263"/>
                </a:lnTo>
                <a:lnTo>
                  <a:pt x="2259245" y="2188536"/>
                </a:lnTo>
                <a:lnTo>
                  <a:pt x="2295675" y="2163943"/>
                </a:lnTo>
                <a:lnTo>
                  <a:pt x="2325444" y="2131806"/>
                </a:lnTo>
                <a:lnTo>
                  <a:pt x="2347229" y="2093451"/>
                </a:lnTo>
                <a:lnTo>
                  <a:pt x="2359706" y="2050200"/>
                </a:lnTo>
                <a:lnTo>
                  <a:pt x="2362200" y="2019300"/>
                </a:lnTo>
                <a:lnTo>
                  <a:pt x="2362200" y="190500"/>
                </a:lnTo>
                <a:lnTo>
                  <a:pt x="2356663" y="144720"/>
                </a:lnTo>
                <a:lnTo>
                  <a:pt x="2340936" y="102954"/>
                </a:lnTo>
                <a:lnTo>
                  <a:pt x="2316343" y="66524"/>
                </a:lnTo>
                <a:lnTo>
                  <a:pt x="2284206" y="36755"/>
                </a:lnTo>
                <a:lnTo>
                  <a:pt x="2245851" y="14970"/>
                </a:lnTo>
                <a:lnTo>
                  <a:pt x="2202600" y="2493"/>
                </a:lnTo>
                <a:lnTo>
                  <a:pt x="2171700" y="0"/>
                </a:lnTo>
                <a:close/>
              </a:path>
            </a:pathLst>
          </a:custGeom>
          <a:solidFill>
            <a:srgbClr val="EAA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2800" y="3022600"/>
            <a:ext cx="2362200" cy="2209800"/>
          </a:xfrm>
          <a:custGeom>
            <a:avLst/>
            <a:gdLst/>
            <a:ahLst/>
            <a:cxnLst/>
            <a:rect l="l" t="t" r="r" b="b"/>
            <a:pathLst>
              <a:path w="2362200" h="2209800">
                <a:moveTo>
                  <a:pt x="0" y="2019300"/>
                </a:moveTo>
                <a:lnTo>
                  <a:pt x="0" y="190500"/>
                </a:lnTo>
                <a:lnTo>
                  <a:pt x="631" y="174876"/>
                </a:lnTo>
                <a:lnTo>
                  <a:pt x="9711" y="130287"/>
                </a:lnTo>
                <a:lnTo>
                  <a:pt x="28541" y="90152"/>
                </a:lnTo>
                <a:lnTo>
                  <a:pt x="55796" y="55796"/>
                </a:lnTo>
                <a:lnTo>
                  <a:pt x="90152" y="28541"/>
                </a:lnTo>
                <a:lnTo>
                  <a:pt x="130287" y="9711"/>
                </a:lnTo>
                <a:lnTo>
                  <a:pt x="174876" y="631"/>
                </a:lnTo>
                <a:lnTo>
                  <a:pt x="190500" y="0"/>
                </a:lnTo>
                <a:lnTo>
                  <a:pt x="2171700" y="0"/>
                </a:lnTo>
                <a:lnTo>
                  <a:pt x="2217479" y="5536"/>
                </a:lnTo>
                <a:lnTo>
                  <a:pt x="2259245" y="21263"/>
                </a:lnTo>
                <a:lnTo>
                  <a:pt x="2295675" y="45856"/>
                </a:lnTo>
                <a:lnTo>
                  <a:pt x="2325444" y="77993"/>
                </a:lnTo>
                <a:lnTo>
                  <a:pt x="2347229" y="116348"/>
                </a:lnTo>
                <a:lnTo>
                  <a:pt x="2359706" y="159599"/>
                </a:lnTo>
                <a:lnTo>
                  <a:pt x="2362200" y="190500"/>
                </a:lnTo>
                <a:lnTo>
                  <a:pt x="2362200" y="2019300"/>
                </a:lnTo>
                <a:lnTo>
                  <a:pt x="2356663" y="2065079"/>
                </a:lnTo>
                <a:lnTo>
                  <a:pt x="2340936" y="2106845"/>
                </a:lnTo>
                <a:lnTo>
                  <a:pt x="2316343" y="2143275"/>
                </a:lnTo>
                <a:lnTo>
                  <a:pt x="2284206" y="2173044"/>
                </a:lnTo>
                <a:lnTo>
                  <a:pt x="2245851" y="2194829"/>
                </a:lnTo>
                <a:lnTo>
                  <a:pt x="2202600" y="2207306"/>
                </a:lnTo>
                <a:lnTo>
                  <a:pt x="2171700" y="2209800"/>
                </a:lnTo>
                <a:lnTo>
                  <a:pt x="190500" y="2209800"/>
                </a:lnTo>
                <a:lnTo>
                  <a:pt x="144720" y="2204263"/>
                </a:lnTo>
                <a:lnTo>
                  <a:pt x="102954" y="2188536"/>
                </a:lnTo>
                <a:lnTo>
                  <a:pt x="66524" y="2163943"/>
                </a:lnTo>
                <a:lnTo>
                  <a:pt x="36755" y="2131806"/>
                </a:lnTo>
                <a:lnTo>
                  <a:pt x="14970" y="2093451"/>
                </a:lnTo>
                <a:lnTo>
                  <a:pt x="2493" y="2050200"/>
                </a:lnTo>
                <a:lnTo>
                  <a:pt x="0" y="2019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84400" y="3949700"/>
            <a:ext cx="218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192040" y="3932379"/>
            <a:ext cx="2143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b="1" spc="-125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b="1" spc="-95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5" dirty="0">
                <a:solidFill>
                  <a:srgbClr val="FFFFFF"/>
                </a:solidFill>
                <a:latin typeface="Gill Sans MT"/>
                <a:cs typeface="Gill Sans MT"/>
              </a:rPr>
              <a:t>rv</a:t>
            </a:r>
            <a:r>
              <a:rPr sz="3200" b="1" spc="-114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b="1" spc="-1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6" name="object 46"/>
          <p:cNvSpPr txBox="1"/>
          <p:nvPr/>
        </p:nvSpPr>
        <p:spPr>
          <a:xfrm>
            <a:off x="431800" y="1701800"/>
            <a:ext cx="15262950" cy="110799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spc="-5" dirty="0">
                <a:latin typeface="Courier New"/>
                <a:cs typeface="Courier New"/>
              </a:rPr>
              <a:t>knif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bootstra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HOSTNAM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x </a:t>
            </a:r>
            <a:r>
              <a:rPr sz="3600" spc="-5" dirty="0">
                <a:latin typeface="Courier New"/>
                <a:cs typeface="Courier New"/>
              </a:rPr>
              <a:t>roo</a:t>
            </a:r>
            <a:r>
              <a:rPr sz="3600" dirty="0">
                <a:latin typeface="Courier New"/>
                <a:cs typeface="Courier New"/>
              </a:rPr>
              <a:t>t </a:t>
            </a:r>
            <a:r>
              <a:rPr sz="3600" spc="-5" dirty="0">
                <a:latin typeface="Courier New"/>
                <a:cs typeface="Courier New"/>
              </a:rPr>
              <a:t>-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spc="-5" dirty="0">
                <a:latin typeface="Courier New"/>
                <a:cs typeface="Courier New"/>
              </a:rPr>
              <a:t>PASSWOR</a:t>
            </a:r>
            <a:r>
              <a:rPr sz="3600" dirty="0">
                <a:latin typeface="Courier New"/>
                <a:cs typeface="Courier New"/>
              </a:rPr>
              <a:t>D </a:t>
            </a:r>
            <a:r>
              <a:rPr sz="3600" dirty="0" smtClean="0">
                <a:latin typeface="Courier New"/>
                <a:cs typeface="Courier New"/>
              </a:rPr>
              <a:t>-</a:t>
            </a:r>
            <a:r>
              <a:rPr lang="en-US" sz="3600" dirty="0" smtClean="0">
                <a:latin typeface="Courier New"/>
                <a:cs typeface="Courier New"/>
              </a:rPr>
              <a:t>N node1 …</a:t>
            </a:r>
            <a:endParaRPr lang="en-US" sz="36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endParaRPr sz="3600" dirty="0">
              <a:latin typeface="Courier New"/>
              <a:cs typeface="Courier New"/>
            </a:endParaRPr>
          </a:p>
        </p:txBody>
      </p:sp>
      <p:sp>
        <p:nvSpPr>
          <p:cNvPr id="77" name="object 50"/>
          <p:cNvSpPr/>
          <p:nvPr/>
        </p:nvSpPr>
        <p:spPr>
          <a:xfrm>
            <a:off x="10377801" y="5251450"/>
            <a:ext cx="2860247" cy="768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1"/>
          <p:cNvSpPr txBox="1"/>
          <p:nvPr/>
        </p:nvSpPr>
        <p:spPr>
          <a:xfrm>
            <a:off x="10671671" y="5447462"/>
            <a:ext cx="2272665" cy="273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100"/>
              </a:lnSpc>
            </a:pPr>
            <a:r>
              <a:rPr sz="1900" dirty="0" smtClean="0">
                <a:latin typeface="Gill Sans MT"/>
                <a:cs typeface="Gill Sans MT"/>
              </a:rPr>
              <a:t>chef_</a:t>
            </a:r>
            <a:r>
              <a:rPr sz="1900" spc="-5" dirty="0" smtClean="0">
                <a:latin typeface="Gill Sans MT"/>
                <a:cs typeface="Gill Sans MT"/>
              </a:rPr>
              <a:t>se</a:t>
            </a:r>
            <a:r>
              <a:rPr sz="1900" spc="55" dirty="0" smtClean="0">
                <a:latin typeface="Gill Sans MT"/>
                <a:cs typeface="Gill Sans MT"/>
              </a:rPr>
              <a:t>r</a:t>
            </a:r>
            <a:r>
              <a:rPr sz="1900" spc="-40" dirty="0" smtClean="0">
                <a:latin typeface="Gill Sans MT"/>
                <a:cs typeface="Gill Sans MT"/>
              </a:rPr>
              <a:t>v</a:t>
            </a:r>
            <a:r>
              <a:rPr sz="1900" spc="-5" dirty="0" smtClean="0">
                <a:latin typeface="Gill Sans MT"/>
                <a:cs typeface="Gill Sans MT"/>
              </a:rPr>
              <a:t>er_</a:t>
            </a:r>
            <a:r>
              <a:rPr sz="1900" dirty="0" smtClean="0">
                <a:latin typeface="Gill Sans MT"/>
                <a:cs typeface="Gill Sans MT"/>
              </a:rPr>
              <a:t>url</a:t>
            </a:r>
            <a:endParaRPr sz="19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at</a:t>
            </a:r>
            <a:r>
              <a:rPr spc="-5" dirty="0"/>
              <a:t> </a:t>
            </a:r>
            <a:r>
              <a:rPr spc="-10" dirty="0"/>
              <a:t>ju</a:t>
            </a:r>
            <a:r>
              <a:rPr dirty="0"/>
              <a:t>st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</a:t>
            </a:r>
            <a:r>
              <a:rPr spc="-10" dirty="0"/>
              <a:t>d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6360"/>
            <a:ext cx="14575790" cy="609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200"/>
              </a:lnSpc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 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 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f i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dependencies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via </a:t>
            </a:r>
            <a:r>
              <a:rPr sz="4550" spc="5" dirty="0">
                <a:latin typeface="Arial"/>
                <a:cs typeface="Arial"/>
              </a:rPr>
              <a:t>an opera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ng</a:t>
            </a:r>
            <a:r>
              <a:rPr sz="4550" dirty="0">
                <a:latin typeface="Arial"/>
                <a:cs typeface="Arial"/>
              </a:rPr>
              <a:t> 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em-sp</a:t>
            </a:r>
            <a:r>
              <a:rPr sz="4550" dirty="0">
                <a:latin typeface="Arial"/>
                <a:cs typeface="Arial"/>
              </a:rPr>
              <a:t>eci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package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("omn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bus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r")</a:t>
            </a:r>
            <a:endParaRPr sz="4550">
              <a:latin typeface="Arial"/>
              <a:cs typeface="Arial"/>
            </a:endParaRPr>
          </a:p>
          <a:p>
            <a:pPr marL="374650" indent="-361950">
              <a:lnSpc>
                <a:spcPct val="100000"/>
              </a:lnSpc>
              <a:spcBef>
                <a:spcPts val="750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-5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n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ll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i</a:t>
            </a:r>
            <a:r>
              <a:rPr sz="4550" spc="5" dirty="0">
                <a:latin typeface="Arial"/>
                <a:cs typeface="Arial"/>
              </a:rPr>
              <a:t>ncludes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Ruby</a:t>
            </a:r>
            <a:r>
              <a:rPr sz="4550" dirty="0">
                <a:latin typeface="Arial"/>
                <a:cs typeface="Arial"/>
              </a:rPr>
              <a:t> l</a:t>
            </a:r>
            <a:r>
              <a:rPr sz="4550" spc="5" dirty="0">
                <a:latin typeface="Arial"/>
                <a:cs typeface="Arial"/>
              </a:rPr>
              <a:t>anguage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used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by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Che</a:t>
            </a:r>
            <a:r>
              <a:rPr sz="4550" dirty="0">
                <a:latin typeface="Arial"/>
                <a:cs typeface="Arial"/>
              </a:rPr>
              <a:t>f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kn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 - </a:t>
            </a:r>
            <a:r>
              <a:rPr sz="4550" spc="5" dirty="0">
                <a:latin typeface="Arial"/>
                <a:cs typeface="Arial"/>
              </a:rPr>
              <a:t>Command</a:t>
            </a:r>
            <a:r>
              <a:rPr sz="4550" dirty="0">
                <a:latin typeface="Arial"/>
                <a:cs typeface="Arial"/>
              </a:rPr>
              <a:t> li</a:t>
            </a:r>
            <a:r>
              <a:rPr sz="4550" spc="5" dirty="0">
                <a:latin typeface="Arial"/>
                <a:cs typeface="Arial"/>
              </a:rPr>
              <a:t>ne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oo</a:t>
            </a:r>
            <a:r>
              <a:rPr sz="4550" dirty="0">
                <a:latin typeface="Arial"/>
                <a:cs typeface="Arial"/>
              </a:rPr>
              <a:t>l 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admin</a:t>
            </a:r>
            <a:r>
              <a:rPr sz="4550" dirty="0">
                <a:latin typeface="Arial"/>
                <a:cs typeface="Arial"/>
              </a:rPr>
              <a:t>is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ra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rs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che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-cli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- </a:t>
            </a:r>
            <a:r>
              <a:rPr sz="4550" spc="5" dirty="0">
                <a:latin typeface="Arial"/>
                <a:cs typeface="Arial"/>
              </a:rPr>
              <a:t>C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en</a:t>
            </a:r>
            <a:r>
              <a:rPr sz="4550" dirty="0">
                <a:latin typeface="Arial"/>
                <a:cs typeface="Arial"/>
              </a:rPr>
              <a:t>t </a:t>
            </a:r>
            <a:r>
              <a:rPr sz="4550" spc="5" dirty="0">
                <a:latin typeface="Arial"/>
                <a:cs typeface="Arial"/>
              </a:rPr>
              <a:t>app</a:t>
            </a:r>
            <a:r>
              <a:rPr sz="4550" dirty="0">
                <a:latin typeface="Arial"/>
                <a:cs typeface="Arial"/>
              </a:rPr>
              <a:t>li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5" dirty="0">
                <a:latin typeface="Arial"/>
                <a:cs typeface="Arial"/>
              </a:rPr>
              <a:t>oha</a:t>
            </a:r>
            <a:r>
              <a:rPr sz="4550" dirty="0">
                <a:latin typeface="Arial"/>
                <a:cs typeface="Arial"/>
              </a:rPr>
              <a:t>i - </a:t>
            </a:r>
            <a:r>
              <a:rPr sz="4550" spc="5" dirty="0">
                <a:latin typeface="Arial"/>
                <a:cs typeface="Arial"/>
              </a:rPr>
              <a:t>Sys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em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pro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</a:t>
            </a:r>
            <a:endParaRPr sz="4550">
              <a:latin typeface="Arial"/>
              <a:cs typeface="Arial"/>
            </a:endParaRPr>
          </a:p>
          <a:p>
            <a:pPr marL="793750" lvl="1" indent="-361950">
              <a:lnSpc>
                <a:spcPct val="100000"/>
              </a:lnSpc>
              <a:spcBef>
                <a:spcPts val="880"/>
              </a:spcBef>
              <a:buClr>
                <a:srgbClr val="F38C24"/>
              </a:buClr>
              <a:buChar char="•"/>
              <a:tabLst>
                <a:tab pos="793750" algn="l"/>
              </a:tabLst>
            </a:pPr>
            <a:r>
              <a:rPr sz="4550" spc="-5" dirty="0">
                <a:latin typeface="Arial"/>
                <a:cs typeface="Arial"/>
              </a:rPr>
              <a:t>...</a:t>
            </a:r>
            <a:r>
              <a:rPr sz="4550" spc="5" dirty="0">
                <a:latin typeface="Arial"/>
                <a:cs typeface="Arial"/>
              </a:rPr>
              <a:t>and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more</a:t>
            </a:r>
            <a:endParaRPr sz="4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7400" y="762000"/>
            <a:ext cx="1449070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32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50" spc="-215" dirty="0"/>
              <a:t>V</a:t>
            </a:r>
            <a:r>
              <a:rPr sz="3750" spc="-5" dirty="0"/>
              <a:t>er</a:t>
            </a:r>
            <a:r>
              <a:rPr sz="3750" spc="-10" dirty="0"/>
              <a:t>i</a:t>
            </a:r>
            <a:r>
              <a:rPr sz="3750" spc="-5" dirty="0"/>
              <a:t>fy</a:t>
            </a:r>
            <a:r>
              <a:rPr sz="3750" spc="-70" dirty="0"/>
              <a:t> </a:t>
            </a:r>
            <a:r>
              <a:rPr sz="3750" spc="-285" dirty="0"/>
              <a:t>Y</a:t>
            </a:r>
            <a:r>
              <a:rPr sz="3750" spc="-10" dirty="0"/>
              <a:t>ou</a:t>
            </a:r>
            <a:r>
              <a:rPr sz="3750" spc="-5" dirty="0"/>
              <a:t>r </a:t>
            </a:r>
            <a:r>
              <a:rPr sz="3750" spc="-285" dirty="0"/>
              <a:t>T</a:t>
            </a:r>
            <a:r>
              <a:rPr sz="3750" spc="-5" dirty="0"/>
              <a:t>ar</a:t>
            </a:r>
            <a:r>
              <a:rPr sz="3750" spc="-10" dirty="0"/>
              <a:t>g</a:t>
            </a:r>
            <a:r>
              <a:rPr sz="3750" spc="-5" dirty="0"/>
              <a:t>et </a:t>
            </a:r>
            <a:r>
              <a:rPr sz="3750" spc="-10" dirty="0"/>
              <a:t>In</a:t>
            </a:r>
            <a:r>
              <a:rPr sz="3750" spc="-5" dirty="0"/>
              <a:t>sta</a:t>
            </a:r>
            <a:r>
              <a:rPr sz="3750" spc="-10" dirty="0"/>
              <a:t>n</a:t>
            </a:r>
            <a:r>
              <a:rPr sz="3750" spc="-5" dirty="0"/>
              <a:t>ce</a:t>
            </a:r>
            <a:r>
              <a:rPr sz="3750" spc="-145" dirty="0"/>
              <a:t>’</a:t>
            </a:r>
            <a:r>
              <a:rPr sz="3750" spc="-5" dirty="0"/>
              <a:t>s C</a:t>
            </a:r>
            <a:r>
              <a:rPr sz="3750" spc="-10" dirty="0"/>
              <a:t>h</a:t>
            </a:r>
            <a:r>
              <a:rPr sz="3750" spc="-5" dirty="0"/>
              <a:t>ef-C</a:t>
            </a:r>
            <a:r>
              <a:rPr sz="3750" spc="-10" dirty="0"/>
              <a:t>li</a:t>
            </a:r>
            <a:r>
              <a:rPr sz="3750" spc="-5" dirty="0"/>
              <a:t>e</a:t>
            </a:r>
            <a:r>
              <a:rPr sz="3750" spc="-10" dirty="0"/>
              <a:t>n</a:t>
            </a:r>
            <a:r>
              <a:rPr sz="3750" spc="-5" dirty="0"/>
              <a:t>t </a:t>
            </a:r>
            <a:r>
              <a:rPr sz="3750" spc="-10" dirty="0"/>
              <a:t>i</a:t>
            </a:r>
            <a:r>
              <a:rPr sz="3750" spc="-5" dirty="0"/>
              <a:t>s C</a:t>
            </a:r>
            <a:r>
              <a:rPr sz="3750" spc="-10" dirty="0"/>
              <a:t>on</a:t>
            </a:r>
            <a:r>
              <a:rPr sz="3750" spc="-5" dirty="0"/>
              <a:t>f</a:t>
            </a:r>
            <a:r>
              <a:rPr sz="3750" spc="-10" dirty="0"/>
              <a:t>igu</a:t>
            </a:r>
            <a:r>
              <a:rPr sz="3750" spc="-5" dirty="0"/>
              <a:t>red Pr</a:t>
            </a:r>
            <a:r>
              <a:rPr sz="3750" spc="-10" dirty="0"/>
              <a:t>op</a:t>
            </a:r>
            <a:r>
              <a:rPr sz="3750" spc="-5" dirty="0"/>
              <a:t>er</a:t>
            </a:r>
            <a:r>
              <a:rPr sz="3750" spc="-10" dirty="0"/>
              <a:t>l</a:t>
            </a:r>
            <a:r>
              <a:rPr sz="3750" spc="-5" dirty="0"/>
              <a:t>y</a:t>
            </a:r>
            <a:endParaRPr sz="3750"/>
          </a:p>
        </p:txBody>
      </p:sp>
      <p:sp>
        <p:nvSpPr>
          <p:cNvPr id="40" name="object 40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993900"/>
            <a:ext cx="14655800" cy="6489700"/>
          </a:xfrm>
          <a:custGeom>
            <a:avLst/>
            <a:gdLst/>
            <a:ahLst/>
            <a:cxnLst/>
            <a:rect l="l" t="t" r="r" b="b"/>
            <a:pathLst>
              <a:path w="14655800" h="6489700">
                <a:moveTo>
                  <a:pt x="0" y="0"/>
                </a:moveTo>
                <a:lnTo>
                  <a:pt x="14655800" y="0"/>
                </a:lnTo>
                <a:lnTo>
                  <a:pt x="14655800" y="6489700"/>
                </a:lnTo>
                <a:lnTo>
                  <a:pt x="0" y="6489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63637" y="2717799"/>
            <a:ext cx="13214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ssh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2718376" y="2717799"/>
            <a:ext cx="59855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chef@</a:t>
            </a: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&lt;EXTERNAL_ADDRESS&gt;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63637" y="3759200"/>
            <a:ext cx="9871710" cy="4248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s /etc/chef</a:t>
            </a:r>
            <a:endParaRPr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121660" algn="l"/>
                <a:tab pos="5972175" algn="l"/>
              </a:tabLst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client.pe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m	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client.r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b	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first-boot.json</a:t>
            </a:r>
            <a:endParaRPr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whic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h chef-client</a:t>
            </a:r>
            <a:endParaRPr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/usr/bin/chef-client</a:t>
            </a:r>
            <a:endParaRPr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 marR="2595245">
              <a:lnSpc>
                <a:spcPct val="100499"/>
              </a:lnSpc>
            </a:pPr>
            <a:r>
              <a:rPr sz="34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t -v </a:t>
            </a: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r>
              <a:rPr sz="34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3400" dirty="0" smtClean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sz="3400" dirty="0" smtClean="0">
                <a:solidFill>
                  <a:srgbClr val="FFFFFF"/>
                </a:solidFill>
                <a:latin typeface="Courier New"/>
                <a:cs typeface="Courier New"/>
              </a:rPr>
              <a:t>2.3.0</a:t>
            </a:r>
            <a:endParaRPr sz="34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69442" y="4279900"/>
            <a:ext cx="3653154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4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sz="3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4632"/>
            <a:ext cx="14655165" cy="656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930" marR="1569085" indent="-316230">
              <a:lnSpc>
                <a:spcPts val="4500"/>
              </a:lnSpc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Prob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25" dirty="0">
                <a:latin typeface="Arial"/>
                <a:cs typeface="Arial"/>
              </a:rPr>
              <a:t>em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wan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p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ck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where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we</a:t>
            </a:r>
            <a:r>
              <a:rPr sz="3950" spc="5" dirty="0">
                <a:latin typeface="Arial"/>
                <a:cs typeface="Arial"/>
              </a:rPr>
              <a:t> l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-7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ft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cla</a:t>
            </a:r>
            <a:r>
              <a:rPr sz="3950" spc="15" dirty="0">
                <a:latin typeface="Arial"/>
                <a:cs typeface="Arial"/>
              </a:rPr>
              <a:t>ss</a:t>
            </a:r>
            <a:endParaRPr sz="3950">
              <a:latin typeface="Arial"/>
              <a:cs typeface="Arial"/>
            </a:endParaRPr>
          </a:p>
          <a:p>
            <a:pPr marL="328930" indent="-316230">
              <a:lnSpc>
                <a:spcPct val="100000"/>
              </a:lnSpc>
              <a:spcBef>
                <a:spcPts val="645"/>
              </a:spcBef>
              <a:buClr>
                <a:srgbClr val="F38C24"/>
              </a:buClr>
              <a:buFont typeface="Arial"/>
              <a:buChar char="•"/>
              <a:tabLst>
                <a:tab pos="328930" algn="l"/>
              </a:tabLst>
            </a:pPr>
            <a:r>
              <a:rPr sz="3950" b="1" spc="15" dirty="0">
                <a:latin typeface="Arial"/>
                <a:cs typeface="Arial"/>
              </a:rPr>
              <a:t>Propose</a:t>
            </a:r>
            <a:r>
              <a:rPr sz="3950" b="1" spc="20" dirty="0">
                <a:latin typeface="Arial"/>
                <a:cs typeface="Arial"/>
              </a:rPr>
              <a:t>d</a:t>
            </a:r>
            <a:r>
              <a:rPr sz="3950" b="1" spc="5" dirty="0">
                <a:latin typeface="Arial"/>
                <a:cs typeface="Arial"/>
              </a:rPr>
              <a:t> </a:t>
            </a:r>
            <a:r>
              <a:rPr sz="3950" b="1" spc="20" dirty="0">
                <a:latin typeface="Arial"/>
                <a:cs typeface="Arial"/>
              </a:rPr>
              <a:t>S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dirty="0">
                <a:latin typeface="Arial"/>
                <a:cs typeface="Arial"/>
              </a:rPr>
              <a:t>l</a:t>
            </a:r>
            <a:r>
              <a:rPr sz="3950" b="1" spc="15" dirty="0">
                <a:latin typeface="Arial"/>
                <a:cs typeface="Arial"/>
              </a:rPr>
              <a:t>u</a:t>
            </a:r>
            <a:r>
              <a:rPr sz="3950" b="1" spc="10" dirty="0">
                <a:latin typeface="Arial"/>
                <a:cs typeface="Arial"/>
              </a:rPr>
              <a:t>t</a:t>
            </a:r>
            <a:r>
              <a:rPr sz="3950" b="1" dirty="0">
                <a:latin typeface="Arial"/>
                <a:cs typeface="Arial"/>
              </a:rPr>
              <a:t>i</a:t>
            </a:r>
            <a:r>
              <a:rPr sz="3950" b="1" spc="15" dirty="0">
                <a:latin typeface="Arial"/>
                <a:cs typeface="Arial"/>
              </a:rPr>
              <a:t>o</a:t>
            </a:r>
            <a:r>
              <a:rPr sz="3950" b="1" spc="20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: </a:t>
            </a:r>
            <a:r>
              <a:rPr sz="3950" spc="-45" dirty="0">
                <a:latin typeface="Arial"/>
                <a:cs typeface="Arial"/>
              </a:rPr>
              <a:t>W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nee</a:t>
            </a:r>
            <a:r>
              <a:rPr sz="3950" spc="15" dirty="0">
                <a:latin typeface="Arial"/>
                <a:cs typeface="Arial"/>
              </a:rPr>
              <a:t>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to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spc="15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rgan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za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i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En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0" dirty="0">
                <a:latin typeface="Arial"/>
                <a:cs typeface="Arial"/>
              </a:rPr>
              <a:t>erpri</a:t>
            </a:r>
            <a:r>
              <a:rPr sz="3950" spc="15" dirty="0">
                <a:latin typeface="Arial"/>
                <a:cs typeface="Arial"/>
              </a:rPr>
              <a:t>se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wo</a:t>
            </a:r>
            <a:r>
              <a:rPr sz="3950" spc="10" dirty="0">
                <a:latin typeface="Arial"/>
                <a:cs typeface="Arial"/>
              </a:rPr>
              <a:t>rkst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on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commu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ca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5" dirty="0">
                <a:latin typeface="Arial"/>
                <a:cs typeface="Arial"/>
              </a:rPr>
              <a:t>w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ts val="462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Down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he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Che</a:t>
            </a:r>
            <a:r>
              <a:rPr sz="3950" spc="5" dirty="0">
                <a:latin typeface="Arial"/>
                <a:cs typeface="Arial"/>
              </a:rPr>
              <a:t>f </a:t>
            </a:r>
            <a:r>
              <a:rPr sz="3950" spc="15" dirty="0">
                <a:latin typeface="Arial"/>
                <a:cs typeface="Arial"/>
              </a:rPr>
              <a:t>Funda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en</a:t>
            </a:r>
            <a:r>
              <a:rPr sz="3950" spc="5" dirty="0">
                <a:latin typeface="Arial"/>
                <a:cs typeface="Arial"/>
              </a:rPr>
              <a:t>t 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25" dirty="0">
                <a:latin typeface="Arial"/>
                <a:cs typeface="Arial"/>
              </a:rPr>
              <a:t>m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G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20" dirty="0">
                <a:latin typeface="Arial"/>
                <a:cs typeface="Arial"/>
              </a:rPr>
              <a:t>Hub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repo</a:t>
            </a:r>
            <a:endParaRPr sz="3950">
              <a:latin typeface="Arial"/>
              <a:cs typeface="Arial"/>
            </a:endParaRPr>
          </a:p>
          <a:p>
            <a:pPr marL="748030">
              <a:lnSpc>
                <a:spcPts val="4620"/>
              </a:lnSpc>
            </a:pPr>
            <a:r>
              <a:rPr sz="3950" spc="10" dirty="0">
                <a:latin typeface="Arial"/>
                <a:cs typeface="Arial"/>
              </a:rPr>
              <a:t>-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cookboo</a:t>
            </a:r>
            <a:r>
              <a:rPr sz="3950" spc="10" dirty="0">
                <a:latin typeface="Arial"/>
                <a:cs typeface="Arial"/>
              </a:rPr>
              <a:t>ks,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da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bag</a:t>
            </a:r>
            <a:r>
              <a:rPr sz="3950" spc="10" dirty="0">
                <a:latin typeface="Arial"/>
                <a:cs typeface="Arial"/>
              </a:rPr>
              <a:t>s,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environ</a:t>
            </a:r>
            <a:r>
              <a:rPr sz="3950" spc="20" dirty="0">
                <a:latin typeface="Arial"/>
                <a:cs typeface="Arial"/>
              </a:rPr>
              <a:t>me</a:t>
            </a:r>
            <a:r>
              <a:rPr sz="3950" spc="15" dirty="0">
                <a:latin typeface="Arial"/>
                <a:cs typeface="Arial"/>
              </a:rPr>
              <a:t>n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and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ro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es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Up</a:t>
            </a:r>
            <a:r>
              <a:rPr sz="3950" spc="5" dirty="0">
                <a:latin typeface="Arial"/>
                <a:cs typeface="Arial"/>
              </a:rPr>
              <a:t>l</a:t>
            </a:r>
            <a:r>
              <a:rPr sz="3950" spc="15" dirty="0">
                <a:latin typeface="Arial"/>
                <a:cs typeface="Arial"/>
              </a:rPr>
              <a:t>oad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5" dirty="0">
                <a:latin typeface="Arial"/>
                <a:cs typeface="Arial"/>
              </a:rPr>
              <a:t>ll </a:t>
            </a:r>
            <a:r>
              <a:rPr sz="3950" spc="15" dirty="0">
                <a:latin typeface="Arial"/>
                <a:cs typeface="Arial"/>
              </a:rPr>
              <a:t>a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15" dirty="0">
                <a:latin typeface="Arial"/>
                <a:cs typeface="Arial"/>
              </a:rPr>
              <a:t>ac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you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new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20" dirty="0">
                <a:latin typeface="Arial"/>
                <a:cs typeface="Arial"/>
              </a:rPr>
              <a:t>O</a:t>
            </a:r>
            <a:r>
              <a:rPr sz="3950" spc="15" dirty="0">
                <a:latin typeface="Arial"/>
                <a:cs typeface="Arial"/>
              </a:rPr>
              <a:t>rg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Con</a:t>
            </a:r>
            <a:r>
              <a:rPr sz="3950" dirty="0">
                <a:latin typeface="Arial"/>
                <a:cs typeface="Arial"/>
              </a:rPr>
              <a:t>f</a:t>
            </a:r>
            <a:r>
              <a:rPr sz="3950" spc="5" dirty="0">
                <a:latin typeface="Arial"/>
                <a:cs typeface="Arial"/>
              </a:rPr>
              <a:t>i</a:t>
            </a:r>
            <a:r>
              <a:rPr sz="3950" spc="15" dirty="0">
                <a:latin typeface="Arial"/>
                <a:cs typeface="Arial"/>
              </a:rPr>
              <a:t>gure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run</a:t>
            </a:r>
            <a:r>
              <a:rPr sz="3950" spc="5" dirty="0">
                <a:latin typeface="Arial"/>
                <a:cs typeface="Arial"/>
              </a:rPr>
              <a:t> li</a:t>
            </a:r>
            <a:r>
              <a:rPr sz="3950" spc="10" dirty="0">
                <a:latin typeface="Arial"/>
                <a:cs typeface="Arial"/>
              </a:rPr>
              <a:t>st</a:t>
            </a:r>
            <a:endParaRPr sz="3950">
              <a:latin typeface="Arial"/>
              <a:cs typeface="Arial"/>
            </a:endParaRPr>
          </a:p>
          <a:p>
            <a:pPr marL="748030" lvl="1" indent="-316230">
              <a:lnSpc>
                <a:spcPct val="100000"/>
              </a:lnSpc>
              <a:spcBef>
                <a:spcPts val="755"/>
              </a:spcBef>
              <a:buClr>
                <a:srgbClr val="F38C24"/>
              </a:buClr>
              <a:buChar char="•"/>
              <a:tabLst>
                <a:tab pos="748030" algn="l"/>
              </a:tabLst>
            </a:pPr>
            <a:r>
              <a:rPr sz="3950" spc="20" dirty="0">
                <a:latin typeface="Arial"/>
                <a:cs typeface="Arial"/>
              </a:rPr>
              <a:t>Bo</a:t>
            </a:r>
            <a:r>
              <a:rPr sz="3950" spc="15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s</a:t>
            </a:r>
            <a:r>
              <a:rPr sz="3950" dirty="0">
                <a:latin typeface="Arial"/>
                <a:cs typeface="Arial"/>
              </a:rPr>
              <a:t>t</a:t>
            </a:r>
            <a:r>
              <a:rPr sz="3950" spc="15" dirty="0">
                <a:latin typeface="Arial"/>
                <a:cs typeface="Arial"/>
              </a:rPr>
              <a:t>rap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spc="15" dirty="0">
                <a:latin typeface="Arial"/>
                <a:cs typeface="Arial"/>
              </a:rPr>
              <a:t>serve</a:t>
            </a:r>
            <a:r>
              <a:rPr sz="3950" spc="10" dirty="0">
                <a:latin typeface="Arial"/>
                <a:cs typeface="Arial"/>
              </a:rPr>
              <a:t>r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81200"/>
            <a:ext cx="14655800" cy="9848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run_lis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1 'role[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web]'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Set r</a:t>
            </a:r>
            <a:r>
              <a:rPr sz="5550" spc="-10" dirty="0"/>
              <a:t>u</a:t>
            </a:r>
            <a:r>
              <a:rPr sz="5550" spc="-5" dirty="0"/>
              <a:t>n </a:t>
            </a:r>
            <a:r>
              <a:rPr sz="5550" spc="-10" dirty="0"/>
              <a:t>li</a:t>
            </a:r>
            <a:r>
              <a:rPr sz="5550" spc="-5" dirty="0"/>
              <a:t>st f</a:t>
            </a:r>
            <a:r>
              <a:rPr sz="5550" spc="-10" dirty="0"/>
              <a:t>o</a:t>
            </a:r>
            <a:r>
              <a:rPr sz="5550" spc="-5" dirty="0"/>
              <a:t>r t</a:t>
            </a:r>
            <a:r>
              <a:rPr sz="5550" spc="-10" dirty="0"/>
              <a:t>h</a:t>
            </a:r>
            <a:r>
              <a:rPr sz="5550" spc="-5" dirty="0"/>
              <a:t>e ma</a:t>
            </a:r>
            <a:r>
              <a:rPr sz="5550" spc="-10" dirty="0"/>
              <a:t>n</a:t>
            </a:r>
            <a:r>
              <a:rPr sz="5550" spc="-5" dirty="0"/>
              <a:t>a</a:t>
            </a:r>
            <a:r>
              <a:rPr sz="5550" spc="-10" dirty="0"/>
              <a:t>g</a:t>
            </a:r>
            <a:r>
              <a:rPr sz="5550" spc="-5" dirty="0"/>
              <a:t>ed </a:t>
            </a:r>
            <a:r>
              <a:rPr sz="5550" spc="-10" dirty="0"/>
              <a:t>nod</a:t>
            </a:r>
            <a:r>
              <a:rPr sz="5550" spc="-5" dirty="0"/>
              <a:t>e</a:t>
            </a:r>
            <a:endParaRPr sz="555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2800" y="3200400"/>
            <a:ext cx="14655800" cy="557588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ts val="382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200" dirty="0"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run_list: role[</a:t>
            </a:r>
            <a:r>
              <a:rPr sz="3200" dirty="0" smtClean="0">
                <a:solidFill>
                  <a:srgbClr val="FFFFFF"/>
                </a:solidFill>
                <a:latin typeface="Courier New"/>
                <a:cs typeface="Courier New"/>
              </a:rPr>
              <a:t>web]</a:t>
            </a: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lang="en-US" sz="3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330960" marR="9632950" indent="-488315">
              <a:lnSpc>
                <a:spcPts val="3800"/>
              </a:lnSpc>
              <a:spcBef>
                <a:spcPts val="140"/>
              </a:spcBef>
            </a:pP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info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Re-r</a:t>
            </a:r>
            <a:r>
              <a:rPr spc="-10" dirty="0"/>
              <a:t>u</a:t>
            </a:r>
            <a:r>
              <a:rPr spc="-5" dirty="0"/>
              <a:t>n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644900"/>
            <a:ext cx="14655800" cy="49705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Forking chef instance to converge...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Starting Chef Client, version 12.3.0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*** Chef 12.3.0 ***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[2015-06-23T05:06:02+00:00] INFO: Chef-client 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pid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: 5704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is [role[web]]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 List expands to [chef-client::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delete_validation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, chef-client, 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, users, apache]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Starting Chef Run for node1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Running start handlers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[2015-06-23T05:06:03+00:00] INFO: Start handlers complete.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resolving cookbooks for run list: ["chef-client::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delete_validation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", "chef-client", "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", "</a:t>
            </a:r>
            <a:r>
              <a:rPr lang="en-US" sz="1900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", "users", "apache"]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[2015-06-23T05:06:04+00:00] INFO: Loading cookbooks [apache@0.2.0, chef-client@4.3.0, cron@1.6.1, logrotate@1.9.2, motd@0.1.0, ntp@1.8.6, pci@0.1.0, users@0.1.0, chef_handler@1.1.9, windows@1.37.0]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Synchronizing Cookbooks:</a:t>
            </a:r>
          </a:p>
          <a:p>
            <a:pPr marL="323850"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  <a:latin typeface="Courier New"/>
                <a:cs typeface="Courier New"/>
              </a:rPr>
              <a:t>  - apache</a:t>
            </a:r>
          </a:p>
          <a:p>
            <a:pPr marL="323850">
              <a:lnSpc>
                <a:spcPct val="100000"/>
              </a:lnSpc>
            </a:pPr>
            <a:endParaRPr sz="19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?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934212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error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679700"/>
            <a:ext cx="14655800" cy="4737100"/>
          </a:xfrm>
          <a:custGeom>
            <a:avLst/>
            <a:gdLst/>
            <a:ahLst/>
            <a:cxnLst/>
            <a:rect l="l" t="t" r="r" b="b"/>
            <a:pathLst>
              <a:path w="14655800" h="4737100">
                <a:moveTo>
                  <a:pt x="0" y="0"/>
                </a:moveTo>
                <a:lnTo>
                  <a:pt x="14655800" y="0"/>
                </a:lnTo>
                <a:lnTo>
                  <a:pt x="14655800" y="4737100"/>
                </a:lnTo>
                <a:lnTo>
                  <a:pt x="0" y="4737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1410" y="3033776"/>
            <a:ext cx="725995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* * * * * * * * * * * * * * * * 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validatio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request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disabled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connections</a:t>
            </a:r>
            <a:endParaRPr sz="1500">
              <a:latin typeface="Courier New"/>
              <a:cs typeface="Courier New"/>
            </a:endParaRPr>
          </a:p>
          <a:p>
            <a:pPr algn="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replie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man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496361" y="3033776"/>
            <a:ext cx="172910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 * * * * * * *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still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middle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1410" y="3490976"/>
            <a:ext cx="553148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encrypted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bu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abl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detec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forged 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attacks.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1410" y="4176776"/>
            <a:ext cx="7835900" cy="202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x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issu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entr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file: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(recommended)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:verify_peer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229870" marR="25273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onl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connection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chef-server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verify_api_cer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true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1410" y="6462776"/>
            <a:ext cx="195897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SSL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`knif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check`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```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95615" y="6462776"/>
            <a:ext cx="3456940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configuration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troubleshoot comman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so: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67856" y="6462776"/>
            <a:ext cx="265049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errors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yo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u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us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e the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4700" y="7484906"/>
            <a:ext cx="12875260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harmless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purpose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course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xt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awu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x |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gre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p chef-client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3378200"/>
            <a:ext cx="14605000" cy="5168900"/>
          </a:xfrm>
          <a:custGeom>
            <a:avLst/>
            <a:gdLst/>
            <a:ahLst/>
            <a:cxnLst/>
            <a:rect l="l" t="t" r="r" b="b"/>
            <a:pathLst>
              <a:path w="14605000" h="5168900">
                <a:moveTo>
                  <a:pt x="0" y="0"/>
                </a:moveTo>
                <a:lnTo>
                  <a:pt x="14605000" y="0"/>
                </a:lnTo>
                <a:lnTo>
                  <a:pt x="14605000" y="5168900"/>
                </a:lnTo>
                <a:lnTo>
                  <a:pt x="0" y="5168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79500" y="4686299"/>
            <a:ext cx="137160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root 03:19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74425" y="4686299"/>
            <a:ext cx="877887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4310"/>
              </a:lnSpc>
              <a:tabLst>
                <a:tab pos="2194560" algn="l"/>
                <a:tab pos="3566160" algn="l"/>
              </a:tabLst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893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	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0.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3	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2.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13040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3781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6 ?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0:0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/opt/chef/embedded/bin/ruby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328494" y="4686299"/>
            <a:ext cx="246951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6700" algn="r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Sl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/usr/bin/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79500" y="5778499"/>
            <a:ext cx="137185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chef-clien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/etc/chef/client.r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L /var/log/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9500" y="6324599"/>
            <a:ext cx="411543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chef/client.log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300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69351" y="6324599"/>
            <a:ext cx="96031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/var/run/chef/client.pi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1800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Exe</a:t>
            </a:r>
            <a:r>
              <a:rPr sz="6400" dirty="0"/>
              <a:t>r</a:t>
            </a:r>
            <a:r>
              <a:rPr sz="6400" spc="5" dirty="0"/>
              <a:t>c</a:t>
            </a:r>
            <a:r>
              <a:rPr sz="6400" spc="-5" dirty="0"/>
              <a:t>i</a:t>
            </a:r>
            <a:r>
              <a:rPr sz="6400" spc="5" dirty="0"/>
              <a:t>se</a:t>
            </a:r>
            <a:r>
              <a:rPr sz="6400" dirty="0"/>
              <a:t>: </a:t>
            </a:r>
            <a:r>
              <a:rPr sz="6400" spc="-350" dirty="0"/>
              <a:t>V</a:t>
            </a:r>
            <a:r>
              <a:rPr sz="6400" spc="5" dirty="0"/>
              <a:t>e</a:t>
            </a:r>
            <a:r>
              <a:rPr sz="6400" dirty="0"/>
              <a:t>r</a:t>
            </a:r>
            <a:r>
              <a:rPr sz="6400" spc="-5" dirty="0"/>
              <a:t>i</a:t>
            </a:r>
            <a:r>
              <a:rPr sz="6400" dirty="0"/>
              <a:t>fy </a:t>
            </a:r>
            <a:r>
              <a:rPr sz="6400" spc="5" dirty="0"/>
              <a:t>c</a:t>
            </a:r>
            <a:r>
              <a:rPr sz="6400" spc="-5" dirty="0"/>
              <a:t>h</a:t>
            </a:r>
            <a:r>
              <a:rPr sz="6400" spc="5" dirty="0"/>
              <a:t>e</a:t>
            </a:r>
            <a:r>
              <a:rPr sz="6400" dirty="0"/>
              <a:t>f-c</a:t>
            </a:r>
            <a:r>
              <a:rPr sz="6400" spc="-5" dirty="0"/>
              <a:t>li</a:t>
            </a:r>
            <a:r>
              <a:rPr sz="6400" spc="5" dirty="0"/>
              <a:t>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5" dirty="0"/>
              <a:t>i</a:t>
            </a:r>
            <a:r>
              <a:rPr sz="6400" spc="5" dirty="0"/>
              <a:t>s</a:t>
            </a:r>
            <a:r>
              <a:rPr sz="6400" dirty="0"/>
              <a:t> r</a:t>
            </a:r>
            <a:r>
              <a:rPr sz="6400" spc="-5" dirty="0"/>
              <a:t>unnin</a:t>
            </a:r>
            <a:r>
              <a:rPr sz="6400" dirty="0"/>
              <a:t>g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Exe</a:t>
            </a:r>
            <a:r>
              <a:rPr sz="5650" spc="15" dirty="0"/>
              <a:t>r</a:t>
            </a:r>
            <a:r>
              <a:rPr sz="5650" spc="20" dirty="0"/>
              <a:t>c</a:t>
            </a:r>
            <a:r>
              <a:rPr sz="5650" dirty="0"/>
              <a:t>i</a:t>
            </a:r>
            <a:r>
              <a:rPr sz="5650" spc="20" dirty="0"/>
              <a:t>se</a:t>
            </a:r>
            <a:r>
              <a:rPr sz="5650" spc="10" dirty="0"/>
              <a:t>:</a:t>
            </a:r>
            <a:r>
              <a:rPr sz="5650" spc="5" dirty="0"/>
              <a:t> </a:t>
            </a:r>
            <a:r>
              <a:rPr sz="5650" spc="-290" dirty="0"/>
              <a:t>V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dirty="0"/>
              <a:t>i</a:t>
            </a:r>
            <a:r>
              <a:rPr sz="5650" spc="15" dirty="0"/>
              <a:t>fy</a:t>
            </a:r>
            <a:r>
              <a:rPr sz="5650" spc="5" dirty="0"/>
              <a:t> 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5" dirty="0"/>
              <a:t> </a:t>
            </a:r>
            <a:r>
              <a:rPr sz="5650" spc="10" dirty="0"/>
              <a:t>t</a:t>
            </a:r>
            <a:r>
              <a:rPr sz="5650" spc="20" dirty="0"/>
              <a:t>wo</a:t>
            </a:r>
            <a:r>
              <a:rPr sz="5650" spc="5" dirty="0"/>
              <a:t> </a:t>
            </a:r>
            <a:r>
              <a:rPr sz="5650" spc="20" dirty="0"/>
              <a:t>s</a:t>
            </a:r>
            <a:r>
              <a:rPr sz="5650" dirty="0"/>
              <a:t>i</a:t>
            </a:r>
            <a:r>
              <a:rPr sz="5650" spc="15" dirty="0"/>
              <a:t>tes</a:t>
            </a:r>
            <a:r>
              <a:rPr sz="5650" spc="5" dirty="0"/>
              <a:t> </a:t>
            </a:r>
            <a:r>
              <a:rPr sz="5650" spc="20" dirty="0"/>
              <a:t>a</a:t>
            </a:r>
            <a:r>
              <a:rPr sz="5650" spc="15" dirty="0"/>
              <a:t>r</a:t>
            </a:r>
            <a:r>
              <a:rPr sz="5650" spc="20" dirty="0"/>
              <a:t>e</a:t>
            </a:r>
            <a:r>
              <a:rPr sz="5650" spc="5" dirty="0"/>
              <a:t> </a:t>
            </a:r>
            <a:r>
              <a:rPr sz="5650" spc="20" dirty="0"/>
              <a:t>wo</a:t>
            </a:r>
            <a:r>
              <a:rPr sz="5650" spc="15" dirty="0"/>
              <a:t>r</a:t>
            </a:r>
            <a:r>
              <a:rPr sz="5650" spc="20" dirty="0"/>
              <a:t>k</a:t>
            </a:r>
            <a:r>
              <a:rPr sz="5650" dirty="0"/>
              <a:t>i</a:t>
            </a:r>
            <a:r>
              <a:rPr sz="5650" spc="15" dirty="0"/>
              <a:t>ng</a:t>
            </a:r>
            <a:r>
              <a:rPr sz="5650" spc="10" dirty="0"/>
              <a:t>!</a:t>
            </a:r>
            <a:endParaRPr sz="5650"/>
          </a:p>
        </p:txBody>
      </p:sp>
      <p:sp>
        <p:nvSpPr>
          <p:cNvPr id="40" name="object 40"/>
          <p:cNvSpPr/>
          <p:nvPr/>
        </p:nvSpPr>
        <p:spPr>
          <a:xfrm>
            <a:off x="241300" y="1689100"/>
            <a:ext cx="10401300" cy="538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80100" y="3263900"/>
            <a:ext cx="9245600" cy="454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300" dirty="0"/>
              <a:t>Rev</a:t>
            </a:r>
            <a:r>
              <a:rPr sz="7300" spc="-10" dirty="0"/>
              <a:t>i</a:t>
            </a:r>
            <a:r>
              <a:rPr sz="7300" dirty="0"/>
              <a:t>ew</a:t>
            </a:r>
            <a:r>
              <a:rPr sz="7300" spc="-5" dirty="0"/>
              <a:t> Qu</a:t>
            </a:r>
            <a:r>
              <a:rPr sz="7300" dirty="0"/>
              <a:t>est</a:t>
            </a:r>
            <a:r>
              <a:rPr sz="7300" spc="-5" dirty="0"/>
              <a:t>ion</a:t>
            </a:r>
            <a:r>
              <a:rPr sz="7300" dirty="0"/>
              <a:t>s</a:t>
            </a:r>
            <a:endParaRPr sz="730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55600" y="1693706"/>
            <a:ext cx="14876780" cy="543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59893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rkst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iles?</a:t>
            </a:r>
            <a:endParaRPr sz="4800">
              <a:latin typeface="Arial"/>
              <a:cs typeface="Arial"/>
            </a:endParaRPr>
          </a:p>
          <a:p>
            <a:pPr marL="393700" marR="5473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copied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iles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Hub?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Bonus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poin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Server?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3793"/>
            <a:ext cx="13967460" cy="6019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marR="5080" indent="-333375">
              <a:lnSpc>
                <a:spcPts val="499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purposes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class</a:t>
            </a:r>
            <a:r>
              <a:rPr lang="en-US" sz="4200" dirty="0" smtClean="0">
                <a:latin typeface="Arial"/>
                <a:cs typeface="Arial"/>
              </a:rPr>
              <a:t>,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make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 under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your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home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called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'</a:t>
            </a:r>
            <a:r>
              <a:rPr sz="4200" dirty="0">
                <a:latin typeface="Courier New"/>
                <a:cs typeface="Courier New"/>
              </a:rPr>
              <a:t>~/intermediat</a:t>
            </a:r>
            <a:r>
              <a:rPr sz="4200" spc="-5" dirty="0">
                <a:latin typeface="Courier New"/>
                <a:cs typeface="Courier New"/>
              </a:rPr>
              <a:t>e</a:t>
            </a:r>
            <a:r>
              <a:rPr sz="4200" spc="-5" dirty="0">
                <a:latin typeface="Arial"/>
                <a:cs typeface="Arial"/>
              </a:rPr>
              <a:t>', i.e.</a:t>
            </a:r>
            <a:endParaRPr sz="42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indow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C:\Users\you\intermediate</a:t>
            </a:r>
          </a:p>
          <a:p>
            <a:pPr marL="812800" lvl="1" indent="-381000">
              <a:lnSpc>
                <a:spcPct val="100000"/>
              </a:lnSpc>
              <a:spcBef>
                <a:spcPts val="96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200" dirty="0">
                <a:latin typeface="Arial"/>
                <a:cs typeface="Arial"/>
              </a:rPr>
              <a:t>Ma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/</a:t>
            </a:r>
            <a:r>
              <a:rPr sz="4200" dirty="0">
                <a:latin typeface="Arial"/>
                <a:cs typeface="Arial"/>
              </a:rPr>
              <a:t>*ni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:</a:t>
            </a:r>
            <a:r>
              <a:rPr sz="4200" dirty="0">
                <a:latin typeface="Arial"/>
                <a:cs typeface="Arial"/>
              </a:rPr>
              <a:t>-</a:t>
            </a:r>
          </a:p>
          <a:p>
            <a:pPr marL="1625600" lvl="2" indent="-381000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Font typeface="Arial"/>
              <a:buChar char="•"/>
              <a:tabLst>
                <a:tab pos="1625600" algn="l"/>
              </a:tabLst>
            </a:pPr>
            <a:r>
              <a:rPr sz="4200" dirty="0">
                <a:latin typeface="Courier New"/>
                <a:cs typeface="Courier New"/>
              </a:rPr>
              <a:t>/Users/you/intermediate</a:t>
            </a:r>
          </a:p>
          <a:p>
            <a:pPr lvl="2">
              <a:lnSpc>
                <a:spcPct val="100000"/>
              </a:lnSpc>
              <a:spcBef>
                <a:spcPts val="36"/>
              </a:spcBef>
              <a:buClr>
                <a:srgbClr val="F38C24"/>
              </a:buClr>
              <a:buFont typeface="Arial"/>
              <a:buChar char="•"/>
            </a:pPr>
            <a:endParaRPr sz="62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Naviga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working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Dire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ory</a:t>
            </a:r>
          </a:p>
        </p:txBody>
      </p:sp>
      <p:sp>
        <p:nvSpPr>
          <p:cNvPr id="45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0" dirty="0"/>
              <a:t>Set</a:t>
            </a:r>
            <a:r>
              <a:rPr sz="6600" spc="5" dirty="0"/>
              <a:t> u</a:t>
            </a:r>
            <a:r>
              <a:rPr sz="6600" spc="10" dirty="0"/>
              <a:t>p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 </a:t>
            </a:r>
            <a:r>
              <a:rPr sz="6600" spc="10" dirty="0"/>
              <a:t>work</a:t>
            </a:r>
            <a:r>
              <a:rPr sz="6600" dirty="0"/>
              <a:t>i</a:t>
            </a:r>
            <a:r>
              <a:rPr sz="6600" spc="5" dirty="0"/>
              <a:t>n</a:t>
            </a:r>
            <a:r>
              <a:rPr sz="6600" spc="10" dirty="0"/>
              <a:t>g</a:t>
            </a:r>
            <a:r>
              <a:rPr sz="6600" spc="5" dirty="0"/>
              <a:t> d</a:t>
            </a:r>
            <a:r>
              <a:rPr sz="6600" dirty="0"/>
              <a:t>i</a:t>
            </a:r>
            <a:r>
              <a:rPr sz="6600" spc="10" dirty="0"/>
              <a:t>rec</a:t>
            </a:r>
            <a:r>
              <a:rPr sz="6600" spc="5" dirty="0"/>
              <a:t>to</a:t>
            </a:r>
            <a:r>
              <a:rPr sz="6600" spc="10" dirty="0"/>
              <a:t>ry</a:t>
            </a:r>
            <a:endParaRPr sz="6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623690"/>
            <a:ext cx="14531340" cy="244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f Fund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ame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1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800" b="1" spc="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4800" dirty="0">
              <a:latin typeface="Arial"/>
              <a:cs typeface="Arial"/>
            </a:endParaRPr>
          </a:p>
          <a:p>
            <a:pPr marL="393700" marR="33020" indent="-381000">
              <a:lnSpc>
                <a:spcPts val="5500"/>
              </a:lnSpc>
              <a:spcBef>
                <a:spcPts val="334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Download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undamen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working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 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p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s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://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gi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hub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.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co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learnche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f/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che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spc="-5" dirty="0">
                <a:solidFill>
                  <a:srgbClr val="0433FF"/>
                </a:solidFill>
                <a:latin typeface="Arial"/>
                <a:cs typeface="Arial"/>
              </a:rPr>
              <a:t>-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f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undamen</a:t>
            </a:r>
            <a:r>
              <a:rPr sz="4800" u="heavy" spc="-10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4800" u="heavy" dirty="0">
                <a:solidFill>
                  <a:srgbClr val="0433FF"/>
                </a:solidFill>
                <a:latin typeface="Arial"/>
                <a:cs typeface="Arial"/>
              </a:rPr>
              <a:t>als-repo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7100" y="3162300"/>
            <a:ext cx="8686800" cy="567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200" y="0"/>
                </a:lnTo>
                <a:lnTo>
                  <a:pt x="14935200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2800" y="1727200"/>
            <a:ext cx="14935200" cy="1346200"/>
          </a:xfrm>
          <a:custGeom>
            <a:avLst/>
            <a:gdLst/>
            <a:ahLst/>
            <a:cxnLst/>
            <a:rect l="l" t="t" r="r" b="b"/>
            <a:pathLst>
              <a:path w="14935200" h="1346200">
                <a:moveTo>
                  <a:pt x="0" y="0"/>
                </a:moveTo>
                <a:lnTo>
                  <a:pt x="14935196" y="0"/>
                </a:lnTo>
                <a:lnTo>
                  <a:pt x="14935196" y="1346200"/>
                </a:lnTo>
                <a:lnTo>
                  <a:pt x="0" y="134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54794" y="2044700"/>
            <a:ext cx="11096625" cy="78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~/Downloads/chef-fundamentals-repo-master.zi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81585" y="2476500"/>
            <a:ext cx="83229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unzi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p chef-fundamentals-repo-</a:t>
            </a:r>
            <a:r>
              <a:rPr sz="2800" dirty="0" smtClean="0">
                <a:solidFill>
                  <a:srgbClr val="FFFFFF"/>
                </a:solidFill>
                <a:latin typeface="Courier New"/>
                <a:cs typeface="Courier New"/>
              </a:rPr>
              <a:t>master.zip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Ex</a:t>
            </a:r>
            <a:r>
              <a:rPr sz="4600" dirty="0"/>
              <a:t>tract t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 r</a:t>
            </a:r>
            <a:r>
              <a:rPr sz="4600" spc="5" dirty="0"/>
              <a:t>e</a:t>
            </a:r>
            <a:r>
              <a:rPr sz="4600" spc="-5" dirty="0"/>
              <a:t>p</a:t>
            </a:r>
            <a:r>
              <a:rPr sz="4600" dirty="0"/>
              <a:t>o to </a:t>
            </a:r>
            <a:r>
              <a:rPr sz="4600" spc="5" dirty="0"/>
              <a:t>y</a:t>
            </a:r>
            <a:r>
              <a:rPr sz="4600" spc="-5" dirty="0"/>
              <a:t>ou</a:t>
            </a:r>
            <a:r>
              <a:rPr sz="4600" dirty="0"/>
              <a:t>r </a:t>
            </a:r>
            <a:r>
              <a:rPr sz="4600" spc="-5" dirty="0"/>
              <a:t>wo</a:t>
            </a:r>
            <a:r>
              <a:rPr sz="4600" dirty="0"/>
              <a:t>r</a:t>
            </a:r>
            <a:r>
              <a:rPr sz="4600" spc="5" dirty="0"/>
              <a:t>k</a:t>
            </a:r>
            <a:r>
              <a:rPr sz="4600" spc="-5" dirty="0"/>
              <a:t>in</a:t>
            </a:r>
            <a:r>
              <a:rPr sz="4600" dirty="0"/>
              <a:t>g </a:t>
            </a:r>
            <a:r>
              <a:rPr sz="4600" spc="-5" dirty="0"/>
              <a:t>di</a:t>
            </a:r>
            <a:r>
              <a:rPr sz="4600" dirty="0"/>
              <a:t>r</a:t>
            </a:r>
            <a:r>
              <a:rPr sz="4600" spc="5" dirty="0"/>
              <a:t>ec</a:t>
            </a:r>
            <a:r>
              <a:rPr sz="4600" dirty="0"/>
              <a:t>t</a:t>
            </a:r>
            <a:r>
              <a:rPr sz="4600" spc="-5" dirty="0"/>
              <a:t>o</a:t>
            </a:r>
            <a:r>
              <a:rPr sz="4600" dirty="0"/>
              <a:t>r</a:t>
            </a:r>
            <a:r>
              <a:rPr sz="4600" spc="5" dirty="0"/>
              <a:t>y</a:t>
            </a:r>
            <a:endParaRPr sz="4600"/>
          </a:p>
        </p:txBody>
      </p:sp>
      <p:sp>
        <p:nvSpPr>
          <p:cNvPr id="44" name="object 44"/>
          <p:cNvSpPr/>
          <p:nvPr/>
        </p:nvSpPr>
        <p:spPr>
          <a:xfrm>
            <a:off x="800100" y="3289300"/>
            <a:ext cx="14960600" cy="5549900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100" y="3289300"/>
            <a:ext cx="14960600" cy="5549900"/>
          </a:xfrm>
          <a:custGeom>
            <a:avLst/>
            <a:gdLst/>
            <a:ahLst/>
            <a:cxnLst/>
            <a:rect l="l" t="t" r="r" b="b"/>
            <a:pathLst>
              <a:path w="14960600" h="5549900">
                <a:moveTo>
                  <a:pt x="0" y="0"/>
                </a:moveTo>
                <a:lnTo>
                  <a:pt x="14960600" y="0"/>
                </a:lnTo>
                <a:lnTo>
                  <a:pt x="14960600" y="5549900"/>
                </a:lnTo>
                <a:lnTo>
                  <a:pt x="0" y="5549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23950" y="3721100"/>
            <a:ext cx="789114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  <a:tabLst>
                <a:tab pos="1841500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Archive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	chef-fundamentals-repo-master.zip bb06ea2c0cabaa855e4cb1d1c43bbe4d75caf70d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1123950" y="4457700"/>
            <a:ext cx="2220595" cy="401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marR="5080" indent="182880" algn="r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creating: inflating: inflating: inflating: creating: creating: inflating: inflating: creating: creating: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1786" y="4457700"/>
            <a:ext cx="10815955" cy="364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</a:t>
            </a:r>
            <a:endParaRPr sz="2400">
              <a:latin typeface="Courier New"/>
              <a:cs typeface="Courier New"/>
            </a:endParaRPr>
          </a:p>
          <a:p>
            <a:pPr marL="12700" marR="3296920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chef-fundamentals-repo-master/Berksfile chef-fundamentals-repo-master/README.md chef-fundamentals-repo-master/Vagrantfile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chef-fundamentals-repo-master/cookbooks/apache/CHANGELOG.md chef-fundamentals-repo-master/cookbooks/apache/README.md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chef-fundamentals-repo-master/cookbooks/apache/attributes/ chef-fundamentals-repo-master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905000"/>
            <a:ext cx="14935200" cy="1346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d chef-fundamentals-repo-master</a:t>
            </a:r>
            <a:endParaRPr sz="28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800" dirty="0">
                <a:solidFill>
                  <a:srgbClr val="FFFFFF"/>
                </a:solidFill>
                <a:latin typeface="Courier New"/>
                <a:cs typeface="Courier New"/>
              </a:rPr>
              <a:t>s -a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960600" cy="3365500"/>
          </a:xfrm>
          <a:custGeom>
            <a:avLst/>
            <a:gdLst/>
            <a:ahLst/>
            <a:cxnLst/>
            <a:rect l="l" t="t" r="r" b="b"/>
            <a:pathLst>
              <a:path w="14960600" h="3365500">
                <a:moveTo>
                  <a:pt x="0" y="0"/>
                </a:moveTo>
                <a:lnTo>
                  <a:pt x="14960600" y="0"/>
                </a:lnTo>
                <a:lnTo>
                  <a:pt x="149606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6650" y="4851400"/>
            <a:ext cx="36639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2159010" y="4851400"/>
            <a:ext cx="164655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Berksfile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README.md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71025" y="4851400"/>
            <a:ext cx="204343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30480"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Vagrantfile cookbooks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19240" y="4851400"/>
            <a:ext cx="219519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0160">
              <a:lnSpc>
                <a:spcPct val="100699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data_bags environments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21287" y="4851400"/>
            <a:ext cx="9150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7400" y="7026034"/>
            <a:ext cx="14103350" cy="1688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5" dirty="0">
                <a:latin typeface="Arial"/>
                <a:cs typeface="Arial"/>
              </a:rPr>
              <a:t>No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ice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here is no </a:t>
            </a:r>
            <a:r>
              <a:rPr sz="3450" spc="-10" dirty="0">
                <a:latin typeface="Arial"/>
                <a:cs typeface="Arial"/>
              </a:rPr>
              <a:t>'</a:t>
            </a:r>
            <a:r>
              <a:rPr sz="3450" spc="-5" dirty="0">
                <a:latin typeface="Courier New"/>
                <a:cs typeface="Courier New"/>
              </a:rPr>
              <a:t>.chef</a:t>
            </a:r>
            <a:r>
              <a:rPr sz="3450" spc="-5" dirty="0">
                <a:latin typeface="Arial"/>
                <a:cs typeface="Arial"/>
              </a:rPr>
              <a:t>' direc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ory here</a:t>
            </a:r>
            <a:endParaRPr sz="3450" dirty="0">
              <a:latin typeface="Arial"/>
              <a:cs typeface="Arial"/>
            </a:endParaRPr>
          </a:p>
          <a:p>
            <a:pPr marL="325120" marR="5080" indent="-312420">
              <a:lnSpc>
                <a:spcPts val="3900"/>
              </a:lnSpc>
              <a:spcBef>
                <a:spcPts val="1190"/>
              </a:spcBef>
              <a:buClr>
                <a:srgbClr val="F38C24"/>
              </a:buClr>
              <a:buChar char="•"/>
              <a:tabLst>
                <a:tab pos="325120" algn="l"/>
              </a:tabLst>
            </a:pPr>
            <a:r>
              <a:rPr sz="3450" spc="-325" dirty="0">
                <a:latin typeface="Arial"/>
                <a:cs typeface="Arial"/>
              </a:rPr>
              <a:t>Y</a:t>
            </a:r>
            <a:r>
              <a:rPr sz="3450" spc="-5" dirty="0">
                <a:latin typeface="Arial"/>
                <a:cs typeface="Arial"/>
              </a:rPr>
              <a:t>ou need 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o crea</a:t>
            </a:r>
            <a:r>
              <a:rPr sz="3450" spc="-10" dirty="0">
                <a:latin typeface="Arial"/>
                <a:cs typeface="Arial"/>
              </a:rPr>
              <a:t>t</a:t>
            </a:r>
            <a:r>
              <a:rPr sz="3450" spc="-5" dirty="0">
                <a:latin typeface="Arial"/>
                <a:cs typeface="Arial"/>
              </a:rPr>
              <a:t>e one and place your 'kni</a:t>
            </a:r>
            <a:r>
              <a:rPr sz="3450" spc="-10" dirty="0">
                <a:latin typeface="Arial"/>
                <a:cs typeface="Arial"/>
              </a:rPr>
              <a:t>f</a:t>
            </a:r>
            <a:r>
              <a:rPr sz="3450" spc="-5" dirty="0">
                <a:latin typeface="Arial"/>
                <a:cs typeface="Arial"/>
              </a:rPr>
              <a:t>e</a:t>
            </a:r>
            <a:r>
              <a:rPr sz="3450" spc="-10" dirty="0">
                <a:latin typeface="Arial"/>
                <a:cs typeface="Arial"/>
              </a:rPr>
              <a:t>.</a:t>
            </a:r>
            <a:r>
              <a:rPr sz="3450" spc="-5" dirty="0">
                <a:latin typeface="Arial"/>
                <a:cs typeface="Arial"/>
              </a:rPr>
              <a:t>rb' </a:t>
            </a:r>
            <a:r>
              <a:rPr sz="3450" spc="-10" dirty="0" smtClean="0">
                <a:latin typeface="Arial"/>
                <a:cs typeface="Arial"/>
              </a:rPr>
              <a:t>f</a:t>
            </a:r>
            <a:r>
              <a:rPr sz="3450" spc="-5" dirty="0" smtClean="0">
                <a:latin typeface="Arial"/>
                <a:cs typeface="Arial"/>
              </a:rPr>
              <a:t>ile</a:t>
            </a:r>
            <a:r>
              <a:rPr lang="en-US" sz="3450" spc="-5" dirty="0">
                <a:latin typeface="Arial"/>
                <a:cs typeface="Arial"/>
              </a:rPr>
              <a:t> </a:t>
            </a:r>
            <a:r>
              <a:rPr sz="3450" spc="-5" dirty="0" smtClean="0">
                <a:latin typeface="Arial"/>
                <a:cs typeface="Arial"/>
              </a:rPr>
              <a:t>and </a:t>
            </a:r>
            <a:r>
              <a:rPr sz="3450" spc="-5" dirty="0">
                <a:latin typeface="Arial"/>
                <a:cs typeface="Arial"/>
              </a:rPr>
              <a:t>your 'clien</a:t>
            </a:r>
            <a:r>
              <a:rPr sz="3450" spc="-10" dirty="0">
                <a:latin typeface="Arial"/>
                <a:cs typeface="Arial"/>
              </a:rPr>
              <a:t>t.</a:t>
            </a:r>
            <a:r>
              <a:rPr sz="3450" spc="-5" dirty="0">
                <a:latin typeface="Arial"/>
                <a:cs typeface="Arial"/>
              </a:rPr>
              <a:t>pem' in it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53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95" dirty="0"/>
              <a:t>V</a:t>
            </a:r>
            <a:r>
              <a:rPr sz="6300" dirty="0"/>
              <a:t>i</a:t>
            </a:r>
            <a:r>
              <a:rPr sz="6300" spc="20" dirty="0"/>
              <a:t>e</a:t>
            </a:r>
            <a:r>
              <a:rPr sz="6300" spc="25" dirty="0"/>
              <a:t>w</a:t>
            </a:r>
            <a:r>
              <a:rPr sz="6300" spc="5" dirty="0"/>
              <a:t> </a:t>
            </a:r>
            <a:r>
              <a:rPr sz="6300" spc="20" dirty="0"/>
              <a:t>y</a:t>
            </a:r>
            <a:r>
              <a:rPr sz="6300" spc="15" dirty="0"/>
              <a:t>our</a:t>
            </a:r>
            <a:r>
              <a:rPr sz="6300" spc="5" dirty="0"/>
              <a:t> </a:t>
            </a:r>
            <a:r>
              <a:rPr sz="6300" spc="15" dirty="0"/>
              <a:t>wor</a:t>
            </a:r>
            <a:r>
              <a:rPr sz="6300" spc="20" dirty="0"/>
              <a:t>k</a:t>
            </a:r>
            <a:r>
              <a:rPr sz="6300" dirty="0"/>
              <a:t>i</a:t>
            </a:r>
            <a:r>
              <a:rPr sz="6300" spc="15" dirty="0"/>
              <a:t>n</a:t>
            </a:r>
            <a:r>
              <a:rPr sz="6300" spc="20" dirty="0"/>
              <a:t>g</a:t>
            </a:r>
            <a:r>
              <a:rPr sz="6300" spc="5" dirty="0"/>
              <a:t> </a:t>
            </a:r>
            <a:r>
              <a:rPr sz="6300" spc="15" dirty="0"/>
              <a:t>d</a:t>
            </a:r>
            <a:r>
              <a:rPr sz="6300" dirty="0"/>
              <a:t>i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spc="10" dirty="0"/>
              <a:t>t</a:t>
            </a:r>
            <a:r>
              <a:rPr sz="6300" spc="15" dirty="0"/>
              <a:t>or</a:t>
            </a:r>
            <a:r>
              <a:rPr sz="6300" spc="20" dirty="0"/>
              <a:t>y</a:t>
            </a:r>
            <a:endParaRPr sz="63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45300" y="7467600"/>
            <a:ext cx="841057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15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hese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are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rt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10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ct</a:t>
            </a:r>
            <a:r>
              <a:rPr sz="2650" spc="15" dirty="0">
                <a:latin typeface="Arial"/>
                <a:cs typeface="Arial"/>
              </a:rPr>
              <a:t>s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15" dirty="0">
                <a:latin typeface="Arial"/>
                <a:cs typeface="Arial"/>
              </a:rPr>
              <a:t>cre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ed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F</a:t>
            </a:r>
            <a:r>
              <a:rPr sz="2650" spc="20" dirty="0">
                <a:latin typeface="Arial"/>
                <a:cs typeface="Arial"/>
              </a:rPr>
              <a:t>unda</a:t>
            </a:r>
            <a:r>
              <a:rPr sz="2650" spc="25" dirty="0">
                <a:latin typeface="Arial"/>
                <a:cs typeface="Arial"/>
              </a:rPr>
              <a:t>me</a:t>
            </a:r>
            <a:r>
              <a:rPr sz="2650" spc="20" dirty="0">
                <a:latin typeface="Arial"/>
                <a:cs typeface="Arial"/>
              </a:rPr>
              <a:t>n</a:t>
            </a:r>
            <a:r>
              <a:rPr sz="2650" spc="10" dirty="0">
                <a:latin typeface="Arial"/>
                <a:cs typeface="Arial"/>
              </a:rPr>
              <a:t>t</a:t>
            </a:r>
            <a:r>
              <a:rPr sz="2650" spc="20" dirty="0">
                <a:latin typeface="Arial"/>
                <a:cs typeface="Arial"/>
              </a:rPr>
              <a:t>a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15" dirty="0">
                <a:latin typeface="Arial"/>
                <a:cs typeface="Arial"/>
              </a:rPr>
              <a:t>s</a:t>
            </a:r>
            <a:endParaRPr sz="265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2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2650" spc="20" dirty="0">
                <a:latin typeface="Arial"/>
                <a:cs typeface="Arial"/>
              </a:rPr>
              <a:t>Eve</a:t>
            </a:r>
            <a:r>
              <a:rPr sz="2650" spc="10" dirty="0">
                <a:latin typeface="Arial"/>
                <a:cs typeface="Arial"/>
              </a:rPr>
              <a:t>ryt</a:t>
            </a:r>
            <a:r>
              <a:rPr sz="2650" spc="20" dirty="0">
                <a:latin typeface="Arial"/>
                <a:cs typeface="Arial"/>
              </a:rPr>
              <a:t>h</a:t>
            </a:r>
            <a:r>
              <a:rPr sz="2650" spc="5" dirty="0">
                <a:latin typeface="Arial"/>
                <a:cs typeface="Arial"/>
              </a:rPr>
              <a:t>i</a:t>
            </a:r>
            <a:r>
              <a:rPr sz="2650" spc="20" dirty="0">
                <a:latin typeface="Arial"/>
                <a:cs typeface="Arial"/>
              </a:rPr>
              <a:t>ng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shou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d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be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up</a:t>
            </a:r>
            <a:r>
              <a:rPr sz="2650" spc="5" dirty="0">
                <a:latin typeface="Arial"/>
                <a:cs typeface="Arial"/>
              </a:rPr>
              <a:t>l</a:t>
            </a:r>
            <a:r>
              <a:rPr sz="2650" spc="20" dirty="0">
                <a:latin typeface="Arial"/>
                <a:cs typeface="Arial"/>
              </a:rPr>
              <a:t>oaded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o</a:t>
            </a:r>
            <a:r>
              <a:rPr sz="2650" spc="10" dirty="0">
                <a:latin typeface="Arial"/>
                <a:cs typeface="Arial"/>
              </a:rPr>
              <a:t> t</a:t>
            </a:r>
            <a:r>
              <a:rPr sz="2650" spc="20" dirty="0">
                <a:latin typeface="Arial"/>
                <a:cs typeface="Arial"/>
              </a:rPr>
              <a:t>he</a:t>
            </a:r>
            <a:r>
              <a:rPr sz="2650" spc="10" dirty="0">
                <a:latin typeface="Arial"/>
                <a:cs typeface="Arial"/>
              </a:rPr>
              <a:t> </a:t>
            </a:r>
            <a:r>
              <a:rPr sz="2650" spc="20" dirty="0">
                <a:latin typeface="Arial"/>
                <a:cs typeface="Arial"/>
              </a:rPr>
              <a:t>Che</a:t>
            </a:r>
            <a:r>
              <a:rPr sz="2650" spc="10" dirty="0">
                <a:latin typeface="Arial"/>
                <a:cs typeface="Arial"/>
              </a:rPr>
              <a:t>f </a:t>
            </a:r>
            <a:r>
              <a:rPr sz="2650" spc="15" dirty="0">
                <a:latin typeface="Arial"/>
                <a:cs typeface="Arial"/>
              </a:rPr>
              <a:t>Server</a:t>
            </a:r>
            <a:endParaRPr sz="265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0" y="1841500"/>
            <a:ext cx="5905500" cy="4097917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apache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chef-client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chefignore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8 directories, 1 file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6845300" y="1841500"/>
            <a:ext cx="5905500" cy="203132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roles</a:t>
            </a: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base.rb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starter.rb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web.rb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3 </a:t>
            </a:r>
            <a:r>
              <a:rPr lang="en-US" sz="2200" dirty="0" smtClean="0">
                <a:solidFill>
                  <a:srgbClr val="FFFFFF"/>
                </a:solidFill>
                <a:latin typeface="Courier New"/>
                <a:cs typeface="Courier New"/>
              </a:rPr>
              <a:t>files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45300" y="3987800"/>
            <a:ext cx="5905500" cy="3327400"/>
          </a:xfrm>
          <a:custGeom>
            <a:avLst/>
            <a:gdLst/>
            <a:ahLst/>
            <a:cxnLst/>
            <a:rect l="l" t="t" r="r" b="b"/>
            <a:pathLst>
              <a:path w="5905500" h="3327400">
                <a:moveTo>
                  <a:pt x="0" y="0"/>
                </a:moveTo>
                <a:lnTo>
                  <a:pt x="5905500" y="0"/>
                </a:lnTo>
                <a:lnTo>
                  <a:pt x="59055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985000" y="4279899"/>
            <a:ext cx="5638800" cy="2708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data_bags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groups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│   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clowns.json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users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bobo.json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    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frank.json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2 directories, 3 files</a:t>
            </a:r>
          </a:p>
        </p:txBody>
      </p:sp>
      <p:sp>
        <p:nvSpPr>
          <p:cNvPr id="51" name="object 51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2000" y="6019800"/>
            <a:ext cx="5905500" cy="2171700"/>
          </a:xfrm>
          <a:custGeom>
            <a:avLst/>
            <a:gdLst/>
            <a:ahLst/>
            <a:cxnLst/>
            <a:rect l="l" t="t" r="r" b="b"/>
            <a:pathLst>
              <a:path w="5905500" h="2171700">
                <a:moveTo>
                  <a:pt x="0" y="0"/>
                </a:moveTo>
                <a:lnTo>
                  <a:pt x="5905500" y="0"/>
                </a:lnTo>
                <a:lnTo>
                  <a:pt x="5905500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89000" y="6299199"/>
            <a:ext cx="5638800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environments</a:t>
            </a: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├──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dev.rb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└── </a:t>
            </a:r>
            <a:r>
              <a:rPr lang="en-US" sz="2200" dirty="0" err="1">
                <a:solidFill>
                  <a:srgbClr val="FFFFFF"/>
                </a:solidFill>
                <a:latin typeface="Courier New"/>
                <a:cs typeface="Courier New"/>
              </a:rPr>
              <a:t>production.rb</a:t>
            </a: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2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Courier New"/>
                <a:cs typeface="Courier New"/>
              </a:rPr>
              <a:t>0 directories, 2 files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1100" y="6642901"/>
            <a:ext cx="28759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1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81226"/>
          </a:xfrm>
          <a:prstGeom prst="rect">
            <a:avLst/>
          </a:prstGeom>
        </p:spPr>
        <p:txBody>
          <a:bodyPr vert="horz" wrap="square" lIns="0" tIns="1639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spc="15" dirty="0"/>
              <a:t>So</a:t>
            </a:r>
            <a:r>
              <a:rPr sz="5950" spc="5" dirty="0"/>
              <a:t> </a:t>
            </a:r>
            <a:r>
              <a:rPr sz="5950" spc="10" dirty="0"/>
              <a:t>whats</a:t>
            </a:r>
            <a:r>
              <a:rPr sz="5950" spc="5" dirty="0"/>
              <a:t> </a:t>
            </a:r>
            <a:r>
              <a:rPr sz="5950" dirty="0"/>
              <a:t>i</a:t>
            </a:r>
            <a:r>
              <a:rPr sz="5950" spc="15" dirty="0"/>
              <a:t>n</a:t>
            </a:r>
            <a:r>
              <a:rPr sz="5950" spc="5" dirty="0"/>
              <a:t> </a:t>
            </a:r>
            <a:r>
              <a:rPr sz="5950" spc="10" dirty="0"/>
              <a:t>our</a:t>
            </a:r>
            <a:r>
              <a:rPr sz="5950" spc="5" dirty="0"/>
              <a:t> </a:t>
            </a:r>
            <a:r>
              <a:rPr sz="5950" spc="10" dirty="0"/>
              <a:t>wor</a:t>
            </a:r>
            <a:r>
              <a:rPr sz="5950" spc="15" dirty="0"/>
              <a:t>k</a:t>
            </a:r>
            <a:r>
              <a:rPr sz="5950" dirty="0"/>
              <a:t>i</a:t>
            </a:r>
            <a:r>
              <a:rPr sz="5950" spc="10" dirty="0"/>
              <a:t>n</a:t>
            </a:r>
            <a:r>
              <a:rPr sz="5950" spc="15" dirty="0"/>
              <a:t>g</a:t>
            </a:r>
            <a:r>
              <a:rPr sz="5950" spc="5" dirty="0"/>
              <a:t> </a:t>
            </a:r>
            <a:r>
              <a:rPr sz="5950" spc="10" dirty="0"/>
              <a:t>d</a:t>
            </a:r>
            <a:r>
              <a:rPr sz="5950" dirty="0"/>
              <a:t>i</a:t>
            </a:r>
            <a:r>
              <a:rPr sz="5950" spc="10" dirty="0"/>
              <a:t>r</a:t>
            </a:r>
            <a:r>
              <a:rPr sz="5950" spc="15" dirty="0"/>
              <a:t>ec</a:t>
            </a:r>
            <a:r>
              <a:rPr sz="5950" spc="5" dirty="0"/>
              <a:t>t</a:t>
            </a:r>
            <a:r>
              <a:rPr sz="5950" spc="10" dirty="0"/>
              <a:t>or</a:t>
            </a:r>
            <a:r>
              <a:rPr sz="5950" spc="15" dirty="0"/>
              <a:t>y</a:t>
            </a:r>
            <a:r>
              <a:rPr sz="5950" spc="5" dirty="0"/>
              <a:t> </a:t>
            </a:r>
            <a:r>
              <a:rPr sz="5950" spc="10" dirty="0"/>
              <a:t>now</a:t>
            </a:r>
            <a:r>
              <a:rPr sz="5950" spc="15" dirty="0"/>
              <a:t>?</a:t>
            </a:r>
            <a:endParaRPr sz="59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Ne</a:t>
            </a:r>
            <a:r>
              <a:rPr spc="-5" dirty="0"/>
              <a:t>w 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g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36402"/>
            <a:ext cx="12280265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Create a new account on Hosted Chef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Configure your workstation to connect to Hosted Chef</a:t>
            </a:r>
          </a:p>
          <a:p>
            <a:pPr marL="850900" lvl="1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What is required for this?</a:t>
            </a: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Arial"/>
                <a:cs typeface="Arial"/>
              </a:rPr>
              <a:t>Do NOT download a starter kit</a:t>
            </a: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600" spc="-85" dirty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600" spc="-85" dirty="0" smtClean="0">
              <a:latin typeface="Arial"/>
              <a:cs typeface="Arial"/>
            </a:endParaRPr>
          </a:p>
          <a:p>
            <a:pPr marL="393700" indent="-381000"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600" spc="-85" dirty="0" smtClean="0">
                <a:latin typeface="Courier New"/>
                <a:cs typeface="Courier New"/>
              </a:rPr>
              <a:t>knife client list</a:t>
            </a:r>
            <a:r>
              <a:rPr lang="en-US" sz="4600" spc="-85" dirty="0" smtClean="0">
                <a:latin typeface="Arial"/>
                <a:cs typeface="Arial"/>
              </a:rPr>
              <a:t> should show your validator client</a:t>
            </a:r>
            <a:endParaRPr sz="46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2535</Words>
  <Application>Microsoft Macintosh PowerPoint</Application>
  <PresentationFormat>Custom</PresentationFormat>
  <Paragraphs>380</Paragraphs>
  <Slides>35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Chef Fundamentals Refresher</vt:lpstr>
      <vt:lpstr>Lesson Objectives</vt:lpstr>
      <vt:lpstr>Problem Statement</vt:lpstr>
      <vt:lpstr>Exercise: Set up a working directory</vt:lpstr>
      <vt:lpstr>PowerPoint Presentation</vt:lpstr>
      <vt:lpstr>Exercise: Extract the repo to your working directory</vt:lpstr>
      <vt:lpstr>Exercise: View your working directory</vt:lpstr>
      <vt:lpstr>So whats in our working directory now?</vt:lpstr>
      <vt:lpstr>Exercise: Create a New Org</vt:lpstr>
      <vt:lpstr>Exercise: Create a New Org</vt:lpstr>
      <vt:lpstr>Configuring your Workstation</vt:lpstr>
      <vt:lpstr>Exercise: Download your client pem</vt:lpstr>
      <vt:lpstr>Exercise: Create and populate a .chef directory</vt:lpstr>
      <vt:lpstr>Exercise: Test your workstation</vt:lpstr>
      <vt:lpstr>Exercise: Upload to Hosted Chef</vt:lpstr>
      <vt:lpstr>Exercise: Upload Cookbooks</vt:lpstr>
      <vt:lpstr>Exercise: Upload data_bags</vt:lpstr>
      <vt:lpstr>Exercise: Upload Roles</vt:lpstr>
      <vt:lpstr>Exercise: Upload Environments</vt:lpstr>
      <vt:lpstr>"Bootstrap" the Target Instance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knife bootstrap</vt:lpstr>
      <vt:lpstr>What just happened?</vt:lpstr>
      <vt:lpstr>Verify Your Target Instance’s Chef-Client is Configured Properly</vt:lpstr>
      <vt:lpstr>Exercise: Set run list for the managed node</vt:lpstr>
      <vt:lpstr>Exercise: Re-run the Chef Client</vt:lpstr>
      <vt:lpstr>SSL Problem?</vt:lpstr>
      <vt:lpstr>Exercise: Verify chef-client is running</vt:lpstr>
      <vt:lpstr>Exercise: Verify the two sites are working!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43</cp:revision>
  <dcterms:created xsi:type="dcterms:W3CDTF">2015-06-04T12:17:04Z</dcterms:created>
  <dcterms:modified xsi:type="dcterms:W3CDTF">2015-06-30T02:53:28Z</dcterms:modified>
</cp:coreProperties>
</file>