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88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>
      <p:cViewPr varScale="1">
        <p:scale>
          <a:sx n="47" d="100"/>
          <a:sy n="47" d="100"/>
        </p:scale>
        <p:origin x="105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7/7/2015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6425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.html#use-inline-resourc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_ruby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mve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9" name="object 41"/>
          <p:cNvSpPr txBox="1">
            <a:spLocks/>
          </p:cNvSpPr>
          <p:nvPr/>
        </p:nvSpPr>
        <p:spPr>
          <a:xfrm>
            <a:off x="7823200" y="886287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80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81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eac</a:t>
            </a:r>
            <a:r>
              <a:rPr sz="3200" dirty="0">
                <a:latin typeface="Courier New"/>
                <a:cs typeface="Courier New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3200" spc="-5" dirty="0" smtClean="0">
                <a:latin typeface="Courier New"/>
                <a:cs typeface="Courier New"/>
              </a:rPr>
              <a:t>site_name</a:t>
            </a:r>
            <a:r>
              <a:rPr sz="3200" dirty="0">
                <a:latin typeface="Courier New"/>
                <a:cs typeface="Courier New"/>
              </a:rPr>
              <a:t>, site_dat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 New"/>
                <a:cs typeface="Courier New"/>
              </a:rPr>
              <a:t>document</a:t>
            </a:r>
            <a:endParaRPr lang="en-US" sz="3200" i="1" spc="-5" dirty="0" smtClean="0">
              <a:solidFill>
                <a:srgbClr val="4F9192"/>
              </a:solidFill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document_root = 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"/srv/apache/#{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variables(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template 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889000"/>
          </a:xfrm>
          <a:custGeom>
            <a:avLst/>
            <a:gdLst/>
            <a:ahLst/>
            <a:cxnLst/>
            <a:rect l="l" t="t" r="r" b="b"/>
            <a:pathLst>
              <a:path w="14630400" h="889000">
                <a:moveTo>
                  <a:pt x="0" y="0"/>
                </a:moveTo>
                <a:lnTo>
                  <a:pt x="14630400" y="0"/>
                </a:lnTo>
                <a:lnTo>
                  <a:pt x="146304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1186815" y="2721125"/>
            <a:ext cx="14630400" cy="8890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r>
              <a:rPr sz="3200" dirty="0">
                <a:latin typeface="Courier New"/>
                <a:cs typeface="Courier New"/>
              </a:rPr>
              <a:t>s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4800600"/>
            <a:ext cx="10798175" cy="119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maps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re-use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inside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 provid</a:t>
            </a:r>
            <a:r>
              <a:rPr sz="4800" dirty="0">
                <a:latin typeface="Arial"/>
                <a:cs typeface="Arial"/>
              </a:rPr>
              <a:t>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54543" y="910425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cookbooks/apache/providers/vhost.rb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7567"/>
          </a:xfrm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spc="5" dirty="0" smtClean="0"/>
              <a:t>r</a:t>
            </a:r>
            <a:r>
              <a:rPr sz="5100" dirty="0" smtClean="0"/>
              <a:t>o</a:t>
            </a:r>
            <a:r>
              <a:rPr sz="5100" spc="5" dirty="0" smtClean="0"/>
              <a:t>v</a:t>
            </a:r>
            <a:r>
              <a:rPr sz="5100" spc="-5" dirty="0" smtClean="0"/>
              <a:t>i</a:t>
            </a:r>
            <a:r>
              <a:rPr sz="5100" dirty="0" smtClean="0"/>
              <a:t>d</a:t>
            </a:r>
            <a:r>
              <a:rPr sz="5100" spc="5" dirty="0" smtClean="0"/>
              <a:t>er</a:t>
            </a:r>
            <a:r>
              <a:rPr sz="5100" dirty="0" smtClean="0"/>
              <a:t> </a:t>
            </a:r>
            <a:r>
              <a:rPr sz="5100" dirty="0"/>
              <a:t>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Ligh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weigh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10" dirty="0">
                <a:latin typeface="Arial"/>
                <a:cs typeface="Arial"/>
              </a:rPr>
              <a:t>/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</a:t>
            </a:r>
            <a:r>
              <a:rPr sz="4400" spc="-360" dirty="0">
                <a:latin typeface="Arial"/>
                <a:cs typeface="Arial"/>
              </a:rPr>
              <a:t>L</a:t>
            </a: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RP)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Build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scra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Look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94923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P</a:t>
            </a:r>
            <a:r>
              <a:rPr sz="4600" dirty="0" smtClean="0"/>
              <a:t>r</a:t>
            </a:r>
            <a:r>
              <a:rPr sz="4600" spc="-5" dirty="0" smtClean="0"/>
              <a:t>o</a:t>
            </a:r>
            <a:r>
              <a:rPr sz="4600" spc="5" dirty="0" smtClean="0"/>
              <a:t>v</a:t>
            </a:r>
            <a:r>
              <a:rPr sz="4600" spc="-5" dirty="0" smtClean="0"/>
              <a:t>id</a:t>
            </a:r>
            <a:r>
              <a:rPr sz="4600" spc="5" dirty="0" smtClean="0"/>
              <a:t>e</a:t>
            </a:r>
            <a:r>
              <a:rPr sz="4600" dirty="0" smtClean="0"/>
              <a:t>r</a:t>
            </a:r>
            <a:endParaRPr sz="4600" dirty="0"/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log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65200" y="2509932"/>
            <a:ext cx="5499100" cy="690468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bject 53"/>
          <p:cNvSpPr/>
          <p:nvPr/>
        </p:nvSpPr>
        <p:spPr>
          <a:xfrm>
            <a:off x="800100" y="24384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549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Courier New"/>
                <a:cs typeface="Courier New"/>
              </a:rPr>
              <a:t>use_inline_resources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ru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embedded 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spc="-5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log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apache_vhos</a:t>
            </a:r>
            <a:r>
              <a:rPr sz="4400" spc="-5" dirty="0" smtClean="0">
                <a:latin typeface="Courier New"/>
                <a:cs typeface="Courier New"/>
              </a:rPr>
              <a:t>t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heir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sz="4400" spc="-5" dirty="0" smtClean="0">
                <a:latin typeface="Arial"/>
                <a:cs typeface="Arial"/>
              </a:rPr>
              <a:t>:</a:t>
            </a:r>
            <a:endParaRPr lang="en-US" sz="4400" spc="-5" dirty="0" smtClean="0">
              <a:latin typeface="Arial"/>
              <a:cs typeface="Arial"/>
            </a:endParaRPr>
          </a:p>
          <a:p>
            <a:pPr marL="12700" marR="508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tabLst>
                <a:tab pos="393700" algn="l"/>
              </a:tabLst>
            </a:pPr>
            <a:r>
              <a:rPr lang="en-US" sz="4400" b="1" dirty="0">
                <a:latin typeface="Arial"/>
                <a:cs typeface="Arial"/>
                <a:hlinkClick r:id="rId2"/>
              </a:rPr>
              <a:t>http://</a:t>
            </a:r>
            <a:r>
              <a:rPr lang="en-US" sz="4400" b="1" dirty="0" smtClean="0">
                <a:latin typeface="Arial"/>
                <a:cs typeface="Arial"/>
                <a:hlinkClick r:id="rId2"/>
              </a:rPr>
              <a:t>docs.chef.io/lwrp_custom_provider.html#use-inline-resources</a:t>
            </a:r>
            <a:endParaRPr lang="en-US" sz="4400" b="1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46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 pitchFamily="49" charset="0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400" b="1" spc="-107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>
                <a:solidFill>
                  <a:srgbClr val="4F9293"/>
                </a:solidFill>
                <a:latin typeface="Courier-Oblique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</a:t>
            </a:r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nd</a:t>
            </a:r>
          </a:p>
          <a:p>
            <a:endParaRPr lang="en-US" sz="32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node["apache"]["sites"].each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2846" y="3429000"/>
            <a:ext cx="8930153" cy="1465791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3860165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70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...,</a:t>
            </a:r>
            <a:endParaRPr sz="2400" dirty="0"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 New"/>
                <a:cs typeface="Courier New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 New"/>
                <a:cs typeface="Courier New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 New"/>
                <a:cs typeface="Courier New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 New"/>
              <a:cs typeface="Courier New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[lions]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   </a:t>
            </a:r>
            <a:r>
              <a:rPr lang="en-US" sz="2400" spc="-5" dirty="0" err="1" smtClean="0">
                <a:latin typeface="Courier New"/>
                <a:cs typeface="Courier New"/>
              </a:rPr>
              <a:t>resource_collectio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 New"/>
                <a:cs typeface="Courier New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 New"/>
                <a:cs typeface="Courier New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 New"/>
                <a:cs typeface="Courier New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["/srv/apache/clowns/bears.html"]</a:t>
            </a:r>
            <a:endParaRPr lang="en-US"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 New"/>
                <a:cs typeface="Courier New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on</a:t>
            </a:r>
            <a:r>
              <a:rPr spc="-5" dirty="0"/>
              <a:t>, </a:t>
            </a:r>
            <a:r>
              <a:rPr lang="en-US" spc="-10" dirty="0"/>
              <a:t>W</a:t>
            </a:r>
            <a:r>
              <a:rPr dirty="0" smtClean="0"/>
              <a:t>e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ave</a:t>
            </a:r>
            <a:r>
              <a:rPr spc="-5" dirty="0" smtClean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r</a:t>
            </a:r>
            <a:r>
              <a:rPr spc="-10" dirty="0" smtClean="0"/>
              <a:t>obl</a:t>
            </a:r>
            <a:r>
              <a:rPr dirty="0" smtClean="0"/>
              <a:t>em</a:t>
            </a:r>
            <a:r>
              <a:rPr dirty="0"/>
              <a:t>!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753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3081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ual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s,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quickly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problem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keep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doesn’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scale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across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eams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messy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2362200"/>
            <a:ext cx="146304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80 </a:t>
            </a:r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81 </a:t>
            </a:r>
            <a:r>
              <a:rPr sz="3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286576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10" dirty="0"/>
              <a:t>L</a:t>
            </a:r>
            <a:r>
              <a:rPr sz="5550" spc="-5" dirty="0"/>
              <a:t>et</a:t>
            </a:r>
            <a:r>
              <a:rPr sz="5550" spc="-215" dirty="0"/>
              <a:t>’</a:t>
            </a:r>
            <a:r>
              <a:rPr sz="5550" spc="-5" dirty="0"/>
              <a:t>s </a:t>
            </a:r>
            <a:r>
              <a:rPr lang="en-US" sz="5550" spc="-10" dirty="0"/>
              <a:t>U</a:t>
            </a:r>
            <a:r>
              <a:rPr sz="5550" spc="-5" dirty="0" smtClean="0"/>
              <a:t>se </a:t>
            </a:r>
            <a:r>
              <a:rPr sz="5550" spc="-5" dirty="0"/>
              <a:t>Data Ba</a:t>
            </a:r>
            <a:r>
              <a:rPr sz="5550" spc="-10" dirty="0"/>
              <a:t>g</a:t>
            </a:r>
            <a:r>
              <a:rPr sz="5550" spc="-5" dirty="0"/>
              <a:t>s to </a:t>
            </a:r>
            <a:r>
              <a:rPr lang="en-US" sz="5550" spc="-10" dirty="0"/>
              <a:t>D</a:t>
            </a:r>
            <a:r>
              <a:rPr sz="5550" spc="-5" dirty="0" smtClean="0"/>
              <a:t>r</a:t>
            </a:r>
            <a:r>
              <a:rPr sz="5550" spc="-10" dirty="0" smtClean="0"/>
              <a:t>i</a:t>
            </a:r>
            <a:r>
              <a:rPr sz="5550" spc="-5" dirty="0" smtClean="0"/>
              <a:t>ve </a:t>
            </a:r>
            <a:r>
              <a:rPr lang="en-US" sz="5550" spc="-10" dirty="0"/>
              <a:t>O</a:t>
            </a:r>
            <a:r>
              <a:rPr sz="5550" spc="-10" dirty="0" smtClean="0"/>
              <a:t>u</a:t>
            </a:r>
            <a:r>
              <a:rPr sz="5550" spc="-5" dirty="0" smtClean="0"/>
              <a:t>r </a:t>
            </a:r>
            <a:r>
              <a:rPr lang="en-US" sz="5550" spc="-10" dirty="0"/>
              <a:t>N</a:t>
            </a:r>
            <a:r>
              <a:rPr sz="5550" spc="-5" dirty="0" smtClean="0"/>
              <a:t>e</a:t>
            </a:r>
            <a:r>
              <a:rPr sz="5550" spc="-10" dirty="0" smtClean="0"/>
              <a:t>w</a:t>
            </a:r>
            <a:r>
              <a:rPr sz="5550" spc="-5" dirty="0" smtClean="0"/>
              <a:t> </a:t>
            </a:r>
            <a:r>
              <a:rPr sz="5550" spc="-315" dirty="0"/>
              <a:t>L</a:t>
            </a:r>
            <a:r>
              <a:rPr sz="5550" spc="-15" dirty="0"/>
              <a:t>W</a:t>
            </a:r>
            <a:r>
              <a:rPr sz="5550" spc="-5" dirty="0"/>
              <a:t>RP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4589306"/>
            <a:ext cx="14279244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</p:txBody>
      </p:sp>
      <p:sp>
        <p:nvSpPr>
          <p:cNvPr id="24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51"/>
          <p:cNvSpPr txBox="1"/>
          <p:nvPr/>
        </p:nvSpPr>
        <p:spPr>
          <a:xfrm>
            <a:off x="1383704" y="1816100"/>
            <a:ext cx="139832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cookbooks/apache/attributes/default.rb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sz="5550" spc="-5" dirty="0" err="1"/>
              <a:t>a</a:t>
            </a:r>
            <a:r>
              <a:rPr sz="5550" spc="-10" dirty="0" err="1"/>
              <a:t>p</a:t>
            </a:r>
            <a:r>
              <a:rPr sz="5550" spc="-5" dirty="0" err="1"/>
              <a:t>ac</a:t>
            </a:r>
            <a:r>
              <a:rPr sz="5550" spc="-10" dirty="0" err="1"/>
              <a:t>h</a:t>
            </a:r>
            <a:r>
              <a:rPr sz="5550" spc="-5" dirty="0" err="1"/>
              <a:t>e_s</a:t>
            </a:r>
            <a:r>
              <a:rPr sz="5550" spc="-10" dirty="0" err="1"/>
              <a:t>i</a:t>
            </a:r>
            <a:r>
              <a:rPr sz="5550" spc="-5" dirty="0" err="1"/>
              <a:t>tes</a:t>
            </a:r>
            <a:r>
              <a:rPr sz="5550" spc="-5" dirty="0"/>
              <a:t> </a:t>
            </a:r>
            <a:r>
              <a:rPr lang="en-US" sz="5550" spc="-10" dirty="0"/>
              <a:t>D</a:t>
            </a:r>
            <a:r>
              <a:rPr sz="5550" spc="-5" dirty="0" smtClean="0"/>
              <a:t>ata </a:t>
            </a:r>
            <a:r>
              <a:rPr lang="en-US" sz="5550" spc="-10" dirty="0"/>
              <a:t>B</a:t>
            </a:r>
            <a:r>
              <a:rPr sz="5550" spc="-5" dirty="0" smtClean="0"/>
              <a:t>ag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data_bag[apache_sites]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data_bags/apache_sites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output...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4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sz="5550" spc="-5" dirty="0" err="1"/>
              <a:t>a</a:t>
            </a:r>
            <a:r>
              <a:rPr sz="5550" spc="-10" dirty="0" err="1"/>
              <a:t>p</a:t>
            </a:r>
            <a:r>
              <a:rPr sz="5550" spc="-5" dirty="0" err="1"/>
              <a:t>ac</a:t>
            </a:r>
            <a:r>
              <a:rPr sz="5550" spc="-10" dirty="0" err="1"/>
              <a:t>h</a:t>
            </a:r>
            <a:r>
              <a:rPr sz="5550" spc="-5" dirty="0" err="1"/>
              <a:t>e_s</a:t>
            </a:r>
            <a:r>
              <a:rPr sz="5550" spc="-10" dirty="0" err="1"/>
              <a:t>i</a:t>
            </a:r>
            <a:r>
              <a:rPr sz="5550" spc="-5" dirty="0" err="1"/>
              <a:t>tes</a:t>
            </a:r>
            <a:r>
              <a:rPr sz="5550" spc="-5" dirty="0"/>
              <a:t> </a:t>
            </a:r>
            <a:r>
              <a:rPr lang="en-US" sz="5550" spc="-10" dirty="0"/>
              <a:t>D</a:t>
            </a:r>
            <a:r>
              <a:rPr sz="5550" spc="-5" dirty="0" smtClean="0"/>
              <a:t>ata </a:t>
            </a:r>
            <a:r>
              <a:rPr lang="en-US" sz="5550" spc="-10" dirty="0"/>
              <a:t>B</a:t>
            </a:r>
            <a:r>
              <a:rPr sz="5550" spc="-5" dirty="0" smtClean="0"/>
              <a:t>ag</a:t>
            </a:r>
            <a:endParaRPr sz="55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40073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data_bags/apache sites/</a:t>
            </a:r>
            <a:r>
              <a:rPr lang="en-US" sz="3200" dirty="0" err="1" smtClean="0">
                <a:latin typeface="Courier New"/>
                <a:cs typeface="Courier New"/>
              </a:rPr>
              <a:t>clowns.json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30900" y="8001000"/>
            <a:ext cx="2794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0980" y="470535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625381" y="305359"/>
            <a:ext cx="15343627" cy="1088428"/>
          </a:xfrm>
          <a:prstGeom prst="rect">
            <a:avLst/>
          </a:prstGeom>
        </p:spPr>
        <p:txBody>
          <a:bodyPr vert="horz" wrap="square" lIns="0" tIns="138102" rIns="0" bIns="0" rtlCol="0">
            <a:spAutoFit/>
          </a:bodyPr>
          <a:lstStyle/>
          <a:p>
            <a:pPr marL="12700">
              <a:lnSpc>
                <a:spcPts val="7440"/>
              </a:lnSpc>
            </a:pPr>
            <a:r>
              <a:rPr sz="6250" spc="5" dirty="0"/>
              <a:t>Exerc</a:t>
            </a:r>
            <a:r>
              <a:rPr sz="6250" spc="-5" dirty="0"/>
              <a:t>i</a:t>
            </a:r>
            <a:r>
              <a:rPr sz="6250" spc="5" dirty="0"/>
              <a:t>se</a:t>
            </a:r>
            <a:r>
              <a:rPr sz="6250" dirty="0"/>
              <a:t>: </a:t>
            </a:r>
            <a:r>
              <a:rPr sz="6250" spc="10" dirty="0"/>
              <a:t>C</a:t>
            </a:r>
            <a:r>
              <a:rPr sz="6250" spc="5" dirty="0"/>
              <a:t>reate</a:t>
            </a:r>
            <a:r>
              <a:rPr sz="6250" dirty="0"/>
              <a:t> </a:t>
            </a:r>
            <a:r>
              <a:rPr lang="en-US" sz="6250" spc="5" dirty="0"/>
              <a:t>C</a:t>
            </a:r>
            <a:r>
              <a:rPr sz="6250" spc="-5" dirty="0" smtClean="0"/>
              <a:t>l</a:t>
            </a:r>
            <a:r>
              <a:rPr sz="6250" dirty="0" smtClean="0"/>
              <a:t>own</a:t>
            </a:r>
            <a:r>
              <a:rPr sz="6250" spc="5" dirty="0" smtClean="0"/>
              <a:t>s</a:t>
            </a:r>
            <a:r>
              <a:rPr sz="6250" dirty="0" smtClean="0"/>
              <a:t> </a:t>
            </a:r>
            <a:r>
              <a:rPr lang="en-US" sz="6250" dirty="0" smtClean="0"/>
              <a:t>D</a:t>
            </a:r>
            <a:r>
              <a:rPr sz="6250" spc="5" dirty="0" smtClean="0"/>
              <a:t>ata</a:t>
            </a:r>
            <a:r>
              <a:rPr sz="6250" dirty="0" smtClean="0"/>
              <a:t> </a:t>
            </a:r>
            <a:r>
              <a:rPr lang="en-US" sz="6250" dirty="0" smtClean="0"/>
              <a:t>B</a:t>
            </a:r>
            <a:r>
              <a:rPr sz="6250" spc="5" dirty="0" smtClean="0"/>
              <a:t>ag</a:t>
            </a:r>
            <a:r>
              <a:rPr sz="6250" dirty="0" smtClean="0"/>
              <a:t> </a:t>
            </a:r>
            <a:r>
              <a:rPr lang="en-US" sz="6250" spc="-5" dirty="0"/>
              <a:t>I</a:t>
            </a:r>
            <a:r>
              <a:rPr sz="6250" spc="5" dirty="0" smtClean="0"/>
              <a:t>tem</a:t>
            </a:r>
            <a:endParaRPr sz="62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clowns.json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129092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U</a:t>
            </a:r>
            <a:r>
              <a:rPr sz="5600" dirty="0"/>
              <a:t>p</a:t>
            </a:r>
            <a:r>
              <a:rPr sz="5600" spc="-5" dirty="0"/>
              <a:t>l</a:t>
            </a:r>
            <a:r>
              <a:rPr sz="5600" dirty="0"/>
              <a:t>o</a:t>
            </a:r>
            <a:r>
              <a:rPr sz="5600" spc="5" dirty="0"/>
              <a:t>ad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lang="en-US" sz="5600" spc="5" dirty="0"/>
              <a:t>C</a:t>
            </a:r>
            <a:r>
              <a:rPr sz="5600" spc="-5" dirty="0" smtClean="0"/>
              <a:t>l</a:t>
            </a:r>
            <a:r>
              <a:rPr sz="5600" dirty="0" smtClean="0"/>
              <a:t>own</a:t>
            </a:r>
            <a:r>
              <a:rPr sz="5600" spc="5" dirty="0" smtClean="0"/>
              <a:t>s</a:t>
            </a:r>
            <a:r>
              <a:rPr sz="5600" dirty="0" smtClean="0"/>
              <a:t> </a:t>
            </a:r>
            <a:r>
              <a:rPr lang="en-US" sz="5600" dirty="0"/>
              <a:t>D</a:t>
            </a:r>
            <a:r>
              <a:rPr sz="5600" spc="5" dirty="0" smtClean="0"/>
              <a:t>ata</a:t>
            </a:r>
            <a:r>
              <a:rPr sz="5600" dirty="0" smtClean="0"/>
              <a:t> </a:t>
            </a:r>
            <a:r>
              <a:rPr lang="en-US" sz="5600" dirty="0"/>
              <a:t>B</a:t>
            </a:r>
            <a:r>
              <a:rPr sz="5600" spc="5" dirty="0" smtClean="0"/>
              <a:t>ag</a:t>
            </a:r>
            <a:r>
              <a:rPr sz="5600" dirty="0" smtClean="0"/>
              <a:t> </a:t>
            </a:r>
            <a:r>
              <a:rPr lang="en-US" sz="5600" spc="-5" dirty="0"/>
              <a:t>I</a:t>
            </a:r>
            <a:r>
              <a:rPr sz="5600" spc="10" dirty="0" smtClean="0"/>
              <a:t>tem</a:t>
            </a:r>
            <a:endParaRPr sz="5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data_bag_item[apache_sites::clowns]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data_bags/</a:t>
            </a:r>
            <a:r>
              <a:rPr sz="3200" dirty="0" err="1" smtClean="0">
                <a:latin typeface="Courier New"/>
                <a:cs typeface="Courier New"/>
              </a:rPr>
              <a:t>apache_sites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 err="1" smtClean="0">
                <a:latin typeface="Courier New"/>
                <a:cs typeface="Courier New"/>
              </a:rPr>
              <a:t>bears.json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88238" y="8185149"/>
            <a:ext cx="296856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8081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100763"/>
          </a:xfrm>
          <a:prstGeom prst="rect">
            <a:avLst/>
          </a:prstGeom>
        </p:spPr>
        <p:txBody>
          <a:bodyPr vert="horz" wrap="square" lIns="0" tIns="99517" rIns="0" bIns="0" rtlCol="0">
            <a:spAutoFit/>
          </a:bodyPr>
          <a:lstStyle/>
          <a:p>
            <a:pPr marL="12700">
              <a:lnSpc>
                <a:spcPts val="7795"/>
              </a:lnSpc>
            </a:pPr>
            <a:r>
              <a:rPr sz="5400" dirty="0"/>
              <a:t>Exerc</a:t>
            </a:r>
            <a:r>
              <a:rPr sz="5400" spc="-10" dirty="0"/>
              <a:t>i</a:t>
            </a:r>
            <a:r>
              <a:rPr sz="5400" dirty="0"/>
              <a:t>se:</a:t>
            </a:r>
            <a:r>
              <a:rPr sz="5400" spc="-5" dirty="0"/>
              <a:t> </a:t>
            </a:r>
            <a:r>
              <a:rPr sz="5400" dirty="0"/>
              <a:t>Create</a:t>
            </a:r>
            <a:r>
              <a:rPr sz="5400" spc="-5" dirty="0"/>
              <a:t> </a:t>
            </a:r>
            <a:r>
              <a:rPr lang="en-US" sz="5400" spc="-5" dirty="0" smtClean="0"/>
              <a:t>the B</a:t>
            </a:r>
            <a:r>
              <a:rPr sz="5400" dirty="0" smtClean="0"/>
              <a:t>ears</a:t>
            </a:r>
            <a:r>
              <a:rPr sz="5400" spc="-5" dirty="0" smtClean="0"/>
              <a:t> </a:t>
            </a:r>
            <a:r>
              <a:rPr lang="en-US" sz="5400" spc="-5" dirty="0"/>
              <a:t>D</a:t>
            </a:r>
            <a:r>
              <a:rPr sz="5400" dirty="0" smtClean="0"/>
              <a:t>ata</a:t>
            </a:r>
            <a:r>
              <a:rPr sz="5400" spc="-5" dirty="0" smtClean="0"/>
              <a:t> </a:t>
            </a:r>
            <a:r>
              <a:rPr lang="en-US" sz="5400" spc="-5" dirty="0"/>
              <a:t>B</a:t>
            </a:r>
            <a:r>
              <a:rPr sz="5400" dirty="0" smtClean="0"/>
              <a:t>ag</a:t>
            </a:r>
            <a:r>
              <a:rPr sz="5400" spc="-5" dirty="0" smtClean="0"/>
              <a:t> </a:t>
            </a:r>
            <a:r>
              <a:rPr lang="en-US" sz="5400" spc="-10" dirty="0"/>
              <a:t>I</a:t>
            </a:r>
            <a:r>
              <a:rPr sz="5400" dirty="0" smtClean="0"/>
              <a:t>tem</a:t>
            </a:r>
            <a:endParaRPr sz="54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bears.json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data_bag_item[apache_sites::bears]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25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7623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ea</a:t>
            </a:r>
            <a:r>
              <a:rPr sz="5800" spc="10" dirty="0" smtClean="0"/>
              <a:t>r</a:t>
            </a:r>
            <a:r>
              <a:rPr sz="5800" spc="15" dirty="0" smtClean="0"/>
              <a:t>s</a:t>
            </a:r>
            <a:r>
              <a:rPr sz="5800" spc="5" dirty="0" smtClean="0"/>
              <a:t> </a:t>
            </a:r>
            <a:r>
              <a:rPr lang="en-US" sz="5800" spc="10" dirty="0"/>
              <a:t>D</a:t>
            </a:r>
            <a:r>
              <a:rPr sz="5800" spc="15" dirty="0" smtClean="0"/>
              <a:t>ata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ag</a:t>
            </a:r>
            <a:r>
              <a:rPr sz="5800" spc="5" dirty="0" smtClean="0"/>
              <a:t> </a:t>
            </a:r>
            <a:r>
              <a:rPr lang="en-US" sz="5800" dirty="0"/>
              <a:t>I</a:t>
            </a:r>
            <a:r>
              <a:rPr sz="5800" spc="15" dirty="0" smtClean="0"/>
              <a:t>tem</a:t>
            </a:r>
            <a:endParaRPr sz="5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data_bags/</a:t>
            </a:r>
            <a:r>
              <a:rPr sz="3200" dirty="0" err="1" smtClean="0">
                <a:latin typeface="Courier New"/>
                <a:cs typeface="Courier New"/>
              </a:rPr>
              <a:t>apache_sites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 err="1" smtClean="0">
                <a:latin typeface="Courier New"/>
                <a:cs typeface="Courier New"/>
              </a:rPr>
              <a:t>lions.json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"lions"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03200" y="305359"/>
            <a:ext cx="15227300" cy="1103846"/>
          </a:xfrm>
          <a:prstGeom prst="rect">
            <a:avLst/>
          </a:prstGeom>
        </p:spPr>
        <p:txBody>
          <a:bodyPr vert="horz" wrap="square" lIns="0" tIns="89871" rIns="0" bIns="0" rtlCol="0">
            <a:spAutoFit/>
          </a:bodyPr>
          <a:lstStyle/>
          <a:p>
            <a:pPr marL="12700">
              <a:lnSpc>
                <a:spcPts val="7855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C</a:t>
            </a:r>
            <a:r>
              <a:rPr sz="6600" spc="10" dirty="0"/>
              <a:t>reate</a:t>
            </a:r>
            <a:r>
              <a:rPr sz="6600" spc="5" dirty="0"/>
              <a:t> </a:t>
            </a:r>
            <a:r>
              <a:rPr lang="en-US" sz="6600" dirty="0"/>
              <a:t>L</a:t>
            </a:r>
            <a:r>
              <a:rPr sz="6600" dirty="0" smtClean="0"/>
              <a:t>i</a:t>
            </a:r>
            <a:r>
              <a:rPr sz="6600" spc="5" dirty="0" smtClean="0"/>
              <a:t>on</a:t>
            </a:r>
            <a:r>
              <a:rPr sz="6600" spc="10" dirty="0" smtClean="0"/>
              <a:t>s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spc="10" dirty="0" smtClean="0"/>
              <a:t>ata</a:t>
            </a:r>
            <a:r>
              <a:rPr sz="6600" spc="5" dirty="0" smtClean="0"/>
              <a:t> </a:t>
            </a:r>
            <a:r>
              <a:rPr lang="en-US" sz="6600" spc="5" dirty="0"/>
              <a:t>B</a:t>
            </a:r>
            <a:r>
              <a:rPr sz="6600" spc="10" dirty="0" smtClean="0"/>
              <a:t>ag</a:t>
            </a:r>
            <a:r>
              <a:rPr sz="6600" spc="5" dirty="0" smtClean="0"/>
              <a:t> </a:t>
            </a:r>
            <a:r>
              <a:rPr lang="en-US" sz="6600" dirty="0"/>
              <a:t>I</a:t>
            </a:r>
            <a:r>
              <a:rPr sz="6600" spc="10" dirty="0" smtClean="0"/>
              <a:t>tem</a:t>
            </a:r>
            <a:endParaRPr sz="66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lions.json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03200" y="305359"/>
            <a:ext cx="15765808" cy="1077623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lang="en-US" sz="5800" spc="10" dirty="0" smtClean="0"/>
              <a:t>the Bears D</a:t>
            </a:r>
            <a:r>
              <a:rPr sz="5800" spc="15" dirty="0" smtClean="0"/>
              <a:t>ata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ag</a:t>
            </a:r>
            <a:r>
              <a:rPr sz="5800" spc="5" dirty="0" smtClean="0"/>
              <a:t> </a:t>
            </a:r>
            <a:r>
              <a:rPr lang="en-US" sz="5800" dirty="0"/>
              <a:t>I</a:t>
            </a:r>
            <a:r>
              <a:rPr sz="5800" spc="15" dirty="0" smtClean="0"/>
              <a:t>tem</a:t>
            </a:r>
            <a:endParaRPr sz="58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data_bag_item[apache_sites::lions]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endParaRPr lang="en-US" sz="2400" i="1" dirty="0" smtClean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Iterate over the apache sites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 = search(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"apache_sites"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"*:*"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each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400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400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apache_vhost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'id'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" pitchFamily="49" charset="0"/>
              </a:rPr>
              <a:t>site_port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'port'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00100" y="6512733"/>
            <a:ext cx="14072235" cy="2141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Dele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 exis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ing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node</a:t>
            </a:r>
            <a:r>
              <a:rPr sz="4000" spc="-5" dirty="0" smtClean="0">
                <a:latin typeface="Courier New"/>
                <a:cs typeface="Courier New"/>
              </a:rPr>
              <a:t>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apache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][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sites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dirty="0" smtClean="0">
                <a:latin typeface="Courier New"/>
                <a:cs typeface="Courier New"/>
              </a:rPr>
              <a:t>]</a:t>
            </a:r>
            <a:r>
              <a:rPr sz="4000" spc="10" dirty="0" smtClean="0">
                <a:latin typeface="Courier New"/>
                <a:cs typeface="Courier New"/>
              </a:rPr>
              <a:t> </a:t>
            </a:r>
            <a:r>
              <a:rPr sz="4000" spc="-5" dirty="0">
                <a:latin typeface="Arial"/>
                <a:cs typeface="Arial"/>
              </a:rPr>
              <a:t>loop</a:t>
            </a:r>
            <a:endParaRPr sz="4000" dirty="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2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Move </a:t>
            </a:r>
            <a:r>
              <a:rPr sz="4000" dirty="0">
                <a:latin typeface="Courier New"/>
                <a:cs typeface="Courier New"/>
              </a:rPr>
              <a:t>apache_vhost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350" dirty="0">
                <a:latin typeface="Arial"/>
                <a:cs typeface="Arial"/>
              </a:rPr>
              <a:t>L</a:t>
            </a:r>
            <a:r>
              <a:rPr sz="4000" dirty="0">
                <a:latin typeface="Arial"/>
                <a:cs typeface="Arial"/>
              </a:rPr>
              <a:t>W</a:t>
            </a:r>
            <a:r>
              <a:rPr sz="4000" spc="5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inside a search loop</a:t>
            </a:r>
          </a:p>
          <a:p>
            <a:pPr marL="382270" indent="-369570">
              <a:lnSpc>
                <a:spcPct val="100000"/>
              </a:lnSpc>
              <a:spcBef>
                <a:spcPts val="11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Change variable names</a:t>
            </a:r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Add a template resource for the virtual host's index.html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template "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#{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}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/index.html"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variables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site_name =&gt; new_resource.site_name,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port =&gt; new_resource.site_port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nd</a:t>
            </a:r>
          </a:p>
          <a:p>
            <a:endParaRPr lang="en-US" sz="24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:remove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 file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:delete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:rem</a:t>
            </a:r>
            <a:r>
              <a:rPr spc="-10" dirty="0"/>
              <a:t>o</a:t>
            </a:r>
            <a:r>
              <a:rPr dirty="0"/>
              <a:t>ve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c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si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>
                <a:latin typeface="Arial"/>
                <a:cs typeface="Arial"/>
              </a:rPr>
              <a:t>Add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 pitchFamily="49" charset="0"/>
              </a:rPr>
              <a:t>]"</a:t>
            </a:r>
            <a:endParaRPr lang="en-US" sz="28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search("apache_sites", "*:*").each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|site|</a:t>
            </a:r>
          </a:p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Enable an Apache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-Oblique"/>
              </a:rPr>
              <a:t>Virtualhost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apache_vhost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site['id']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  <a:endParaRPr sz="2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r>
              <a:rPr sz="5650" spc="5" dirty="0" smtClean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lang="en-US" sz="5650" spc="15" dirty="0"/>
              <a:t>P</a:t>
            </a:r>
            <a:r>
              <a:rPr sz="5650" spc="15" dirty="0" smtClean="0"/>
              <a:t>ro</a:t>
            </a:r>
            <a:r>
              <a:rPr sz="5650" spc="20" dirty="0" smtClean="0"/>
              <a:t>v</a:t>
            </a:r>
            <a:r>
              <a:rPr sz="5650" dirty="0" smtClean="0"/>
              <a:t>i</a:t>
            </a:r>
            <a:r>
              <a:rPr sz="5650" spc="15" dirty="0" smtClean="0"/>
              <a:t>d</a:t>
            </a:r>
            <a:r>
              <a:rPr sz="5650" spc="20" dirty="0" smtClean="0"/>
              <a:t>e</a:t>
            </a:r>
            <a:r>
              <a:rPr sz="5650" spc="15" dirty="0" smtClean="0"/>
              <a:t>r</a:t>
            </a:r>
            <a:r>
              <a:rPr sz="5650" spc="20" dirty="0" smtClean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classes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inheri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3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hree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spc="-5" dirty="0">
                <a:latin typeface="Courier New"/>
                <a:cs typeface="Courier New"/>
              </a:rPr>
              <a:t>actions</a:t>
            </a:r>
            <a:r>
              <a:rPr sz="4400" dirty="0">
                <a:latin typeface="Courier New"/>
                <a:cs typeface="Courier New"/>
              </a:rPr>
              <a:t>, </a:t>
            </a:r>
            <a:r>
              <a:rPr sz="4400" spc="-5" dirty="0">
                <a:latin typeface="Courier New"/>
                <a:cs typeface="Courier New"/>
              </a:rPr>
              <a:t>attribute, </a:t>
            </a:r>
            <a:r>
              <a:rPr sz="4400" dirty="0">
                <a:latin typeface="Courier New"/>
                <a:cs typeface="Courier New"/>
              </a:rPr>
              <a:t>default_action</a:t>
            </a: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actions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attribute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default_action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2940</Words>
  <Application>Microsoft Office PowerPoint</Application>
  <PresentationFormat>Custom</PresentationFormat>
  <Paragraphs>584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Consolas</vt:lpstr>
      <vt:lpstr>Courier</vt:lpstr>
      <vt:lpstr>Courier New</vt:lpstr>
      <vt:lpstr>Courier-Bold</vt:lpstr>
      <vt:lpstr>Courier-Oblique</vt:lpstr>
      <vt:lpstr>Gill Sans MT</vt:lpstr>
      <vt:lpstr>GillSans</vt:lpstr>
      <vt:lpstr>Times New Roman</vt:lpstr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Change the Cookbook’s Version Number in the Metadata</vt:lpstr>
      <vt:lpstr>Resource &amp; Provider Naming</vt:lpstr>
      <vt:lpstr>The Resource DSL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 Resource</vt:lpstr>
      <vt:lpstr>Exercise: Create Attribute Parameters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Houston, We Have a Problem!</vt:lpstr>
      <vt:lpstr>Let’s Use Data Bags to Drive Our New LWRP</vt:lpstr>
      <vt:lpstr>Exercise: Create the apache_sites Data Bag</vt:lpstr>
      <vt:lpstr>Exercise: Create the apache_sites Data Bag</vt:lpstr>
      <vt:lpstr>Exercise: Create Clowns Data Bag Item</vt:lpstr>
      <vt:lpstr>Exercise: Upload the Clowns Data Bag Item</vt:lpstr>
      <vt:lpstr>Exercise: Create the Bears Data Bag Item</vt:lpstr>
      <vt:lpstr>Exercise: Upload the Bears Data Bag Item</vt:lpstr>
      <vt:lpstr>Exercise: Create Lions Data Bag Item</vt:lpstr>
      <vt:lpstr>Exercise: Upload the Bears Data Bag Item</vt:lpstr>
      <vt:lpstr>Exercise: Refactor apache::default Recipe</vt:lpstr>
      <vt:lpstr>Exercise: Upload the Apache Cookbook</vt:lpstr>
      <vt:lpstr>Exercise: Run chef-client</vt:lpstr>
      <vt:lpstr>Exercise: Extend :remove Action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121</cp:revision>
  <dcterms:created xsi:type="dcterms:W3CDTF">2015-06-04T12:17:04Z</dcterms:created>
  <dcterms:modified xsi:type="dcterms:W3CDTF">2015-07-07T15:16:53Z</dcterms:modified>
</cp:coreProperties>
</file>