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5" r:id="rId18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6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5865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5-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094867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ter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5" dirty="0" smtClean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9" name="object 115"/>
          <p:cNvSpPr txBox="1"/>
          <p:nvPr/>
        </p:nvSpPr>
        <p:spPr>
          <a:xfrm>
            <a:off x="927100" y="4813720"/>
            <a:ext cx="1231657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W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eally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H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appens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W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hen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uns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6" name="object 41"/>
          <p:cNvSpPr txBox="1">
            <a:spLocks/>
          </p:cNvSpPr>
          <p:nvPr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/>
              <a:t>5</a:t>
            </a:r>
            <a:r>
              <a:rPr lang="en-US" dirty="0" smtClean="0"/>
              <a:t>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0" name="object 40"/>
          <p:cNvSpPr/>
          <p:nvPr/>
        </p:nvSpPr>
        <p:spPr>
          <a:xfrm>
            <a:off x="9817100" y="1981200"/>
            <a:ext cx="4724400" cy="250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29800" y="5930900"/>
            <a:ext cx="4686300" cy="172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7400" y="1922306"/>
            <a:ext cx="11673205" cy="582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68109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decide wha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scrip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language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 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web applica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4400" dirty="0">
                <a:latin typeface="Arial"/>
                <a:cs typeface="Arial"/>
              </a:rPr>
              <a:t>or</a:t>
            </a:r>
          </a:p>
          <a:p>
            <a:pPr marL="393700" marR="3680460" indent="-381000" algn="just">
              <a:lnSpc>
                <a:spcPts val="5500"/>
              </a:lnSpc>
              <a:spcBef>
                <a:spcPts val="81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ter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a: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has randomly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chosen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 each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apache/recipes/default.rb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5892800"/>
          </a:xfrm>
          <a:custGeom>
            <a:avLst/>
            <a:gdLst/>
            <a:ahLst/>
            <a:cxnLst/>
            <a:rect l="l" t="t" r="r" b="b"/>
            <a:pathLst>
              <a:path w="14630400" h="5892800">
                <a:moveTo>
                  <a:pt x="0" y="0"/>
                </a:moveTo>
                <a:lnTo>
                  <a:pt x="14630400" y="0"/>
                </a:lnTo>
                <a:lnTo>
                  <a:pt x="146304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939393"/>
                </a:solidFill>
                <a:latin typeface="Courier"/>
                <a:cs typeface="Courier"/>
              </a:rPr>
              <a:t>package "httpd" </a:t>
            </a:r>
            <a:r>
              <a:rPr lang="en-US" sz="2000" b="1" dirty="0">
                <a:solidFill>
                  <a:srgbClr val="939393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dirty="0" smtClean="0">
                <a:solidFill>
                  <a:srgbClr val="939393"/>
                </a:solidFill>
                <a:latin typeface="Courier"/>
                <a:cs typeface="Courier"/>
              </a:rPr>
              <a:t>  action </a:t>
            </a:r>
            <a:r>
              <a:rPr lang="en-US" sz="2000" dirty="0">
                <a:solidFill>
                  <a:srgbClr val="939393"/>
                </a:solidFill>
                <a:latin typeface="Courier"/>
                <a:cs typeface="Courier"/>
              </a:rPr>
              <a:t>:install</a:t>
            </a:r>
          </a:p>
          <a:p>
            <a:r>
              <a:rPr lang="en-US" sz="2000" b="1" dirty="0" smtClean="0">
                <a:solidFill>
                  <a:srgbClr val="939393"/>
                </a:solidFill>
                <a:latin typeface="Courier"/>
                <a:cs typeface="Courier"/>
              </a:rPr>
              <a:t>end</a:t>
            </a:r>
          </a:p>
          <a:p>
            <a:endParaRPr lang="en-US" sz="2000" b="1" dirty="0">
              <a:solidFill>
                <a:srgbClr val="939393"/>
              </a:solidFill>
              <a:latin typeface="Courier"/>
              <a:cs typeface="Courier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ruby_block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randomly_choose_language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block </a:t>
            </a:r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 if </a:t>
            </a:r>
            <a:r>
              <a:rPr lang="en-US" sz="2000" dirty="0" err="1">
                <a:solidFill>
                  <a:srgbClr val="9C1300"/>
                </a:solidFill>
                <a:latin typeface="Courier"/>
                <a:cs typeface="Courier"/>
              </a:rPr>
              <a:t>Random</a:t>
            </a:r>
            <a:r>
              <a:rPr lang="en-US" sz="20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rand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&gt; 0.5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0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php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 else</a:t>
            </a:r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0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perl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 end</a:t>
            </a:r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package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package_name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lazy { node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action </a:t>
            </a:r>
            <a:r>
              <a:rPr lang="en-US" sz="2000" dirty="0">
                <a:solidFill>
                  <a:srgbClr val="22298F"/>
                </a:solidFill>
                <a:latin typeface="Courier"/>
                <a:cs typeface="Courier"/>
              </a:rPr>
              <a:t>:install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000" dirty="0">
              <a:latin typeface="Courier"/>
              <a:cs typeface="Courier"/>
            </a:endParaRPr>
          </a:p>
          <a:p>
            <a:endParaRPr sz="2000" dirty="0">
              <a:latin typeface="Courier"/>
              <a:cs typeface="Courier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5892800"/>
          </a:xfrm>
          <a:custGeom>
            <a:avLst/>
            <a:gdLst/>
            <a:ahLst/>
            <a:cxnLst/>
            <a:rect l="l" t="t" r="r" b="b"/>
            <a:pathLst>
              <a:path w="14630400" h="5892800">
                <a:moveTo>
                  <a:pt x="0" y="0"/>
                </a:moveTo>
                <a:lnTo>
                  <a:pt x="14630400" y="0"/>
                </a:lnTo>
                <a:lnTo>
                  <a:pt x="146304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rec</a:t>
            </a:r>
            <a:r>
              <a:rPr spc="-10" dirty="0"/>
              <a:t>ip</a:t>
            </a:r>
            <a:r>
              <a:rPr dirty="0"/>
              <a:t>e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51600" y="8229600"/>
            <a:ext cx="335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-5" dirty="0">
                <a:latin typeface="Courier New"/>
                <a:cs typeface="Courier New"/>
              </a:rPr>
              <a:t>SAV</a:t>
            </a:r>
            <a:r>
              <a:rPr lang="en-US" sz="2800" b="1" dirty="0">
                <a:latin typeface="Courier New"/>
                <a:cs typeface="Courier New"/>
              </a:rPr>
              <a:t>E FILE!</a:t>
            </a:r>
            <a:endParaRPr lang="en-US" sz="2800" dirty="0">
              <a:latin typeface="Courier New"/>
              <a:cs typeface="Courier New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630400" cy="3721100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182880" tIns="0" rIns="0" bIns="0" rtlCol="0"/>
          <a:lstStyle/>
          <a:p>
            <a:endParaRPr lang="en-US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ruby_block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randomly_choose_language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block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if </a:t>
            </a:r>
            <a:r>
              <a:rPr lang="en-US" sz="2400" dirty="0" err="1">
                <a:solidFill>
                  <a:srgbClr val="9C1300"/>
                </a:solidFill>
                <a:latin typeface="Courier"/>
                <a:cs typeface="Courier"/>
              </a:rPr>
              <a:t>Random</a:t>
            </a:r>
            <a:r>
              <a:rPr lang="en-US" sz="24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rand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&gt; 0.5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php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else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perl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ruby_bloc</a:t>
            </a:r>
            <a:r>
              <a:rPr dirty="0"/>
              <a:t>k</a:t>
            </a:r>
            <a:r>
              <a:rPr spc="20" dirty="0"/>
              <a:t> </a:t>
            </a:r>
            <a:r>
              <a:rPr dirty="0"/>
              <a:t>resource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87400" y="6198236"/>
            <a:ext cx="14662785" cy="193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02895" algn="l"/>
              </a:tabLst>
            </a:pPr>
            <a:r>
              <a:rPr sz="3650" dirty="0">
                <a:latin typeface="Courier New"/>
                <a:cs typeface="Courier New"/>
              </a:rPr>
              <a:t>ruby_block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dirty="0">
                <a:latin typeface="Arial"/>
                <a:cs typeface="Arial"/>
              </a:rPr>
              <a:t>declares a block of Ruby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 run at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b="1" dirty="0">
                <a:latin typeface="Arial"/>
                <a:cs typeface="Arial"/>
              </a:rPr>
              <a:t>exec</a:t>
            </a:r>
            <a:r>
              <a:rPr sz="3650" b="1" spc="-5" dirty="0">
                <a:latin typeface="Arial"/>
                <a:cs typeface="Arial"/>
              </a:rPr>
              <a:t>u</a:t>
            </a:r>
            <a:r>
              <a:rPr sz="3650" b="1" dirty="0">
                <a:latin typeface="Arial"/>
                <a:cs typeface="Arial"/>
              </a:rPr>
              <a:t>te</a:t>
            </a:r>
            <a:r>
              <a:rPr sz="3650" b="1" spc="-5" dirty="0">
                <a:latin typeface="Arial"/>
                <a:cs typeface="Arial"/>
              </a:rPr>
              <a:t>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ime</a:t>
            </a:r>
            <a:endParaRPr sz="36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180"/>
              </a:spcBef>
              <a:buClr>
                <a:srgbClr val="F38C24"/>
              </a:buClr>
              <a:buChar char="•"/>
              <a:tabLst>
                <a:tab pos="302895" algn="l"/>
              </a:tabLst>
            </a:pPr>
            <a:r>
              <a:rPr sz="3650" spc="-5" dirty="0">
                <a:latin typeface="Arial"/>
                <a:cs typeface="Arial"/>
              </a:rPr>
              <a:t>I</a:t>
            </a:r>
            <a:r>
              <a:rPr sz="3650" dirty="0">
                <a:latin typeface="Arial"/>
                <a:cs typeface="Arial"/>
              </a:rPr>
              <a:t>t has direct access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 </a:t>
            </a:r>
            <a:r>
              <a:rPr sz="3650" dirty="0">
                <a:latin typeface="Courier New"/>
                <a:cs typeface="Courier New"/>
              </a:rPr>
              <a:t>node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dirty="0">
                <a:latin typeface="Arial"/>
                <a:cs typeface="Arial"/>
              </a:rPr>
              <a:t>s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ruc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ure and o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her aspec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s of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 run</a:t>
            </a:r>
            <a:endParaRPr sz="36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180"/>
              </a:spcBef>
              <a:buClr>
                <a:srgbClr val="F38C24"/>
              </a:buClr>
              <a:buChar char="•"/>
              <a:tabLst>
                <a:tab pos="302895" algn="l"/>
              </a:tabLst>
            </a:pPr>
            <a:r>
              <a:rPr sz="3650" dirty="0">
                <a:latin typeface="Arial"/>
                <a:cs typeface="Arial"/>
              </a:rPr>
              <a:t>S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ore some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hing on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Courier New"/>
                <a:cs typeface="Courier New"/>
              </a:rPr>
              <a:t>node.run_state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spc="-5" dirty="0">
                <a:latin typeface="Arial"/>
                <a:cs typeface="Arial"/>
              </a:rPr>
              <a:t>f</a:t>
            </a:r>
            <a:r>
              <a:rPr sz="3650" dirty="0">
                <a:latin typeface="Arial"/>
                <a:cs typeface="Arial"/>
              </a:rPr>
              <a:t>or la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er use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2540000"/>
            <a:ext cx="14630400" cy="55399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latin typeface="Courier"/>
                <a:cs typeface="Courier"/>
              </a:rPr>
              <a:t>node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3600" dirty="0">
                <a:latin typeface="Courier"/>
                <a:cs typeface="Courier"/>
              </a:rPr>
              <a:t>run_state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'scripting_language</a:t>
            </a:r>
            <a:r>
              <a:rPr sz="36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'php'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nod</a:t>
            </a:r>
            <a:r>
              <a:rPr dirty="0"/>
              <a:t>e</a:t>
            </a:r>
            <a:r>
              <a:rPr spc="-10" dirty="0"/>
              <a:t>.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_state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87400" y="4618328"/>
            <a:ext cx="14655800" cy="2357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node.run_state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Courier New"/>
                <a:cs typeface="Courier New"/>
              </a:rPr>
              <a:t>Hash</a:t>
            </a:r>
            <a:endParaRPr lang="en-US" sz="4800" dirty="0" smtClean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Able to store any key-values that you need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Discarded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59143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2082800"/>
            <a:ext cx="14630400" cy="14850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  <a:tabLst>
                <a:tab pos="5494655" algn="l"/>
              </a:tabLst>
            </a:pPr>
            <a:r>
              <a:rPr sz="2400" spc="-5" dirty="0">
                <a:latin typeface="Courier"/>
                <a:cs typeface="Courier"/>
              </a:rPr>
              <a:t>packag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"scripting_language"	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556260" marR="3432175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package_nam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spc="-5" dirty="0">
                <a:latin typeface="Courier"/>
                <a:cs typeface="Courier"/>
              </a:rPr>
              <a:t>laz</a:t>
            </a:r>
            <a:r>
              <a:rPr sz="2400" dirty="0">
                <a:latin typeface="Courier"/>
                <a:cs typeface="Courier"/>
              </a:rPr>
              <a:t>y { nod</a:t>
            </a:r>
            <a:r>
              <a:rPr sz="2400" spc="-5" dirty="0">
                <a:latin typeface="Courier"/>
                <a:cs typeface="Courier"/>
              </a:rPr>
              <a:t>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dirty="0">
                <a:latin typeface="Courier"/>
                <a:cs typeface="Courier"/>
              </a:rPr>
              <a:t>run_state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'scripting_language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sz="2400" dirty="0">
                <a:latin typeface="Courier"/>
                <a:cs typeface="Courier"/>
              </a:rPr>
              <a:t>} </a:t>
            </a:r>
            <a:r>
              <a:rPr sz="2400" spc="-5" dirty="0">
                <a:latin typeface="Courier"/>
                <a:cs typeface="Courier"/>
              </a:rPr>
              <a:t>actio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:install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azy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arameter</a:t>
            </a:r>
            <a:r>
              <a:rPr spc="-5" dirty="0"/>
              <a:t> </a:t>
            </a:r>
            <a:r>
              <a:rPr dirty="0"/>
              <a:t>eva</a:t>
            </a:r>
            <a:r>
              <a:rPr spc="-10" dirty="0"/>
              <a:t>lu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87400" y="4595899"/>
            <a:ext cx="14593569" cy="368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marR="1484630" indent="-369570">
              <a:lnSpc>
                <a:spcPts val="54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Normally resource parame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ers must be speci</a:t>
            </a:r>
            <a:r>
              <a:rPr sz="4650" spc="-5" dirty="0">
                <a:latin typeface="Arial"/>
                <a:cs typeface="Arial"/>
              </a:rPr>
              <a:t>f</a:t>
            </a:r>
            <a:r>
              <a:rPr sz="4650" dirty="0">
                <a:latin typeface="Arial"/>
                <a:cs typeface="Arial"/>
              </a:rPr>
              <a:t>ied comple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ely at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dirty="0">
                <a:latin typeface="Arial"/>
                <a:cs typeface="Arial"/>
              </a:rPr>
              <a:t>compile</a:t>
            </a:r>
            <a:r>
              <a:rPr sz="4650" b="1" spc="-5" dirty="0">
                <a:latin typeface="Arial"/>
                <a:cs typeface="Arial"/>
              </a:rPr>
              <a:t>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</a:t>
            </a:r>
          </a:p>
          <a:p>
            <a:pPr marL="382270" indent="-369570">
              <a:lnSpc>
                <a:spcPct val="100000"/>
              </a:lnSpc>
              <a:spcBef>
                <a:spcPts val="830"/>
              </a:spcBef>
              <a:buClr>
                <a:srgbClr val="F38C24"/>
              </a:buClr>
              <a:buChar char="•"/>
              <a:tabLst>
                <a:tab pos="382270" algn="l"/>
                <a:tab pos="13462635" algn="l"/>
              </a:tabLst>
            </a:pPr>
            <a:r>
              <a:rPr sz="4650" dirty="0">
                <a:latin typeface="Arial"/>
                <a:cs typeface="Arial"/>
              </a:rPr>
              <a:t>Some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imes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heir value is not known un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il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dirty="0">
                <a:latin typeface="Arial"/>
                <a:cs typeface="Arial"/>
              </a:rPr>
              <a:t>exec</a:t>
            </a:r>
            <a:r>
              <a:rPr sz="4650" b="1" spc="-5" dirty="0">
                <a:latin typeface="Arial"/>
                <a:cs typeface="Arial"/>
              </a:rPr>
              <a:t>u</a:t>
            </a:r>
            <a:r>
              <a:rPr sz="4650" b="1" dirty="0">
                <a:latin typeface="Arial"/>
                <a:cs typeface="Arial"/>
              </a:rPr>
              <a:t>te	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</a:t>
            </a:r>
          </a:p>
          <a:p>
            <a:pPr marL="382270" marR="339090" indent="-369570">
              <a:lnSpc>
                <a:spcPts val="5530"/>
              </a:lnSpc>
              <a:spcBef>
                <a:spcPts val="13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Use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he </a:t>
            </a:r>
            <a:r>
              <a:rPr sz="4650" dirty="0">
                <a:latin typeface="Courier New"/>
                <a:cs typeface="Courier New"/>
              </a:rPr>
              <a:t>lazy{}</a:t>
            </a:r>
            <a:r>
              <a:rPr sz="4650" spc="-1500" dirty="0">
                <a:latin typeface="Courier New"/>
                <a:cs typeface="Courier New"/>
              </a:rPr>
              <a:t> </a:t>
            </a:r>
            <a:r>
              <a:rPr sz="4650" dirty="0">
                <a:latin typeface="Arial"/>
                <a:cs typeface="Arial"/>
              </a:rPr>
              <a:t>block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have parame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ers evalua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ed </a:t>
            </a:r>
            <a:r>
              <a:rPr sz="4650" spc="-5" dirty="0">
                <a:latin typeface="Arial"/>
                <a:cs typeface="Arial"/>
              </a:rPr>
              <a:t>then</a:t>
            </a:r>
            <a:endParaRPr sz="4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7554" algn="l"/>
                <a:tab pos="6882765" algn="l"/>
              </a:tabLst>
            </a:pPr>
            <a:r>
              <a:rPr sz="7050" spc="5" dirty="0"/>
              <a:t>U</a:t>
            </a:r>
            <a:r>
              <a:rPr sz="7050" spc="-5" dirty="0"/>
              <a:t>plo</a:t>
            </a:r>
            <a:r>
              <a:rPr sz="7050" dirty="0"/>
              <a:t>ad	t</a:t>
            </a:r>
            <a:r>
              <a:rPr sz="7050" spc="-5" dirty="0"/>
              <a:t>h</a:t>
            </a:r>
            <a:r>
              <a:rPr sz="7050" dirty="0"/>
              <a:t>e </a:t>
            </a:r>
            <a:r>
              <a:rPr sz="7050" spc="-5" dirty="0"/>
              <a:t>n</a:t>
            </a:r>
            <a:r>
              <a:rPr sz="7050" dirty="0"/>
              <a:t>ew	a</a:t>
            </a:r>
            <a:r>
              <a:rPr sz="7050" spc="-5" dirty="0"/>
              <a:t>p</a:t>
            </a:r>
            <a:r>
              <a:rPr sz="7050" dirty="0"/>
              <a:t>ac</a:t>
            </a:r>
            <a:r>
              <a:rPr sz="7050" spc="-5" dirty="0"/>
              <a:t>h</a:t>
            </a:r>
            <a:r>
              <a:rPr sz="7050" dirty="0"/>
              <a:t>e c</a:t>
            </a:r>
            <a:r>
              <a:rPr sz="7050" spc="-5" dirty="0"/>
              <a:t>oo</a:t>
            </a:r>
            <a:r>
              <a:rPr sz="7050" dirty="0"/>
              <a:t>k</a:t>
            </a:r>
            <a:r>
              <a:rPr sz="7050" spc="-5" dirty="0"/>
              <a:t>boo</a:t>
            </a:r>
            <a:r>
              <a:rPr sz="7050" dirty="0"/>
              <a:t>k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[0.4.0]</a:t>
            </a:r>
            <a:endParaRPr sz="4800" dirty="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6650" y="5003800"/>
            <a:ext cx="932878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ruby_block[randomly_choose_language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run</a:t>
            </a:r>
            <a:endParaRPr sz="2400" dirty="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execut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rub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bloc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4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randomly_choose_language</a:t>
            </a:r>
            <a:endParaRPr lang="en-US" sz="24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* package[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scripting_language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] action install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"/>
              </a:rPr>
              <a:t>  - 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install version 5.3.3-27.el6_5 of package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php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02435" cy="383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201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here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ransien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run?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popula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681835" cy="5297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ft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comp</a:t>
            </a:r>
            <a:r>
              <a:rPr sz="4550" dirty="0">
                <a:latin typeface="Arial"/>
                <a:cs typeface="Arial"/>
              </a:rPr>
              <a:t>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esson</a:t>
            </a:r>
            <a:r>
              <a:rPr sz="4550" dirty="0">
                <a:latin typeface="Arial"/>
                <a:cs typeface="Arial"/>
              </a:rPr>
              <a:t>, </a:t>
            </a:r>
            <a:r>
              <a:rPr sz="4550" spc="5" dirty="0">
                <a:latin typeface="Arial"/>
                <a:cs typeface="Arial"/>
              </a:rPr>
              <a:t>you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</a:t>
            </a:r>
            <a:r>
              <a:rPr sz="4550" dirty="0">
                <a:latin typeface="Arial"/>
                <a:cs typeface="Arial"/>
              </a:rPr>
              <a:t>ill 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ab</a:t>
            </a:r>
            <a:r>
              <a:rPr sz="4550" dirty="0">
                <a:latin typeface="Arial"/>
                <a:cs typeface="Arial"/>
              </a:rPr>
              <a:t>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:</a:t>
            </a:r>
          </a:p>
          <a:p>
            <a:pPr marL="793750" marR="131445" lvl="1" indent="-361950">
              <a:lnSpc>
                <a:spcPts val="5200"/>
              </a:lnSpc>
              <a:spcBef>
                <a:spcPts val="127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lang="en-US" sz="4550" spc="5" dirty="0" smtClean="0">
                <a:latin typeface="Arial"/>
                <a:cs typeface="Arial"/>
              </a:rPr>
              <a:t>Explain </a:t>
            </a:r>
            <a:r>
              <a:rPr sz="4550" spc="5" dirty="0" smtClean="0">
                <a:latin typeface="Arial"/>
                <a:cs typeface="Arial"/>
              </a:rPr>
              <a:t>wha</a:t>
            </a:r>
            <a:r>
              <a:rPr sz="4550" dirty="0" smtClean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happens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unde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hood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when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runs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De</a:t>
            </a:r>
            <a:r>
              <a:rPr sz="4550" dirty="0">
                <a:latin typeface="Arial"/>
                <a:cs typeface="Arial"/>
              </a:rPr>
              <a:t>scri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purpose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Courier New"/>
                <a:cs typeface="Courier New"/>
              </a:rPr>
              <a:t>run_context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and</a:t>
            </a:r>
          </a:p>
          <a:p>
            <a:pPr marL="793115">
              <a:lnSpc>
                <a:spcPct val="100000"/>
              </a:lnSpc>
              <a:spcBef>
                <a:spcPts val="90"/>
              </a:spcBef>
            </a:pPr>
            <a:r>
              <a:rPr sz="4550" spc="5" dirty="0">
                <a:latin typeface="Courier New"/>
                <a:cs typeface="Courier New"/>
              </a:rPr>
              <a:t>run_status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spc="5" dirty="0">
                <a:latin typeface="Arial"/>
                <a:cs typeface="Arial"/>
              </a:rPr>
              <a:t>ob</a:t>
            </a:r>
            <a:r>
              <a:rPr sz="4550" dirty="0">
                <a:latin typeface="Arial"/>
                <a:cs typeface="Arial"/>
              </a:rPr>
              <a:t>j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endParaRPr sz="4550" dirty="0">
              <a:latin typeface="Arial"/>
              <a:cs typeface="Arial"/>
            </a:endParaRPr>
          </a:p>
          <a:p>
            <a:pPr marL="793750" marR="805815" lvl="1" indent="-361950">
              <a:lnSpc>
                <a:spcPts val="5360"/>
              </a:lnSpc>
              <a:spcBef>
                <a:spcPts val="149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Use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Courier New"/>
                <a:cs typeface="Courier New"/>
              </a:rPr>
              <a:t>node.run_state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pass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orma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around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recipe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 smtClean="0">
                <a:latin typeface="Arial"/>
                <a:cs typeface="Arial"/>
              </a:rPr>
              <a:t>t</a:t>
            </a:r>
            <a:r>
              <a:rPr sz="4550" dirty="0" smtClean="0">
                <a:latin typeface="Arial"/>
                <a:cs typeface="Arial"/>
              </a:rPr>
              <a:t>i</a:t>
            </a:r>
            <a:r>
              <a:rPr sz="4550" spc="5" dirty="0" smtClean="0">
                <a:latin typeface="Arial"/>
                <a:cs typeface="Arial"/>
              </a:rPr>
              <a:t>me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5" dirty="0"/>
              <a:t>Remem</a:t>
            </a:r>
            <a:r>
              <a:rPr sz="6300" spc="15" dirty="0"/>
              <a:t>b</a:t>
            </a:r>
            <a:r>
              <a:rPr sz="6300" spc="20" dirty="0"/>
              <a:t>e</a:t>
            </a:r>
            <a:r>
              <a:rPr sz="6300" spc="15" dirty="0"/>
              <a:t>r</a:t>
            </a:r>
            <a:r>
              <a:rPr sz="6300" spc="5" dirty="0"/>
              <a:t> </a:t>
            </a:r>
            <a:r>
              <a:rPr sz="6300" spc="15" dirty="0"/>
              <a:t>Th</a:t>
            </a:r>
            <a:r>
              <a:rPr sz="6300" dirty="0"/>
              <a:t>i</a:t>
            </a:r>
            <a:r>
              <a:rPr sz="6300" spc="20" dirty="0"/>
              <a:t>s</a:t>
            </a:r>
            <a:r>
              <a:rPr sz="6300" spc="5" dirty="0"/>
              <a:t> </a:t>
            </a:r>
            <a:r>
              <a:rPr sz="6300" spc="15" dirty="0"/>
              <a:t>Fro</a:t>
            </a:r>
            <a:r>
              <a:rPr sz="6300" spc="30" dirty="0"/>
              <a:t>m</a:t>
            </a:r>
            <a:r>
              <a:rPr sz="6300" spc="5" dirty="0"/>
              <a:t> </a:t>
            </a:r>
            <a:r>
              <a:rPr sz="6300" spc="15" dirty="0"/>
              <a:t>Fund</a:t>
            </a:r>
            <a:r>
              <a:rPr sz="6300" spc="25" dirty="0"/>
              <a:t>ame</a:t>
            </a:r>
            <a:r>
              <a:rPr sz="6300" spc="15" dirty="0"/>
              <a:t>nta</a:t>
            </a:r>
            <a:r>
              <a:rPr sz="6300" dirty="0"/>
              <a:t>l</a:t>
            </a:r>
            <a:r>
              <a:rPr sz="6300" spc="20" dirty="0"/>
              <a:t>s?</a:t>
            </a:r>
            <a:endParaRPr sz="6300" dirty="0"/>
          </a:p>
        </p:txBody>
      </p:sp>
      <p:sp>
        <p:nvSpPr>
          <p:cNvPr id="40" name="object 40"/>
          <p:cNvSpPr/>
          <p:nvPr/>
        </p:nvSpPr>
        <p:spPr>
          <a:xfrm>
            <a:off x="393700" y="1498600"/>
            <a:ext cx="15455900" cy="708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3863340" cy="232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</a:p>
          <a:p>
            <a:pPr marL="393700" marR="10217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>
                <a:latin typeface="Arial"/>
                <a:cs typeface="Arial"/>
              </a:rPr>
              <a:t>S</a:t>
            </a:r>
            <a:r>
              <a:rPr sz="4800" spc="-10">
                <a:latin typeface="Arial"/>
                <a:cs typeface="Arial"/>
              </a:rPr>
              <a:t>t</a:t>
            </a:r>
            <a:r>
              <a:rPr sz="4800">
                <a:latin typeface="Arial"/>
                <a:cs typeface="Arial"/>
              </a:rPr>
              <a:t>a</a:t>
            </a:r>
            <a:r>
              <a:rPr sz="4800" spc="-5">
                <a:latin typeface="Arial"/>
                <a:cs typeface="Arial"/>
              </a:rPr>
              <a:t>rt </a:t>
            </a:r>
            <a:r>
              <a:rPr sz="4800" smtClean="0">
                <a:latin typeface="Arial"/>
                <a:cs typeface="Arial"/>
              </a:rPr>
              <a:t>Handlers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4199" y="4305300"/>
            <a:ext cx="2413000" cy="1511300"/>
          </a:xfrm>
          <a:custGeom>
            <a:avLst/>
            <a:gdLst/>
            <a:ahLst/>
            <a:cxnLst/>
            <a:rect l="l" t="t" r="r" b="b"/>
            <a:pathLst>
              <a:path w="2413000" h="1511300">
                <a:moveTo>
                  <a:pt x="2059623" y="221324"/>
                </a:moveTo>
                <a:lnTo>
                  <a:pt x="2126765" y="266919"/>
                </a:lnTo>
                <a:lnTo>
                  <a:pt x="2186839" y="314988"/>
                </a:lnTo>
                <a:lnTo>
                  <a:pt x="2239845" y="365258"/>
                </a:lnTo>
                <a:lnTo>
                  <a:pt x="2285784" y="417452"/>
                </a:lnTo>
                <a:lnTo>
                  <a:pt x="2324656" y="471297"/>
                </a:lnTo>
                <a:lnTo>
                  <a:pt x="2356460" y="526517"/>
                </a:lnTo>
                <a:lnTo>
                  <a:pt x="2381196" y="582838"/>
                </a:lnTo>
                <a:lnTo>
                  <a:pt x="2398865" y="639983"/>
                </a:lnTo>
                <a:lnTo>
                  <a:pt x="2409466" y="697678"/>
                </a:lnTo>
                <a:lnTo>
                  <a:pt x="2413000" y="755649"/>
                </a:lnTo>
                <a:lnTo>
                  <a:pt x="2409466" y="813619"/>
                </a:lnTo>
                <a:lnTo>
                  <a:pt x="2398865" y="871315"/>
                </a:lnTo>
                <a:lnTo>
                  <a:pt x="2381196" y="928460"/>
                </a:lnTo>
                <a:lnTo>
                  <a:pt x="2356460" y="984780"/>
                </a:lnTo>
                <a:lnTo>
                  <a:pt x="2324656" y="1040000"/>
                </a:lnTo>
                <a:lnTo>
                  <a:pt x="2285784" y="1093846"/>
                </a:lnTo>
                <a:lnTo>
                  <a:pt x="2239845" y="1146040"/>
                </a:lnTo>
                <a:lnTo>
                  <a:pt x="2186839" y="1196310"/>
                </a:lnTo>
                <a:lnTo>
                  <a:pt x="2126765" y="1244380"/>
                </a:lnTo>
                <a:lnTo>
                  <a:pt x="2059623" y="1289974"/>
                </a:lnTo>
                <a:lnTo>
                  <a:pt x="1986826" y="1332026"/>
                </a:lnTo>
                <a:lnTo>
                  <a:pt x="1910076" y="1369651"/>
                </a:lnTo>
                <a:lnTo>
                  <a:pt x="1829813" y="1402850"/>
                </a:lnTo>
                <a:lnTo>
                  <a:pt x="1746477" y="1431623"/>
                </a:lnTo>
                <a:lnTo>
                  <a:pt x="1660506" y="1455968"/>
                </a:lnTo>
                <a:lnTo>
                  <a:pt x="1572339" y="1475888"/>
                </a:lnTo>
                <a:lnTo>
                  <a:pt x="1482416" y="1491380"/>
                </a:lnTo>
                <a:lnTo>
                  <a:pt x="1391175" y="1502447"/>
                </a:lnTo>
                <a:lnTo>
                  <a:pt x="1299057" y="1509087"/>
                </a:lnTo>
                <a:lnTo>
                  <a:pt x="1206499" y="1511300"/>
                </a:lnTo>
                <a:lnTo>
                  <a:pt x="1113941" y="1509087"/>
                </a:lnTo>
                <a:lnTo>
                  <a:pt x="1021823" y="1502447"/>
                </a:lnTo>
                <a:lnTo>
                  <a:pt x="930582" y="1491380"/>
                </a:lnTo>
                <a:lnTo>
                  <a:pt x="840659" y="1475888"/>
                </a:lnTo>
                <a:lnTo>
                  <a:pt x="752492" y="1455968"/>
                </a:lnTo>
                <a:lnTo>
                  <a:pt x="666521" y="1431623"/>
                </a:lnTo>
                <a:lnTo>
                  <a:pt x="583185" y="1402850"/>
                </a:lnTo>
                <a:lnTo>
                  <a:pt x="502923" y="1369651"/>
                </a:lnTo>
                <a:lnTo>
                  <a:pt x="426173" y="1332026"/>
                </a:lnTo>
                <a:lnTo>
                  <a:pt x="353375" y="1289974"/>
                </a:lnTo>
                <a:lnTo>
                  <a:pt x="286234" y="1244380"/>
                </a:lnTo>
                <a:lnTo>
                  <a:pt x="226160" y="1196310"/>
                </a:lnTo>
                <a:lnTo>
                  <a:pt x="173154" y="1146040"/>
                </a:lnTo>
                <a:lnTo>
                  <a:pt x="127215" y="1093846"/>
                </a:lnTo>
                <a:lnTo>
                  <a:pt x="88343" y="1040000"/>
                </a:lnTo>
                <a:lnTo>
                  <a:pt x="56540" y="984780"/>
                </a:lnTo>
                <a:lnTo>
                  <a:pt x="31803" y="928460"/>
                </a:lnTo>
                <a:lnTo>
                  <a:pt x="14134" y="871315"/>
                </a:lnTo>
                <a:lnTo>
                  <a:pt x="3533" y="813619"/>
                </a:lnTo>
                <a:lnTo>
                  <a:pt x="0" y="755649"/>
                </a:lnTo>
                <a:lnTo>
                  <a:pt x="3533" y="697678"/>
                </a:lnTo>
                <a:lnTo>
                  <a:pt x="14134" y="639983"/>
                </a:lnTo>
                <a:lnTo>
                  <a:pt x="31803" y="582838"/>
                </a:lnTo>
                <a:lnTo>
                  <a:pt x="56540" y="526517"/>
                </a:lnTo>
                <a:lnTo>
                  <a:pt x="88343" y="471297"/>
                </a:lnTo>
                <a:lnTo>
                  <a:pt x="127215" y="417452"/>
                </a:lnTo>
                <a:lnTo>
                  <a:pt x="173154" y="365258"/>
                </a:lnTo>
                <a:lnTo>
                  <a:pt x="226160" y="314988"/>
                </a:lnTo>
                <a:lnTo>
                  <a:pt x="286234" y="266919"/>
                </a:lnTo>
                <a:lnTo>
                  <a:pt x="353375" y="221324"/>
                </a:lnTo>
                <a:lnTo>
                  <a:pt x="426173" y="179273"/>
                </a:lnTo>
                <a:lnTo>
                  <a:pt x="502923" y="141647"/>
                </a:lnTo>
                <a:lnTo>
                  <a:pt x="583185" y="108449"/>
                </a:lnTo>
                <a:lnTo>
                  <a:pt x="666521" y="79676"/>
                </a:lnTo>
                <a:lnTo>
                  <a:pt x="752492" y="55331"/>
                </a:lnTo>
                <a:lnTo>
                  <a:pt x="840659" y="35411"/>
                </a:lnTo>
                <a:lnTo>
                  <a:pt x="930582" y="19919"/>
                </a:lnTo>
                <a:lnTo>
                  <a:pt x="1021823" y="8853"/>
                </a:lnTo>
                <a:lnTo>
                  <a:pt x="1113941" y="2213"/>
                </a:lnTo>
                <a:lnTo>
                  <a:pt x="1206499" y="0"/>
                </a:lnTo>
                <a:lnTo>
                  <a:pt x="1299057" y="2213"/>
                </a:lnTo>
                <a:lnTo>
                  <a:pt x="1391175" y="8853"/>
                </a:lnTo>
                <a:lnTo>
                  <a:pt x="1482416" y="19919"/>
                </a:lnTo>
                <a:lnTo>
                  <a:pt x="1572339" y="35411"/>
                </a:lnTo>
                <a:lnTo>
                  <a:pt x="1660506" y="55331"/>
                </a:lnTo>
                <a:lnTo>
                  <a:pt x="1746477" y="79676"/>
                </a:lnTo>
                <a:lnTo>
                  <a:pt x="1829813" y="108449"/>
                </a:lnTo>
                <a:lnTo>
                  <a:pt x="1910076" y="141647"/>
                </a:lnTo>
                <a:lnTo>
                  <a:pt x="1986826" y="179273"/>
                </a:lnTo>
                <a:lnTo>
                  <a:pt x="2059623" y="221324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274447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Libraries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69100" y="4394200"/>
            <a:ext cx="1473200" cy="1485900"/>
          </a:xfrm>
          <a:custGeom>
            <a:avLst/>
            <a:gdLst/>
            <a:ahLst/>
            <a:cxnLst/>
            <a:rect l="l" t="t" r="r" b="b"/>
            <a:pathLst>
              <a:path w="1473200" h="1485900">
                <a:moveTo>
                  <a:pt x="1257454" y="217605"/>
                </a:moveTo>
                <a:lnTo>
                  <a:pt x="1298445" y="262433"/>
                </a:lnTo>
                <a:lnTo>
                  <a:pt x="1335122" y="309694"/>
                </a:lnTo>
                <a:lnTo>
                  <a:pt x="1367484" y="359119"/>
                </a:lnTo>
                <a:lnTo>
                  <a:pt x="1395531" y="410437"/>
                </a:lnTo>
                <a:lnTo>
                  <a:pt x="1419263" y="463377"/>
                </a:lnTo>
                <a:lnTo>
                  <a:pt x="1438680" y="517669"/>
                </a:lnTo>
                <a:lnTo>
                  <a:pt x="1453782" y="573042"/>
                </a:lnTo>
                <a:lnTo>
                  <a:pt x="1464569" y="629227"/>
                </a:lnTo>
                <a:lnTo>
                  <a:pt x="1471042" y="685953"/>
                </a:lnTo>
                <a:lnTo>
                  <a:pt x="1473199" y="742949"/>
                </a:lnTo>
                <a:lnTo>
                  <a:pt x="1471042" y="799945"/>
                </a:lnTo>
                <a:lnTo>
                  <a:pt x="1464569" y="856671"/>
                </a:lnTo>
                <a:lnTo>
                  <a:pt x="1453782" y="912856"/>
                </a:lnTo>
                <a:lnTo>
                  <a:pt x="1438680" y="968230"/>
                </a:lnTo>
                <a:lnTo>
                  <a:pt x="1419263" y="1022522"/>
                </a:lnTo>
                <a:lnTo>
                  <a:pt x="1395531" y="1075462"/>
                </a:lnTo>
                <a:lnTo>
                  <a:pt x="1367484" y="1126780"/>
                </a:lnTo>
                <a:lnTo>
                  <a:pt x="1335122" y="1176204"/>
                </a:lnTo>
                <a:lnTo>
                  <a:pt x="1298445" y="1223466"/>
                </a:lnTo>
                <a:lnTo>
                  <a:pt x="1257454" y="1268294"/>
                </a:lnTo>
                <a:lnTo>
                  <a:pt x="1213009" y="1309639"/>
                </a:lnTo>
                <a:lnTo>
                  <a:pt x="1166151" y="1346632"/>
                </a:lnTo>
                <a:lnTo>
                  <a:pt x="1117148" y="1379273"/>
                </a:lnTo>
                <a:lnTo>
                  <a:pt x="1066269" y="1407561"/>
                </a:lnTo>
                <a:lnTo>
                  <a:pt x="1013781" y="1431498"/>
                </a:lnTo>
                <a:lnTo>
                  <a:pt x="959953" y="1451082"/>
                </a:lnTo>
                <a:lnTo>
                  <a:pt x="905053" y="1466315"/>
                </a:lnTo>
                <a:lnTo>
                  <a:pt x="849348" y="1477195"/>
                </a:lnTo>
                <a:lnTo>
                  <a:pt x="793107" y="1483723"/>
                </a:lnTo>
                <a:lnTo>
                  <a:pt x="736598" y="1485899"/>
                </a:lnTo>
                <a:lnTo>
                  <a:pt x="680090" y="1483723"/>
                </a:lnTo>
                <a:lnTo>
                  <a:pt x="623849" y="1477195"/>
                </a:lnTo>
                <a:lnTo>
                  <a:pt x="568144" y="1466315"/>
                </a:lnTo>
                <a:lnTo>
                  <a:pt x="513244" y="1451082"/>
                </a:lnTo>
                <a:lnTo>
                  <a:pt x="459416" y="1431498"/>
                </a:lnTo>
                <a:lnTo>
                  <a:pt x="406928" y="1407561"/>
                </a:lnTo>
                <a:lnTo>
                  <a:pt x="356049" y="1379273"/>
                </a:lnTo>
                <a:lnTo>
                  <a:pt x="307047" y="1346632"/>
                </a:lnTo>
                <a:lnTo>
                  <a:pt x="260189" y="1309639"/>
                </a:lnTo>
                <a:lnTo>
                  <a:pt x="215745" y="1268294"/>
                </a:lnTo>
                <a:lnTo>
                  <a:pt x="174753" y="1223466"/>
                </a:lnTo>
                <a:lnTo>
                  <a:pt x="138076" y="1176204"/>
                </a:lnTo>
                <a:lnTo>
                  <a:pt x="105715" y="1126780"/>
                </a:lnTo>
                <a:lnTo>
                  <a:pt x="77668" y="1075462"/>
                </a:lnTo>
                <a:lnTo>
                  <a:pt x="53936" y="1022522"/>
                </a:lnTo>
                <a:lnTo>
                  <a:pt x="34519" y="968230"/>
                </a:lnTo>
                <a:lnTo>
                  <a:pt x="19417" y="912856"/>
                </a:lnTo>
                <a:lnTo>
                  <a:pt x="8629" y="856671"/>
                </a:lnTo>
                <a:lnTo>
                  <a:pt x="2157" y="799945"/>
                </a:lnTo>
                <a:lnTo>
                  <a:pt x="0" y="742949"/>
                </a:lnTo>
                <a:lnTo>
                  <a:pt x="2157" y="685953"/>
                </a:lnTo>
                <a:lnTo>
                  <a:pt x="8629" y="629227"/>
                </a:lnTo>
                <a:lnTo>
                  <a:pt x="19417" y="573042"/>
                </a:lnTo>
                <a:lnTo>
                  <a:pt x="34519" y="517669"/>
                </a:lnTo>
                <a:lnTo>
                  <a:pt x="53936" y="463377"/>
                </a:lnTo>
                <a:lnTo>
                  <a:pt x="77668" y="410437"/>
                </a:lnTo>
                <a:lnTo>
                  <a:pt x="105715" y="359119"/>
                </a:lnTo>
                <a:lnTo>
                  <a:pt x="138076" y="309694"/>
                </a:lnTo>
                <a:lnTo>
                  <a:pt x="174753" y="262433"/>
                </a:lnTo>
                <a:lnTo>
                  <a:pt x="215745" y="217605"/>
                </a:lnTo>
                <a:lnTo>
                  <a:pt x="260189" y="176260"/>
                </a:lnTo>
                <a:lnTo>
                  <a:pt x="307047" y="139267"/>
                </a:lnTo>
                <a:lnTo>
                  <a:pt x="356049" y="106626"/>
                </a:lnTo>
                <a:lnTo>
                  <a:pt x="406928" y="78337"/>
                </a:lnTo>
                <a:lnTo>
                  <a:pt x="459416" y="54401"/>
                </a:lnTo>
                <a:lnTo>
                  <a:pt x="513244" y="34816"/>
                </a:lnTo>
                <a:lnTo>
                  <a:pt x="568144" y="19584"/>
                </a:lnTo>
                <a:lnTo>
                  <a:pt x="623849" y="8704"/>
                </a:lnTo>
                <a:lnTo>
                  <a:pt x="680090" y="2176"/>
                </a:lnTo>
                <a:lnTo>
                  <a:pt x="736598" y="0"/>
                </a:lnTo>
                <a:lnTo>
                  <a:pt x="793107" y="2176"/>
                </a:lnTo>
                <a:lnTo>
                  <a:pt x="849348" y="8704"/>
                </a:lnTo>
                <a:lnTo>
                  <a:pt x="905053" y="19584"/>
                </a:lnTo>
                <a:lnTo>
                  <a:pt x="959953" y="34816"/>
                </a:lnTo>
                <a:lnTo>
                  <a:pt x="1013781" y="54401"/>
                </a:lnTo>
                <a:lnTo>
                  <a:pt x="1066269" y="78337"/>
                </a:lnTo>
                <a:lnTo>
                  <a:pt x="1117148" y="106626"/>
                </a:lnTo>
                <a:lnTo>
                  <a:pt x="1166151" y="139267"/>
                </a:lnTo>
                <a:lnTo>
                  <a:pt x="1213009" y="176260"/>
                </a:lnTo>
                <a:lnTo>
                  <a:pt x="1257454" y="217605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308419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 Handlers</a:t>
            </a:r>
            <a:endParaRPr sz="4800">
              <a:latin typeface="Arial"/>
              <a:cs typeface="Arial"/>
            </a:endParaRPr>
          </a:p>
          <a:p>
            <a:pPr marL="393700" marR="24193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2700" y="4356100"/>
            <a:ext cx="1473200" cy="1485900"/>
          </a:xfrm>
          <a:custGeom>
            <a:avLst/>
            <a:gdLst/>
            <a:ahLst/>
            <a:cxnLst/>
            <a:rect l="l" t="t" r="r" b="b"/>
            <a:pathLst>
              <a:path w="1473200" h="1485900">
                <a:moveTo>
                  <a:pt x="1257454" y="217605"/>
                </a:moveTo>
                <a:lnTo>
                  <a:pt x="1298445" y="262433"/>
                </a:lnTo>
                <a:lnTo>
                  <a:pt x="1335122" y="309694"/>
                </a:lnTo>
                <a:lnTo>
                  <a:pt x="1367484" y="359119"/>
                </a:lnTo>
                <a:lnTo>
                  <a:pt x="1395531" y="410437"/>
                </a:lnTo>
                <a:lnTo>
                  <a:pt x="1419263" y="463377"/>
                </a:lnTo>
                <a:lnTo>
                  <a:pt x="1438680" y="517669"/>
                </a:lnTo>
                <a:lnTo>
                  <a:pt x="1453782" y="573042"/>
                </a:lnTo>
                <a:lnTo>
                  <a:pt x="1464569" y="629227"/>
                </a:lnTo>
                <a:lnTo>
                  <a:pt x="1471042" y="685953"/>
                </a:lnTo>
                <a:lnTo>
                  <a:pt x="1473199" y="742949"/>
                </a:lnTo>
                <a:lnTo>
                  <a:pt x="1471042" y="799945"/>
                </a:lnTo>
                <a:lnTo>
                  <a:pt x="1464569" y="856671"/>
                </a:lnTo>
                <a:lnTo>
                  <a:pt x="1453782" y="912856"/>
                </a:lnTo>
                <a:lnTo>
                  <a:pt x="1438680" y="968230"/>
                </a:lnTo>
                <a:lnTo>
                  <a:pt x="1419263" y="1022522"/>
                </a:lnTo>
                <a:lnTo>
                  <a:pt x="1395531" y="1075462"/>
                </a:lnTo>
                <a:lnTo>
                  <a:pt x="1367484" y="1126780"/>
                </a:lnTo>
                <a:lnTo>
                  <a:pt x="1335122" y="1176204"/>
                </a:lnTo>
                <a:lnTo>
                  <a:pt x="1298445" y="1223466"/>
                </a:lnTo>
                <a:lnTo>
                  <a:pt x="1257454" y="1268294"/>
                </a:lnTo>
                <a:lnTo>
                  <a:pt x="1213009" y="1309639"/>
                </a:lnTo>
                <a:lnTo>
                  <a:pt x="1166151" y="1346632"/>
                </a:lnTo>
                <a:lnTo>
                  <a:pt x="1117148" y="1379273"/>
                </a:lnTo>
                <a:lnTo>
                  <a:pt x="1066269" y="1407561"/>
                </a:lnTo>
                <a:lnTo>
                  <a:pt x="1013781" y="1431498"/>
                </a:lnTo>
                <a:lnTo>
                  <a:pt x="959953" y="1451082"/>
                </a:lnTo>
                <a:lnTo>
                  <a:pt x="905053" y="1466315"/>
                </a:lnTo>
                <a:lnTo>
                  <a:pt x="849348" y="1477195"/>
                </a:lnTo>
                <a:lnTo>
                  <a:pt x="793107" y="1483723"/>
                </a:lnTo>
                <a:lnTo>
                  <a:pt x="736598" y="1485899"/>
                </a:lnTo>
                <a:lnTo>
                  <a:pt x="680090" y="1483723"/>
                </a:lnTo>
                <a:lnTo>
                  <a:pt x="623849" y="1477195"/>
                </a:lnTo>
                <a:lnTo>
                  <a:pt x="568144" y="1466315"/>
                </a:lnTo>
                <a:lnTo>
                  <a:pt x="513244" y="1451082"/>
                </a:lnTo>
                <a:lnTo>
                  <a:pt x="459416" y="1431498"/>
                </a:lnTo>
                <a:lnTo>
                  <a:pt x="406928" y="1407561"/>
                </a:lnTo>
                <a:lnTo>
                  <a:pt x="356049" y="1379273"/>
                </a:lnTo>
                <a:lnTo>
                  <a:pt x="307047" y="1346632"/>
                </a:lnTo>
                <a:lnTo>
                  <a:pt x="260189" y="1309639"/>
                </a:lnTo>
                <a:lnTo>
                  <a:pt x="215745" y="1268294"/>
                </a:lnTo>
                <a:lnTo>
                  <a:pt x="174753" y="1223466"/>
                </a:lnTo>
                <a:lnTo>
                  <a:pt x="138076" y="1176204"/>
                </a:lnTo>
                <a:lnTo>
                  <a:pt x="105715" y="1126780"/>
                </a:lnTo>
                <a:lnTo>
                  <a:pt x="77668" y="1075462"/>
                </a:lnTo>
                <a:lnTo>
                  <a:pt x="53936" y="1022522"/>
                </a:lnTo>
                <a:lnTo>
                  <a:pt x="34519" y="968230"/>
                </a:lnTo>
                <a:lnTo>
                  <a:pt x="19417" y="912856"/>
                </a:lnTo>
                <a:lnTo>
                  <a:pt x="8629" y="856671"/>
                </a:lnTo>
                <a:lnTo>
                  <a:pt x="2157" y="799945"/>
                </a:lnTo>
                <a:lnTo>
                  <a:pt x="0" y="742949"/>
                </a:lnTo>
                <a:lnTo>
                  <a:pt x="2157" y="685953"/>
                </a:lnTo>
                <a:lnTo>
                  <a:pt x="8629" y="629227"/>
                </a:lnTo>
                <a:lnTo>
                  <a:pt x="19417" y="573042"/>
                </a:lnTo>
                <a:lnTo>
                  <a:pt x="34519" y="517669"/>
                </a:lnTo>
                <a:lnTo>
                  <a:pt x="53936" y="463377"/>
                </a:lnTo>
                <a:lnTo>
                  <a:pt x="77668" y="410437"/>
                </a:lnTo>
                <a:lnTo>
                  <a:pt x="105715" y="359119"/>
                </a:lnTo>
                <a:lnTo>
                  <a:pt x="138076" y="309694"/>
                </a:lnTo>
                <a:lnTo>
                  <a:pt x="174753" y="262433"/>
                </a:lnTo>
                <a:lnTo>
                  <a:pt x="215745" y="217605"/>
                </a:lnTo>
                <a:lnTo>
                  <a:pt x="260189" y="176260"/>
                </a:lnTo>
                <a:lnTo>
                  <a:pt x="307047" y="139267"/>
                </a:lnTo>
                <a:lnTo>
                  <a:pt x="356049" y="106626"/>
                </a:lnTo>
                <a:lnTo>
                  <a:pt x="406928" y="78337"/>
                </a:lnTo>
                <a:lnTo>
                  <a:pt x="459416" y="54401"/>
                </a:lnTo>
                <a:lnTo>
                  <a:pt x="513244" y="34816"/>
                </a:lnTo>
                <a:lnTo>
                  <a:pt x="568144" y="19584"/>
                </a:lnTo>
                <a:lnTo>
                  <a:pt x="623849" y="8704"/>
                </a:lnTo>
                <a:lnTo>
                  <a:pt x="680090" y="2176"/>
                </a:lnTo>
                <a:lnTo>
                  <a:pt x="736598" y="0"/>
                </a:lnTo>
                <a:lnTo>
                  <a:pt x="793107" y="2176"/>
                </a:lnTo>
                <a:lnTo>
                  <a:pt x="849348" y="8704"/>
                </a:lnTo>
                <a:lnTo>
                  <a:pt x="905053" y="19584"/>
                </a:lnTo>
                <a:lnTo>
                  <a:pt x="959953" y="34816"/>
                </a:lnTo>
                <a:lnTo>
                  <a:pt x="1013781" y="54401"/>
                </a:lnTo>
                <a:lnTo>
                  <a:pt x="1066269" y="78337"/>
                </a:lnTo>
                <a:lnTo>
                  <a:pt x="1117148" y="106626"/>
                </a:lnTo>
                <a:lnTo>
                  <a:pt x="1166151" y="139267"/>
                </a:lnTo>
                <a:lnTo>
                  <a:pt x="1213009" y="176260"/>
                </a:lnTo>
                <a:lnTo>
                  <a:pt x="1257454" y="217605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_c</a:t>
            </a:r>
            <a:r>
              <a:rPr spc="-10" dirty="0"/>
              <a:t>on</a:t>
            </a:r>
            <a:r>
              <a:rPr dirty="0"/>
              <a:t>tex</a:t>
            </a:r>
            <a:r>
              <a:rPr spc="-5" dirty="0"/>
              <a:t>t?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1157585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00" spc="10" dirty="0">
                <a:latin typeface="Arial"/>
                <a:cs typeface="Arial"/>
              </a:rPr>
              <a:t>Ma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5" dirty="0">
                <a:latin typeface="Arial"/>
                <a:cs typeface="Arial"/>
              </a:rPr>
              <a:t>ob</a:t>
            </a:r>
            <a:r>
              <a:rPr sz="4400" dirty="0">
                <a:latin typeface="Arial"/>
                <a:cs typeface="Arial"/>
              </a:rPr>
              <a:t>j</a:t>
            </a:r>
            <a:r>
              <a:rPr sz="4400" spc="5" dirty="0">
                <a:latin typeface="Arial"/>
                <a:cs typeface="Arial"/>
              </a:rPr>
              <a:t>ect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Che</a:t>
            </a:r>
            <a:r>
              <a:rPr sz="4400" dirty="0">
                <a:latin typeface="Arial"/>
                <a:cs typeface="Arial"/>
              </a:rPr>
              <a:t>f </a:t>
            </a:r>
            <a:r>
              <a:rPr sz="4400" spc="5" dirty="0">
                <a:latin typeface="Arial"/>
                <a:cs typeface="Arial"/>
              </a:rPr>
              <a:t>run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node</a:t>
            </a:r>
            <a:endParaRPr sz="440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10" dirty="0">
                <a:latin typeface="Arial"/>
                <a:cs typeface="Arial"/>
              </a:rPr>
              <a:t>mp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an</a:t>
            </a:r>
            <a:r>
              <a:rPr sz="4400" dirty="0">
                <a:latin typeface="Arial"/>
                <a:cs typeface="Arial"/>
              </a:rPr>
              <a:t>t </a:t>
            </a:r>
            <a:r>
              <a:rPr sz="4400" spc="5" dirty="0">
                <a:latin typeface="Arial"/>
                <a:cs typeface="Arial"/>
              </a:rPr>
              <a:t>pa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f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h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erarchy:</a:t>
            </a:r>
            <a:endParaRPr sz="4400" dirty="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14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run_context</a:t>
            </a:r>
            <a:endParaRPr sz="3350" dirty="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node</a:t>
            </a:r>
            <a:endParaRPr sz="3350" dirty="0">
              <a:latin typeface="Courier New"/>
              <a:cs typeface="Courier New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chef_environment</a:t>
            </a:r>
            <a:endParaRPr sz="3350" dirty="0">
              <a:latin typeface="Courier New"/>
              <a:cs typeface="Courier New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run_status</a:t>
            </a:r>
            <a:endParaRPr sz="3350" dirty="0">
              <a:latin typeface="Courier New"/>
              <a:cs typeface="Courier New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run_state</a:t>
            </a:r>
            <a:endParaRPr sz="3350" dirty="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cookbook_collection</a:t>
            </a:r>
            <a:endParaRPr sz="3350" dirty="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resource_collection</a:t>
            </a:r>
            <a:endParaRPr sz="3350" dirty="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events</a:t>
            </a:r>
            <a:endParaRPr sz="33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</a:t>
            </a:r>
            <a:r>
              <a:rPr spc="-5" dirty="0"/>
              <a:t>t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2830810" cy="552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Hangs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9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Courier New"/>
                <a:cs typeface="Courier New"/>
              </a:rPr>
              <a:t>node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curren</a:t>
            </a:r>
            <a:r>
              <a:rPr sz="4400" spc="-5" dirty="0">
                <a:latin typeface="Arial"/>
                <a:cs typeface="Arial"/>
              </a:rPr>
              <a:t>t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6032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converged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during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hods</a:t>
            </a:r>
            <a:r>
              <a:rPr sz="4400" spc="-5" dirty="0">
                <a:latin typeface="Arial"/>
                <a:cs typeface="Arial"/>
              </a:rPr>
              <a:t> (</a:t>
            </a:r>
            <a:r>
              <a:rPr sz="4400" dirty="0">
                <a:latin typeface="Courier New"/>
                <a:cs typeface="Courier New"/>
              </a:rPr>
              <a:t>success?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Arial"/>
                <a:cs typeface="Arial"/>
              </a:rPr>
              <a:t>/ </a:t>
            </a:r>
            <a:r>
              <a:rPr sz="4400" dirty="0">
                <a:latin typeface="Courier New"/>
                <a:cs typeface="Courier New"/>
              </a:rPr>
              <a:t>failed?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e’ll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la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_state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6264910" cy="519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Hash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hangs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9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400" dirty="0">
                <a:latin typeface="Courier New"/>
                <a:cs typeface="Courier New"/>
              </a:rPr>
              <a:t>node</a:t>
            </a:r>
          </a:p>
          <a:p>
            <a:pPr marL="393700" marR="542925" indent="-381000">
              <a:lnSpc>
                <a:spcPts val="5500"/>
              </a:lnSpc>
              <a:spcBef>
                <a:spcPts val="1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ash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ransien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 during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7124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8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ransmi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 be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ween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resources</a:t>
            </a:r>
          </a:p>
        </p:txBody>
      </p:sp>
      <p:sp>
        <p:nvSpPr>
          <p:cNvPr id="41" name="object 41"/>
          <p:cNvSpPr/>
          <p:nvPr/>
        </p:nvSpPr>
        <p:spPr>
          <a:xfrm>
            <a:off x="9182100" y="1638300"/>
            <a:ext cx="7061200" cy="716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560</Words>
  <Application>Microsoft Macintosh PowerPoint</Application>
  <PresentationFormat>Custom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Chef Client Run Internals</vt:lpstr>
      <vt:lpstr>Lesson Objectives</vt:lpstr>
      <vt:lpstr>Remember This From Fundamentals?</vt:lpstr>
      <vt:lpstr>Customizations</vt:lpstr>
      <vt:lpstr>Customizations</vt:lpstr>
      <vt:lpstr>Customizations</vt:lpstr>
      <vt:lpstr>What is the run_context?</vt:lpstr>
      <vt:lpstr>What is the run_status?</vt:lpstr>
      <vt:lpstr>What is the run_state?</vt:lpstr>
      <vt:lpstr>The Problem and Success Criteria</vt:lpstr>
      <vt:lpstr>Exercise: Edit Apache recipe</vt:lpstr>
      <vt:lpstr>ruby_block resource</vt:lpstr>
      <vt:lpstr>node.run_state</vt:lpstr>
      <vt:lpstr>Lazy parameter evaluation</vt:lpstr>
      <vt:lpstr>Upload the new apache cookbook</vt:lpstr>
      <vt:lpstr>Run Chef Client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41</cp:revision>
  <dcterms:created xsi:type="dcterms:W3CDTF">2015-06-04T12:17:04Z</dcterms:created>
  <dcterms:modified xsi:type="dcterms:W3CDTF">2015-07-17T03:10:59Z</dcterms:modified>
</cp:coreProperties>
</file>