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7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r>
              <a:rPr sz="1800" spc="-10" dirty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sz="1800" dirty="0">
                <a:solidFill>
                  <a:srgbClr val="A1C3E5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4449603" y="8889347"/>
            <a:ext cx="69850" cy="76200"/>
          </a:xfrm>
          <a:custGeom>
            <a:avLst/>
            <a:gdLst/>
            <a:ahLst/>
            <a:cxnLst/>
            <a:rect l="l" t="t" r="r" b="b"/>
            <a:pathLst>
              <a:path w="69850" h="76200">
                <a:moveTo>
                  <a:pt x="34007" y="0"/>
                </a:moveTo>
                <a:lnTo>
                  <a:pt x="20215" y="4098"/>
                </a:lnTo>
                <a:lnTo>
                  <a:pt x="9467" y="12596"/>
                </a:lnTo>
                <a:lnTo>
                  <a:pt x="2487" y="24376"/>
                </a:lnTo>
                <a:lnTo>
                  <a:pt x="0" y="38322"/>
                </a:lnTo>
                <a:lnTo>
                  <a:pt x="0" y="38535"/>
                </a:lnTo>
                <a:lnTo>
                  <a:pt x="29305" y="74413"/>
                </a:lnTo>
                <a:lnTo>
                  <a:pt x="46971" y="76064"/>
                </a:lnTo>
                <a:lnTo>
                  <a:pt x="59421" y="71832"/>
                </a:lnTo>
                <a:lnTo>
                  <a:pt x="69227" y="65248"/>
                </a:lnTo>
                <a:lnTo>
                  <a:pt x="69227" y="63280"/>
                </a:lnTo>
                <a:lnTo>
                  <a:pt x="44271" y="63280"/>
                </a:lnTo>
                <a:lnTo>
                  <a:pt x="26472" y="61967"/>
                </a:lnTo>
                <a:lnTo>
                  <a:pt x="17054" y="52512"/>
                </a:lnTo>
                <a:lnTo>
                  <a:pt x="13639" y="38322"/>
                </a:lnTo>
                <a:lnTo>
                  <a:pt x="16016" y="26647"/>
                </a:lnTo>
                <a:lnTo>
                  <a:pt x="24599" y="15974"/>
                </a:lnTo>
                <a:lnTo>
                  <a:pt x="37617" y="11823"/>
                </a:lnTo>
                <a:lnTo>
                  <a:pt x="59553" y="11823"/>
                </a:lnTo>
                <a:lnTo>
                  <a:pt x="60513" y="5486"/>
                </a:lnTo>
                <a:lnTo>
                  <a:pt x="49679" y="1304"/>
                </a:lnTo>
                <a:lnTo>
                  <a:pt x="34007" y="0"/>
                </a:lnTo>
                <a:close/>
              </a:path>
              <a:path w="69850" h="76200">
                <a:moveTo>
                  <a:pt x="69227" y="33959"/>
                </a:moveTo>
                <a:lnTo>
                  <a:pt x="37731" y="33959"/>
                </a:lnTo>
                <a:lnTo>
                  <a:pt x="37731" y="45346"/>
                </a:lnTo>
                <a:lnTo>
                  <a:pt x="56642" y="45346"/>
                </a:lnTo>
                <a:lnTo>
                  <a:pt x="53778" y="61083"/>
                </a:lnTo>
                <a:lnTo>
                  <a:pt x="44271" y="63280"/>
                </a:lnTo>
                <a:lnTo>
                  <a:pt x="69227" y="63280"/>
                </a:lnTo>
                <a:lnTo>
                  <a:pt x="69227" y="33959"/>
                </a:lnTo>
                <a:close/>
              </a:path>
              <a:path w="69850" h="76200">
                <a:moveTo>
                  <a:pt x="59553" y="11823"/>
                </a:moveTo>
                <a:lnTo>
                  <a:pt x="47028" y="11823"/>
                </a:lnTo>
                <a:lnTo>
                  <a:pt x="52628" y="14904"/>
                </a:lnTo>
                <a:lnTo>
                  <a:pt x="58343" y="19805"/>
                </a:lnTo>
                <a:lnTo>
                  <a:pt x="59553" y="1182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4558962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3004" y="62800"/>
                </a:lnTo>
                <a:lnTo>
                  <a:pt x="13004" y="42792"/>
                </a:lnTo>
                <a:lnTo>
                  <a:pt x="50101" y="42792"/>
                </a:lnTo>
                <a:lnTo>
                  <a:pt x="50101" y="31080"/>
                </a:lnTo>
                <a:lnTo>
                  <a:pt x="13004" y="31080"/>
                </a:lnTo>
                <a:lnTo>
                  <a:pt x="13004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4647722" y="8890415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36575" y="12137"/>
                </a:moveTo>
                <a:lnTo>
                  <a:pt x="23469" y="12137"/>
                </a:lnTo>
                <a:lnTo>
                  <a:pt x="23469" y="74511"/>
                </a:lnTo>
                <a:lnTo>
                  <a:pt x="36575" y="74511"/>
                </a:lnTo>
                <a:lnTo>
                  <a:pt x="36575" y="12137"/>
                </a:lnTo>
                <a:close/>
              </a:path>
              <a:path w="60325" h="74929">
                <a:moveTo>
                  <a:pt x="60032" y="0"/>
                </a:moveTo>
                <a:lnTo>
                  <a:pt x="0" y="0"/>
                </a:lnTo>
                <a:lnTo>
                  <a:pt x="0" y="12137"/>
                </a:lnTo>
                <a:lnTo>
                  <a:pt x="60032" y="12137"/>
                </a:lnTo>
                <a:lnTo>
                  <a:pt x="6003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37422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5" y="74364"/>
                </a:lnTo>
                <a:lnTo>
                  <a:pt x="46218" y="76103"/>
                </a:lnTo>
                <a:lnTo>
                  <a:pt x="58074" y="71593"/>
                </a:lnTo>
                <a:lnTo>
                  <a:pt x="67640" y="63655"/>
                </a:lnTo>
                <a:lnTo>
                  <a:pt x="64478" y="62684"/>
                </a:lnTo>
                <a:lnTo>
                  <a:pt x="43914" y="62684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3" y="11826"/>
                </a:lnTo>
                <a:lnTo>
                  <a:pt x="60765" y="6253"/>
                </a:lnTo>
                <a:lnTo>
                  <a:pt x="49929" y="1592"/>
                </a:lnTo>
                <a:lnTo>
                  <a:pt x="33990" y="0"/>
                </a:lnTo>
                <a:close/>
              </a:path>
              <a:path w="67944" h="76200">
                <a:moveTo>
                  <a:pt x="53908" y="59437"/>
                </a:moveTo>
                <a:lnTo>
                  <a:pt x="43914" y="62684"/>
                </a:lnTo>
                <a:lnTo>
                  <a:pt x="64478" y="62684"/>
                </a:lnTo>
                <a:lnTo>
                  <a:pt x="53908" y="59437"/>
                </a:lnTo>
                <a:close/>
              </a:path>
              <a:path w="67944" h="76200">
                <a:moveTo>
                  <a:pt x="60013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3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841931" y="8890416"/>
            <a:ext cx="61594" cy="74930"/>
          </a:xfrm>
          <a:custGeom>
            <a:avLst/>
            <a:gdLst/>
            <a:ahLst/>
            <a:cxnLst/>
            <a:rect l="l" t="t" r="r" b="b"/>
            <a:pathLst>
              <a:path w="61594" h="74929">
                <a:moveTo>
                  <a:pt x="12992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3106"/>
                </a:lnTo>
                <a:lnTo>
                  <a:pt x="61302" y="43106"/>
                </a:lnTo>
                <a:lnTo>
                  <a:pt x="61302" y="30974"/>
                </a:lnTo>
                <a:lnTo>
                  <a:pt x="12992" y="30974"/>
                </a:lnTo>
                <a:lnTo>
                  <a:pt x="12992" y="0"/>
                </a:lnTo>
                <a:close/>
              </a:path>
              <a:path w="61594" h="74929">
                <a:moveTo>
                  <a:pt x="61302" y="43106"/>
                </a:moveTo>
                <a:lnTo>
                  <a:pt x="48298" y="43106"/>
                </a:lnTo>
                <a:lnTo>
                  <a:pt x="48298" y="74506"/>
                </a:lnTo>
                <a:lnTo>
                  <a:pt x="61302" y="74506"/>
                </a:lnTo>
                <a:lnTo>
                  <a:pt x="61302" y="43106"/>
                </a:lnTo>
                <a:close/>
              </a:path>
              <a:path w="61594" h="74929">
                <a:moveTo>
                  <a:pt x="61302" y="0"/>
                </a:moveTo>
                <a:lnTo>
                  <a:pt x="48298" y="0"/>
                </a:lnTo>
                <a:lnTo>
                  <a:pt x="48298" y="30974"/>
                </a:lnTo>
                <a:lnTo>
                  <a:pt x="61302" y="30974"/>
                </a:lnTo>
                <a:lnTo>
                  <a:pt x="61302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45487" y="8890416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4851" y="0"/>
                </a:moveTo>
                <a:lnTo>
                  <a:pt x="0" y="0"/>
                </a:lnTo>
                <a:lnTo>
                  <a:pt x="0" y="74506"/>
                </a:lnTo>
                <a:lnTo>
                  <a:pt x="55384" y="74506"/>
                </a:lnTo>
                <a:lnTo>
                  <a:pt x="55384" y="62800"/>
                </a:lnTo>
                <a:lnTo>
                  <a:pt x="12992" y="62800"/>
                </a:lnTo>
                <a:lnTo>
                  <a:pt x="12992" y="42792"/>
                </a:lnTo>
                <a:lnTo>
                  <a:pt x="50088" y="42792"/>
                </a:lnTo>
                <a:lnTo>
                  <a:pt x="50088" y="31080"/>
                </a:lnTo>
                <a:lnTo>
                  <a:pt x="12992" y="31080"/>
                </a:lnTo>
                <a:lnTo>
                  <a:pt x="12992" y="11711"/>
                </a:lnTo>
                <a:lnTo>
                  <a:pt x="54851" y="11711"/>
                </a:lnTo>
                <a:lnTo>
                  <a:pt x="54851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039530" y="8890416"/>
            <a:ext cx="55244" cy="74930"/>
          </a:xfrm>
          <a:custGeom>
            <a:avLst/>
            <a:gdLst/>
            <a:ahLst/>
            <a:cxnLst/>
            <a:rect l="l" t="t" r="r" b="b"/>
            <a:pathLst>
              <a:path w="55244" h="74929">
                <a:moveTo>
                  <a:pt x="55067" y="0"/>
                </a:moveTo>
                <a:lnTo>
                  <a:pt x="0" y="0"/>
                </a:lnTo>
                <a:lnTo>
                  <a:pt x="0" y="74506"/>
                </a:lnTo>
                <a:lnTo>
                  <a:pt x="12992" y="74506"/>
                </a:lnTo>
                <a:lnTo>
                  <a:pt x="12992" y="44175"/>
                </a:lnTo>
                <a:lnTo>
                  <a:pt x="50304" y="44175"/>
                </a:lnTo>
                <a:lnTo>
                  <a:pt x="50304" y="32251"/>
                </a:lnTo>
                <a:lnTo>
                  <a:pt x="12992" y="32251"/>
                </a:lnTo>
                <a:lnTo>
                  <a:pt x="12992" y="11924"/>
                </a:lnTo>
                <a:lnTo>
                  <a:pt x="55067" y="11924"/>
                </a:lnTo>
                <a:lnTo>
                  <a:pt x="5506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119185" y="8957635"/>
            <a:ext cx="14604" cy="0"/>
          </a:xfrm>
          <a:custGeom>
            <a:avLst/>
            <a:gdLst/>
            <a:ahLst/>
            <a:cxnLst/>
            <a:rect l="l" t="t" r="r" b="b"/>
            <a:pathLst>
              <a:path w="14605">
                <a:moveTo>
                  <a:pt x="0" y="0"/>
                </a:moveTo>
                <a:lnTo>
                  <a:pt x="14058" y="0"/>
                </a:lnTo>
              </a:path>
            </a:pathLst>
          </a:custGeom>
          <a:ln w="14584">
            <a:solidFill>
              <a:srgbClr val="F58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65678" y="8889343"/>
            <a:ext cx="67945" cy="76200"/>
          </a:xfrm>
          <a:custGeom>
            <a:avLst/>
            <a:gdLst/>
            <a:ahLst/>
            <a:cxnLst/>
            <a:rect l="l" t="t" r="r" b="b"/>
            <a:pathLst>
              <a:path w="67944" h="76200">
                <a:moveTo>
                  <a:pt x="33990" y="0"/>
                </a:moveTo>
                <a:lnTo>
                  <a:pt x="20171" y="4041"/>
                </a:lnTo>
                <a:lnTo>
                  <a:pt x="9432" y="12471"/>
                </a:lnTo>
                <a:lnTo>
                  <a:pt x="2474" y="24246"/>
                </a:lnTo>
                <a:lnTo>
                  <a:pt x="0" y="38326"/>
                </a:lnTo>
                <a:lnTo>
                  <a:pt x="0" y="38539"/>
                </a:lnTo>
                <a:lnTo>
                  <a:pt x="29118" y="74364"/>
                </a:lnTo>
                <a:lnTo>
                  <a:pt x="46222" y="76101"/>
                </a:lnTo>
                <a:lnTo>
                  <a:pt x="58077" y="71591"/>
                </a:lnTo>
                <a:lnTo>
                  <a:pt x="67640" y="63655"/>
                </a:lnTo>
                <a:lnTo>
                  <a:pt x="64479" y="62683"/>
                </a:lnTo>
                <a:lnTo>
                  <a:pt x="43918" y="62683"/>
                </a:lnTo>
                <a:lnTo>
                  <a:pt x="26698" y="61955"/>
                </a:lnTo>
                <a:lnTo>
                  <a:pt x="17182" y="52350"/>
                </a:lnTo>
                <a:lnTo>
                  <a:pt x="13639" y="38326"/>
                </a:lnTo>
                <a:lnTo>
                  <a:pt x="16102" y="26296"/>
                </a:lnTo>
                <a:lnTo>
                  <a:pt x="24761" y="15835"/>
                </a:lnTo>
                <a:lnTo>
                  <a:pt x="38049" y="11826"/>
                </a:lnTo>
                <a:lnTo>
                  <a:pt x="60014" y="11826"/>
                </a:lnTo>
                <a:lnTo>
                  <a:pt x="60766" y="6257"/>
                </a:lnTo>
                <a:lnTo>
                  <a:pt x="49933" y="1593"/>
                </a:lnTo>
                <a:lnTo>
                  <a:pt x="33990" y="0"/>
                </a:lnTo>
                <a:close/>
              </a:path>
              <a:path w="67944" h="76200">
                <a:moveTo>
                  <a:pt x="53909" y="59434"/>
                </a:moveTo>
                <a:lnTo>
                  <a:pt x="43918" y="62683"/>
                </a:lnTo>
                <a:lnTo>
                  <a:pt x="64479" y="62683"/>
                </a:lnTo>
                <a:lnTo>
                  <a:pt x="53909" y="59434"/>
                </a:lnTo>
                <a:close/>
              </a:path>
              <a:path w="67944" h="76200">
                <a:moveTo>
                  <a:pt x="60014" y="11826"/>
                </a:moveTo>
                <a:lnTo>
                  <a:pt x="46507" y="11826"/>
                </a:lnTo>
                <a:lnTo>
                  <a:pt x="52844" y="15546"/>
                </a:lnTo>
                <a:lnTo>
                  <a:pt x="58762" y="21085"/>
                </a:lnTo>
                <a:lnTo>
                  <a:pt x="60014" y="11826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264790" y="8889398"/>
            <a:ext cx="77470" cy="76835"/>
          </a:xfrm>
          <a:custGeom>
            <a:avLst/>
            <a:gdLst/>
            <a:ahLst/>
            <a:cxnLst/>
            <a:rect l="l" t="t" r="r" b="b"/>
            <a:pathLst>
              <a:path w="77469" h="76834">
                <a:moveTo>
                  <a:pt x="34062" y="0"/>
                </a:moveTo>
                <a:lnTo>
                  <a:pt x="20222" y="4186"/>
                </a:lnTo>
                <a:lnTo>
                  <a:pt x="9459" y="12670"/>
                </a:lnTo>
                <a:lnTo>
                  <a:pt x="2482" y="24386"/>
                </a:lnTo>
                <a:lnTo>
                  <a:pt x="0" y="38271"/>
                </a:lnTo>
                <a:lnTo>
                  <a:pt x="0" y="38484"/>
                </a:lnTo>
                <a:lnTo>
                  <a:pt x="26974" y="74326"/>
                </a:lnTo>
                <a:lnTo>
                  <a:pt x="43292" y="76542"/>
                </a:lnTo>
                <a:lnTo>
                  <a:pt x="57133" y="72355"/>
                </a:lnTo>
                <a:lnTo>
                  <a:pt x="67896" y="63872"/>
                </a:lnTo>
                <a:lnTo>
                  <a:pt x="69194" y="61691"/>
                </a:lnTo>
                <a:lnTo>
                  <a:pt x="26700" y="61691"/>
                </a:lnTo>
                <a:lnTo>
                  <a:pt x="17157" y="52073"/>
                </a:lnTo>
                <a:lnTo>
                  <a:pt x="13627" y="38271"/>
                </a:lnTo>
                <a:lnTo>
                  <a:pt x="14827" y="30031"/>
                </a:lnTo>
                <a:lnTo>
                  <a:pt x="20826" y="20892"/>
                </a:lnTo>
                <a:lnTo>
                  <a:pt x="32524" y="15358"/>
                </a:lnTo>
                <a:lnTo>
                  <a:pt x="50653" y="14853"/>
                </a:lnTo>
                <a:lnTo>
                  <a:pt x="68773" y="14853"/>
                </a:lnTo>
                <a:lnTo>
                  <a:pt x="63094" y="8618"/>
                </a:lnTo>
                <a:lnTo>
                  <a:pt x="50381" y="2216"/>
                </a:lnTo>
                <a:lnTo>
                  <a:pt x="34062" y="0"/>
                </a:lnTo>
                <a:close/>
              </a:path>
              <a:path w="77469" h="76834">
                <a:moveTo>
                  <a:pt x="68773" y="14853"/>
                </a:moveTo>
                <a:lnTo>
                  <a:pt x="50653" y="14853"/>
                </a:lnTo>
                <a:lnTo>
                  <a:pt x="60197" y="24469"/>
                </a:lnTo>
                <a:lnTo>
                  <a:pt x="63728" y="38271"/>
                </a:lnTo>
                <a:lnTo>
                  <a:pt x="63728" y="38484"/>
                </a:lnTo>
                <a:lnTo>
                  <a:pt x="62526" y="46515"/>
                </a:lnTo>
                <a:lnTo>
                  <a:pt x="56526" y="55653"/>
                </a:lnTo>
                <a:lnTo>
                  <a:pt x="44828" y="61187"/>
                </a:lnTo>
                <a:lnTo>
                  <a:pt x="26700" y="61691"/>
                </a:lnTo>
                <a:lnTo>
                  <a:pt x="69194" y="61691"/>
                </a:lnTo>
                <a:lnTo>
                  <a:pt x="74872" y="52156"/>
                </a:lnTo>
                <a:lnTo>
                  <a:pt x="77355" y="38271"/>
                </a:lnTo>
                <a:lnTo>
                  <a:pt x="76633" y="30455"/>
                </a:lnTo>
                <a:lnTo>
                  <a:pt x="71934" y="18325"/>
                </a:lnTo>
                <a:lnTo>
                  <a:pt x="68773" y="14853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381135" y="8890416"/>
            <a:ext cx="73025" cy="74930"/>
          </a:xfrm>
          <a:custGeom>
            <a:avLst/>
            <a:gdLst/>
            <a:ahLst/>
            <a:cxnLst/>
            <a:rect l="l" t="t" r="r" b="b"/>
            <a:pathLst>
              <a:path w="73025" h="74929">
                <a:moveTo>
                  <a:pt x="13842" y="0"/>
                </a:moveTo>
                <a:lnTo>
                  <a:pt x="0" y="0"/>
                </a:lnTo>
                <a:lnTo>
                  <a:pt x="0" y="74506"/>
                </a:lnTo>
                <a:lnTo>
                  <a:pt x="12776" y="74506"/>
                </a:lnTo>
                <a:lnTo>
                  <a:pt x="12776" y="21284"/>
                </a:lnTo>
                <a:lnTo>
                  <a:pt x="27438" y="21284"/>
                </a:lnTo>
                <a:lnTo>
                  <a:pt x="13842" y="0"/>
                </a:lnTo>
                <a:close/>
              </a:path>
              <a:path w="73025" h="74929">
                <a:moveTo>
                  <a:pt x="72707" y="21072"/>
                </a:moveTo>
                <a:lnTo>
                  <a:pt x="59702" y="21072"/>
                </a:lnTo>
                <a:lnTo>
                  <a:pt x="59702" y="74506"/>
                </a:lnTo>
                <a:lnTo>
                  <a:pt x="72707" y="74506"/>
                </a:lnTo>
                <a:lnTo>
                  <a:pt x="72707" y="21072"/>
                </a:lnTo>
                <a:close/>
              </a:path>
              <a:path w="73025" h="74929">
                <a:moveTo>
                  <a:pt x="27438" y="21284"/>
                </a:moveTo>
                <a:lnTo>
                  <a:pt x="12776" y="21284"/>
                </a:lnTo>
                <a:lnTo>
                  <a:pt x="35928" y="56201"/>
                </a:lnTo>
                <a:lnTo>
                  <a:pt x="36347" y="56201"/>
                </a:lnTo>
                <a:lnTo>
                  <a:pt x="50289" y="35231"/>
                </a:lnTo>
                <a:lnTo>
                  <a:pt x="36347" y="35231"/>
                </a:lnTo>
                <a:lnTo>
                  <a:pt x="27438" y="21284"/>
                </a:lnTo>
                <a:close/>
              </a:path>
              <a:path w="73025" h="74929">
                <a:moveTo>
                  <a:pt x="72707" y="0"/>
                </a:moveTo>
                <a:lnTo>
                  <a:pt x="58864" y="0"/>
                </a:lnTo>
                <a:lnTo>
                  <a:pt x="36347" y="35231"/>
                </a:lnTo>
                <a:lnTo>
                  <a:pt x="50289" y="35231"/>
                </a:lnTo>
                <a:lnTo>
                  <a:pt x="59702" y="21072"/>
                </a:lnTo>
                <a:lnTo>
                  <a:pt x="72707" y="21072"/>
                </a:lnTo>
                <a:lnTo>
                  <a:pt x="72707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872979" y="8461253"/>
            <a:ext cx="78740" cy="39370"/>
          </a:xfrm>
          <a:custGeom>
            <a:avLst/>
            <a:gdLst/>
            <a:ahLst/>
            <a:cxnLst/>
            <a:rect l="l" t="t" r="r" b="b"/>
            <a:pathLst>
              <a:path w="78740" h="39370">
                <a:moveTo>
                  <a:pt x="17995" y="5316"/>
                </a:moveTo>
                <a:lnTo>
                  <a:pt x="12446" y="5316"/>
                </a:lnTo>
                <a:lnTo>
                  <a:pt x="12446" y="39004"/>
                </a:lnTo>
                <a:lnTo>
                  <a:pt x="17995" y="39004"/>
                </a:lnTo>
                <a:lnTo>
                  <a:pt x="17995" y="5316"/>
                </a:lnTo>
                <a:close/>
              </a:path>
              <a:path w="78740" h="39370">
                <a:moveTo>
                  <a:pt x="30429" y="0"/>
                </a:moveTo>
                <a:lnTo>
                  <a:pt x="0" y="0"/>
                </a:lnTo>
                <a:lnTo>
                  <a:pt x="0" y="5316"/>
                </a:lnTo>
                <a:lnTo>
                  <a:pt x="30429" y="5316"/>
                </a:lnTo>
                <a:lnTo>
                  <a:pt x="30429" y="0"/>
                </a:lnTo>
                <a:close/>
              </a:path>
              <a:path w="78740" h="39370">
                <a:moveTo>
                  <a:pt x="44907" y="0"/>
                </a:moveTo>
                <a:lnTo>
                  <a:pt x="38976" y="0"/>
                </a:lnTo>
                <a:lnTo>
                  <a:pt x="38976" y="39004"/>
                </a:lnTo>
                <a:lnTo>
                  <a:pt x="44526" y="39004"/>
                </a:lnTo>
                <a:lnTo>
                  <a:pt x="44526" y="9128"/>
                </a:lnTo>
                <a:lnTo>
                  <a:pt x="50800" y="9128"/>
                </a:lnTo>
                <a:lnTo>
                  <a:pt x="44907" y="0"/>
                </a:lnTo>
                <a:close/>
              </a:path>
              <a:path w="78740" h="39370">
                <a:moveTo>
                  <a:pt x="78219" y="9128"/>
                </a:moveTo>
                <a:lnTo>
                  <a:pt x="72809" y="9128"/>
                </a:lnTo>
                <a:lnTo>
                  <a:pt x="72809" y="39004"/>
                </a:lnTo>
                <a:lnTo>
                  <a:pt x="78219" y="39004"/>
                </a:lnTo>
                <a:lnTo>
                  <a:pt x="78219" y="9128"/>
                </a:lnTo>
                <a:close/>
              </a:path>
              <a:path w="78740" h="39370">
                <a:moveTo>
                  <a:pt x="50800" y="9128"/>
                </a:moveTo>
                <a:lnTo>
                  <a:pt x="44526" y="9128"/>
                </a:lnTo>
                <a:lnTo>
                  <a:pt x="58229" y="30263"/>
                </a:lnTo>
                <a:lnTo>
                  <a:pt x="58978" y="30263"/>
                </a:lnTo>
                <a:lnTo>
                  <a:pt x="64778" y="21401"/>
                </a:lnTo>
                <a:lnTo>
                  <a:pt x="58724" y="21401"/>
                </a:lnTo>
                <a:lnTo>
                  <a:pt x="50800" y="9128"/>
                </a:lnTo>
                <a:close/>
              </a:path>
              <a:path w="78740" h="39370">
                <a:moveTo>
                  <a:pt x="78219" y="0"/>
                </a:moveTo>
                <a:lnTo>
                  <a:pt x="72428" y="0"/>
                </a:lnTo>
                <a:lnTo>
                  <a:pt x="58724" y="21401"/>
                </a:lnTo>
                <a:lnTo>
                  <a:pt x="64778" y="21401"/>
                </a:lnTo>
                <a:lnTo>
                  <a:pt x="72809" y="9128"/>
                </a:lnTo>
                <a:lnTo>
                  <a:pt x="78219" y="9128"/>
                </a:lnTo>
                <a:lnTo>
                  <a:pt x="78219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398485" y="8447313"/>
            <a:ext cx="327660" cy="369570"/>
          </a:xfrm>
          <a:custGeom>
            <a:avLst/>
            <a:gdLst/>
            <a:ahLst/>
            <a:cxnLst/>
            <a:rect l="l" t="t" r="r" b="b"/>
            <a:pathLst>
              <a:path w="327659" h="369570">
                <a:moveTo>
                  <a:pt x="184899" y="0"/>
                </a:moveTo>
                <a:lnTo>
                  <a:pt x="138255" y="5394"/>
                </a:lnTo>
                <a:lnTo>
                  <a:pt x="96929" y="20705"/>
                </a:lnTo>
                <a:lnTo>
                  <a:pt x="61792" y="44618"/>
                </a:lnTo>
                <a:lnTo>
                  <a:pt x="33716" y="75821"/>
                </a:lnTo>
                <a:lnTo>
                  <a:pt x="13574" y="113003"/>
                </a:lnTo>
                <a:lnTo>
                  <a:pt x="2236" y="154851"/>
                </a:lnTo>
                <a:lnTo>
                  <a:pt x="0" y="184694"/>
                </a:lnTo>
                <a:lnTo>
                  <a:pt x="0" y="185715"/>
                </a:lnTo>
                <a:lnTo>
                  <a:pt x="5088" y="230214"/>
                </a:lnTo>
                <a:lnTo>
                  <a:pt x="19777" y="270609"/>
                </a:lnTo>
                <a:lnTo>
                  <a:pt x="43206" y="305690"/>
                </a:lnTo>
                <a:lnTo>
                  <a:pt x="74513" y="334244"/>
                </a:lnTo>
                <a:lnTo>
                  <a:pt x="112835" y="355061"/>
                </a:lnTo>
                <a:lnTo>
                  <a:pt x="157310" y="366929"/>
                </a:lnTo>
                <a:lnTo>
                  <a:pt x="189954" y="369271"/>
                </a:lnTo>
                <a:lnTo>
                  <a:pt x="205335" y="368346"/>
                </a:lnTo>
                <a:lnTo>
                  <a:pt x="246010" y="360316"/>
                </a:lnTo>
                <a:lnTo>
                  <a:pt x="290216" y="338460"/>
                </a:lnTo>
                <a:lnTo>
                  <a:pt x="327253" y="305611"/>
                </a:lnTo>
                <a:lnTo>
                  <a:pt x="317268" y="295924"/>
                </a:lnTo>
                <a:lnTo>
                  <a:pt x="169779" y="295924"/>
                </a:lnTo>
                <a:lnTo>
                  <a:pt x="155822" y="292920"/>
                </a:lnTo>
                <a:lnTo>
                  <a:pt x="119938" y="273388"/>
                </a:lnTo>
                <a:lnTo>
                  <a:pt x="94741" y="241061"/>
                </a:lnTo>
                <a:lnTo>
                  <a:pt x="82423" y="199780"/>
                </a:lnTo>
                <a:lnTo>
                  <a:pt x="81559" y="184694"/>
                </a:lnTo>
                <a:lnTo>
                  <a:pt x="81805" y="175702"/>
                </a:lnTo>
                <a:lnTo>
                  <a:pt x="91540" y="135308"/>
                </a:lnTo>
                <a:lnTo>
                  <a:pt x="114535" y="102571"/>
                </a:lnTo>
                <a:lnTo>
                  <a:pt x="149521" y="80709"/>
                </a:lnTo>
                <a:lnTo>
                  <a:pt x="195228" y="72942"/>
                </a:lnTo>
                <a:lnTo>
                  <a:pt x="301395" y="72942"/>
                </a:lnTo>
                <a:lnTo>
                  <a:pt x="317647" y="48362"/>
                </a:lnTo>
                <a:lnTo>
                  <a:pt x="279474" y="21033"/>
                </a:lnTo>
                <a:lnTo>
                  <a:pt x="230902" y="4129"/>
                </a:lnTo>
                <a:lnTo>
                  <a:pt x="201288" y="473"/>
                </a:lnTo>
                <a:lnTo>
                  <a:pt x="184899" y="0"/>
                </a:lnTo>
                <a:close/>
              </a:path>
              <a:path w="327659" h="369570">
                <a:moveTo>
                  <a:pt x="276363" y="256239"/>
                </a:moveTo>
                <a:lnTo>
                  <a:pt x="238536" y="283345"/>
                </a:lnTo>
                <a:lnTo>
                  <a:pt x="201981" y="294182"/>
                </a:lnTo>
                <a:lnTo>
                  <a:pt x="169779" y="295924"/>
                </a:lnTo>
                <a:lnTo>
                  <a:pt x="317268" y="295924"/>
                </a:lnTo>
                <a:lnTo>
                  <a:pt x="276363" y="256239"/>
                </a:lnTo>
                <a:close/>
              </a:path>
              <a:path w="327659" h="369570">
                <a:moveTo>
                  <a:pt x="301395" y="72942"/>
                </a:moveTo>
                <a:lnTo>
                  <a:pt x="195228" y="72942"/>
                </a:lnTo>
                <a:lnTo>
                  <a:pt x="207942" y="74854"/>
                </a:lnTo>
                <a:lnTo>
                  <a:pt x="220072" y="78142"/>
                </a:lnTo>
                <a:lnTo>
                  <a:pt x="264526" y="103645"/>
                </a:lnTo>
                <a:lnTo>
                  <a:pt x="275069" y="112756"/>
                </a:lnTo>
                <a:lnTo>
                  <a:pt x="301395" y="72942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788044" y="8667750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40"/>
                </a:moveTo>
                <a:lnTo>
                  <a:pt x="78016" y="142240"/>
                </a:lnTo>
                <a:lnTo>
                  <a:pt x="78016" y="0"/>
                </a:lnTo>
                <a:lnTo>
                  <a:pt x="0" y="0"/>
                </a:lnTo>
                <a:lnTo>
                  <a:pt x="0" y="14224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788044" y="8595359"/>
            <a:ext cx="300355" cy="72390"/>
          </a:xfrm>
          <a:custGeom>
            <a:avLst/>
            <a:gdLst/>
            <a:ahLst/>
            <a:cxnLst/>
            <a:rect l="l" t="t" r="r" b="b"/>
            <a:pathLst>
              <a:path w="300355" h="72390">
                <a:moveTo>
                  <a:pt x="0" y="72390"/>
                </a:moveTo>
                <a:lnTo>
                  <a:pt x="299910" y="72390"/>
                </a:lnTo>
                <a:lnTo>
                  <a:pt x="299910" y="0"/>
                </a:lnTo>
                <a:lnTo>
                  <a:pt x="0" y="0"/>
                </a:lnTo>
                <a:lnTo>
                  <a:pt x="0" y="7239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788044" y="8453119"/>
            <a:ext cx="78105" cy="142240"/>
          </a:xfrm>
          <a:custGeom>
            <a:avLst/>
            <a:gdLst/>
            <a:ahLst/>
            <a:cxnLst/>
            <a:rect l="l" t="t" r="r" b="b"/>
            <a:pathLst>
              <a:path w="78105" h="142240">
                <a:moveTo>
                  <a:pt x="0" y="142239"/>
                </a:moveTo>
                <a:lnTo>
                  <a:pt x="78016" y="142239"/>
                </a:lnTo>
                <a:lnTo>
                  <a:pt x="78016" y="0"/>
                </a:lnTo>
                <a:lnTo>
                  <a:pt x="0" y="0"/>
                </a:lnTo>
                <a:lnTo>
                  <a:pt x="0" y="14223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5009939" y="8667210"/>
            <a:ext cx="78105" cy="143510"/>
          </a:xfrm>
          <a:custGeom>
            <a:avLst/>
            <a:gdLst/>
            <a:ahLst/>
            <a:cxnLst/>
            <a:rect l="l" t="t" r="r" b="b"/>
            <a:pathLst>
              <a:path w="78105" h="143509">
                <a:moveTo>
                  <a:pt x="78016" y="0"/>
                </a:moveTo>
                <a:lnTo>
                  <a:pt x="0" y="0"/>
                </a:lnTo>
                <a:lnTo>
                  <a:pt x="0" y="143368"/>
                </a:lnTo>
                <a:lnTo>
                  <a:pt x="78016" y="143368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09939" y="8453438"/>
            <a:ext cx="78105" cy="141605"/>
          </a:xfrm>
          <a:custGeom>
            <a:avLst/>
            <a:gdLst/>
            <a:ahLst/>
            <a:cxnLst/>
            <a:rect l="l" t="t" r="r" b="b"/>
            <a:pathLst>
              <a:path w="78105" h="141604">
                <a:moveTo>
                  <a:pt x="78016" y="0"/>
                </a:moveTo>
                <a:lnTo>
                  <a:pt x="0" y="0"/>
                </a:lnTo>
                <a:lnTo>
                  <a:pt x="0" y="141326"/>
                </a:lnTo>
                <a:lnTo>
                  <a:pt x="78016" y="141326"/>
                </a:lnTo>
                <a:lnTo>
                  <a:pt x="7801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183192" y="8740140"/>
            <a:ext cx="270510" cy="69850"/>
          </a:xfrm>
          <a:custGeom>
            <a:avLst/>
            <a:gdLst/>
            <a:ahLst/>
            <a:cxnLst/>
            <a:rect l="l" t="t" r="r" b="b"/>
            <a:pathLst>
              <a:path w="270509" h="69850">
                <a:moveTo>
                  <a:pt x="0" y="69849"/>
                </a:moveTo>
                <a:lnTo>
                  <a:pt x="270014" y="69849"/>
                </a:lnTo>
                <a:lnTo>
                  <a:pt x="270014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183192" y="8665209"/>
            <a:ext cx="78105" cy="74930"/>
          </a:xfrm>
          <a:custGeom>
            <a:avLst/>
            <a:gdLst/>
            <a:ahLst/>
            <a:cxnLst/>
            <a:rect l="l" t="t" r="r" b="b"/>
            <a:pathLst>
              <a:path w="78105" h="74929">
                <a:moveTo>
                  <a:pt x="0" y="74930"/>
                </a:moveTo>
                <a:lnTo>
                  <a:pt x="77508" y="74930"/>
                </a:lnTo>
                <a:lnTo>
                  <a:pt x="77508" y="0"/>
                </a:lnTo>
                <a:lnTo>
                  <a:pt x="0" y="0"/>
                </a:lnTo>
                <a:lnTo>
                  <a:pt x="0" y="7493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5183192" y="8595359"/>
            <a:ext cx="245110" cy="69850"/>
          </a:xfrm>
          <a:custGeom>
            <a:avLst/>
            <a:gdLst/>
            <a:ahLst/>
            <a:cxnLst/>
            <a:rect l="l" t="t" r="r" b="b"/>
            <a:pathLst>
              <a:path w="245109" h="69850">
                <a:moveTo>
                  <a:pt x="0" y="69850"/>
                </a:moveTo>
                <a:lnTo>
                  <a:pt x="244678" y="69850"/>
                </a:lnTo>
                <a:lnTo>
                  <a:pt x="244678" y="0"/>
                </a:lnTo>
                <a:lnTo>
                  <a:pt x="0" y="0"/>
                </a:lnTo>
                <a:lnTo>
                  <a:pt x="0" y="6985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5183192" y="8522969"/>
            <a:ext cx="78105" cy="72390"/>
          </a:xfrm>
          <a:custGeom>
            <a:avLst/>
            <a:gdLst/>
            <a:ahLst/>
            <a:cxnLst/>
            <a:rect l="l" t="t" r="r" b="b"/>
            <a:pathLst>
              <a:path w="78105" h="72390">
                <a:moveTo>
                  <a:pt x="0" y="72389"/>
                </a:moveTo>
                <a:lnTo>
                  <a:pt x="77508" y="72389"/>
                </a:lnTo>
                <a:lnTo>
                  <a:pt x="7750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183192" y="8453119"/>
            <a:ext cx="267970" cy="69850"/>
          </a:xfrm>
          <a:custGeom>
            <a:avLst/>
            <a:gdLst/>
            <a:ahLst/>
            <a:cxnLst/>
            <a:rect l="l" t="t" r="r" b="b"/>
            <a:pathLst>
              <a:path w="267969" h="69850">
                <a:moveTo>
                  <a:pt x="0" y="69849"/>
                </a:moveTo>
                <a:lnTo>
                  <a:pt x="267487" y="69849"/>
                </a:lnTo>
                <a:lnTo>
                  <a:pt x="267487" y="0"/>
                </a:lnTo>
                <a:lnTo>
                  <a:pt x="0" y="0"/>
                </a:lnTo>
                <a:lnTo>
                  <a:pt x="0" y="6984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5532748" y="8672830"/>
            <a:ext cx="78105" cy="137160"/>
          </a:xfrm>
          <a:custGeom>
            <a:avLst/>
            <a:gdLst/>
            <a:ahLst/>
            <a:cxnLst/>
            <a:rect l="l" t="t" r="r" b="b"/>
            <a:pathLst>
              <a:path w="78105" h="137159">
                <a:moveTo>
                  <a:pt x="0" y="137160"/>
                </a:moveTo>
                <a:lnTo>
                  <a:pt x="78016" y="137160"/>
                </a:lnTo>
                <a:lnTo>
                  <a:pt x="78016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5532748" y="8600440"/>
            <a:ext cx="247650" cy="72390"/>
          </a:xfrm>
          <a:custGeom>
            <a:avLst/>
            <a:gdLst/>
            <a:ahLst/>
            <a:cxnLst/>
            <a:rect l="l" t="t" r="r" b="b"/>
            <a:pathLst>
              <a:path w="247650" h="72390">
                <a:moveTo>
                  <a:pt x="0" y="72389"/>
                </a:moveTo>
                <a:lnTo>
                  <a:pt x="247218" y="72389"/>
                </a:lnTo>
                <a:lnTo>
                  <a:pt x="247218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532748" y="8524240"/>
            <a:ext cx="78105" cy="76200"/>
          </a:xfrm>
          <a:custGeom>
            <a:avLst/>
            <a:gdLst/>
            <a:ahLst/>
            <a:cxnLst/>
            <a:rect l="l" t="t" r="r" b="b"/>
            <a:pathLst>
              <a:path w="78105" h="76200">
                <a:moveTo>
                  <a:pt x="0" y="76199"/>
                </a:moveTo>
                <a:lnTo>
                  <a:pt x="78016" y="76199"/>
                </a:lnTo>
                <a:lnTo>
                  <a:pt x="78016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532748" y="8453119"/>
            <a:ext cx="270510" cy="71120"/>
          </a:xfrm>
          <a:custGeom>
            <a:avLst/>
            <a:gdLst/>
            <a:ahLst/>
            <a:cxnLst/>
            <a:rect l="l" t="t" r="r" b="b"/>
            <a:pathLst>
              <a:path w="270509" h="71120">
                <a:moveTo>
                  <a:pt x="0" y="71119"/>
                </a:moveTo>
                <a:lnTo>
                  <a:pt x="270014" y="71119"/>
                </a:lnTo>
                <a:lnTo>
                  <a:pt x="270014" y="0"/>
                </a:lnTo>
                <a:lnTo>
                  <a:pt x="0" y="0"/>
                </a:lnTo>
                <a:lnTo>
                  <a:pt x="0" y="7111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966710" y="8494128"/>
            <a:ext cx="276225" cy="280035"/>
          </a:xfrm>
          <a:custGeom>
            <a:avLst/>
            <a:gdLst/>
            <a:ahLst/>
            <a:cxnLst/>
            <a:rect l="l" t="t" r="r" b="b"/>
            <a:pathLst>
              <a:path w="276225" h="280034">
                <a:moveTo>
                  <a:pt x="152110" y="0"/>
                </a:moveTo>
                <a:lnTo>
                  <a:pt x="105646" y="5799"/>
                </a:lnTo>
                <a:lnTo>
                  <a:pt x="66006" y="22637"/>
                </a:lnTo>
                <a:lnTo>
                  <a:pt x="34501" y="48686"/>
                </a:lnTo>
                <a:lnTo>
                  <a:pt x="12444" y="82120"/>
                </a:lnTo>
                <a:lnTo>
                  <a:pt x="1147" y="121110"/>
                </a:lnTo>
                <a:lnTo>
                  <a:pt x="0" y="135026"/>
                </a:lnTo>
                <a:lnTo>
                  <a:pt x="722" y="150328"/>
                </a:lnTo>
                <a:lnTo>
                  <a:pt x="11171" y="192891"/>
                </a:lnTo>
                <a:lnTo>
                  <a:pt x="32413" y="228831"/>
                </a:lnTo>
                <a:lnTo>
                  <a:pt x="62565" y="256547"/>
                </a:lnTo>
                <a:lnTo>
                  <a:pt x="99632" y="274186"/>
                </a:lnTo>
                <a:lnTo>
                  <a:pt x="127211" y="279465"/>
                </a:lnTo>
                <a:lnTo>
                  <a:pt x="143082" y="278902"/>
                </a:lnTo>
                <a:lnTo>
                  <a:pt x="186468" y="269697"/>
                </a:lnTo>
                <a:lnTo>
                  <a:pt x="222704" y="250534"/>
                </a:lnTo>
                <a:lnTo>
                  <a:pt x="233573" y="241678"/>
                </a:lnTo>
                <a:lnTo>
                  <a:pt x="139217" y="241678"/>
                </a:lnTo>
                <a:lnTo>
                  <a:pt x="124681" y="240631"/>
                </a:lnTo>
                <a:lnTo>
                  <a:pt x="85454" y="226087"/>
                </a:lnTo>
                <a:lnTo>
                  <a:pt x="55839" y="197508"/>
                </a:lnTo>
                <a:lnTo>
                  <a:pt x="39748" y="158834"/>
                </a:lnTo>
                <a:lnTo>
                  <a:pt x="38065" y="144381"/>
                </a:lnTo>
                <a:lnTo>
                  <a:pt x="39033" y="128966"/>
                </a:lnTo>
                <a:lnTo>
                  <a:pt x="52788" y="87969"/>
                </a:lnTo>
                <a:lnTo>
                  <a:pt x="79980" y="57321"/>
                </a:lnTo>
                <a:lnTo>
                  <a:pt x="116954" y="40206"/>
                </a:lnTo>
                <a:lnTo>
                  <a:pt x="130821" y="38059"/>
                </a:lnTo>
                <a:lnTo>
                  <a:pt x="234975" y="38059"/>
                </a:lnTo>
                <a:lnTo>
                  <a:pt x="227219" y="31025"/>
                </a:lnTo>
                <a:lnTo>
                  <a:pt x="192460" y="10056"/>
                </a:lnTo>
                <a:lnTo>
                  <a:pt x="166061" y="2018"/>
                </a:lnTo>
                <a:lnTo>
                  <a:pt x="152110" y="0"/>
                </a:lnTo>
                <a:close/>
              </a:path>
              <a:path w="276225" h="280034">
                <a:moveTo>
                  <a:pt x="236474" y="167999"/>
                </a:moveTo>
                <a:lnTo>
                  <a:pt x="217811" y="203897"/>
                </a:lnTo>
                <a:lnTo>
                  <a:pt x="187080" y="229543"/>
                </a:lnTo>
                <a:lnTo>
                  <a:pt x="147868" y="241310"/>
                </a:lnTo>
                <a:lnTo>
                  <a:pt x="139217" y="241678"/>
                </a:lnTo>
                <a:lnTo>
                  <a:pt x="233573" y="241678"/>
                </a:lnTo>
                <a:lnTo>
                  <a:pt x="258104" y="212418"/>
                </a:lnTo>
                <a:lnTo>
                  <a:pt x="273622" y="176603"/>
                </a:lnTo>
                <a:lnTo>
                  <a:pt x="236474" y="167999"/>
                </a:lnTo>
                <a:close/>
              </a:path>
              <a:path w="276225" h="280034">
                <a:moveTo>
                  <a:pt x="234975" y="38059"/>
                </a:moveTo>
                <a:lnTo>
                  <a:pt x="130821" y="38059"/>
                </a:lnTo>
                <a:lnTo>
                  <a:pt x="146450" y="38854"/>
                </a:lnTo>
                <a:lnTo>
                  <a:pt x="161113" y="41366"/>
                </a:lnTo>
                <a:lnTo>
                  <a:pt x="198655" y="58051"/>
                </a:lnTo>
                <a:lnTo>
                  <a:pt x="225180" y="86031"/>
                </a:lnTo>
                <a:lnTo>
                  <a:pt x="235885" y="109417"/>
                </a:lnTo>
                <a:lnTo>
                  <a:pt x="275666" y="111391"/>
                </a:lnTo>
                <a:lnTo>
                  <a:pt x="261509" y="72575"/>
                </a:lnTo>
                <a:lnTo>
                  <a:pt x="237227" y="40101"/>
                </a:lnTo>
                <a:lnTo>
                  <a:pt x="234975" y="38059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037665" y="8677229"/>
            <a:ext cx="68580" cy="53340"/>
          </a:xfrm>
          <a:custGeom>
            <a:avLst/>
            <a:gdLst/>
            <a:ahLst/>
            <a:cxnLst/>
            <a:rect l="l" t="t" r="r" b="b"/>
            <a:pathLst>
              <a:path w="68580" h="53340">
                <a:moveTo>
                  <a:pt x="32186" y="0"/>
                </a:moveTo>
                <a:lnTo>
                  <a:pt x="0" y="25339"/>
                </a:lnTo>
                <a:lnTo>
                  <a:pt x="9573" y="33795"/>
                </a:lnTo>
                <a:lnTo>
                  <a:pt x="20197" y="40939"/>
                </a:lnTo>
                <a:lnTo>
                  <a:pt x="31744" y="46642"/>
                </a:lnTo>
                <a:lnTo>
                  <a:pt x="44089" y="50776"/>
                </a:lnTo>
                <a:lnTo>
                  <a:pt x="57104" y="53215"/>
                </a:lnTo>
                <a:lnTo>
                  <a:pt x="68262" y="13201"/>
                </a:lnTo>
                <a:lnTo>
                  <a:pt x="54974" y="11610"/>
                </a:lnTo>
                <a:lnTo>
                  <a:pt x="42823" y="7085"/>
                </a:lnTo>
                <a:lnTo>
                  <a:pt x="3218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009344" y="8536556"/>
            <a:ext cx="97155" cy="135255"/>
          </a:xfrm>
          <a:custGeom>
            <a:avLst/>
            <a:gdLst/>
            <a:ahLst/>
            <a:cxnLst/>
            <a:rect l="l" t="t" r="r" b="b"/>
            <a:pathLst>
              <a:path w="97155" h="135254">
                <a:moveTo>
                  <a:pt x="96583" y="0"/>
                </a:moveTo>
                <a:lnTo>
                  <a:pt x="55196" y="9390"/>
                </a:lnTo>
                <a:lnTo>
                  <a:pt x="22711" y="34674"/>
                </a:lnTo>
                <a:lnTo>
                  <a:pt x="3435" y="71517"/>
                </a:lnTo>
                <a:lnTo>
                  <a:pt x="0" y="97267"/>
                </a:lnTo>
                <a:lnTo>
                  <a:pt x="870" y="110303"/>
                </a:lnTo>
                <a:lnTo>
                  <a:pt x="3402" y="122817"/>
                </a:lnTo>
                <a:lnTo>
                  <a:pt x="7472" y="134699"/>
                </a:lnTo>
                <a:lnTo>
                  <a:pt x="45135" y="120051"/>
                </a:lnTo>
                <a:lnTo>
                  <a:pt x="42075" y="113080"/>
                </a:lnTo>
                <a:lnTo>
                  <a:pt x="40373" y="105374"/>
                </a:lnTo>
                <a:lnTo>
                  <a:pt x="40373" y="97267"/>
                </a:lnTo>
                <a:lnTo>
                  <a:pt x="42209" y="82863"/>
                </a:lnTo>
                <a:lnTo>
                  <a:pt x="66009" y="49758"/>
                </a:lnTo>
                <a:lnTo>
                  <a:pt x="92447" y="40809"/>
                </a:lnTo>
                <a:lnTo>
                  <a:pt x="96583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126298" y="8543180"/>
            <a:ext cx="72390" cy="62865"/>
          </a:xfrm>
          <a:custGeom>
            <a:avLst/>
            <a:gdLst/>
            <a:ahLst/>
            <a:cxnLst/>
            <a:rect l="l" t="t" r="r" b="b"/>
            <a:pathLst>
              <a:path w="72390" h="62865">
                <a:moveTo>
                  <a:pt x="14643" y="0"/>
                </a:moveTo>
                <a:lnTo>
                  <a:pt x="0" y="37906"/>
                </a:lnTo>
                <a:lnTo>
                  <a:pt x="11432" y="44004"/>
                </a:lnTo>
                <a:lnTo>
                  <a:pt x="21114" y="52486"/>
                </a:lnTo>
                <a:lnTo>
                  <a:pt x="72021" y="62340"/>
                </a:lnTo>
                <a:lnTo>
                  <a:pt x="67303" y="49897"/>
                </a:lnTo>
                <a:lnTo>
                  <a:pt x="61006" y="38335"/>
                </a:lnTo>
                <a:lnTo>
                  <a:pt x="53265" y="27791"/>
                </a:lnTo>
                <a:lnTo>
                  <a:pt x="44214" y="18400"/>
                </a:lnTo>
                <a:lnTo>
                  <a:pt x="33989" y="10296"/>
                </a:lnTo>
                <a:lnTo>
                  <a:pt x="22723" y="3617"/>
                </a:lnTo>
                <a:lnTo>
                  <a:pt x="14643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126298" y="8662124"/>
            <a:ext cx="69215" cy="62865"/>
          </a:xfrm>
          <a:custGeom>
            <a:avLst/>
            <a:gdLst/>
            <a:ahLst/>
            <a:cxnLst/>
            <a:rect l="l" t="t" r="r" b="b"/>
            <a:pathLst>
              <a:path w="69215" h="62865">
                <a:moveTo>
                  <a:pt x="28295" y="0"/>
                </a:moveTo>
                <a:lnTo>
                  <a:pt x="20625" y="10388"/>
                </a:lnTo>
                <a:lnTo>
                  <a:pt x="10838" y="18745"/>
                </a:lnTo>
                <a:lnTo>
                  <a:pt x="0" y="24434"/>
                </a:lnTo>
                <a:lnTo>
                  <a:pt x="14643" y="62340"/>
                </a:lnTo>
                <a:lnTo>
                  <a:pt x="47325" y="40989"/>
                </a:lnTo>
                <a:lnTo>
                  <a:pt x="69034" y="8444"/>
                </a:lnTo>
                <a:lnTo>
                  <a:pt x="28295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881100" y="8633821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4">
                <a:moveTo>
                  <a:pt x="49749" y="65533"/>
                </a:moveTo>
                <a:lnTo>
                  <a:pt x="9626" y="65533"/>
                </a:lnTo>
                <a:lnTo>
                  <a:pt x="13625" y="77640"/>
                </a:lnTo>
                <a:lnTo>
                  <a:pt x="18265" y="89432"/>
                </a:lnTo>
                <a:lnTo>
                  <a:pt x="53962" y="75682"/>
                </a:lnTo>
                <a:lnTo>
                  <a:pt x="50939" y="68798"/>
                </a:lnTo>
                <a:lnTo>
                  <a:pt x="49749" y="65533"/>
                </a:lnTo>
                <a:close/>
              </a:path>
              <a:path w="53975" h="89534">
                <a:moveTo>
                  <a:pt x="38138" y="0"/>
                </a:moveTo>
                <a:lnTo>
                  <a:pt x="0" y="0"/>
                </a:lnTo>
                <a:lnTo>
                  <a:pt x="353" y="12764"/>
                </a:lnTo>
                <a:lnTo>
                  <a:pt x="6070" y="52312"/>
                </a:lnTo>
                <a:lnTo>
                  <a:pt x="9232" y="64193"/>
                </a:lnTo>
                <a:lnTo>
                  <a:pt x="9601" y="65542"/>
                </a:lnTo>
                <a:lnTo>
                  <a:pt x="49749" y="65533"/>
                </a:lnTo>
                <a:lnTo>
                  <a:pt x="48348" y="61692"/>
                </a:lnTo>
                <a:lnTo>
                  <a:pt x="38722" y="16771"/>
                </a:lnTo>
                <a:lnTo>
                  <a:pt x="38125" y="8441"/>
                </a:lnTo>
                <a:lnTo>
                  <a:pt x="38138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946975" y="8662126"/>
            <a:ext cx="382270" cy="198120"/>
          </a:xfrm>
          <a:custGeom>
            <a:avLst/>
            <a:gdLst/>
            <a:ahLst/>
            <a:cxnLst/>
            <a:rect l="l" t="t" r="r" b="b"/>
            <a:pathLst>
              <a:path w="382269" h="198120">
                <a:moveTo>
                  <a:pt x="29381" y="106898"/>
                </a:moveTo>
                <a:lnTo>
                  <a:pt x="0" y="131777"/>
                </a:lnTo>
                <a:lnTo>
                  <a:pt x="9246" y="140583"/>
                </a:lnTo>
                <a:lnTo>
                  <a:pt x="18976" y="148856"/>
                </a:lnTo>
                <a:lnTo>
                  <a:pt x="50831" y="170245"/>
                </a:lnTo>
                <a:lnTo>
                  <a:pt x="86198" y="185994"/>
                </a:lnTo>
                <a:lnTo>
                  <a:pt x="124456" y="195472"/>
                </a:lnTo>
                <a:lnTo>
                  <a:pt x="151258" y="197993"/>
                </a:lnTo>
                <a:lnTo>
                  <a:pt x="169394" y="197371"/>
                </a:lnTo>
                <a:lnTo>
                  <a:pt x="220908" y="188174"/>
                </a:lnTo>
                <a:lnTo>
                  <a:pt x="267246" y="168946"/>
                </a:lnTo>
                <a:lnTo>
                  <a:pt x="282499" y="159723"/>
                </a:lnTo>
                <a:lnTo>
                  <a:pt x="158953" y="159723"/>
                </a:lnTo>
                <a:lnTo>
                  <a:pt x="145357" y="159229"/>
                </a:lnTo>
                <a:lnTo>
                  <a:pt x="106277" y="152098"/>
                </a:lnTo>
                <a:lnTo>
                  <a:pt x="70465" y="137211"/>
                </a:lnTo>
                <a:lnTo>
                  <a:pt x="38836" y="115495"/>
                </a:lnTo>
                <a:lnTo>
                  <a:pt x="29381" y="106898"/>
                </a:lnTo>
                <a:close/>
              </a:path>
              <a:path w="382269" h="198120">
                <a:moveTo>
                  <a:pt x="382028" y="0"/>
                </a:moveTo>
                <a:lnTo>
                  <a:pt x="343535" y="0"/>
                </a:lnTo>
                <a:lnTo>
                  <a:pt x="340899" y="13918"/>
                </a:lnTo>
                <a:lnTo>
                  <a:pt x="337264" y="27456"/>
                </a:lnTo>
                <a:lnTo>
                  <a:pt x="320777" y="65380"/>
                </a:lnTo>
                <a:lnTo>
                  <a:pt x="296769" y="98406"/>
                </a:lnTo>
                <a:lnTo>
                  <a:pt x="266339" y="125426"/>
                </a:lnTo>
                <a:lnTo>
                  <a:pt x="230586" y="145333"/>
                </a:lnTo>
                <a:lnTo>
                  <a:pt x="190609" y="157019"/>
                </a:lnTo>
                <a:lnTo>
                  <a:pt x="158953" y="159723"/>
                </a:lnTo>
                <a:lnTo>
                  <a:pt x="282499" y="159723"/>
                </a:lnTo>
                <a:lnTo>
                  <a:pt x="319121" y="129852"/>
                </a:lnTo>
                <a:lnTo>
                  <a:pt x="349204" y="92047"/>
                </a:lnTo>
                <a:lnTo>
                  <a:pt x="370531" y="48349"/>
                </a:lnTo>
                <a:lnTo>
                  <a:pt x="379354" y="16556"/>
                </a:lnTo>
                <a:lnTo>
                  <a:pt x="38202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896365" y="8407412"/>
            <a:ext cx="344170" cy="158750"/>
          </a:xfrm>
          <a:custGeom>
            <a:avLst/>
            <a:gdLst/>
            <a:ahLst/>
            <a:cxnLst/>
            <a:rect l="l" t="t" r="r" b="b"/>
            <a:pathLst>
              <a:path w="344169" h="158750">
                <a:moveTo>
                  <a:pt x="211769" y="0"/>
                </a:moveTo>
                <a:lnTo>
                  <a:pt x="169042" y="3916"/>
                </a:lnTo>
                <a:lnTo>
                  <a:pt x="129152" y="15200"/>
                </a:lnTo>
                <a:lnTo>
                  <a:pt x="92763" y="33137"/>
                </a:lnTo>
                <a:lnTo>
                  <a:pt x="60536" y="57012"/>
                </a:lnTo>
                <a:lnTo>
                  <a:pt x="33137" y="86113"/>
                </a:lnTo>
                <a:lnTo>
                  <a:pt x="11228" y="119725"/>
                </a:lnTo>
                <a:lnTo>
                  <a:pt x="0" y="144286"/>
                </a:lnTo>
                <a:lnTo>
                  <a:pt x="35585" y="158227"/>
                </a:lnTo>
                <a:lnTo>
                  <a:pt x="40916" y="145817"/>
                </a:lnTo>
                <a:lnTo>
                  <a:pt x="47089" y="133885"/>
                </a:lnTo>
                <a:lnTo>
                  <a:pt x="70279" y="101344"/>
                </a:lnTo>
                <a:lnTo>
                  <a:pt x="99675" y="74494"/>
                </a:lnTo>
                <a:lnTo>
                  <a:pt x="134246" y="54371"/>
                </a:lnTo>
                <a:lnTo>
                  <a:pt x="172960" y="42012"/>
                </a:lnTo>
                <a:lnTo>
                  <a:pt x="209562" y="38384"/>
                </a:lnTo>
                <a:lnTo>
                  <a:pt x="334777" y="38384"/>
                </a:lnTo>
                <a:lnTo>
                  <a:pt x="333725" y="37637"/>
                </a:lnTo>
                <a:lnTo>
                  <a:pt x="288651" y="14403"/>
                </a:lnTo>
                <a:lnTo>
                  <a:pt x="251368" y="3898"/>
                </a:lnTo>
                <a:lnTo>
                  <a:pt x="225189" y="528"/>
                </a:lnTo>
                <a:lnTo>
                  <a:pt x="211769" y="0"/>
                </a:lnTo>
                <a:close/>
              </a:path>
              <a:path w="344169" h="158750">
                <a:moveTo>
                  <a:pt x="334777" y="38384"/>
                </a:moveTo>
                <a:lnTo>
                  <a:pt x="209562" y="38384"/>
                </a:lnTo>
                <a:lnTo>
                  <a:pt x="222980" y="38865"/>
                </a:lnTo>
                <a:lnTo>
                  <a:pt x="236143" y="40286"/>
                </a:lnTo>
                <a:lnTo>
                  <a:pt x="273783" y="49858"/>
                </a:lnTo>
                <a:lnTo>
                  <a:pt x="307967" y="66702"/>
                </a:lnTo>
                <a:lnTo>
                  <a:pt x="318442" y="73779"/>
                </a:lnTo>
                <a:lnTo>
                  <a:pt x="344017" y="44943"/>
                </a:lnTo>
                <a:lnTo>
                  <a:pt x="334777" y="38384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4264245" y="8520927"/>
            <a:ext cx="64769" cy="85090"/>
          </a:xfrm>
          <a:custGeom>
            <a:avLst/>
            <a:gdLst/>
            <a:ahLst/>
            <a:cxnLst/>
            <a:rect l="l" t="t" r="r" b="b"/>
            <a:pathLst>
              <a:path w="64769" h="85090">
                <a:moveTo>
                  <a:pt x="36596" y="0"/>
                </a:moveTo>
                <a:lnTo>
                  <a:pt x="0" y="13371"/>
                </a:lnTo>
                <a:lnTo>
                  <a:pt x="6292" y="24285"/>
                </a:lnTo>
                <a:lnTo>
                  <a:pt x="11863" y="35643"/>
                </a:lnTo>
                <a:lnTo>
                  <a:pt x="16682" y="47414"/>
                </a:lnTo>
                <a:lnTo>
                  <a:pt x="20717" y="59566"/>
                </a:lnTo>
                <a:lnTo>
                  <a:pt x="23936" y="72069"/>
                </a:lnTo>
                <a:lnTo>
                  <a:pt x="26263" y="84593"/>
                </a:lnTo>
                <a:lnTo>
                  <a:pt x="64757" y="84593"/>
                </a:lnTo>
                <a:lnTo>
                  <a:pt x="56679" y="46520"/>
                </a:lnTo>
                <a:lnTo>
                  <a:pt x="42550" y="11110"/>
                </a:lnTo>
                <a:lnTo>
                  <a:pt x="36596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158112" y="8464838"/>
            <a:ext cx="128270" cy="140970"/>
          </a:xfrm>
          <a:custGeom>
            <a:avLst/>
            <a:gdLst/>
            <a:ahLst/>
            <a:cxnLst/>
            <a:rect l="l" t="t" r="r" b="b"/>
            <a:pathLst>
              <a:path w="128269" h="140970">
                <a:moveTo>
                  <a:pt x="18268" y="0"/>
                </a:moveTo>
                <a:lnTo>
                  <a:pt x="0" y="33890"/>
                </a:lnTo>
                <a:lnTo>
                  <a:pt x="12100" y="39309"/>
                </a:lnTo>
                <a:lnTo>
                  <a:pt x="23587" y="45784"/>
                </a:lnTo>
                <a:lnTo>
                  <a:pt x="53750" y="70927"/>
                </a:lnTo>
                <a:lnTo>
                  <a:pt x="76166" y="103350"/>
                </a:lnTo>
                <a:lnTo>
                  <a:pt x="89026" y="140682"/>
                </a:lnTo>
                <a:lnTo>
                  <a:pt x="127647" y="140682"/>
                </a:lnTo>
                <a:lnTo>
                  <a:pt x="117024" y="101467"/>
                </a:lnTo>
                <a:lnTo>
                  <a:pt x="98478" y="66261"/>
                </a:lnTo>
                <a:lnTo>
                  <a:pt x="73057" y="36120"/>
                </a:lnTo>
                <a:lnTo>
                  <a:pt x="41814" y="12097"/>
                </a:lnTo>
                <a:lnTo>
                  <a:pt x="30286" y="5630"/>
                </a:lnTo>
                <a:lnTo>
                  <a:pt x="18268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3937395" y="8450513"/>
            <a:ext cx="168910" cy="130810"/>
          </a:xfrm>
          <a:custGeom>
            <a:avLst/>
            <a:gdLst/>
            <a:ahLst/>
            <a:cxnLst/>
            <a:rect l="l" t="t" r="r" b="b"/>
            <a:pathLst>
              <a:path w="168909" h="130809">
                <a:moveTo>
                  <a:pt x="168531" y="0"/>
                </a:moveTo>
                <a:lnTo>
                  <a:pt x="127066" y="4799"/>
                </a:lnTo>
                <a:lnTo>
                  <a:pt x="88952" y="18469"/>
                </a:lnTo>
                <a:lnTo>
                  <a:pt x="55270" y="39920"/>
                </a:lnTo>
                <a:lnTo>
                  <a:pt x="27104" y="68059"/>
                </a:lnTo>
                <a:lnTo>
                  <a:pt x="5536" y="101795"/>
                </a:lnTo>
                <a:lnTo>
                  <a:pt x="0" y="114095"/>
                </a:lnTo>
                <a:lnTo>
                  <a:pt x="34356" y="130727"/>
                </a:lnTo>
                <a:lnTo>
                  <a:pt x="39816" y="118386"/>
                </a:lnTo>
                <a:lnTo>
                  <a:pt x="46352" y="106681"/>
                </a:lnTo>
                <a:lnTo>
                  <a:pt x="71778" y="76022"/>
                </a:lnTo>
                <a:lnTo>
                  <a:pt x="104586" y="53406"/>
                </a:lnTo>
                <a:lnTo>
                  <a:pt x="143047" y="40577"/>
                </a:lnTo>
                <a:lnTo>
                  <a:pt x="168531" y="38303"/>
                </a:lnTo>
                <a:lnTo>
                  <a:pt x="16853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923911" y="8633823"/>
            <a:ext cx="128905" cy="169545"/>
          </a:xfrm>
          <a:custGeom>
            <a:avLst/>
            <a:gdLst/>
            <a:ahLst/>
            <a:cxnLst/>
            <a:rect l="l" t="t" r="r" b="b"/>
            <a:pathLst>
              <a:path w="128905" h="169545">
                <a:moveTo>
                  <a:pt x="38036" y="0"/>
                </a:moveTo>
                <a:lnTo>
                  <a:pt x="0" y="0"/>
                </a:lnTo>
                <a:lnTo>
                  <a:pt x="539" y="14179"/>
                </a:lnTo>
                <a:lnTo>
                  <a:pt x="8311" y="54802"/>
                </a:lnTo>
                <a:lnTo>
                  <a:pt x="24478" y="91714"/>
                </a:lnTo>
                <a:lnTo>
                  <a:pt x="47967" y="123838"/>
                </a:lnTo>
                <a:lnTo>
                  <a:pt x="77702" y="150097"/>
                </a:lnTo>
                <a:lnTo>
                  <a:pt x="112610" y="169416"/>
                </a:lnTo>
                <a:lnTo>
                  <a:pt x="128549" y="134607"/>
                </a:lnTo>
                <a:lnTo>
                  <a:pt x="116399" y="129018"/>
                </a:lnTo>
                <a:lnTo>
                  <a:pt x="104880" y="122360"/>
                </a:lnTo>
                <a:lnTo>
                  <a:pt x="74753" y="96602"/>
                </a:lnTo>
                <a:lnTo>
                  <a:pt x="52603" y="63510"/>
                </a:lnTo>
                <a:lnTo>
                  <a:pt x="40145" y="24805"/>
                </a:lnTo>
                <a:lnTo>
                  <a:pt x="38443" y="10953"/>
                </a:lnTo>
                <a:lnTo>
                  <a:pt x="38036" y="0"/>
                </a:lnTo>
                <a:close/>
              </a:path>
            </a:pathLst>
          </a:custGeom>
          <a:solidFill>
            <a:srgbClr val="F58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4105928" y="8662126"/>
            <a:ext cx="178435" cy="155575"/>
          </a:xfrm>
          <a:custGeom>
            <a:avLst/>
            <a:gdLst/>
            <a:ahLst/>
            <a:cxnLst/>
            <a:rect l="l" t="t" r="r" b="b"/>
            <a:pathLst>
              <a:path w="178434" h="155575">
                <a:moveTo>
                  <a:pt x="141211" y="0"/>
                </a:moveTo>
                <a:lnTo>
                  <a:pt x="127469" y="39052"/>
                </a:lnTo>
                <a:lnTo>
                  <a:pt x="103814" y="72063"/>
                </a:lnTo>
                <a:lnTo>
                  <a:pt x="72068" y="97193"/>
                </a:lnTo>
                <a:lnTo>
                  <a:pt x="34056" y="112605"/>
                </a:lnTo>
                <a:lnTo>
                  <a:pt x="0" y="116703"/>
                </a:lnTo>
                <a:lnTo>
                  <a:pt x="0" y="155007"/>
                </a:lnTo>
                <a:lnTo>
                  <a:pt x="42339" y="150000"/>
                </a:lnTo>
                <a:lnTo>
                  <a:pt x="81155" y="135755"/>
                </a:lnTo>
                <a:lnTo>
                  <a:pt x="115291" y="113437"/>
                </a:lnTo>
                <a:lnTo>
                  <a:pt x="143592" y="84209"/>
                </a:lnTo>
                <a:lnTo>
                  <a:pt x="164903" y="49236"/>
                </a:lnTo>
                <a:lnTo>
                  <a:pt x="178068" y="9682"/>
                </a:lnTo>
                <a:lnTo>
                  <a:pt x="141211" y="0"/>
                </a:lnTo>
                <a:close/>
              </a:path>
            </a:pathLst>
          </a:custGeom>
          <a:solidFill>
            <a:srgbClr val="4953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4400" y="4978400"/>
            <a:ext cx="9194800" cy="546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927100" y="4991380"/>
            <a:ext cx="913320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SSL</a:t>
            </a:r>
            <a:r>
              <a:rPr sz="3600" spc="-13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200" dirty="0">
                <a:solidFill>
                  <a:srgbClr val="A1C3E5"/>
                </a:solidFill>
                <a:latin typeface="Arial"/>
                <a:cs typeface="Arial"/>
              </a:rPr>
              <a:t>V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eri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ica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ion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and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che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-clien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managemen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07943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igu</a:t>
            </a:r>
            <a:r>
              <a:rPr dirty="0"/>
              <a:t>r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SSL</a:t>
            </a:r>
            <a:r>
              <a:rPr spc="-140" dirty="0"/>
              <a:t> </a:t>
            </a:r>
            <a:r>
              <a:rPr dirty="0"/>
              <a:t>Cer</a:t>
            </a:r>
            <a:r>
              <a:rPr spc="-5" dirty="0"/>
              <a:t>t</a:t>
            </a:r>
            <a:r>
              <a:rPr spc="-10" dirty="0"/>
              <a:t>i</a:t>
            </a:r>
            <a:r>
              <a:rPr spc="-5" dirty="0"/>
              <a:t>f</a:t>
            </a:r>
            <a:r>
              <a:rPr spc="-10" dirty="0"/>
              <a:t>i</a:t>
            </a:r>
            <a:r>
              <a:rPr dirty="0"/>
              <a:t>cate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a</a:t>
            </a:r>
            <a:r>
              <a:rPr spc="-10" dirty="0"/>
              <a:t>lid</a:t>
            </a:r>
            <a:r>
              <a:rPr dirty="0"/>
              <a:t>a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4562455" cy="6661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473835" indent="-285750">
              <a:lnSpc>
                <a:spcPts val="42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no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veri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ying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 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hence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error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when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running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298450" indent="-285750">
              <a:lnSpc>
                <a:spcPts val="4305"/>
              </a:lnSpc>
              <a:spcBef>
                <a:spcPts val="96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Enable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spc="-200" dirty="0">
                <a:latin typeface="Arial"/>
                <a:cs typeface="Arial"/>
              </a:rPr>
              <a:t>V</a:t>
            </a:r>
            <a:r>
              <a:rPr sz="3600" dirty="0">
                <a:latin typeface="Arial"/>
                <a:cs typeface="Arial"/>
              </a:rPr>
              <a:t>eri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ing</a:t>
            </a:r>
            <a:endParaRPr sz="3600">
              <a:latin typeface="Arial"/>
              <a:cs typeface="Arial"/>
            </a:endParaRPr>
          </a:p>
          <a:p>
            <a:pPr marL="298450">
              <a:lnSpc>
                <a:spcPts val="4305"/>
              </a:lnSpc>
            </a:pPr>
            <a:r>
              <a:rPr sz="3600" b="1" spc="-5" dirty="0">
                <a:latin typeface="Courier New"/>
                <a:cs typeface="Courier New"/>
              </a:rPr>
              <a:t>ssl_verify_mod</a:t>
            </a:r>
            <a:r>
              <a:rPr sz="3600" b="1" dirty="0">
                <a:latin typeface="Courier New"/>
                <a:cs typeface="Courier New"/>
              </a:rPr>
              <a:t>e</a:t>
            </a:r>
            <a:r>
              <a:rPr sz="3600" b="1" spc="5" dirty="0">
                <a:latin typeface="Courier New"/>
                <a:cs typeface="Courier New"/>
              </a:rPr>
              <a:t> </a:t>
            </a:r>
            <a:r>
              <a:rPr sz="3600" b="1" dirty="0">
                <a:latin typeface="Courier New"/>
                <a:cs typeface="Courier New"/>
              </a:rPr>
              <a:t>:verify_peer</a:t>
            </a:r>
            <a:r>
              <a:rPr sz="3600" b="1" spc="-1165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204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wo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ul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kni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command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-</a:t>
            </a:r>
            <a:endParaRPr sz="3600">
              <a:latin typeface="Arial"/>
              <a:cs typeface="Arial"/>
            </a:endParaRPr>
          </a:p>
          <a:p>
            <a:pPr marL="717550" marR="5080" lvl="1" indent="-285750">
              <a:lnSpc>
                <a:spcPct val="98500"/>
              </a:lnSpc>
              <a:spcBef>
                <a:spcPts val="125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check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makes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SSL</a:t>
            </a:r>
            <a:r>
              <a:rPr sz="3600" spc="-1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conne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Che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dirty="0">
                <a:latin typeface="Arial"/>
                <a:cs typeface="Arial"/>
              </a:rPr>
              <a:t>server or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H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PS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ells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5" dirty="0">
                <a:latin typeface="Arial"/>
                <a:cs typeface="Arial"/>
              </a:rPr>
              <a:t>f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presen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 valid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marL="717550" marR="663575" lvl="1" indent="-285750">
              <a:lnSpc>
                <a:spcPts val="4310"/>
              </a:lnSpc>
              <a:spcBef>
                <a:spcPts val="134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Courier New"/>
                <a:cs typeface="Courier New"/>
              </a:rPr>
              <a:t>knif</a:t>
            </a:r>
            <a:r>
              <a:rPr sz="3600" b="1" dirty="0">
                <a:latin typeface="Courier New"/>
                <a:cs typeface="Courier New"/>
              </a:rPr>
              <a:t>e </a:t>
            </a:r>
            <a:r>
              <a:rPr sz="3600" b="1" spc="-5" dirty="0">
                <a:latin typeface="Courier New"/>
                <a:cs typeface="Courier New"/>
              </a:rPr>
              <a:t>ss</a:t>
            </a:r>
            <a:r>
              <a:rPr sz="3600" b="1" dirty="0">
                <a:latin typeface="Courier New"/>
                <a:cs typeface="Courier New"/>
              </a:rPr>
              <a:t>l fetch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-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allows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oma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ically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ch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serve</a:t>
            </a:r>
            <a:r>
              <a:rPr sz="3600" spc="-5" dirty="0">
                <a:latin typeface="Arial"/>
                <a:cs typeface="Arial"/>
              </a:rPr>
              <a:t>r'</a:t>
            </a:r>
            <a:r>
              <a:rPr sz="3600" dirty="0">
                <a:latin typeface="Arial"/>
                <a:cs typeface="Arial"/>
              </a:rPr>
              <a:t>s 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ica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your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ru</a:t>
            </a:r>
            <a:r>
              <a:rPr sz="3600" spc="-5" dirty="0">
                <a:latin typeface="Arial"/>
                <a:cs typeface="Arial"/>
              </a:rPr>
              <a:t>s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ce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dire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ory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Log Levels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17980"/>
            <a:ext cx="10807700" cy="665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log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level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:a</a:t>
            </a:r>
            <a:r>
              <a:rPr sz="3600" b="1" spc="-10" dirty="0">
                <a:latin typeface="Arial"/>
                <a:cs typeface="Arial"/>
              </a:rPr>
              <a:t>u</a:t>
            </a:r>
            <a:r>
              <a:rPr sz="3600" b="1" spc="-5" dirty="0">
                <a:latin typeface="Arial"/>
                <a:cs typeface="Arial"/>
              </a:rPr>
              <a:t>to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38C2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che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-clien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suppo</a:t>
            </a:r>
            <a:r>
              <a:rPr sz="3600" spc="-5" dirty="0">
                <a:latin typeface="Arial"/>
                <a:cs typeface="Arial"/>
              </a:rPr>
              <a:t>r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addi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ional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levels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Arial"/>
                <a:cs typeface="Arial"/>
              </a:rPr>
              <a:t>:</a:t>
            </a:r>
            <a:r>
              <a:rPr sz="3600" b="1" spc="-10" dirty="0">
                <a:latin typeface="Arial"/>
                <a:cs typeface="Arial"/>
              </a:rPr>
              <a:t>d</a:t>
            </a:r>
            <a:r>
              <a:rPr sz="3600" b="1" dirty="0">
                <a:latin typeface="Arial"/>
                <a:cs typeface="Arial"/>
              </a:rPr>
              <a:t>e</a:t>
            </a:r>
            <a:r>
              <a:rPr sz="3600" b="1" spc="-10" dirty="0">
                <a:latin typeface="Arial"/>
                <a:cs typeface="Arial"/>
              </a:rPr>
              <a:t>bu</a:t>
            </a:r>
            <a:r>
              <a:rPr sz="3600" b="1" spc="-5" dirty="0">
                <a:latin typeface="Arial"/>
                <a:cs typeface="Arial"/>
              </a:rPr>
              <a:t>g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Arial"/>
                <a:cs typeface="Arial"/>
              </a:rPr>
              <a:t>:</a:t>
            </a:r>
            <a:r>
              <a:rPr sz="3600" b="1" spc="-10" dirty="0">
                <a:latin typeface="Arial"/>
                <a:cs typeface="Arial"/>
              </a:rPr>
              <a:t>in</a:t>
            </a:r>
            <a:r>
              <a:rPr sz="3600" b="1" spc="-5" dirty="0">
                <a:latin typeface="Arial"/>
                <a:cs typeface="Arial"/>
              </a:rPr>
              <a:t>fo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spc="-5" dirty="0">
                <a:latin typeface="Arial"/>
                <a:cs typeface="Arial"/>
              </a:rPr>
              <a:t>:</a:t>
            </a:r>
            <a:r>
              <a:rPr sz="3600" b="1" spc="-10" dirty="0">
                <a:latin typeface="Arial"/>
                <a:cs typeface="Arial"/>
              </a:rPr>
              <a:t>w</a:t>
            </a:r>
            <a:r>
              <a:rPr sz="3600" b="1" dirty="0">
                <a:latin typeface="Arial"/>
                <a:cs typeface="Arial"/>
              </a:rPr>
              <a:t>ar</a:t>
            </a:r>
            <a:r>
              <a:rPr sz="3600" b="1" spc="-5" dirty="0">
                <a:latin typeface="Arial"/>
                <a:cs typeface="Arial"/>
              </a:rPr>
              <a:t>n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dirty="0">
                <a:latin typeface="Arial"/>
                <a:cs typeface="Arial"/>
              </a:rPr>
              <a:t>:err</a:t>
            </a:r>
            <a:r>
              <a:rPr sz="3600" b="1" spc="-10" dirty="0">
                <a:latin typeface="Arial"/>
                <a:cs typeface="Arial"/>
              </a:rPr>
              <a:t>o</a:t>
            </a:r>
            <a:r>
              <a:rPr sz="3600" b="1" dirty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717550" lvl="1" indent="-285750">
              <a:lnSpc>
                <a:spcPct val="100000"/>
              </a:lnSpc>
              <a:spcBef>
                <a:spcPts val="1080"/>
              </a:spcBef>
              <a:buClr>
                <a:srgbClr val="F38C24"/>
              </a:buClr>
              <a:buFont typeface="Arial"/>
              <a:buChar char="•"/>
              <a:tabLst>
                <a:tab pos="717550" algn="l"/>
              </a:tabLst>
            </a:pPr>
            <a:r>
              <a:rPr sz="3600" b="1" dirty="0">
                <a:latin typeface="Arial"/>
                <a:cs typeface="Arial"/>
              </a:rPr>
              <a:t>:fata</a:t>
            </a:r>
            <a:r>
              <a:rPr sz="3600" b="1" spc="-5" dirty="0">
                <a:latin typeface="Arial"/>
                <a:cs typeface="Arial"/>
              </a:rPr>
              <a:t>l</a:t>
            </a:r>
            <a:endParaRPr sz="3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F38C24"/>
              </a:buClr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34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Re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erence</a:t>
            </a:r>
            <a:r>
              <a:rPr sz="3600" spc="-5" dirty="0">
                <a:latin typeface="Arial"/>
                <a:cs typeface="Arial"/>
              </a:rPr>
              <a:t>: </a:t>
            </a:r>
            <a:r>
              <a:rPr sz="3600" u="heavy" dirty="0">
                <a:latin typeface="Arial"/>
                <a:cs typeface="Arial"/>
              </a:rPr>
              <a:t>h</a:t>
            </a:r>
            <a:r>
              <a:rPr sz="3600" u="heavy" spc="-10" dirty="0">
                <a:latin typeface="Arial"/>
                <a:cs typeface="Arial"/>
              </a:rPr>
              <a:t>tt</a:t>
            </a:r>
            <a:r>
              <a:rPr sz="3600" u="heavy" dirty="0">
                <a:latin typeface="Arial"/>
                <a:cs typeface="Arial"/>
              </a:rPr>
              <a:t>p</a:t>
            </a:r>
            <a:r>
              <a:rPr sz="3600" u="heavy" spc="-5" dirty="0">
                <a:latin typeface="Arial"/>
                <a:cs typeface="Arial"/>
              </a:rPr>
              <a:t>s</a:t>
            </a:r>
            <a:r>
              <a:rPr sz="3600" u="heavy" spc="-10" dirty="0">
                <a:latin typeface="Arial"/>
                <a:cs typeface="Arial"/>
              </a:rPr>
              <a:t>://</a:t>
            </a:r>
            <a:r>
              <a:rPr sz="3600" u="heavy" dirty="0">
                <a:latin typeface="Arial"/>
                <a:cs typeface="Arial"/>
              </a:rPr>
              <a:t>do</a:t>
            </a:r>
            <a:r>
              <a:rPr sz="3600" u="heavy" spc="-5" dirty="0">
                <a:latin typeface="Arial"/>
                <a:cs typeface="Arial"/>
              </a:rPr>
              <a:t>cs</a:t>
            </a:r>
            <a:r>
              <a:rPr sz="3600" u="heavy" spc="-10" dirty="0">
                <a:latin typeface="Arial"/>
                <a:cs typeface="Arial"/>
              </a:rPr>
              <a:t>.</a:t>
            </a:r>
            <a:r>
              <a:rPr sz="3600" u="heavy" dirty="0">
                <a:latin typeface="Arial"/>
                <a:cs typeface="Arial"/>
              </a:rPr>
              <a:t>che</a:t>
            </a:r>
            <a:r>
              <a:rPr sz="3600" u="heavy" spc="-10" dirty="0">
                <a:latin typeface="Arial"/>
                <a:cs typeface="Arial"/>
              </a:rPr>
              <a:t>f.</a:t>
            </a:r>
            <a:r>
              <a:rPr sz="3600" u="heavy" dirty="0">
                <a:latin typeface="Arial"/>
                <a:cs typeface="Arial"/>
              </a:rPr>
              <a:t>io</a:t>
            </a:r>
            <a:r>
              <a:rPr sz="3600" u="heavy" spc="-10" dirty="0">
                <a:latin typeface="Arial"/>
                <a:cs typeface="Arial"/>
              </a:rPr>
              <a:t>/</a:t>
            </a:r>
            <a:r>
              <a:rPr sz="3600" u="heavy" dirty="0">
                <a:latin typeface="Arial"/>
                <a:cs typeface="Arial"/>
              </a:rPr>
              <a:t>con</a:t>
            </a:r>
            <a:r>
              <a:rPr sz="3600" u="heavy" spc="-10" dirty="0">
                <a:latin typeface="Arial"/>
                <a:cs typeface="Arial"/>
              </a:rPr>
              <a:t>f</a:t>
            </a:r>
            <a:r>
              <a:rPr sz="3600" u="heavy" dirty="0">
                <a:latin typeface="Arial"/>
                <a:cs typeface="Arial"/>
              </a:rPr>
              <a:t>ig_rb_clien</a:t>
            </a:r>
            <a:r>
              <a:rPr sz="3600" u="heavy" spc="-10" dirty="0">
                <a:latin typeface="Arial"/>
                <a:cs typeface="Arial"/>
              </a:rPr>
              <a:t>t.</a:t>
            </a:r>
            <a:r>
              <a:rPr sz="3600" u="heavy" dirty="0">
                <a:latin typeface="Arial"/>
                <a:cs typeface="Arial"/>
              </a:rPr>
              <a:t>h</a:t>
            </a:r>
            <a:r>
              <a:rPr sz="3600" u="heavy" spc="-10" dirty="0">
                <a:latin typeface="Arial"/>
                <a:cs typeface="Arial"/>
              </a:rPr>
              <a:t>t</a:t>
            </a:r>
            <a:r>
              <a:rPr sz="3600" u="heavy" dirty="0">
                <a:latin typeface="Arial"/>
                <a:cs typeface="Arial"/>
              </a:rPr>
              <a:t>ml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6146800"/>
          </a:xfrm>
          <a:custGeom>
            <a:avLst/>
            <a:gdLst/>
            <a:ahLst/>
            <a:cxnLst/>
            <a:rect l="l" t="t" r="r" b="b"/>
            <a:pathLst>
              <a:path w="14630400" h="6146800">
                <a:moveTo>
                  <a:pt x="0" y="0"/>
                </a:moveTo>
                <a:lnTo>
                  <a:pt x="14630400" y="0"/>
                </a:lnTo>
                <a:lnTo>
                  <a:pt x="14630400" y="6146800"/>
                </a:lnTo>
                <a:lnTo>
                  <a:pt x="0" y="614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 New"/>
                <a:cs typeface="Courier New"/>
              </a:rPr>
              <a:t>OPE</a:t>
            </a:r>
            <a:r>
              <a:rPr b="1" dirty="0">
                <a:latin typeface="Courier New"/>
                <a:cs typeface="Courier New"/>
              </a:rPr>
              <a:t>N </a:t>
            </a:r>
            <a:r>
              <a:rPr b="1" spc="-5" dirty="0">
                <a:latin typeface="Courier New"/>
                <a:cs typeface="Courier New"/>
              </a:rPr>
              <a:t>I</a:t>
            </a:r>
            <a:r>
              <a:rPr b="1" dirty="0">
                <a:latin typeface="Courier New"/>
                <a:cs typeface="Courier New"/>
              </a:rPr>
              <a:t>N EDITOR:</a:t>
            </a:r>
            <a:r>
              <a:rPr b="1" spc="-1070" dirty="0">
                <a:latin typeface="Courier New"/>
                <a:cs typeface="Courier New"/>
              </a:rPr>
              <a:t> </a:t>
            </a:r>
            <a:r>
              <a:rPr dirty="0"/>
              <a:t>roles/base.rb</a:t>
            </a:r>
          </a:p>
          <a:p>
            <a:pPr marL="228600">
              <a:lnSpc>
                <a:spcPct val="100000"/>
              </a:lnSpc>
              <a:spcBef>
                <a:spcPts val="2860"/>
              </a:spcBef>
            </a:pPr>
            <a:r>
              <a:rPr sz="3000" dirty="0">
                <a:solidFill>
                  <a:srgbClr val="008F00"/>
                </a:solidFill>
              </a:rPr>
              <a:t>name </a:t>
            </a:r>
            <a:r>
              <a:rPr sz="3000" dirty="0">
                <a:solidFill>
                  <a:srgbClr val="C8352B"/>
                </a:solidFill>
              </a:rPr>
              <a:t>"base"</a:t>
            </a:r>
            <a:endParaRPr sz="3000"/>
          </a:p>
          <a:p>
            <a:pPr marL="228600">
              <a:lnSpc>
                <a:spcPct val="100000"/>
              </a:lnSpc>
            </a:pPr>
            <a:r>
              <a:rPr sz="3000" spc="-5" dirty="0"/>
              <a:t>descriptio</a:t>
            </a:r>
            <a:r>
              <a:rPr sz="3000" dirty="0"/>
              <a:t>n </a:t>
            </a:r>
            <a:r>
              <a:rPr sz="3000" spc="-5" dirty="0">
                <a:solidFill>
                  <a:srgbClr val="C8352B"/>
                </a:solidFill>
              </a:rPr>
              <a:t>"Bas</a:t>
            </a:r>
            <a:r>
              <a:rPr sz="3000" dirty="0">
                <a:solidFill>
                  <a:srgbClr val="C8352B"/>
                </a:solidFill>
              </a:rPr>
              <a:t>e </a:t>
            </a:r>
            <a:r>
              <a:rPr sz="3000" spc="-5" dirty="0">
                <a:solidFill>
                  <a:srgbClr val="C8352B"/>
                </a:solidFill>
              </a:rPr>
              <a:t>Serve</a:t>
            </a:r>
            <a:r>
              <a:rPr sz="3000" dirty="0">
                <a:solidFill>
                  <a:srgbClr val="C8352B"/>
                </a:solidFill>
              </a:rPr>
              <a:t>r Role"</a:t>
            </a:r>
            <a:endParaRPr sz="3000"/>
          </a:p>
          <a:p>
            <a:pPr marL="228600">
              <a:lnSpc>
                <a:spcPct val="100000"/>
              </a:lnSpc>
            </a:pPr>
            <a:r>
              <a:rPr sz="3000" dirty="0"/>
              <a:t>run_list </a:t>
            </a:r>
            <a:r>
              <a:rPr sz="3000" dirty="0">
                <a:solidFill>
                  <a:srgbClr val="B51A00"/>
                </a:solidFill>
              </a:rPr>
              <a:t>"recipe[chef-client::delete_validation]</a:t>
            </a:r>
            <a:r>
              <a:rPr sz="3000" spc="-5" dirty="0">
                <a:solidFill>
                  <a:srgbClr val="B51A00"/>
                </a:solidFill>
              </a:rPr>
              <a:t>"</a:t>
            </a:r>
            <a:r>
              <a:rPr sz="3000" dirty="0"/>
              <a:t>,</a:t>
            </a:r>
            <a:endParaRPr sz="3000"/>
          </a:p>
        </p:txBody>
      </p:sp>
      <p:sp>
        <p:nvSpPr>
          <p:cNvPr id="45" name="object 45"/>
          <p:cNvSpPr txBox="1"/>
          <p:nvPr/>
        </p:nvSpPr>
        <p:spPr>
          <a:xfrm>
            <a:off x="971550" y="3956050"/>
            <a:ext cx="6985000" cy="495300"/>
          </a:xfrm>
          <a:prstGeom prst="rect">
            <a:avLst/>
          </a:prstGeom>
          <a:ln w="63500">
            <a:solidFill>
              <a:srgbClr val="FFAA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"recipe[chef-client::config]</a:t>
            </a:r>
            <a:r>
              <a:rPr sz="3000" spc="-5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sz="3000" dirty="0">
                <a:latin typeface="Courier New"/>
                <a:cs typeface="Courier New"/>
              </a:rPr>
              <a:t>,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16453" y="4019550"/>
            <a:ext cx="505587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"recipe[chef-client]</a:t>
            </a:r>
            <a:r>
              <a:rPr sz="3000" spc="-5" dirty="0">
                <a:solidFill>
                  <a:srgbClr val="B51A00"/>
                </a:solidFill>
                <a:latin typeface="Courier New"/>
                <a:cs typeface="Courier New"/>
              </a:rPr>
              <a:t>"</a:t>
            </a:r>
            <a:r>
              <a:rPr sz="3000" dirty="0">
                <a:latin typeface="Courier New"/>
                <a:cs typeface="Courier New"/>
              </a:rPr>
              <a:t>, </a:t>
            </a: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"recipe[users]"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28700" y="4476750"/>
            <a:ext cx="688467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"recipe[ntp]"</a:t>
            </a:r>
            <a:r>
              <a:rPr sz="3000" dirty="0">
                <a:latin typeface="Courier New"/>
                <a:cs typeface="Courier New"/>
              </a:rPr>
              <a:t>, </a:t>
            </a:r>
            <a:r>
              <a:rPr sz="3000" dirty="0">
                <a:solidFill>
                  <a:srgbClr val="B51A00"/>
                </a:solidFill>
                <a:latin typeface="Courier New"/>
                <a:cs typeface="Courier New"/>
              </a:rPr>
              <a:t>"recipe[motd]"</a:t>
            </a:r>
            <a:r>
              <a:rPr sz="3000" dirty="0">
                <a:latin typeface="Courier New"/>
                <a:cs typeface="Courier New"/>
              </a:rPr>
              <a:t>,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800" dirty="0">
                <a:latin typeface="Courier New"/>
                <a:cs typeface="Courier New"/>
              </a:rPr>
              <a:t>default_attributes({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09068" y="6229350"/>
            <a:ext cx="365315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"ssl_verify_mode"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50173" y="6229350"/>
            <a:ext cx="38665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":verify_peer"</a:t>
            </a:r>
            <a:r>
              <a:rPr sz="2800" dirty="0">
                <a:latin typeface="Courier New"/>
                <a:cs typeface="Courier New"/>
              </a:rPr>
              <a:t>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8700" y="6661150"/>
            <a:ext cx="6000750" cy="167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2860">
              <a:lnSpc>
                <a:spcPct val="100000"/>
              </a:lnSpc>
            </a:pPr>
            <a:r>
              <a:rPr sz="2800" spc="-5" dirty="0">
                <a:solidFill>
                  <a:srgbClr val="C8352B"/>
                </a:solidFill>
                <a:latin typeface="Courier New"/>
                <a:cs typeface="Courier New"/>
              </a:rPr>
              <a:t>"log_level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 </a:t>
            </a:r>
            <a:r>
              <a:rPr sz="28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800" dirty="0">
                <a:solidFill>
                  <a:srgbClr val="C8352B"/>
                </a:solidFill>
                <a:latin typeface="Courier New"/>
                <a:cs typeface="Courier New"/>
              </a:rPr>
              <a:t>":info"</a:t>
            </a:r>
            <a:endParaRPr sz="2800">
              <a:latin typeface="Courier New"/>
              <a:cs typeface="Courier New"/>
            </a:endParaRPr>
          </a:p>
          <a:p>
            <a:pPr marL="86614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4147800" y="635000"/>
            <a:ext cx="1193800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385" rIns="0" bIns="0" rtlCol="0">
            <a:spAutoFit/>
          </a:bodyPr>
          <a:lstStyle/>
          <a:p>
            <a:pPr marL="12700">
              <a:lnSpc>
                <a:spcPts val="583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c</a:t>
            </a:r>
            <a:r>
              <a:rPr sz="4900" spc="-10" dirty="0"/>
              <a:t>h</a:t>
            </a:r>
            <a:r>
              <a:rPr sz="4900" spc="-5" dirty="0"/>
              <a:t>ef-c</a:t>
            </a:r>
            <a:r>
              <a:rPr sz="4900" spc="-10" dirty="0"/>
              <a:t>li</a:t>
            </a:r>
            <a:r>
              <a:rPr sz="4900" spc="-5" dirty="0"/>
              <a:t>e</a:t>
            </a:r>
            <a:r>
              <a:rPr sz="4900" spc="-10" dirty="0"/>
              <a:t>n</a:t>
            </a:r>
            <a:r>
              <a:rPr sz="4900" spc="-5" dirty="0"/>
              <a:t>t::c</a:t>
            </a:r>
            <a:r>
              <a:rPr sz="4900" spc="-10" dirty="0"/>
              <a:t>on</a:t>
            </a:r>
            <a:r>
              <a:rPr sz="4900" spc="-5" dirty="0"/>
              <a:t>f</a:t>
            </a:r>
            <a:r>
              <a:rPr sz="4900" spc="-10" dirty="0"/>
              <a:t>i</a:t>
            </a:r>
            <a:r>
              <a:rPr sz="4900" spc="-5" dirty="0"/>
              <a:t>g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sz="4900" spc="-10" dirty="0"/>
              <a:t>b</a:t>
            </a:r>
            <a:r>
              <a:rPr sz="4900" spc="-5" dirty="0"/>
              <a:t>ase </a:t>
            </a:r>
            <a:r>
              <a:rPr sz="4900" spc="-10" dirty="0"/>
              <a:t>role</a:t>
            </a:r>
            <a:endParaRPr sz="4900"/>
          </a:p>
        </p:txBody>
      </p:sp>
      <p:sp>
        <p:nvSpPr>
          <p:cNvPr id="55" name="object 55"/>
          <p:cNvSpPr/>
          <p:nvPr/>
        </p:nvSpPr>
        <p:spPr>
          <a:xfrm>
            <a:off x="857250" y="4921250"/>
            <a:ext cx="14592300" cy="3479800"/>
          </a:xfrm>
          <a:custGeom>
            <a:avLst/>
            <a:gdLst/>
            <a:ahLst/>
            <a:cxnLst/>
            <a:rect l="l" t="t" r="r" b="b"/>
            <a:pathLst>
              <a:path w="14592300" h="3479800">
                <a:moveTo>
                  <a:pt x="0" y="3479800"/>
                </a:moveTo>
                <a:lnTo>
                  <a:pt x="14592300" y="3479800"/>
                </a:lnTo>
                <a:lnTo>
                  <a:pt x="14592300" y="0"/>
                </a:lnTo>
                <a:lnTo>
                  <a:pt x="0" y="0"/>
                </a:lnTo>
                <a:lnTo>
                  <a:pt x="0" y="3479800"/>
                </a:lnTo>
                <a:close/>
              </a:path>
            </a:pathLst>
          </a:custGeom>
          <a:ln w="63500">
            <a:solidFill>
              <a:srgbClr val="FF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1433264" y="5327650"/>
          <a:ext cx="3910954" cy="88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5759"/>
                <a:gridCol w="640179"/>
                <a:gridCol w="355016"/>
              </a:tblGrid>
              <a:tr h="4445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444500">
                <a:tc>
                  <a:txBody>
                    <a:bodyPr/>
                    <a:lstStyle/>
                    <a:p>
                      <a:pPr marL="461645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"config" </a:t>
                      </a:r>
                      <a:r>
                        <a:rPr sz="28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{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fro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m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fil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base.rb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b</a:t>
            </a:r>
            <a:r>
              <a:rPr dirty="0"/>
              <a:t>ase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ol</a:t>
            </a:r>
            <a:r>
              <a:rPr dirty="0"/>
              <a:t>e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25500" y="3657600"/>
            <a:ext cx="14605000" cy="51689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Rol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base!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chef@node1</a:t>
            </a:r>
            <a:r>
              <a:rPr sz="4800" b="1" dirty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sz="4800" b="1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896359"/>
            <a:ext cx="13315950" cy="433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899"/>
              </a:lnSpc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["chef-client::delete_validation"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9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"chef-client::config", "chef-client"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"ntp"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"motd"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Synchronizin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Cookbooks: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cron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logrotate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pci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users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apache</a:t>
            </a:r>
            <a:endParaRPr sz="1900">
              <a:latin typeface="Courier New"/>
              <a:cs typeface="Courier New"/>
            </a:endParaRPr>
          </a:p>
          <a:p>
            <a:pPr marL="584835" indent="-292735">
              <a:lnSpc>
                <a:spcPct val="100000"/>
              </a:lnSpc>
              <a:spcBef>
                <a:spcPts val="20"/>
              </a:spcBef>
              <a:buChar char="-"/>
              <a:tabLst>
                <a:tab pos="585470" algn="l"/>
              </a:tabLst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ohai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5" dirty="0">
                <a:solidFill>
                  <a:srgbClr val="FFFFFF"/>
                </a:solidFill>
                <a:latin typeface="Courier New"/>
                <a:cs typeface="Courier New"/>
              </a:rPr>
              <a:t>Compilin</a:t>
            </a: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g Cookbooks...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9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79600"/>
            <a:ext cx="14655800" cy="1181100"/>
          </a:xfrm>
          <a:prstGeom prst="rect">
            <a:avLst/>
          </a:prstGeom>
          <a:solidFill>
            <a:srgbClr val="000000"/>
          </a:solidFill>
          <a:ln w="25399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600" b="1" dirty="0">
                <a:solidFill>
                  <a:srgbClr val="FFFFFF"/>
                </a:solidFill>
                <a:latin typeface="Courier New"/>
                <a:cs typeface="Courier New"/>
              </a:rPr>
              <a:t>chef@node1$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sud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4600" spc="-5" dirty="0">
                <a:solidFill>
                  <a:srgbClr val="FFFFFF"/>
                </a:solidFill>
                <a:latin typeface="Courier New"/>
                <a:cs typeface="Courier New"/>
              </a:rPr>
              <a:t>ca</a:t>
            </a:r>
            <a:r>
              <a:rPr sz="4600" dirty="0">
                <a:solidFill>
                  <a:srgbClr val="FFFFFF"/>
                </a:solidFill>
                <a:latin typeface="Courier New"/>
                <a:cs typeface="Courier New"/>
              </a:rPr>
              <a:t>t /etc/chef/client.rb</a:t>
            </a:r>
            <a:endParaRPr sz="46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400" dirty="0"/>
              <a:t>V</a:t>
            </a:r>
            <a:r>
              <a:rPr dirty="0"/>
              <a:t>er</a:t>
            </a:r>
            <a:r>
              <a:rPr spc="-10" dirty="0"/>
              <a:t>i</a:t>
            </a:r>
            <a:r>
              <a:rPr dirty="0"/>
              <a:t>fy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on</a:t>
            </a: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g </a:t>
            </a:r>
            <a:r>
              <a:rPr spc="-10" dirty="0"/>
              <a:t>upd</a:t>
            </a:r>
            <a:r>
              <a:rPr dirty="0"/>
              <a:t>ate</a:t>
            </a:r>
            <a:r>
              <a:rPr spc="-5" dirty="0"/>
              <a:t>d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>
              <a:latin typeface="Courier New"/>
              <a:cs typeface="Courier New"/>
            </a:endParaRPr>
          </a:p>
          <a:p>
            <a:pPr marL="419100" marR="3960495"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ssl_verify_mod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48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:verify_peer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log_leve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:info</a:t>
            </a:r>
            <a:endParaRPr sz="48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40"/>
              </a:spcBef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63705"/>
          </a:xfrm>
          <a:prstGeom prst="rect">
            <a:avLst/>
          </a:prstGeom>
        </p:spPr>
        <p:txBody>
          <a:bodyPr vert="horz" wrap="square" lIns="0" tIns="29903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50" spc="10" dirty="0"/>
              <a:t>S</a:t>
            </a:r>
            <a:r>
              <a:rPr sz="4950" spc="5" dirty="0"/>
              <a:t>p</a:t>
            </a:r>
            <a:r>
              <a:rPr sz="4950" spc="10" dirty="0"/>
              <a:t>ec</a:t>
            </a:r>
            <a:r>
              <a:rPr sz="4950" spc="-5" dirty="0"/>
              <a:t>i</a:t>
            </a:r>
            <a:r>
              <a:rPr sz="4950" spc="10" dirty="0"/>
              <a:t>a</a:t>
            </a:r>
            <a:r>
              <a:rPr sz="4950" dirty="0"/>
              <a:t>l </a:t>
            </a:r>
            <a:r>
              <a:rPr sz="4950" spc="10" dirty="0"/>
              <a:t>Ha</a:t>
            </a:r>
            <a:r>
              <a:rPr sz="4950" spc="5" dirty="0"/>
              <a:t>nd</a:t>
            </a:r>
            <a:r>
              <a:rPr sz="4950" spc="-5" dirty="0"/>
              <a:t>li</a:t>
            </a:r>
            <a:r>
              <a:rPr sz="4950" spc="5" dirty="0"/>
              <a:t>n</a:t>
            </a:r>
            <a:r>
              <a:rPr sz="4950" spc="10" dirty="0"/>
              <a:t>g</a:t>
            </a:r>
            <a:r>
              <a:rPr sz="4950" dirty="0"/>
              <a:t> </a:t>
            </a:r>
            <a:r>
              <a:rPr sz="4950" spc="5" dirty="0"/>
              <a:t>for</a:t>
            </a:r>
            <a:r>
              <a:rPr sz="4950" dirty="0"/>
              <a:t> </a:t>
            </a:r>
            <a:r>
              <a:rPr sz="4950" spc="10" dirty="0"/>
              <a:t>N</a:t>
            </a:r>
            <a:r>
              <a:rPr sz="4950" spc="5" dirty="0"/>
              <a:t>on</a:t>
            </a:r>
            <a:r>
              <a:rPr sz="4950" spc="10" dirty="0"/>
              <a:t>-CA</a:t>
            </a:r>
            <a:r>
              <a:rPr sz="4950" spc="-185" dirty="0"/>
              <a:t> </a:t>
            </a:r>
            <a:r>
              <a:rPr sz="4950" spc="10" dirty="0"/>
              <a:t>S</a:t>
            </a:r>
            <a:r>
              <a:rPr sz="4950" dirty="0"/>
              <a:t>ign</a:t>
            </a:r>
            <a:r>
              <a:rPr sz="4950" spc="10" dirty="0"/>
              <a:t>ed</a:t>
            </a:r>
            <a:r>
              <a:rPr sz="4950" dirty="0"/>
              <a:t> </a:t>
            </a:r>
            <a:r>
              <a:rPr sz="4950" spc="10" dirty="0"/>
              <a:t>Ce</a:t>
            </a:r>
            <a:r>
              <a:rPr sz="4950" spc="5" dirty="0"/>
              <a:t>rt</a:t>
            </a:r>
            <a:r>
              <a:rPr sz="4950" spc="-5" dirty="0"/>
              <a:t>i</a:t>
            </a:r>
            <a:r>
              <a:rPr sz="4950" spc="5" dirty="0"/>
              <a:t>f</a:t>
            </a:r>
            <a:r>
              <a:rPr sz="4950" spc="-5" dirty="0"/>
              <a:t>i</a:t>
            </a:r>
            <a:r>
              <a:rPr sz="4950" spc="5" dirty="0"/>
              <a:t>cates</a:t>
            </a:r>
            <a:endParaRPr sz="495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4241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75" dirty="0">
                <a:latin typeface="Arial"/>
                <a:cs typeface="Arial"/>
              </a:rPr>
              <a:t>f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signed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Howeve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</a:t>
            </a:r>
            <a:r>
              <a:rPr sz="4800" spc="-5" dirty="0">
                <a:latin typeface="Arial"/>
                <a:cs typeface="Arial"/>
              </a:rPr>
              <a:t>A, 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</a:t>
            </a:r>
            <a:r>
              <a:rPr sz="4800" spc="175" dirty="0">
                <a:latin typeface="Arial"/>
                <a:cs typeface="Arial"/>
              </a:rPr>
              <a:t>r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sel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-signed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kni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</a:t>
            </a:r>
            <a:r>
              <a:rPr sz="4800" spc="-5" dirty="0">
                <a:latin typeface="Arial"/>
                <a:cs typeface="Arial"/>
              </a:rPr>
              <a:t>rt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ss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l fetch</a:t>
            </a:r>
            <a:endParaRPr sz="48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45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250" dirty="0"/>
              <a:t>Exerc</a:t>
            </a:r>
            <a:r>
              <a:rPr sz="5250" spc="-5" dirty="0"/>
              <a:t>i</a:t>
            </a:r>
            <a:r>
              <a:rPr sz="5250" dirty="0"/>
              <a:t>se: </a:t>
            </a:r>
            <a:r>
              <a:rPr sz="5250" spc="-5" dirty="0"/>
              <a:t>F</a:t>
            </a:r>
            <a:r>
              <a:rPr sz="5250" dirty="0"/>
              <a:t>etch </a:t>
            </a:r>
            <a:r>
              <a:rPr sz="5250" spc="5" dirty="0"/>
              <a:t>H</a:t>
            </a:r>
            <a:r>
              <a:rPr sz="5250" spc="-5" dirty="0"/>
              <a:t>o</a:t>
            </a:r>
            <a:r>
              <a:rPr sz="5250" dirty="0"/>
              <a:t>sted </a:t>
            </a:r>
            <a:r>
              <a:rPr sz="5250" spc="5" dirty="0"/>
              <a:t>C</a:t>
            </a:r>
            <a:r>
              <a:rPr sz="5250" spc="-5" dirty="0"/>
              <a:t>h</a:t>
            </a:r>
            <a:r>
              <a:rPr sz="5250" dirty="0"/>
              <a:t>e</a:t>
            </a:r>
            <a:r>
              <a:rPr sz="5250" spc="95" dirty="0"/>
              <a:t>f</a:t>
            </a:r>
            <a:r>
              <a:rPr sz="5250" spc="-200" dirty="0"/>
              <a:t>’</a:t>
            </a:r>
            <a:r>
              <a:rPr sz="5250" dirty="0"/>
              <a:t>s SSL</a:t>
            </a:r>
            <a:r>
              <a:rPr sz="5250" spc="-95" dirty="0"/>
              <a:t> </a:t>
            </a:r>
            <a:r>
              <a:rPr sz="5250" dirty="0"/>
              <a:t>cert</a:t>
            </a:r>
            <a:r>
              <a:rPr sz="5250" spc="-5" dirty="0"/>
              <a:t>i</a:t>
            </a:r>
            <a:r>
              <a:rPr sz="5250" dirty="0"/>
              <a:t>f</a:t>
            </a:r>
            <a:r>
              <a:rPr sz="5250" spc="-5" dirty="0"/>
              <a:t>i</a:t>
            </a:r>
            <a:r>
              <a:rPr sz="5250" dirty="0"/>
              <a:t>cate</a:t>
            </a:r>
            <a:endParaRPr sz="525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33475" y="3919219"/>
            <a:ext cx="163512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WARNING: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2944288" y="3919219"/>
            <a:ext cx="24396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59908" y="3919219"/>
            <a:ext cx="8305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65916" y="3919219"/>
            <a:ext cx="84759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api.opscode.co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wil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fetche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an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placed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3475" y="4312919"/>
            <a:ext cx="143383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your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43087" y="4312919"/>
            <a:ext cx="24396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trusted_cert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58707" y="4312919"/>
            <a:ext cx="90798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director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(C:/Users/you/.chef/trusted_certs).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33475" y="5100319"/>
            <a:ext cx="264096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1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ha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no shoul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verify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49094" y="5100319"/>
            <a:ext cx="1109154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marR="5080" indent="-201295">
              <a:lnSpc>
                <a:spcPts val="3100"/>
              </a:lnSpc>
            </a:pP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mean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verif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thes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ar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th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correc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certificates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You th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authenticit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thes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certificate</a:t>
            </a:r>
            <a:r>
              <a:rPr sz="26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6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urier New"/>
                <a:cs typeface="Courier New"/>
              </a:rPr>
              <a:t>after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3475" y="5887719"/>
            <a:ext cx="445198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downloading.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Addin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certificat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61110" y="6675119"/>
            <a:ext cx="264096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*.opscode.com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577932" y="6675119"/>
            <a:ext cx="44519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n C:/Users/you/.chef/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3475" y="7068819"/>
            <a:ext cx="12299315" cy="114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10"/>
              </a:lnSpc>
            </a:pP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trusted_certs/wildcard_opscode_com.crt</a:t>
            </a: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ts val="3100"/>
              </a:lnSpc>
              <a:spcBef>
                <a:spcPts val="110"/>
              </a:spcBef>
            </a:pP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Addin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certificat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DigiCer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Secur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Serve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6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A </a:t>
            </a:r>
            <a:r>
              <a:rPr sz="2600" spc="1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Courier New"/>
                <a:cs typeface="Courier New"/>
              </a:rPr>
              <a:t>n C:/Users/ you/.chef/trusted_certs/DigiCert_Secure_Server_CA.crt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68492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82" y="0"/>
                </a:moveTo>
                <a:lnTo>
                  <a:pt x="38921" y="811"/>
                </a:lnTo>
                <a:lnTo>
                  <a:pt x="7180" y="23748"/>
                </a:lnTo>
                <a:lnTo>
                  <a:pt x="0" y="52942"/>
                </a:lnTo>
                <a:lnTo>
                  <a:pt x="3540" y="66671"/>
                </a:lnTo>
                <a:lnTo>
                  <a:pt x="10729" y="78480"/>
                </a:lnTo>
                <a:lnTo>
                  <a:pt x="20919" y="87720"/>
                </a:lnTo>
                <a:lnTo>
                  <a:pt x="33463" y="93741"/>
                </a:lnTo>
                <a:lnTo>
                  <a:pt x="47714" y="95892"/>
                </a:lnTo>
                <a:lnTo>
                  <a:pt x="1020482" y="95892"/>
                </a:lnTo>
                <a:lnTo>
                  <a:pt x="1060995" y="72154"/>
                </a:lnTo>
                <a:lnTo>
                  <a:pt x="1068180" y="42962"/>
                </a:lnTo>
                <a:lnTo>
                  <a:pt x="1064642" y="29230"/>
                </a:lnTo>
                <a:lnTo>
                  <a:pt x="1057454" y="17417"/>
                </a:lnTo>
                <a:lnTo>
                  <a:pt x="1047265" y="8174"/>
                </a:lnTo>
                <a:lnTo>
                  <a:pt x="1034724" y="2152"/>
                </a:lnTo>
                <a:lnTo>
                  <a:pt x="10204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743666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70" h="95884">
                <a:moveTo>
                  <a:pt x="639315" y="0"/>
                </a:moveTo>
                <a:lnTo>
                  <a:pt x="38927" y="808"/>
                </a:lnTo>
                <a:lnTo>
                  <a:pt x="7183" y="23740"/>
                </a:lnTo>
                <a:lnTo>
                  <a:pt x="0" y="52934"/>
                </a:lnTo>
                <a:lnTo>
                  <a:pt x="3538" y="66665"/>
                </a:lnTo>
                <a:lnTo>
                  <a:pt x="10726" y="78476"/>
                </a:lnTo>
                <a:lnTo>
                  <a:pt x="20915" y="87718"/>
                </a:lnTo>
                <a:lnTo>
                  <a:pt x="33457" y="93740"/>
                </a:lnTo>
                <a:lnTo>
                  <a:pt x="47703" y="95892"/>
                </a:lnTo>
                <a:lnTo>
                  <a:pt x="639315" y="95892"/>
                </a:lnTo>
                <a:lnTo>
                  <a:pt x="679849" y="72144"/>
                </a:lnTo>
                <a:lnTo>
                  <a:pt x="687029" y="42949"/>
                </a:lnTo>
                <a:lnTo>
                  <a:pt x="683489" y="29221"/>
                </a:lnTo>
                <a:lnTo>
                  <a:pt x="676299" y="17412"/>
                </a:lnTo>
                <a:lnTo>
                  <a:pt x="666109" y="8172"/>
                </a:lnTo>
                <a:lnTo>
                  <a:pt x="653565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787400" y="1922306"/>
            <a:ext cx="14584044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6103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remove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pem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</a:t>
            </a:r>
            <a:r>
              <a:rPr sz="4800" spc="-5" dirty="0">
                <a:latin typeface="Arial"/>
                <a:cs typeface="Arial"/>
              </a:rPr>
              <a:t>node?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spc="-265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eri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?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Serve</a:t>
            </a:r>
            <a:r>
              <a:rPr sz="4800" spc="-5" dirty="0">
                <a:latin typeface="Arial"/>
                <a:cs typeface="Arial"/>
              </a:rPr>
              <a:t>r'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ory?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177644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endParaRPr sz="4800">
              <a:latin typeface="Arial"/>
              <a:cs typeface="Arial"/>
            </a:endParaRPr>
          </a:p>
          <a:p>
            <a:pPr marL="812800" marR="508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service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ica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360" dirty="0">
                <a:latin typeface="Arial"/>
                <a:cs typeface="Arial"/>
              </a:rPr>
              <a:t>V</a:t>
            </a:r>
            <a:r>
              <a:rPr sz="4800" dirty="0">
                <a:latin typeface="Arial"/>
                <a:cs typeface="Arial"/>
              </a:rPr>
              <a:t>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30465" algn="l"/>
              </a:tabLst>
            </a:pPr>
            <a:r>
              <a:rPr sz="7050" spc="-5" dirty="0"/>
              <a:t>Th</a:t>
            </a:r>
            <a:r>
              <a:rPr sz="7050" dirty="0"/>
              <a:t>e Pr</a:t>
            </a:r>
            <a:r>
              <a:rPr sz="7050" spc="-5" dirty="0"/>
              <a:t>obl</a:t>
            </a:r>
            <a:r>
              <a:rPr sz="7050" spc="5" dirty="0"/>
              <a:t>em</a:t>
            </a:r>
            <a:r>
              <a:rPr sz="7050" dirty="0"/>
              <a:t> a</a:t>
            </a:r>
            <a:r>
              <a:rPr sz="7050" spc="-5" dirty="0"/>
              <a:t>n</a:t>
            </a:r>
            <a:r>
              <a:rPr sz="7050" dirty="0"/>
              <a:t>d	S</a:t>
            </a:r>
            <a:r>
              <a:rPr sz="7050" spc="-5" dirty="0"/>
              <a:t>u</a:t>
            </a:r>
            <a:r>
              <a:rPr sz="7050" dirty="0"/>
              <a:t>ccess </a:t>
            </a:r>
            <a:r>
              <a:rPr sz="7050" spc="5" dirty="0"/>
              <a:t>C</a:t>
            </a:r>
            <a:r>
              <a:rPr sz="7050" dirty="0"/>
              <a:t>r</a:t>
            </a:r>
            <a:r>
              <a:rPr sz="7050" spc="-5" dirty="0"/>
              <a:t>i</a:t>
            </a:r>
            <a:r>
              <a:rPr sz="7050" dirty="0"/>
              <a:t>ter</a:t>
            </a:r>
            <a:r>
              <a:rPr sz="7050" spc="-5" dirty="0"/>
              <a:t>i</a:t>
            </a:r>
            <a:r>
              <a:rPr sz="7050" dirty="0"/>
              <a:t>a</a:t>
            </a:r>
            <a:endParaRPr sz="705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994130" cy="433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service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enabled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boo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.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 also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all SSL</a:t>
            </a:r>
            <a:r>
              <a:rPr sz="4800" spc="-180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conne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s.</a:t>
            </a:r>
            <a:endParaRPr sz="4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chef-client</a:t>
            </a:r>
            <a:endParaRPr sz="4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  <a:spcBef>
                <a:spcPts val="165"/>
              </a:spcBef>
            </a:pP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accomplish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sks.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oo</a:t>
            </a:r>
            <a:r>
              <a:rPr dirty="0"/>
              <a:t>k</a:t>
            </a:r>
            <a:r>
              <a:rPr spc="-10" dirty="0"/>
              <a:t>boo</a:t>
            </a:r>
            <a:r>
              <a:rPr dirty="0"/>
              <a:t>k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61515" cy="3246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90" dirty="0">
                <a:latin typeface="Arial"/>
                <a:cs typeface="Arial"/>
              </a:rPr>
              <a:t>’</a:t>
            </a:r>
            <a:r>
              <a:rPr sz="4800" spc="-5" dirty="0">
                <a:latin typeface="Arial"/>
                <a:cs typeface="Arial"/>
              </a:rPr>
              <a:t>s: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23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client.rb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service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(runi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sys</a:t>
            </a:r>
            <a:r>
              <a:rPr sz="4800" spc="-5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emd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SM</a:t>
            </a:r>
            <a:r>
              <a:rPr sz="4800" spc="-54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.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valida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key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c</a:t>
            </a:r>
            <a:r>
              <a:rPr sz="6700" spc="-10" dirty="0"/>
              <a:t>oo</a:t>
            </a:r>
            <a:r>
              <a:rPr sz="6700" spc="-5" dirty="0"/>
              <a:t>k</a:t>
            </a:r>
            <a:r>
              <a:rPr sz="6700" spc="-10" dirty="0"/>
              <a:t>boo</a:t>
            </a:r>
            <a:r>
              <a:rPr sz="6700" spc="-5" dirty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3841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dirty="0">
                <a:latin typeface="Arial"/>
                <a:cs typeface="Arial"/>
              </a:rPr>
              <a:t>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already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wo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cookbook</a:t>
            </a:r>
            <a:endParaRPr sz="480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800" dirty="0">
                <a:latin typeface="Courier New"/>
                <a:cs typeface="Courier New"/>
              </a:rPr>
              <a:t>chef-client::service</a:t>
            </a:r>
            <a:endParaRPr sz="48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800" dirty="0">
                <a:latin typeface="Arial"/>
                <a:cs typeface="Arial"/>
              </a:rPr>
              <a:t>(via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chef-client::defaul</a:t>
            </a:r>
            <a:r>
              <a:rPr sz="4800" spc="-5" dirty="0">
                <a:latin typeface="Courier New"/>
                <a:cs typeface="Courier New"/>
              </a:rPr>
              <a:t>t</a:t>
            </a:r>
            <a:r>
              <a:rPr sz="4800" dirty="0">
                <a:latin typeface="Arial"/>
                <a:cs typeface="Arial"/>
              </a:rPr>
              <a:t>)</a:t>
            </a:r>
            <a:endParaRPr sz="480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8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800" dirty="0">
                <a:latin typeface="Courier New"/>
                <a:cs typeface="Courier New"/>
              </a:rPr>
              <a:t>chef-client::delete_validation</a:t>
            </a:r>
            <a:endParaRPr sz="4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12192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knif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e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sho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w node1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nod</a:t>
            </a:r>
            <a:r>
              <a:rPr dirty="0"/>
              <a:t>e1</a:t>
            </a:r>
            <a:r>
              <a:rPr spc="-5" dirty="0"/>
              <a:t>'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spc="-10" dirty="0"/>
              <a:t>Li</a:t>
            </a:r>
            <a:r>
              <a:rPr dirty="0"/>
              <a:t>st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644900"/>
            <a:ext cx="14655800" cy="4876800"/>
          </a:xfrm>
          <a:custGeom>
            <a:avLst/>
            <a:gdLst/>
            <a:ahLst/>
            <a:cxnLst/>
            <a:rect l="l" t="t" r="r" b="b"/>
            <a:pathLst>
              <a:path w="14655800" h="4876800">
                <a:moveTo>
                  <a:pt x="0" y="0"/>
                </a:moveTo>
                <a:lnTo>
                  <a:pt x="14655800" y="0"/>
                </a:lnTo>
                <a:lnTo>
                  <a:pt x="14655800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65225" y="4135120"/>
            <a:ext cx="1783714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Nod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Name: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83615" y="4135120"/>
            <a:ext cx="3566795" cy="213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node1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5100"/>
              </a:lnSpc>
            </a:pP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_default centos63.example.com 10.160.201.90</a:t>
            </a:r>
            <a:endParaRPr sz="2300" dirty="0">
              <a:latin typeface="Courier New"/>
              <a:cs typeface="Courier New"/>
            </a:endParaRPr>
          </a:p>
          <a:p>
            <a:pPr marR="883919">
              <a:lnSpc>
                <a:spcPct val="105100"/>
              </a:lnSpc>
            </a:pP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role[webserver]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webserver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base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5225" y="4503420"/>
            <a:ext cx="2139950" cy="140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51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Environment: FQDN: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IP:</a:t>
            </a:r>
            <a:endParaRPr sz="2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78575" y="5608320"/>
            <a:ext cx="89154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65225" y="5976620"/>
            <a:ext cx="1426845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51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Roles: Recipes: apache,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83615" y="6344920"/>
            <a:ext cx="552767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chef-client::delete_validation,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90422" y="6344920"/>
            <a:ext cx="535051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motd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users,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91926" y="6713219"/>
            <a:ext cx="3744595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chef-client::default,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37019" y="6713219"/>
            <a:ext cx="873823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77800">
              <a:lnSpc>
                <a:spcPct val="105100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chef-client::service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chef-client::init_service, users::default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users::groups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230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20" dirty="0">
                <a:solidFill>
                  <a:srgbClr val="FFFFFF"/>
                </a:solidFill>
                <a:latin typeface="Courier New"/>
                <a:cs typeface="Courier New"/>
              </a:rPr>
              <a:t>apache::default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65225" y="7081519"/>
            <a:ext cx="2318385" cy="1033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3899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ntp::default, </a:t>
            </a:r>
            <a:r>
              <a:rPr sz="2350" spc="-15" dirty="0">
                <a:solidFill>
                  <a:srgbClr val="FFFFFF"/>
                </a:solidFill>
                <a:latin typeface="Courier New"/>
                <a:cs typeface="Courier New"/>
              </a:rPr>
              <a:t>Platform: </a:t>
            </a: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Tags: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83615" y="7081519"/>
            <a:ext cx="267525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77800">
              <a:lnSpc>
                <a:spcPct val="103299"/>
              </a:lnSpc>
            </a:pPr>
            <a:r>
              <a:rPr sz="2300" spc="15" dirty="0">
                <a:solidFill>
                  <a:srgbClr val="FFFFFF"/>
                </a:solidFill>
                <a:latin typeface="Courier New"/>
                <a:cs typeface="Courier New"/>
              </a:rPr>
              <a:t>motd::default, </a:t>
            </a:r>
            <a:r>
              <a:rPr sz="2350" spc="-15" dirty="0">
                <a:solidFill>
                  <a:srgbClr val="FFFFFF"/>
                </a:solidFill>
                <a:latin typeface="Courier New"/>
                <a:cs typeface="Courier New"/>
              </a:rPr>
              <a:t>cento</a:t>
            </a:r>
            <a:r>
              <a:rPr sz="2350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3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urier New"/>
                <a:cs typeface="Courier New"/>
              </a:rPr>
              <a:t>6.4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352800" y="6311900"/>
            <a:ext cx="7899400" cy="304800"/>
          </a:xfrm>
          <a:custGeom>
            <a:avLst/>
            <a:gdLst/>
            <a:ahLst/>
            <a:cxnLst/>
            <a:rect l="l" t="t" r="r" b="b"/>
            <a:pathLst>
              <a:path w="7899400" h="304800">
                <a:moveTo>
                  <a:pt x="0" y="0"/>
                </a:moveTo>
                <a:lnTo>
                  <a:pt x="7899400" y="0"/>
                </a:lnTo>
                <a:lnTo>
                  <a:pt x="78994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17329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IN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34749" y="1803400"/>
            <a:ext cx="9865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baseline="-3472" dirty="0">
                <a:latin typeface="Courier New"/>
                <a:cs typeface="Courier New"/>
              </a:rPr>
              <a:t>EDITOR:</a:t>
            </a:r>
            <a:r>
              <a:rPr sz="4800" b="1" spc="-1604" baseline="-3472" dirty="0">
                <a:latin typeface="Courier New"/>
                <a:cs typeface="Courier New"/>
              </a:rPr>
              <a:t> </a:t>
            </a:r>
            <a:r>
              <a:rPr sz="2700" dirty="0">
                <a:latin typeface="Courier New"/>
                <a:cs typeface="Courier New"/>
              </a:rPr>
              <a:t>cookbooks/chef-client/recipes/config.rb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6299200"/>
          </a:xfrm>
          <a:custGeom>
            <a:avLst/>
            <a:gdLst/>
            <a:ahLst/>
            <a:cxnLst/>
            <a:rect l="l" t="t" r="r" b="b"/>
            <a:pathLst>
              <a:path w="14630400" h="6299200">
                <a:moveTo>
                  <a:pt x="0" y="0"/>
                </a:moveTo>
                <a:lnTo>
                  <a:pt x="14630400" y="0"/>
                </a:lnTo>
                <a:lnTo>
                  <a:pt x="14630400" y="6299200"/>
                </a:lnTo>
                <a:lnTo>
                  <a:pt x="0" y="6299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sz="5450" spc="5" dirty="0"/>
              <a:t>r</a:t>
            </a:r>
            <a:r>
              <a:rPr sz="5450" spc="10" dirty="0"/>
              <a:t>ec</a:t>
            </a:r>
            <a:r>
              <a:rPr sz="5450" dirty="0"/>
              <a:t>i</a:t>
            </a:r>
            <a:r>
              <a:rPr sz="5450" spc="5" dirty="0"/>
              <a:t>p</a:t>
            </a:r>
            <a:r>
              <a:rPr sz="5450" spc="10" dirty="0"/>
              <a:t>e</a:t>
            </a:r>
            <a:endParaRPr sz="5450" dirty="0"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806450" y="2374900"/>
          <a:ext cx="14630400" cy="629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0"/>
              </a:tblGrid>
              <a:tr h="206375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templat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#{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"conf_dir"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b="1" dirty="0">
                          <a:solidFill>
                            <a:srgbClr val="C97D9A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/client.rb" </a:t>
                      </a: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7210" marR="9997440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sourc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'client.rb.erb'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owne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r d_owner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7210" marR="11643995">
                        <a:lnSpc>
                          <a:spcPct val="100699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grou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p d_group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mod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e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00644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25400">
                      <a:solidFill>
                        <a:srgbClr val="435363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variables(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:chef_config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63500">
                      <a:solidFill>
                        <a:srgbClr val="FFAA00"/>
                      </a:solidFill>
                      <a:prstDash val="solid"/>
                    </a:lnB>
                  </a:tcPr>
                </a:tc>
              </a:tr>
              <a:tr h="3448050"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:chef_requires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chef_requires,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510984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:ohai_disabled_plugins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'ohai'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'disabled_plugins'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:start_handlers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'start_handlers'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29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:report_handlers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'report_handlers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71450" marR="4144645" indent="731520">
                        <a:lnSpc>
                          <a:spcPct val="100699"/>
                        </a:lnSpc>
                        <a:tabLst>
                          <a:tab pos="4561205" algn="l"/>
                        </a:tabLst>
                      </a:pP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:exception_handlers	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node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'chef_client'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'config'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 [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'exception_handlers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5372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notifie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:create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'ruby_block[reload_client_config]</a:t>
                      </a:r>
                      <a:r>
                        <a:rPr sz="2400" spc="-5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2400" dirty="0">
                          <a:solidFill>
                            <a:srgbClr val="22288F"/>
                          </a:solidFill>
                          <a:latin typeface="Courier New"/>
                          <a:cs typeface="Courier New"/>
                        </a:rPr>
                        <a:t>:immediately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end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0">
                      <a:solidFill>
                        <a:srgbClr val="FFAA00"/>
                      </a:solidFill>
                      <a:prstDash val="solid"/>
                    </a:lnL>
                    <a:lnR w="63500">
                      <a:solidFill>
                        <a:srgbClr val="FFAA00"/>
                      </a:solidFill>
                      <a:prstDash val="solid"/>
                    </a:lnR>
                    <a:lnT w="63500">
                      <a:solidFill>
                        <a:srgbClr val="FFAA00"/>
                      </a:solidFill>
                      <a:prstDash val="solid"/>
                    </a:lnT>
                    <a:lnB w="25400">
                      <a:solidFill>
                        <a:srgbClr val="43536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400" y="1917980"/>
            <a:ext cx="13946505" cy="485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ts val="4305"/>
              </a:lnSpc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recipe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used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o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dynamically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genera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endParaRPr sz="3600">
              <a:latin typeface="Arial"/>
              <a:cs typeface="Arial"/>
            </a:endParaRPr>
          </a:p>
          <a:p>
            <a:pPr marL="298450">
              <a:lnSpc>
                <a:spcPts val="4305"/>
              </a:lnSpc>
            </a:pPr>
            <a:r>
              <a:rPr sz="3600" b="1" dirty="0">
                <a:latin typeface="Courier New"/>
                <a:cs typeface="Courier New"/>
              </a:rPr>
              <a:t>/etc/chef/client.rb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</a:t>
            </a:r>
            <a:endParaRPr sz="3600">
              <a:latin typeface="Arial"/>
              <a:cs typeface="Arial"/>
            </a:endParaRPr>
          </a:p>
          <a:p>
            <a:pPr marL="298450" marR="1286510" indent="-285750">
              <a:lnSpc>
                <a:spcPct val="101899"/>
              </a:lnSpc>
              <a:spcBef>
                <a:spcPts val="123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empla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walks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all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ribu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node['chef_client'] ['config']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and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wri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ou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as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ke</a:t>
            </a:r>
            <a:r>
              <a:rPr sz="3600" spc="-5" dirty="0">
                <a:latin typeface="Arial"/>
                <a:cs typeface="Arial"/>
              </a:rPr>
              <a:t>y</a:t>
            </a:r>
            <a:r>
              <a:rPr sz="3600" spc="-10" dirty="0">
                <a:latin typeface="Arial"/>
                <a:cs typeface="Arial"/>
              </a:rPr>
              <a:t>:</a:t>
            </a:r>
            <a:r>
              <a:rPr sz="3600" dirty="0">
                <a:latin typeface="Arial"/>
                <a:cs typeface="Arial"/>
              </a:rPr>
              <a:t>value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pairs</a:t>
            </a:r>
            <a:endParaRPr sz="36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key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should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be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con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igura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ion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dire</a:t>
            </a:r>
            <a:r>
              <a:rPr sz="3600" spc="-5" dirty="0">
                <a:latin typeface="Arial"/>
                <a:cs typeface="Arial"/>
              </a:rPr>
              <a:t>c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ive</a:t>
            </a:r>
            <a:endParaRPr sz="3600">
              <a:latin typeface="Arial"/>
              <a:cs typeface="Arial"/>
            </a:endParaRPr>
          </a:p>
          <a:p>
            <a:pPr marL="298450" marR="5080" indent="-285750">
              <a:lnSpc>
                <a:spcPct val="102099"/>
              </a:lnSpc>
              <a:spcBef>
                <a:spcPts val="1095"/>
              </a:spcBef>
              <a:buClr>
                <a:srgbClr val="F38C24"/>
              </a:buClr>
              <a:buChar char="•"/>
              <a:tabLst>
                <a:tab pos="298450" algn="l"/>
              </a:tabLst>
            </a:pPr>
            <a:r>
              <a:rPr sz="3600" dirty="0">
                <a:latin typeface="Arial"/>
                <a:cs typeface="Arial"/>
              </a:rPr>
              <a:t>The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chef_server_ur</a:t>
            </a:r>
            <a:r>
              <a:rPr sz="3600" b="1" spc="-5" dirty="0">
                <a:latin typeface="Courier New"/>
                <a:cs typeface="Courier New"/>
              </a:rPr>
              <a:t>l</a:t>
            </a:r>
            <a:r>
              <a:rPr sz="3600" spc="-5" dirty="0">
                <a:latin typeface="Arial"/>
                <a:cs typeface="Arial"/>
              </a:rPr>
              <a:t>, </a:t>
            </a:r>
            <a:r>
              <a:rPr sz="3600" b="1" dirty="0">
                <a:latin typeface="Courier New"/>
                <a:cs typeface="Courier New"/>
              </a:rPr>
              <a:t>node_name</a:t>
            </a:r>
            <a:r>
              <a:rPr sz="3600" b="1" spc="-1160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Arial"/>
                <a:cs typeface="Arial"/>
              </a:rPr>
              <a:t>and </a:t>
            </a:r>
            <a:r>
              <a:rPr sz="3600" b="1" dirty="0">
                <a:latin typeface="Courier New"/>
                <a:cs typeface="Courier New"/>
              </a:rPr>
              <a:t>validation_client_name</a:t>
            </a:r>
            <a:r>
              <a:rPr sz="3600" b="1" spc="-1165" dirty="0">
                <a:latin typeface="Courier New"/>
                <a:cs typeface="Courier New"/>
              </a:rPr>
              <a:t> </a:t>
            </a:r>
            <a:r>
              <a:rPr sz="3600" dirty="0">
                <a:latin typeface="Arial"/>
                <a:cs typeface="Arial"/>
              </a:rPr>
              <a:t>are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se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by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aul</a:t>
            </a:r>
            <a:r>
              <a:rPr sz="3600" spc="-5" dirty="0">
                <a:latin typeface="Arial"/>
                <a:cs typeface="Arial"/>
              </a:rPr>
              <a:t>t </a:t>
            </a:r>
            <a:r>
              <a:rPr sz="3600" dirty="0">
                <a:latin typeface="Arial"/>
                <a:cs typeface="Arial"/>
              </a:rPr>
              <a:t>in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he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10" dirty="0">
                <a:latin typeface="Arial"/>
                <a:cs typeface="Arial"/>
              </a:rPr>
              <a:t>tt</a:t>
            </a:r>
            <a:r>
              <a:rPr sz="3600" dirty="0">
                <a:latin typeface="Arial"/>
                <a:cs typeface="Arial"/>
              </a:rPr>
              <a:t>ribu</a:t>
            </a:r>
            <a:r>
              <a:rPr sz="3600" spc="-10" dirty="0">
                <a:latin typeface="Arial"/>
                <a:cs typeface="Arial"/>
              </a:rPr>
              <a:t>t</a:t>
            </a:r>
            <a:r>
              <a:rPr sz="3600" dirty="0">
                <a:latin typeface="Arial"/>
                <a:cs typeface="Arial"/>
              </a:rPr>
              <a:t>es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ile </a:t>
            </a:r>
            <a:r>
              <a:rPr sz="3600" spc="-10" dirty="0">
                <a:latin typeface="Arial"/>
                <a:cs typeface="Arial"/>
              </a:rPr>
              <a:t>f</a:t>
            </a:r>
            <a:r>
              <a:rPr sz="3600" dirty="0">
                <a:latin typeface="Arial"/>
                <a:cs typeface="Arial"/>
              </a:rPr>
              <a:t>rom</a:t>
            </a:r>
            <a:r>
              <a:rPr sz="3600" spc="-5" dirty="0">
                <a:latin typeface="Arial"/>
                <a:cs typeface="Arial"/>
              </a:rPr>
              <a:t> </a:t>
            </a:r>
            <a:r>
              <a:rPr sz="3600" b="1" dirty="0">
                <a:latin typeface="Courier New"/>
                <a:cs typeface="Courier New"/>
              </a:rPr>
              <a:t>Chef::Config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dirty="0"/>
              <a:t>se</a:t>
            </a:r>
            <a:r>
              <a:rPr spc="-5" dirty="0"/>
              <a:t>tt</a:t>
            </a:r>
            <a:r>
              <a:rPr spc="-10" dirty="0"/>
              <a:t>ing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87400" y="1642906"/>
            <a:ext cx="131127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ollowing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role</a:t>
            </a:r>
            <a:r>
              <a:rPr sz="4800" spc="-5" dirty="0">
                <a:latin typeface="Arial"/>
                <a:cs typeface="Arial"/>
              </a:rPr>
              <a:t>):</a:t>
            </a:r>
            <a:endParaRPr sz="4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100" y="2349500"/>
            <a:ext cx="14630400" cy="3352800"/>
          </a:xfrm>
          <a:custGeom>
            <a:avLst/>
            <a:gdLst/>
            <a:ahLst/>
            <a:cxnLst/>
            <a:rect l="l" t="t" r="r" b="b"/>
            <a:pathLst>
              <a:path w="14630400" h="3352800">
                <a:moveTo>
                  <a:pt x="0" y="0"/>
                </a:moveTo>
                <a:lnTo>
                  <a:pt x="14630400" y="0"/>
                </a:lnTo>
                <a:lnTo>
                  <a:pt x="14630400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90600" y="2597150"/>
            <a:ext cx="350075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default_attributes(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8058" y="3702050"/>
            <a:ext cx="31349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"ssl_verify_mode"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80433" y="3702050"/>
            <a:ext cx="33178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":verify_peer"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4700" y="4070350"/>
            <a:ext cx="14622144" cy="2350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5880">
              <a:lnSpc>
                <a:spcPct val="100000"/>
              </a:lnSpc>
            </a:pP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"log_level" </a:t>
            </a:r>
            <a:r>
              <a:rPr sz="2400" dirty="0">
                <a:solidFill>
                  <a:srgbClr val="797979"/>
                </a:solidFill>
                <a:latin typeface="Courier New"/>
                <a:cs typeface="Courier New"/>
              </a:rPr>
              <a:t>=&gt;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":info"</a:t>
            </a:r>
            <a:endParaRPr sz="24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59436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363220" indent="-350520">
              <a:lnSpc>
                <a:spcPct val="100000"/>
              </a:lnSpc>
              <a:spcBef>
                <a:spcPts val="2080"/>
              </a:spcBef>
              <a:buClr>
                <a:srgbClr val="F38C24"/>
              </a:buClr>
              <a:buChar char="•"/>
              <a:tabLst>
                <a:tab pos="363220" algn="l"/>
              </a:tabLst>
            </a:pPr>
            <a:r>
              <a:rPr sz="4400" spc="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ill </a:t>
            </a:r>
            <a:r>
              <a:rPr sz="4400" spc="5" dirty="0">
                <a:latin typeface="Arial"/>
                <a:cs typeface="Arial"/>
              </a:rPr>
              <a:t>render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he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spc="5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ll</a:t>
            </a:r>
            <a:r>
              <a:rPr sz="4400" spc="10" dirty="0">
                <a:latin typeface="Arial"/>
                <a:cs typeface="Arial"/>
              </a:rPr>
              <a:t>ow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ng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con</a:t>
            </a:r>
            <a:r>
              <a:rPr sz="4400" spc="-5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gura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on</a:t>
            </a:r>
            <a:r>
              <a:rPr sz="4400" dirty="0">
                <a:latin typeface="Arial"/>
                <a:cs typeface="Arial"/>
              </a:rPr>
              <a:t> </a:t>
            </a:r>
            <a:r>
              <a:rPr sz="4400" spc="5" dirty="0">
                <a:latin typeface="Arial"/>
                <a:cs typeface="Arial"/>
              </a:rPr>
              <a:t>(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t</a:t>
            </a:r>
            <a:r>
              <a:rPr sz="4400" spc="5" dirty="0">
                <a:latin typeface="Arial"/>
                <a:cs typeface="Arial"/>
              </a:rPr>
              <a:t>c</a:t>
            </a:r>
            <a:r>
              <a:rPr sz="4400" spc="-5" dirty="0">
                <a:latin typeface="Arial"/>
                <a:cs typeface="Arial"/>
              </a:rPr>
              <a:t>/</a:t>
            </a:r>
            <a:r>
              <a:rPr sz="4400" spc="5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f/</a:t>
            </a:r>
            <a:r>
              <a:rPr sz="4400" spc="5" dirty="0">
                <a:latin typeface="Arial"/>
                <a:cs typeface="Arial"/>
              </a:rPr>
              <a:t>cl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5" dirty="0">
                <a:latin typeface="Arial"/>
                <a:cs typeface="Arial"/>
              </a:rPr>
              <a:t>en</a:t>
            </a:r>
            <a:r>
              <a:rPr sz="4400" spc="-5" dirty="0">
                <a:latin typeface="Arial"/>
                <a:cs typeface="Arial"/>
              </a:rPr>
              <a:t>t.</a:t>
            </a:r>
            <a:r>
              <a:rPr sz="4400" spc="5" dirty="0">
                <a:latin typeface="Arial"/>
                <a:cs typeface="Arial"/>
              </a:rPr>
              <a:t>rb</a:t>
            </a:r>
            <a:r>
              <a:rPr sz="4400" dirty="0">
                <a:latin typeface="Arial"/>
                <a:cs typeface="Arial"/>
              </a:rPr>
              <a:t>):</a:t>
            </a:r>
            <a:endParaRPr sz="44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Ma</a:t>
            </a:r>
            <a:r>
              <a:rPr spc="-10" dirty="0"/>
              <a:t>n</a:t>
            </a:r>
            <a:r>
              <a:rPr dirty="0"/>
              <a:t>a</a:t>
            </a:r>
            <a:r>
              <a:rPr spc="-10" dirty="0"/>
              <a:t>gin</a:t>
            </a:r>
            <a:r>
              <a:rPr spc="-5" dirty="0"/>
              <a:t>g </a:t>
            </a:r>
            <a:r>
              <a:rPr dirty="0"/>
              <a:t>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spc="-5" dirty="0"/>
              <a:t>t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 </a:t>
            </a:r>
            <a:r>
              <a:rPr dirty="0"/>
              <a:t>se</a:t>
            </a:r>
            <a:r>
              <a:rPr spc="-5" dirty="0"/>
              <a:t>tt</a:t>
            </a:r>
            <a:r>
              <a:rPr spc="-10" dirty="0"/>
              <a:t>ing</a:t>
            </a:r>
            <a:r>
              <a:rPr dirty="0"/>
              <a:t>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12800" y="6502400"/>
            <a:ext cx="14630400" cy="2247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 marR="3249295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chef_server_ur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"https://api.opscode.com/organizations/MYORG" </a:t>
            </a:r>
            <a:r>
              <a:rPr sz="2400" spc="-5" dirty="0">
                <a:latin typeface="Courier New"/>
                <a:cs typeface="Courier New"/>
              </a:rPr>
              <a:t>validation_client_nam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"MYORG-validator"</a:t>
            </a:r>
            <a:endParaRPr sz="2400">
              <a:latin typeface="Courier New"/>
              <a:cs typeface="Courier New"/>
            </a:endParaRPr>
          </a:p>
          <a:p>
            <a:pPr marL="190500" marR="8919210">
              <a:lnSpc>
                <a:spcPct val="100699"/>
              </a:lnSpc>
            </a:pPr>
            <a:r>
              <a:rPr sz="2400" spc="-5" dirty="0">
                <a:latin typeface="Courier New"/>
                <a:cs typeface="Courier New"/>
              </a:rPr>
              <a:t>ssl_verify_mod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:verify_peer </a:t>
            </a:r>
            <a:r>
              <a:rPr sz="2400" spc="-5" dirty="0">
                <a:latin typeface="Courier New"/>
                <a:cs typeface="Courier New"/>
              </a:rPr>
              <a:t>node_nam</a:t>
            </a:r>
            <a:r>
              <a:rPr sz="2400" dirty="0">
                <a:latin typeface="Courier New"/>
                <a:cs typeface="Courier New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 New"/>
                <a:cs typeface="Courier New"/>
              </a:rPr>
              <a:t>"config-ubuntu-1204" </a:t>
            </a:r>
            <a:r>
              <a:rPr sz="2400" spc="-5" dirty="0">
                <a:latin typeface="Courier New"/>
                <a:cs typeface="Courier New"/>
              </a:rPr>
              <a:t>log_leve</a:t>
            </a:r>
            <a:r>
              <a:rPr sz="2400" dirty="0">
                <a:latin typeface="Courier New"/>
                <a:cs typeface="Courier New"/>
              </a:rPr>
              <a:t>l </a:t>
            </a:r>
            <a:r>
              <a:rPr sz="2400" dirty="0">
                <a:solidFill>
                  <a:srgbClr val="22288F"/>
                </a:solidFill>
                <a:latin typeface="Courier New"/>
                <a:cs typeface="Courier New"/>
              </a:rPr>
              <a:t>:info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34194" y="2940050"/>
          <a:ext cx="3362225" cy="74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4211"/>
                <a:gridCol w="548725"/>
                <a:gridCol w="309289"/>
              </a:tblGrid>
              <a:tr h="3746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"chef_client"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374650"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</a:pPr>
                      <a:r>
                        <a:rPr sz="2400" dirty="0">
                          <a:solidFill>
                            <a:srgbClr val="C8352B"/>
                          </a:solidFill>
                          <a:latin typeface="Courier New"/>
                          <a:cs typeface="Courier New"/>
                        </a:rPr>
                        <a:t>"config" </a:t>
                      </a:r>
                      <a:r>
                        <a:rPr sz="2400" dirty="0">
                          <a:solidFill>
                            <a:srgbClr val="797979"/>
                          </a:solidFill>
                          <a:latin typeface="Courier New"/>
                          <a:cs typeface="Courier New"/>
                        </a:rPr>
                        <a:t>=&gt;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892</Words>
  <Application>Microsoft Office PowerPoint</Application>
  <PresentationFormat>Custom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Times New Roman</vt:lpstr>
      <vt:lpstr>Office Theme</vt:lpstr>
      <vt:lpstr>Configuring Chef Clients</vt:lpstr>
      <vt:lpstr>Lesson Objectives</vt:lpstr>
      <vt:lpstr>The Problem and Success Criteria</vt:lpstr>
      <vt:lpstr>Using the chef-client cookbook</vt:lpstr>
      <vt:lpstr>Examining the chef-client cookbook</vt:lpstr>
      <vt:lpstr>Exercise: View node1's Run List</vt:lpstr>
      <vt:lpstr>Exercise: View the chef-client::config recipe</vt:lpstr>
      <vt:lpstr>Managing client.rb settings</vt:lpstr>
      <vt:lpstr>Managing client.rb settings</vt:lpstr>
      <vt:lpstr>SSL Certificate Validation</vt:lpstr>
      <vt:lpstr>Log Levels</vt:lpstr>
      <vt:lpstr>Exercise: Add chef-client::config to the base role</vt:lpstr>
      <vt:lpstr>Exercise: Upload the base role</vt:lpstr>
      <vt:lpstr>Exercise: Run chef-client</vt:lpstr>
      <vt:lpstr>Exercise: Verify config updated</vt:lpstr>
      <vt:lpstr>Special Handling for Non-CA Signed Certificates</vt:lpstr>
      <vt:lpstr>Exercise: Fetch Hosted Chef’s SSL certificate</vt:lpstr>
      <vt:lpstr>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20</cp:revision>
  <dcterms:created xsi:type="dcterms:W3CDTF">2015-06-04T12:17:04Z</dcterms:created>
  <dcterms:modified xsi:type="dcterms:W3CDTF">2015-06-05T13:33:47Z</dcterms:modified>
</cp:coreProperties>
</file>