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96" r:id="rId2"/>
    <p:sldId id="497" r:id="rId3"/>
    <p:sldId id="498" r:id="rId4"/>
    <p:sldId id="499" r:id="rId5"/>
    <p:sldId id="500" r:id="rId6"/>
    <p:sldId id="501" r:id="rId7"/>
    <p:sldId id="502" r:id="rId8"/>
    <p:sldId id="503" r:id="rId9"/>
    <p:sldId id="504" r:id="rId10"/>
    <p:sldId id="505" r:id="rId11"/>
    <p:sldId id="542" r:id="rId12"/>
    <p:sldId id="507" r:id="rId13"/>
    <p:sldId id="510" r:id="rId14"/>
    <p:sldId id="511" r:id="rId15"/>
    <p:sldId id="512" r:id="rId16"/>
    <p:sldId id="513" r:id="rId17"/>
    <p:sldId id="543" r:id="rId18"/>
    <p:sldId id="544" r:id="rId19"/>
    <p:sldId id="517" r:id="rId20"/>
    <p:sldId id="545" r:id="rId21"/>
    <p:sldId id="546" r:id="rId22"/>
    <p:sldId id="539" r:id="rId23"/>
    <p:sldId id="531" r:id="rId24"/>
    <p:sldId id="532" r:id="rId25"/>
    <p:sldId id="533" r:id="rId26"/>
    <p:sldId id="534" r:id="rId27"/>
    <p:sldId id="535" r:id="rId28"/>
    <p:sldId id="540" r:id="rId29"/>
    <p:sldId id="537" r:id="rId30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1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6729" autoAdjust="0"/>
  </p:normalViewPr>
  <p:slideViewPr>
    <p:cSldViewPr>
      <p:cViewPr varScale="1">
        <p:scale>
          <a:sx n="79" d="100"/>
          <a:sy n="79" d="100"/>
        </p:scale>
        <p:origin x="-832" y="-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D79C7-D95B-4D16-86A8-8C2F57A7C75E}" type="datetimeFigureOut">
              <a:rPr lang="en-US" smtClean="0"/>
              <a:t>10/9/15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C434E-4382-4ED8-A9E9-63A68844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6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</a:t>
            </a:r>
            <a:r>
              <a:rPr lang="en-US" baseline="0" dirty="0" smtClean="0"/>
              <a:t>type q to exit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C434E-4382-4ED8-A9E9-63A68844EEE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7" name="object 41"/>
          <p:cNvSpPr txBox="1">
            <a:spLocks/>
          </p:cNvSpPr>
          <p:nvPr userDrawn="1"/>
        </p:nvSpPr>
        <p:spPr>
          <a:xfrm>
            <a:off x="7823200" y="8687891"/>
            <a:ext cx="533400" cy="276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6-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chef.io/handlers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mailto:you@somewhere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nddo.github.io/chef-handler-zookeeper/" TargetMode="External"/><Relationship Id="rId4" Type="http://schemas.openxmlformats.org/officeDocument/2006/relationships/hyperlink" Target="https://github.com/realityforge/chef-graphite_handl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mpledata.org/splunk_storm_chef_handler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blaine/syslog_handler" TargetMode="External"/><Relationship Id="rId4" Type="http://schemas.openxmlformats.org/officeDocument/2006/relationships/hyperlink" Target="http://onddo.github.io/chef-handler-sn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rgoth/airbrake_handle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ef/chef-report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42250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spc="-10" dirty="0"/>
              <a:t>I</a:t>
            </a:r>
            <a:r>
              <a:rPr dirty="0"/>
              <a:t>m</a:t>
            </a:r>
            <a:r>
              <a:rPr spc="-10" dirty="0"/>
              <a:t>pl</a:t>
            </a:r>
            <a:r>
              <a:rPr dirty="0"/>
              <a:t>eme</a:t>
            </a:r>
            <a:r>
              <a:rPr spc="-10" dirty="0"/>
              <a:t>n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117" name="object 71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lang="en-US" sz="1800" dirty="0" smtClean="0">
                <a:solidFill>
                  <a:srgbClr val="A1C3E5"/>
                </a:solidFill>
                <a:latin typeface="Arial"/>
                <a:cs typeface="Arial"/>
              </a:rPr>
              <a:t>.2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z="1800" spc="-10" dirty="0" smtClean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20" name="object 115"/>
          <p:cNvSpPr txBox="1"/>
          <p:nvPr/>
        </p:nvSpPr>
        <p:spPr>
          <a:xfrm>
            <a:off x="927100" y="4991380"/>
            <a:ext cx="1031240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Communica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5" dirty="0" smtClean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o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Clien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R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5" name="object 41"/>
          <p:cNvSpPr txBox="1">
            <a:spLocks/>
          </p:cNvSpPr>
          <p:nvPr/>
        </p:nvSpPr>
        <p:spPr>
          <a:xfrm>
            <a:off x="7823200" y="8687891"/>
            <a:ext cx="533400" cy="276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6-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chef_handler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68864"/>
          </a:xfrm>
          <a:prstGeom prst="rect">
            <a:avLst/>
          </a:prstGeom>
        </p:spPr>
        <p:txBody>
          <a:bodyPr vert="horz" wrap="square" lIns="0" tIns="25080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300" spc="15" dirty="0"/>
              <a:t>Exe</a:t>
            </a:r>
            <a:r>
              <a:rPr sz="5300" spc="10" dirty="0"/>
              <a:t>r</a:t>
            </a:r>
            <a:r>
              <a:rPr sz="5300" spc="15" dirty="0"/>
              <a:t>c</a:t>
            </a:r>
            <a:r>
              <a:rPr sz="5300" dirty="0"/>
              <a:t>i</a:t>
            </a:r>
            <a:r>
              <a:rPr sz="5300" spc="15" dirty="0"/>
              <a:t>se</a:t>
            </a:r>
            <a:r>
              <a:rPr sz="5300" spc="5" dirty="0"/>
              <a:t>: </a:t>
            </a:r>
            <a:r>
              <a:rPr sz="5300" spc="20" dirty="0"/>
              <a:t>U</a:t>
            </a:r>
            <a:r>
              <a:rPr sz="5300" spc="10" dirty="0"/>
              <a:t>p</a:t>
            </a:r>
            <a:r>
              <a:rPr sz="5300" dirty="0"/>
              <a:t>l</a:t>
            </a:r>
            <a:r>
              <a:rPr sz="5300" spc="10" dirty="0"/>
              <a:t>o</a:t>
            </a:r>
            <a:r>
              <a:rPr sz="5300" spc="15" dirty="0"/>
              <a:t>ad</a:t>
            </a:r>
            <a:r>
              <a:rPr sz="5300" spc="5" dirty="0"/>
              <a:t> t</a:t>
            </a:r>
            <a:r>
              <a:rPr sz="5300" spc="10" dirty="0"/>
              <a:t>h</a:t>
            </a:r>
            <a:r>
              <a:rPr sz="5300" spc="15" dirty="0"/>
              <a:t>e</a:t>
            </a:r>
            <a:r>
              <a:rPr sz="5300" spc="5" dirty="0"/>
              <a:t> </a:t>
            </a:r>
            <a:r>
              <a:rPr sz="5300" spc="15" dirty="0"/>
              <a:t>c</a:t>
            </a:r>
            <a:r>
              <a:rPr sz="5300" spc="10" dirty="0"/>
              <a:t>hef_h</a:t>
            </a:r>
            <a:r>
              <a:rPr sz="5300" spc="15" dirty="0"/>
              <a:t>a</a:t>
            </a:r>
            <a:r>
              <a:rPr sz="5300" spc="10" dirty="0"/>
              <a:t>nd</a:t>
            </a:r>
            <a:r>
              <a:rPr sz="5300" dirty="0"/>
              <a:t>l</a:t>
            </a:r>
            <a:r>
              <a:rPr sz="5300" spc="15" dirty="0"/>
              <a:t>e</a:t>
            </a:r>
            <a:r>
              <a:rPr sz="5300" spc="10" dirty="0"/>
              <a:t>r</a:t>
            </a:r>
            <a:r>
              <a:rPr sz="5300" spc="5" dirty="0"/>
              <a:t> </a:t>
            </a:r>
            <a:r>
              <a:rPr lang="en-US" sz="5300" spc="15" dirty="0"/>
              <a:t>C</a:t>
            </a:r>
            <a:r>
              <a:rPr sz="5300" spc="10" dirty="0" smtClean="0"/>
              <a:t>oo</a:t>
            </a:r>
            <a:r>
              <a:rPr sz="5300" spc="15" dirty="0" smtClean="0"/>
              <a:t>k</a:t>
            </a:r>
            <a:r>
              <a:rPr sz="5300" spc="10" dirty="0" smtClean="0"/>
              <a:t>boo</a:t>
            </a:r>
            <a:r>
              <a:rPr sz="5300" spc="15" dirty="0" smtClean="0"/>
              <a:t>k</a:t>
            </a:r>
            <a:endParaRPr sz="53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n-US" dirty="0" smtClean="0">
              <a:solidFill>
                <a:srgbClr val="FFFFFF"/>
              </a:solidFill>
              <a:latin typeface="Courier"/>
            </a:endParaRPr>
          </a:p>
          <a:p>
            <a:endParaRPr lang="en-US" dirty="0">
              <a:solidFill>
                <a:srgbClr val="FFFFFF"/>
              </a:solidFill>
              <a:latin typeface="Courier"/>
            </a:endParaRPr>
          </a:p>
          <a:p>
            <a:endParaRPr lang="en-US" dirty="0" smtClean="0">
              <a:solidFill>
                <a:srgbClr val="FFFFFF"/>
              </a:solidFill>
              <a:latin typeface="Courier"/>
            </a:endParaRPr>
          </a:p>
          <a:p>
            <a:endParaRPr lang="en-US" dirty="0">
              <a:solidFill>
                <a:srgbClr val="FFFFFF"/>
              </a:solidFill>
              <a:latin typeface="Courier"/>
            </a:endParaRPr>
          </a:p>
          <a:p>
            <a:endParaRPr lang="en-US" dirty="0" smtClean="0">
              <a:solidFill>
                <a:srgbClr val="FFFFFF"/>
              </a:solidFill>
              <a:latin typeface="Courier"/>
            </a:endParaRPr>
          </a:p>
          <a:p>
            <a:r>
              <a:rPr lang="en-US" dirty="0">
                <a:solidFill>
                  <a:srgbClr val="FFFFFF"/>
                </a:solidFill>
                <a:latin typeface="Courier"/>
              </a:rPr>
              <a:t>	</a:t>
            </a:r>
            <a:r>
              <a:rPr lang="en-US" sz="3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Uploading </a:t>
            </a:r>
            <a:r>
              <a:rPr lang="en-US" sz="3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chef_handler </a:t>
            </a:r>
            <a:r>
              <a:rPr lang="en-US" sz="3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[1.1.9]</a:t>
            </a:r>
            <a:endParaRPr lang="en-US" sz="36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Uploaded </a:t>
            </a:r>
            <a:r>
              <a:rPr lang="en-US" sz="3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cookbook.</a:t>
            </a:r>
          </a:p>
          <a:p>
            <a:r>
              <a:rPr lang="en-US" sz="800" dirty="0">
                <a:solidFill>
                  <a:srgbClr val="000000"/>
                </a:solidFill>
                <a:latin typeface="GillSans"/>
              </a:rPr>
              <a:t>250</a:t>
            </a:r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30465" algn="l"/>
              </a:tabLst>
            </a:pPr>
            <a:r>
              <a:rPr sz="7050" spc="-5" dirty="0"/>
              <a:t>Th</a:t>
            </a:r>
            <a:r>
              <a:rPr sz="7050" dirty="0"/>
              <a:t>e Pr</a:t>
            </a:r>
            <a:r>
              <a:rPr sz="7050" spc="-5" dirty="0"/>
              <a:t>obl</a:t>
            </a:r>
            <a:r>
              <a:rPr sz="7050" spc="5" dirty="0"/>
              <a:t>em</a:t>
            </a:r>
            <a:r>
              <a:rPr sz="7050" dirty="0"/>
              <a:t> a</a:t>
            </a:r>
            <a:r>
              <a:rPr sz="7050" spc="-5" dirty="0"/>
              <a:t>n</a:t>
            </a:r>
            <a:r>
              <a:rPr sz="7050" dirty="0"/>
              <a:t>d	S</a:t>
            </a:r>
            <a:r>
              <a:rPr sz="7050" spc="-5" dirty="0"/>
              <a:t>u</a:t>
            </a:r>
            <a:r>
              <a:rPr sz="7050" dirty="0"/>
              <a:t>ccess </a:t>
            </a:r>
            <a:r>
              <a:rPr sz="7050" spc="5" dirty="0"/>
              <a:t>C</a:t>
            </a:r>
            <a:r>
              <a:rPr sz="7050" dirty="0"/>
              <a:t>r</a:t>
            </a:r>
            <a:r>
              <a:rPr sz="7050" spc="-5" dirty="0"/>
              <a:t>i</a:t>
            </a:r>
            <a:r>
              <a:rPr sz="7050" dirty="0"/>
              <a:t>ter</a:t>
            </a:r>
            <a:r>
              <a:rPr sz="7050" spc="-5" dirty="0"/>
              <a:t>i</a:t>
            </a:r>
            <a:r>
              <a:rPr sz="7050" dirty="0"/>
              <a:t>a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00835" cy="45892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o </a:t>
            </a:r>
            <a:r>
              <a:rPr lang="en-US" sz="4800" dirty="0" smtClean="0">
                <a:latin typeface="Arial"/>
                <a:cs typeface="Arial"/>
              </a:rPr>
              <a:t>write to a file all the resources that </a:t>
            </a:r>
            <a:r>
              <a:rPr sz="4800" dirty="0" smtClean="0">
                <a:latin typeface="Arial"/>
                <a:cs typeface="Arial"/>
              </a:rPr>
              <a:t>have changed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on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he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node</a:t>
            </a:r>
            <a:r>
              <a:rPr sz="4800" spc="-5" dirty="0" smtClean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F38C24"/>
              </a:buClr>
              <a:buFont typeface="Arial"/>
              <a:buChar char="•"/>
            </a:pPr>
            <a:endParaRPr sz="6850" dirty="0">
              <a:latin typeface="Times New Roman"/>
              <a:cs typeface="Times New Roman"/>
            </a:endParaRPr>
          </a:p>
          <a:p>
            <a:pPr marL="393700" marR="28765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lang="en-US" sz="4800" spc="-5" dirty="0" smtClean="0">
                <a:latin typeface="Arial"/>
                <a:cs typeface="Arial"/>
              </a:rPr>
              <a:t>see a file that </a:t>
            </a:r>
            <a:r>
              <a:rPr sz="4800" dirty="0" smtClean="0">
                <a:latin typeface="Arial"/>
                <a:cs typeface="Arial"/>
              </a:rPr>
              <a:t>con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aining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changed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2566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</a:t>
            </a:r>
            <a:r>
              <a:rPr spc="-5" dirty="0"/>
              <a:t>t</a:t>
            </a:r>
            <a:r>
              <a:rPr spc="-275" dirty="0"/>
              <a:t>’</a:t>
            </a:r>
            <a:r>
              <a:rPr dirty="0"/>
              <a:t>s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524990" cy="3816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e’re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going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lang="en-US" sz="4800" b="1" dirty="0" smtClean="0">
                <a:latin typeface="Arial"/>
                <a:cs typeface="Arial"/>
              </a:rPr>
              <a:t>create a file </a:t>
            </a:r>
            <a:r>
              <a:rPr sz="4800" dirty="0" smtClean="0">
                <a:latin typeface="Arial"/>
                <a:cs typeface="Arial"/>
              </a:rPr>
              <a:t>when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runs</a:t>
            </a:r>
          </a:p>
          <a:p>
            <a:pPr marL="393700" marR="14497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lang="en-US" sz="4800" spc="-5" dirty="0" smtClean="0">
                <a:latin typeface="Arial"/>
                <a:cs typeface="Arial"/>
              </a:rPr>
              <a:t>store </a:t>
            </a:r>
            <a:r>
              <a:rPr sz="4800" dirty="0" smtClean="0">
                <a:latin typeface="Arial"/>
                <a:cs typeface="Arial"/>
              </a:rPr>
              <a:t>all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changed 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do</a:t>
            </a:r>
            <a:r>
              <a:rPr sz="4800" u="heavy" spc="-5" dirty="0">
                <a:latin typeface="Arial"/>
                <a:cs typeface="Arial"/>
                <a:hlinkClick r:id="rId2"/>
              </a:rPr>
              <a:t>cs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f.</a:t>
            </a:r>
            <a:r>
              <a:rPr sz="4800" u="heavy" dirty="0">
                <a:latin typeface="Arial"/>
                <a:cs typeface="Arial"/>
                <a:hlinkClick r:id="rId2"/>
              </a:rPr>
              <a:t>io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handle</a:t>
            </a:r>
            <a:r>
              <a:rPr sz="4800" u="heavy" spc="-5" dirty="0">
                <a:latin typeface="Arial"/>
                <a:cs typeface="Arial"/>
                <a:hlinkClick r:id="rId2"/>
              </a:rPr>
              <a:t>rs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ml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Lib</a:t>
            </a:r>
            <a:r>
              <a:rPr dirty="0"/>
              <a:t>rary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</a:t>
            </a:r>
            <a:r>
              <a:rPr spc="-5" dirty="0"/>
              <a:t> </a:t>
            </a:r>
            <a:r>
              <a:rPr dirty="0"/>
              <a:t>Patter</a:t>
            </a:r>
            <a:r>
              <a:rPr spc="-5" dirty="0"/>
              <a:t>n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812800" y="1887828"/>
            <a:ext cx="13934440" cy="537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66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modi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</a:p>
          <a:p>
            <a:pPr marL="393700" marR="14604" indent="-381000">
              <a:lnSpc>
                <a:spcPts val="5500"/>
              </a:lnSpc>
              <a:spcBef>
                <a:spcPts val="11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Howeve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we’d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basically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“</a:t>
            </a:r>
            <a:r>
              <a:rPr sz="4800" b="1" spc="-5" dirty="0">
                <a:latin typeface="Arial"/>
                <a:cs typeface="Arial"/>
              </a:rPr>
              <a:t>f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rk</a:t>
            </a:r>
            <a:r>
              <a:rPr sz="4800" b="1" spc="-10" dirty="0">
                <a:latin typeface="Arial"/>
                <a:cs typeface="Arial"/>
              </a:rPr>
              <a:t>in</a:t>
            </a:r>
            <a:r>
              <a:rPr sz="4800" b="1" spc="-5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”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ream cookbook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ead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“</a:t>
            </a:r>
            <a:r>
              <a:rPr sz="4800" b="1" spc="-5" dirty="0">
                <a:latin typeface="Arial"/>
                <a:cs typeface="Arial"/>
              </a:rPr>
              <a:t>librar</a:t>
            </a:r>
            <a:r>
              <a:rPr sz="4800" b="1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”</a:t>
            </a: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Code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reusabili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y!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lang="en-US" sz="4800" dirty="0" smtClean="0">
                <a:solidFill>
                  <a:srgbClr val="FFFFFF"/>
                </a:solidFill>
                <a:latin typeface="Inconsolata"/>
                <a:cs typeface="Inconsolata"/>
              </a:rPr>
              <a:t>$ chef generate cookbook cookbooks/</a:t>
            </a:r>
            <a:r>
              <a:rPr lang="en-US" sz="4800" dirty="0" err="1" smtClean="0">
                <a:solidFill>
                  <a:srgbClr val="FFFFFF"/>
                </a:solidFill>
                <a:latin typeface="Inconsolata"/>
                <a:cs typeface="Inconsolata"/>
              </a:rPr>
              <a:t>file_handler</a:t>
            </a:r>
            <a:endParaRPr sz="4800" dirty="0">
              <a:latin typeface="Inconsolata"/>
              <a:cs typeface="Inconsolata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508000" y="305359"/>
            <a:ext cx="15461008" cy="1058547"/>
          </a:xfrm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C</a:t>
            </a:r>
            <a:r>
              <a:rPr sz="4600" dirty="0"/>
              <a:t>reate </a:t>
            </a:r>
            <a:r>
              <a:rPr sz="4600" spc="5" dirty="0"/>
              <a:t>a</a:t>
            </a:r>
            <a:r>
              <a:rPr sz="4600" dirty="0"/>
              <a:t> </a:t>
            </a:r>
            <a:r>
              <a:rPr lang="en-US" sz="4600" spc="5" dirty="0"/>
              <a:t>C</a:t>
            </a:r>
            <a:r>
              <a:rPr sz="4600" spc="-5" dirty="0" smtClean="0"/>
              <a:t>oo</a:t>
            </a:r>
            <a:r>
              <a:rPr sz="4600" spc="5" dirty="0" smtClean="0"/>
              <a:t>k</a:t>
            </a:r>
            <a:r>
              <a:rPr sz="4600" spc="-5" dirty="0" smtClean="0"/>
              <a:t>boo</a:t>
            </a:r>
            <a:r>
              <a:rPr sz="4600" spc="5" dirty="0" smtClean="0"/>
              <a:t>k</a:t>
            </a:r>
            <a:r>
              <a:rPr sz="4600" dirty="0" smtClean="0"/>
              <a:t> </a:t>
            </a:r>
            <a:r>
              <a:rPr lang="en-US" sz="4600" spc="-5" dirty="0"/>
              <a:t>N</a:t>
            </a:r>
            <a:r>
              <a:rPr sz="4600" spc="5" dirty="0" smtClean="0"/>
              <a:t>ame</a:t>
            </a:r>
            <a:r>
              <a:rPr sz="4600" dirty="0" smtClean="0"/>
              <a:t>d </a:t>
            </a:r>
            <a:r>
              <a:rPr sz="4600" spc="-5" dirty="0" smtClean="0"/>
              <a:t>‘</a:t>
            </a:r>
            <a:r>
              <a:rPr lang="en-US" sz="4600" spc="5" dirty="0" smtClean="0"/>
              <a:t>file_handler</a:t>
            </a:r>
            <a:r>
              <a:rPr sz="4600" dirty="0" smtClean="0"/>
              <a:t>’</a:t>
            </a:r>
            <a:endParaRPr sz="460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12800" y="2895600"/>
            <a:ext cx="14655800" cy="5635303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Compiling Cookbooks...</a:t>
            </a: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Recipe: 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code_generator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::cookbook</a:t>
            </a: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  * directory[/Users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/username/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chef-repo/cookbooks/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] action create</a:t>
            </a: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    - create new directory /Users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username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chef-repo/cookbooks/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file_handler</a:t>
            </a:r>
            <a:endParaRPr lang="en-US" sz="2400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  * template[/Users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username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chef-repo/cookbooks/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metadata.rb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] action 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create_if_missing</a:t>
            </a:r>
            <a:endParaRPr lang="en-US" sz="2400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    - create new file /Users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username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chef-repo/cookbooks/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  <a:latin typeface="Inconsolata"/>
                <a:cs typeface="Inconsolata"/>
              </a:rPr>
              <a:t>metadata.rb</a:t>
            </a:r>
            <a:endParaRPr lang="en-US" sz="2400" dirty="0" smtClean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419100">
              <a:lnSpc>
                <a:spcPts val="4420"/>
              </a:lnSpc>
            </a:pP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    - update content in file /Users/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username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/chef-repo/cookbooks/</a:t>
            </a:r>
            <a:r>
              <a:rPr lang="en-US" sz="2400" dirty="0" err="1" smtClean="0">
                <a:solidFill>
                  <a:schemeClr val="bg1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  <a:latin typeface="Inconsolata"/>
                <a:cs typeface="Inconsolata"/>
              </a:rPr>
              <a:t>metadata.rb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 from none to 9f7125</a:t>
            </a:r>
          </a:p>
          <a:p>
            <a:pPr marL="419100">
              <a:lnSpc>
                <a:spcPts val="4420"/>
              </a:lnSpc>
            </a:pP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    (diff output suppressed by </a:t>
            </a:r>
            <a:r>
              <a:rPr lang="en-US" sz="2400" dirty="0" err="1" smtClean="0">
                <a:solidFill>
                  <a:schemeClr val="bg1"/>
                </a:solidFill>
                <a:latin typeface="Inconsolata"/>
                <a:cs typeface="Inconsolata"/>
              </a:rPr>
              <a:t>config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3" y="1834668"/>
            <a:ext cx="143389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cookbooks</a:t>
            </a:r>
            <a:r>
              <a:rPr sz="3100" dirty="0" smtClean="0">
                <a:latin typeface="Courier New"/>
                <a:cs typeface="Courier New"/>
              </a:rPr>
              <a:t>/</a:t>
            </a:r>
            <a:r>
              <a:rPr lang="en-US" sz="3100" dirty="0" smtClean="0">
                <a:latin typeface="Courier New"/>
                <a:cs typeface="Courier New"/>
              </a:rPr>
              <a:t>file_handler</a:t>
            </a:r>
            <a:r>
              <a:rPr sz="3100" dirty="0" smtClean="0">
                <a:latin typeface="Courier New"/>
                <a:cs typeface="Courier New"/>
              </a:rPr>
              <a:t>/</a:t>
            </a:r>
            <a:r>
              <a:rPr sz="3100" dirty="0">
                <a:latin typeface="Courier New"/>
                <a:cs typeface="Courier New"/>
              </a:rPr>
              <a:t>recipes/default.rb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388001" y="8163089"/>
            <a:ext cx="3479999" cy="498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3581400"/>
          </a:xfrm>
          <a:custGeom>
            <a:avLst/>
            <a:gdLst/>
            <a:ahLst/>
            <a:cxnLst/>
            <a:rect l="l" t="t" r="r" b="b"/>
            <a:pathLst>
              <a:path w="14630400" h="3581400">
                <a:moveTo>
                  <a:pt x="0" y="0"/>
                </a:moveTo>
                <a:lnTo>
                  <a:pt x="14630400" y="0"/>
                </a:lnTo>
                <a:lnTo>
                  <a:pt x="14630400" y="3581400"/>
                </a:lnTo>
                <a:lnTo>
                  <a:pt x="0" y="3581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3877985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800" spc="-5" dirty="0" smtClean="0">
                <a:latin typeface="Inconsolata"/>
                <a:cs typeface="Inconsolata"/>
              </a:rPr>
              <a:t>include_recip</a:t>
            </a:r>
            <a:r>
              <a:rPr sz="2800" dirty="0" smtClean="0">
                <a:latin typeface="Inconsolata"/>
                <a:cs typeface="Inconsolata"/>
              </a:rPr>
              <a:t>e</a:t>
            </a:r>
            <a:r>
              <a:rPr sz="2800" spc="5" dirty="0" smtClean="0">
                <a:latin typeface="Inconsolata"/>
                <a:cs typeface="Inconsolata"/>
              </a:rPr>
              <a:t> </a:t>
            </a:r>
            <a:r>
              <a:rPr sz="2800" dirty="0">
                <a:solidFill>
                  <a:srgbClr val="C8352B"/>
                </a:solidFill>
                <a:latin typeface="Inconsolata"/>
                <a:cs typeface="Inconsolata"/>
              </a:rPr>
              <a:t>"chef_handler</a:t>
            </a:r>
            <a:r>
              <a:rPr sz="2800" dirty="0" smtClean="0">
                <a:solidFill>
                  <a:srgbClr val="C8352B"/>
                </a:solidFill>
                <a:latin typeface="Inconsolata"/>
                <a:cs typeface="Inconsolata"/>
              </a:rPr>
              <a:t>"</a:t>
            </a:r>
            <a:endParaRPr lang="en-US" sz="2800" dirty="0" smtClean="0">
              <a:solidFill>
                <a:srgbClr val="C8352B"/>
              </a:solidFill>
              <a:latin typeface="Inconsolata"/>
              <a:cs typeface="Inconsolata"/>
            </a:endParaRPr>
          </a:p>
          <a:p>
            <a:pPr marL="190500">
              <a:lnSpc>
                <a:spcPct val="100000"/>
              </a:lnSpc>
            </a:pPr>
            <a:endParaRPr lang="en-US" sz="2800" dirty="0">
              <a:solidFill>
                <a:srgbClr val="C8352B"/>
              </a:solidFill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Inconsolata"/>
                <a:cs typeface="Inconsolata"/>
              </a:rPr>
              <a:t>cookbook_file</a:t>
            </a: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"</a:t>
            </a:r>
            <a:r>
              <a:rPr lang="en-US" sz="2800" b="1" dirty="0">
                <a:solidFill>
                  <a:srgbClr val="C97D9A"/>
                </a:solidFill>
                <a:latin typeface="Inconsolata"/>
                <a:cs typeface="Inconsolata"/>
              </a:rPr>
              <a:t>#{</a:t>
            </a: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node</a:t>
            </a:r>
            <a:r>
              <a:rPr lang="en-US" sz="2800" dirty="0">
                <a:solidFill>
                  <a:srgbClr val="7A7A7A"/>
                </a:solidFill>
                <a:latin typeface="Inconsolata"/>
                <a:cs typeface="Inconsolata"/>
              </a:rPr>
              <a:t>[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'</a:t>
            </a:r>
            <a:r>
              <a:rPr lang="en-US" sz="2800" dirty="0" err="1">
                <a:solidFill>
                  <a:srgbClr val="C9352B"/>
                </a:solidFill>
                <a:latin typeface="Inconsolata"/>
                <a:cs typeface="Inconsolata"/>
              </a:rPr>
              <a:t>chef_handler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'</a:t>
            </a:r>
            <a:r>
              <a:rPr lang="en-US" sz="2800" dirty="0">
                <a:solidFill>
                  <a:srgbClr val="7A7A7A"/>
                </a:solidFill>
                <a:latin typeface="Inconsolata"/>
                <a:cs typeface="Inconsolata"/>
              </a:rPr>
              <a:t>][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'</a:t>
            </a:r>
            <a:r>
              <a:rPr lang="en-US" sz="2800" dirty="0" err="1">
                <a:solidFill>
                  <a:srgbClr val="C9352B"/>
                </a:solidFill>
                <a:latin typeface="Inconsolata"/>
                <a:cs typeface="Inconsolata"/>
              </a:rPr>
              <a:t>handler_path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'</a:t>
            </a:r>
            <a:r>
              <a:rPr lang="en-US" sz="2800" dirty="0">
                <a:solidFill>
                  <a:srgbClr val="7A7A7A"/>
                </a:solidFill>
                <a:latin typeface="Inconsolata"/>
                <a:cs typeface="Inconsolata"/>
              </a:rPr>
              <a:t>]</a:t>
            </a:r>
            <a:r>
              <a:rPr lang="en-US" sz="2800" b="1" dirty="0">
                <a:solidFill>
                  <a:srgbClr val="C97D9A"/>
                </a:solidFill>
                <a:latin typeface="Inconsolata"/>
                <a:cs typeface="Inconsolata"/>
              </a:rPr>
              <a:t>}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/</a:t>
            </a:r>
            <a:r>
              <a:rPr lang="en-US" sz="2800" dirty="0" err="1" smtClean="0">
                <a:solidFill>
                  <a:srgbClr val="C9352B"/>
                </a:solidFill>
                <a:latin typeface="Inconsolata"/>
                <a:cs typeface="Inconsolata"/>
              </a:rPr>
              <a:t>file_handler.rb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" </a:t>
            </a:r>
            <a:r>
              <a:rPr lang="en-US" sz="2800" b="1" dirty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  source 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"</a:t>
            </a:r>
            <a:r>
              <a:rPr lang="en-US" sz="2800" dirty="0" err="1" smtClean="0">
                <a:solidFill>
                  <a:srgbClr val="C9352B"/>
                </a:solidFill>
                <a:latin typeface="Inconsolata"/>
                <a:cs typeface="Inconsolata"/>
              </a:rPr>
              <a:t>file_handler.rb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"</a:t>
            </a:r>
            <a:endParaRPr lang="en-US" sz="2800" dirty="0">
              <a:solidFill>
                <a:srgbClr val="C9352B"/>
              </a:solidFill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  owner 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"root"</a:t>
            </a: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  group 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"root"</a:t>
            </a: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  mode 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"0644"</a:t>
            </a:r>
          </a:p>
          <a:p>
            <a:r>
              <a:rPr lang="en-US" sz="2800" b="1" dirty="0">
                <a:solidFill>
                  <a:srgbClr val="008F00"/>
                </a:solidFill>
                <a:latin typeface="Inconsolata"/>
                <a:cs typeface="Inconsolata"/>
              </a:rPr>
              <a:t> </a:t>
            </a:r>
            <a:r>
              <a:rPr lang="en-US" sz="2800" b="1" dirty="0" smtClean="0">
                <a:solidFill>
                  <a:srgbClr val="008F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>
              <a:latin typeface="Inconsolata"/>
              <a:cs typeface="Inconsolata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E</a:t>
            </a:r>
            <a:r>
              <a:rPr spc="-10" dirty="0"/>
              <a:t>di</a:t>
            </a:r>
            <a:r>
              <a:rPr dirty="0"/>
              <a:t>t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d</a:t>
            </a:r>
            <a:r>
              <a:rPr dirty="0"/>
              <a:t>efa</a:t>
            </a:r>
            <a:r>
              <a:rPr spc="-10" dirty="0"/>
              <a:t>ul</a:t>
            </a:r>
            <a:r>
              <a:rPr dirty="0"/>
              <a:t>t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ec</a:t>
            </a:r>
            <a:r>
              <a:rPr spc="-10" dirty="0" smtClean="0"/>
              <a:t>ip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ef_</a:t>
            </a:r>
            <a:r>
              <a:rPr spc="-10" dirty="0"/>
              <a:t>h</a:t>
            </a:r>
            <a:r>
              <a:rPr dirty="0"/>
              <a:t>a</a:t>
            </a:r>
            <a:r>
              <a:rPr spc="-10" dirty="0"/>
              <a:t>ndl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977900" y="1804789"/>
            <a:ext cx="14824075" cy="5878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294640" algn="l"/>
              </a:tabLst>
            </a:pPr>
            <a:r>
              <a:rPr sz="3550" b="1" dirty="0">
                <a:latin typeface="Courier New"/>
                <a:cs typeface="Courier New"/>
              </a:rPr>
              <a:t>chef_handler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is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a resource packaged wi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che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_handler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cookbook</a:t>
            </a:r>
          </a:p>
          <a:p>
            <a:pPr marL="294640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spc="-5" dirty="0">
                <a:latin typeface="Arial"/>
                <a:cs typeface="Arial"/>
              </a:rPr>
              <a:t>I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has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wo ac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ions,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b="1" dirty="0">
                <a:latin typeface="Courier New"/>
                <a:cs typeface="Courier New"/>
              </a:rPr>
              <a:t>:enable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spc="-5" dirty="0">
                <a:latin typeface="Arial"/>
                <a:cs typeface="Arial"/>
              </a:rPr>
              <a:t>an</a:t>
            </a:r>
            <a:r>
              <a:rPr sz="3550" dirty="0">
                <a:latin typeface="Arial"/>
                <a:cs typeface="Arial"/>
              </a:rPr>
              <a:t>d </a:t>
            </a:r>
            <a:r>
              <a:rPr sz="3550" b="1" dirty="0">
                <a:latin typeface="Courier New"/>
                <a:cs typeface="Courier New"/>
              </a:rPr>
              <a:t>:disable</a:t>
            </a:r>
            <a:endParaRPr sz="3550" dirty="0">
              <a:latin typeface="Courier New"/>
              <a:cs typeface="Courier New"/>
            </a:endParaRPr>
          </a:p>
          <a:p>
            <a:pPr marL="294640" indent="-281940">
              <a:lnSpc>
                <a:spcPct val="100000"/>
              </a:lnSpc>
              <a:spcBef>
                <a:spcPts val="850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spc="-5" dirty="0">
                <a:latin typeface="Arial"/>
                <a:cs typeface="Arial"/>
              </a:rPr>
              <a:t>I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has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hree argumen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s</a:t>
            </a:r>
          </a:p>
          <a:p>
            <a:pPr marL="713740" lvl="1" indent="-281940">
              <a:lnSpc>
                <a:spcPct val="100000"/>
              </a:lnSpc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source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he 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ile con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aining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handler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code</a:t>
            </a:r>
          </a:p>
          <a:p>
            <a:pPr marL="713740" lvl="1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arguments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any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pieces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of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in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orma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ion needed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o ini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ialize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handler</a:t>
            </a:r>
          </a:p>
          <a:p>
            <a:pPr marL="713740" lvl="1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supports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 </a:t>
            </a:r>
            <a:r>
              <a:rPr sz="3550" b="1" dirty="0">
                <a:latin typeface="Courier New"/>
                <a:cs typeface="Courier New"/>
              </a:rPr>
              <a:t>:report</a:t>
            </a:r>
            <a:r>
              <a:rPr sz="3550" dirty="0">
                <a:latin typeface="Arial"/>
                <a:cs typeface="Arial"/>
              </a:rPr>
              <a:t>, </a:t>
            </a:r>
            <a:r>
              <a:rPr sz="3550" b="1" dirty="0">
                <a:latin typeface="Courier New"/>
                <a:cs typeface="Courier New"/>
              </a:rPr>
              <a:t>:exception</a:t>
            </a:r>
            <a:endParaRPr sz="3550" dirty="0">
              <a:latin typeface="Courier New"/>
              <a:cs typeface="Courier New"/>
            </a:endParaRPr>
          </a:p>
          <a:p>
            <a:pPr marL="294640" indent="-281940">
              <a:lnSpc>
                <a:spcPct val="100000"/>
              </a:lnSpc>
              <a:spcBef>
                <a:spcPts val="850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dirty="0">
                <a:latin typeface="Arial"/>
                <a:cs typeface="Arial"/>
              </a:rPr>
              <a:t>De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aul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s:</a:t>
            </a:r>
          </a:p>
          <a:p>
            <a:pPr marL="713740" lvl="1" indent="-281940">
              <a:lnSpc>
                <a:spcPct val="100000"/>
              </a:lnSpc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:</a:t>
            </a:r>
            <a:r>
              <a:rPr sz="3550" b="1" dirty="0" smtClean="0">
                <a:latin typeface="Courier New"/>
                <a:cs typeface="Courier New"/>
              </a:rPr>
              <a:t>enable</a:t>
            </a:r>
            <a:endParaRPr lang="en-US" sz="3550" b="1" dirty="0" smtClean="0">
              <a:latin typeface="Courier New"/>
              <a:cs typeface="Courier New"/>
            </a:endParaRPr>
          </a:p>
          <a:p>
            <a:pPr marL="713740" lvl="1" indent="-281940"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lang="en-US" sz="3550" b="1" spc="-5" dirty="0">
                <a:latin typeface="Courier New"/>
                <a:cs typeface="Courier New"/>
              </a:rPr>
              <a:t>:repor</a:t>
            </a:r>
            <a:r>
              <a:rPr lang="en-US" sz="3550" b="1" dirty="0">
                <a:latin typeface="Courier New"/>
                <a:cs typeface="Courier New"/>
              </a:rPr>
              <a:t>t </a:t>
            </a:r>
            <a:r>
              <a:rPr lang="en-US" sz="3550" b="1" spc="-5" dirty="0">
                <a:latin typeface="Courier New"/>
                <a:cs typeface="Courier New"/>
              </a:rPr>
              <a:t>=</a:t>
            </a:r>
            <a:r>
              <a:rPr lang="en-US" sz="3550" b="1" dirty="0">
                <a:latin typeface="Courier New"/>
                <a:cs typeface="Courier New"/>
              </a:rPr>
              <a:t>&gt; tru</a:t>
            </a:r>
            <a:r>
              <a:rPr lang="en-US" sz="3550" b="1" spc="-5" dirty="0">
                <a:latin typeface="Courier New"/>
                <a:cs typeface="Courier New"/>
              </a:rPr>
              <a:t>e</a:t>
            </a:r>
            <a:r>
              <a:rPr lang="en-US" sz="3550" dirty="0">
                <a:latin typeface="Arial"/>
                <a:cs typeface="Arial"/>
              </a:rPr>
              <a:t>, </a:t>
            </a:r>
            <a:r>
              <a:rPr lang="en-US" sz="3550" b="1" spc="-5" dirty="0">
                <a:latin typeface="Courier New"/>
                <a:cs typeface="Courier New"/>
              </a:rPr>
              <a:t>:</a:t>
            </a:r>
            <a:r>
              <a:rPr lang="en-US" sz="3550" b="1" spc="-5" dirty="0" smtClean="0">
                <a:latin typeface="Courier New"/>
                <a:cs typeface="Courier New"/>
              </a:rPr>
              <a:t>exception </a:t>
            </a:r>
            <a:r>
              <a:rPr lang="en-US" sz="3550" b="1" spc="-5" dirty="0">
                <a:latin typeface="Courier New"/>
                <a:cs typeface="Courier New"/>
              </a:rPr>
              <a:t>=</a:t>
            </a:r>
            <a:r>
              <a:rPr lang="en-US" sz="3550" b="1" dirty="0">
                <a:latin typeface="Courier New"/>
                <a:cs typeface="Courier New"/>
              </a:rPr>
              <a:t>&gt; </a:t>
            </a:r>
            <a:r>
              <a:rPr lang="en-US" sz="3550" b="1" dirty="0" smtClean="0">
                <a:latin typeface="Courier New"/>
                <a:cs typeface="Courier New"/>
              </a:rPr>
              <a:t>true</a:t>
            </a:r>
            <a:endParaRPr sz="355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3" y="1834668"/>
            <a:ext cx="143389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cookbooks</a:t>
            </a:r>
            <a:r>
              <a:rPr sz="3100" dirty="0" smtClean="0">
                <a:latin typeface="Courier New"/>
                <a:cs typeface="Courier New"/>
              </a:rPr>
              <a:t>/</a:t>
            </a:r>
            <a:r>
              <a:rPr lang="en-US" sz="3100" dirty="0" smtClean="0">
                <a:latin typeface="Courier New"/>
                <a:cs typeface="Courier New"/>
              </a:rPr>
              <a:t>file_handler</a:t>
            </a:r>
            <a:r>
              <a:rPr sz="3100" dirty="0" smtClean="0">
                <a:latin typeface="Courier New"/>
                <a:cs typeface="Courier New"/>
              </a:rPr>
              <a:t>/</a:t>
            </a:r>
            <a:r>
              <a:rPr sz="3100" dirty="0">
                <a:latin typeface="Courier New"/>
                <a:cs typeface="Courier New"/>
              </a:rPr>
              <a:t>recipes/default.rb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388001" y="8163089"/>
            <a:ext cx="3479999" cy="498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3581400"/>
          </a:xfrm>
          <a:custGeom>
            <a:avLst/>
            <a:gdLst/>
            <a:ahLst/>
            <a:cxnLst/>
            <a:rect l="l" t="t" r="r" b="b"/>
            <a:pathLst>
              <a:path w="14630400" h="3581400">
                <a:moveTo>
                  <a:pt x="0" y="0"/>
                </a:moveTo>
                <a:lnTo>
                  <a:pt x="14630400" y="0"/>
                </a:lnTo>
                <a:lnTo>
                  <a:pt x="14630400" y="3581400"/>
                </a:lnTo>
                <a:lnTo>
                  <a:pt x="0" y="3581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5601534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lang="en-US" sz="2800" dirty="0" err="1" smtClean="0">
                <a:solidFill>
                  <a:srgbClr val="000000"/>
                </a:solidFill>
                <a:latin typeface="Inconsolata"/>
                <a:cs typeface="Inconsolata"/>
              </a:rPr>
              <a:t>cookbook_file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"</a:t>
            </a:r>
            <a:r>
              <a:rPr lang="en-US" sz="2800" b="1" dirty="0">
                <a:solidFill>
                  <a:srgbClr val="C97D9A"/>
                </a:solidFill>
                <a:latin typeface="Inconsolata"/>
                <a:cs typeface="Inconsolata"/>
              </a:rPr>
              <a:t>#{</a:t>
            </a: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node</a:t>
            </a:r>
            <a:r>
              <a:rPr lang="en-US" sz="2800" dirty="0">
                <a:solidFill>
                  <a:srgbClr val="7A7A7A"/>
                </a:solidFill>
                <a:latin typeface="Inconsolata"/>
                <a:cs typeface="Inconsolata"/>
              </a:rPr>
              <a:t>[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'</a:t>
            </a:r>
            <a:r>
              <a:rPr lang="en-US" sz="2800" dirty="0" err="1">
                <a:solidFill>
                  <a:srgbClr val="C9352B"/>
                </a:solidFill>
                <a:latin typeface="Inconsolata"/>
                <a:cs typeface="Inconsolata"/>
              </a:rPr>
              <a:t>chef_handler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'</a:t>
            </a:r>
            <a:r>
              <a:rPr lang="en-US" sz="2800" dirty="0">
                <a:solidFill>
                  <a:srgbClr val="7A7A7A"/>
                </a:solidFill>
                <a:latin typeface="Inconsolata"/>
                <a:cs typeface="Inconsolata"/>
              </a:rPr>
              <a:t>][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'</a:t>
            </a:r>
            <a:r>
              <a:rPr lang="en-US" sz="2800" dirty="0" err="1">
                <a:solidFill>
                  <a:srgbClr val="C9352B"/>
                </a:solidFill>
                <a:latin typeface="Inconsolata"/>
                <a:cs typeface="Inconsolata"/>
              </a:rPr>
              <a:t>handler_path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'</a:t>
            </a:r>
            <a:r>
              <a:rPr lang="en-US" sz="2800" dirty="0">
                <a:solidFill>
                  <a:srgbClr val="7A7A7A"/>
                </a:solidFill>
                <a:latin typeface="Inconsolata"/>
                <a:cs typeface="Inconsolata"/>
              </a:rPr>
              <a:t>]</a:t>
            </a:r>
            <a:r>
              <a:rPr lang="en-US" sz="2800" b="1" dirty="0">
                <a:solidFill>
                  <a:srgbClr val="C97D9A"/>
                </a:solidFill>
                <a:latin typeface="Inconsolata"/>
                <a:cs typeface="Inconsolata"/>
              </a:rPr>
              <a:t>}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/</a:t>
            </a:r>
            <a:r>
              <a:rPr lang="en-US" sz="2800" dirty="0" err="1" smtClean="0">
                <a:solidFill>
                  <a:srgbClr val="C9352B"/>
                </a:solidFill>
                <a:latin typeface="Inconsolata"/>
                <a:cs typeface="Inconsolata"/>
              </a:rPr>
              <a:t>file_handler.rb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" </a:t>
            </a:r>
            <a:r>
              <a:rPr lang="en-US" sz="2800" b="1" dirty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  </a:t>
            </a: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source 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"</a:t>
            </a:r>
            <a:r>
              <a:rPr lang="en-US" sz="2800" dirty="0" err="1" smtClean="0">
                <a:solidFill>
                  <a:srgbClr val="C9352B"/>
                </a:solidFill>
                <a:latin typeface="Inconsolata"/>
                <a:cs typeface="Inconsolata"/>
              </a:rPr>
              <a:t>file_handler.rb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"</a:t>
            </a:r>
            <a:endParaRPr lang="en-US" sz="2800" dirty="0">
              <a:solidFill>
                <a:srgbClr val="C9352B"/>
              </a:solidFill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  owner 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"root"</a:t>
            </a: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  group 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"root"</a:t>
            </a: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  mode 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"0644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"</a:t>
            </a:r>
          </a:p>
          <a:p>
            <a:r>
              <a:rPr lang="en-US" sz="2800" b="1" dirty="0" smtClean="0">
                <a:solidFill>
                  <a:srgbClr val="008F00"/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b="1" dirty="0" smtClean="0">
                <a:solidFill>
                  <a:srgbClr val="008F00"/>
                </a:solidFill>
                <a:latin typeface="Inconsolata"/>
                <a:cs typeface="Inconsolata"/>
              </a:rPr>
              <a:t> </a:t>
            </a:r>
            <a:endParaRPr lang="en-US" sz="2800" b="1" dirty="0" smtClean="0"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Inconsolata"/>
                <a:cs typeface="Inconsolata"/>
              </a:rPr>
              <a:t>chef_handler</a:t>
            </a: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"</a:t>
            </a:r>
            <a:r>
              <a:rPr lang="en-US" sz="2800" dirty="0" err="1">
                <a:solidFill>
                  <a:srgbClr val="000000"/>
                </a:solidFill>
                <a:latin typeface="Inconsolata"/>
                <a:cs typeface="Inconsolata"/>
              </a:rPr>
              <a:t>CompanyName</a:t>
            </a: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::</a:t>
            </a:r>
            <a:r>
              <a:rPr lang="en-US" sz="2800" dirty="0" err="1">
                <a:solidFill>
                  <a:srgbClr val="000000"/>
                </a:solidFill>
                <a:latin typeface="Inconsolata"/>
                <a:cs typeface="Inconsolata"/>
              </a:rPr>
              <a:t>FileHandler</a:t>
            </a: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" </a:t>
            </a:r>
            <a:r>
              <a:rPr lang="en-US" sz="2800" b="1" dirty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 </a:t>
            </a: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source "#{node['</a:t>
            </a:r>
            <a:r>
              <a:rPr lang="en-US" sz="2800" dirty="0" err="1">
                <a:solidFill>
                  <a:srgbClr val="000000"/>
                </a:solidFill>
                <a:latin typeface="Inconsolata"/>
                <a:cs typeface="Inconsolata"/>
              </a:rPr>
              <a:t>chef_handler</a:t>
            </a: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']['</a:t>
            </a:r>
            <a:r>
              <a:rPr lang="en-US" sz="2800" dirty="0" err="1">
                <a:solidFill>
                  <a:srgbClr val="000000"/>
                </a:solidFill>
                <a:latin typeface="Inconsolata"/>
                <a:cs typeface="Inconsolata"/>
              </a:rPr>
              <a:t>handler_path</a:t>
            </a: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']}/</a:t>
            </a:r>
            <a:r>
              <a:rPr lang="en-US" sz="2800" dirty="0" err="1">
                <a:solidFill>
                  <a:srgbClr val="000000"/>
                </a:solidFill>
                <a:latin typeface="Inconsolata"/>
                <a:cs typeface="Inconsolata"/>
              </a:rPr>
              <a:t>file_handler.rb</a:t>
            </a:r>
            <a:endParaRPr lang="en-US" sz="2800" dirty="0">
              <a:solidFill>
                <a:srgbClr val="000000"/>
              </a:solidFill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b="1" dirty="0">
                <a:solidFill>
                  <a:srgbClr val="008F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b="1" dirty="0">
              <a:solidFill>
                <a:srgbClr val="008F00"/>
              </a:solidFill>
              <a:latin typeface="Inconsolata"/>
              <a:cs typeface="Inconsolata"/>
            </a:endParaRPr>
          </a:p>
          <a:p>
            <a:endParaRPr lang="en-US" sz="2800" b="1" dirty="0" smtClean="0">
              <a:solidFill>
                <a:srgbClr val="008F00"/>
              </a:solidFill>
              <a:latin typeface="Inconsolata"/>
              <a:cs typeface="Inconsolata"/>
            </a:endParaRPr>
          </a:p>
          <a:p>
            <a:endParaRPr lang="en-US" sz="2800" dirty="0">
              <a:latin typeface="Inconsolata"/>
              <a:cs typeface="Inconsolata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E</a:t>
            </a:r>
            <a:r>
              <a:rPr spc="-10" dirty="0"/>
              <a:t>di</a:t>
            </a:r>
            <a:r>
              <a:rPr dirty="0"/>
              <a:t>t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d</a:t>
            </a:r>
            <a:r>
              <a:rPr dirty="0"/>
              <a:t>efa</a:t>
            </a:r>
            <a:r>
              <a:rPr spc="-10" dirty="0"/>
              <a:t>ul</a:t>
            </a:r>
            <a:r>
              <a:rPr dirty="0"/>
              <a:t>t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ec</a:t>
            </a:r>
            <a:r>
              <a:rPr spc="-10" dirty="0" smtClean="0"/>
              <a:t>ip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611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203200" y="1600200"/>
            <a:ext cx="157734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lang="en-US" sz="4800" dirty="0" smtClean="0">
                <a:solidFill>
                  <a:srgbClr val="FFFFFF"/>
                </a:solidFill>
                <a:latin typeface="Inconsolata"/>
                <a:cs typeface="Inconsolata"/>
              </a:rPr>
              <a:t>$ </a:t>
            </a:r>
            <a:r>
              <a:rPr lang="en-US" sz="4800" dirty="0" smtClean="0">
                <a:solidFill>
                  <a:srgbClr val="FFFFFF"/>
                </a:solidFill>
                <a:latin typeface="Inconsolata"/>
                <a:cs typeface="Inconsolata"/>
              </a:rPr>
              <a:t>chef generate file </a:t>
            </a:r>
            <a:r>
              <a:rPr lang="en-US" sz="4800" dirty="0" err="1" smtClean="0">
                <a:solidFill>
                  <a:srgbClr val="FFFFFF"/>
                </a:solidFill>
                <a:latin typeface="Inconsolata"/>
                <a:cs typeface="Inconsolata"/>
              </a:rPr>
              <a:t>file_handler</a:t>
            </a:r>
            <a:r>
              <a:rPr lang="en-US" sz="4800" dirty="0" smtClean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4800" dirty="0" err="1" smtClean="0">
                <a:solidFill>
                  <a:srgbClr val="FFFFFF"/>
                </a:solidFill>
                <a:latin typeface="Inconsolata"/>
                <a:cs typeface="Inconsolata"/>
              </a:rPr>
              <a:t>file_handler.rb</a:t>
            </a:r>
            <a:endParaRPr sz="4800" dirty="0">
              <a:latin typeface="Inconsolata"/>
              <a:cs typeface="Inconsolata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508000" y="305359"/>
            <a:ext cx="15461008" cy="1058547"/>
          </a:xfrm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C</a:t>
            </a:r>
            <a:r>
              <a:rPr sz="4600" dirty="0"/>
              <a:t>reate </a:t>
            </a:r>
            <a:r>
              <a:rPr sz="4600" spc="5" dirty="0"/>
              <a:t>a</a:t>
            </a:r>
            <a:r>
              <a:rPr sz="4600" dirty="0"/>
              <a:t> </a:t>
            </a:r>
            <a:r>
              <a:rPr lang="en-US" sz="4600" spc="5" dirty="0" smtClean="0"/>
              <a:t>file in the cookbook</a:t>
            </a:r>
            <a:endParaRPr sz="460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203200" y="2590800"/>
            <a:ext cx="15773400" cy="5635303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Compiling 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Cookbooks…</a:t>
            </a:r>
            <a:b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</a:b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Recipe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code_generator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::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cookbook_file</a:t>
            </a:r>
            <a:endParaRPr lang="en-US" sz="2400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  * directory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[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/Users/username/chef-repo/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cookbooks/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/files/default] action create</a:t>
            </a: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rgbClr val="008000"/>
                </a:solidFill>
                <a:latin typeface="Inconsolata"/>
                <a:cs typeface="Inconsolata"/>
              </a:rPr>
              <a:t>    - create new directory /Users/username/chef-repo/</a:t>
            </a:r>
            <a:r>
              <a:rPr lang="en-US" sz="2400" dirty="0" smtClean="0">
                <a:solidFill>
                  <a:srgbClr val="008000"/>
                </a:solidFill>
                <a:latin typeface="Inconsolata"/>
                <a:cs typeface="Inconsolata"/>
              </a:rPr>
              <a:t>cookbooks/</a:t>
            </a:r>
            <a:r>
              <a:rPr lang="en-US" sz="2400" dirty="0" err="1">
                <a:solidFill>
                  <a:srgbClr val="008000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>
                <a:solidFill>
                  <a:srgbClr val="008000"/>
                </a:solidFill>
                <a:latin typeface="Inconsolata"/>
                <a:cs typeface="Inconsolata"/>
              </a:rPr>
              <a:t>/files/default</a:t>
            </a: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  * template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[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/Users/username/chef-repo/cookbooks/</a:t>
            </a:r>
            <a:r>
              <a:rPr lang="en-US" sz="2400" dirty="0" err="1" smtClean="0">
                <a:solidFill>
                  <a:schemeClr val="bg1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/files/default/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file_handler.rb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] action create</a:t>
            </a: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Inconsolata"/>
                <a:cs typeface="Inconsolata"/>
              </a:rPr>
              <a:t>- create new file /Users/username/chef-repo/cookbooks/</a:t>
            </a:r>
            <a:r>
              <a:rPr lang="en-US" sz="2400" dirty="0" err="1" smtClean="0">
                <a:solidFill>
                  <a:srgbClr val="008000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>
                <a:solidFill>
                  <a:srgbClr val="008000"/>
                </a:solidFill>
                <a:latin typeface="Inconsolata"/>
                <a:cs typeface="Inconsolata"/>
              </a:rPr>
              <a:t>/files/default/</a:t>
            </a:r>
            <a:r>
              <a:rPr lang="en-US" sz="2400" dirty="0" err="1">
                <a:solidFill>
                  <a:srgbClr val="008000"/>
                </a:solidFill>
                <a:latin typeface="Inconsolata"/>
                <a:cs typeface="Inconsolata"/>
              </a:rPr>
              <a:t>file_handler.rb</a:t>
            </a:r>
            <a:endParaRPr lang="en-US" sz="2400" dirty="0">
              <a:solidFill>
                <a:srgbClr val="008000"/>
              </a:solidFill>
              <a:latin typeface="Inconsolata"/>
              <a:cs typeface="Inconsolata"/>
            </a:endParaRP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rgbClr val="008000"/>
                </a:solidFill>
                <a:latin typeface="Inconsolata"/>
                <a:cs typeface="Inconsolata"/>
              </a:rPr>
              <a:t>    - update content in file /Users/username/chef-repo/cookbooks/</a:t>
            </a:r>
            <a:r>
              <a:rPr lang="en-US" sz="2400" dirty="0" err="1" smtClean="0">
                <a:solidFill>
                  <a:srgbClr val="008000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>
                <a:solidFill>
                  <a:srgbClr val="008000"/>
                </a:solidFill>
                <a:latin typeface="Inconsolata"/>
                <a:cs typeface="Inconsolata"/>
              </a:rPr>
              <a:t>/files/default/</a:t>
            </a:r>
            <a:r>
              <a:rPr lang="en-US" sz="2400" dirty="0" err="1">
                <a:solidFill>
                  <a:srgbClr val="008000"/>
                </a:solidFill>
                <a:latin typeface="Inconsolata"/>
                <a:cs typeface="Inconsolata"/>
              </a:rPr>
              <a:t>file_handler.rb</a:t>
            </a:r>
            <a:r>
              <a:rPr lang="en-US" sz="2400" dirty="0">
                <a:solidFill>
                  <a:srgbClr val="008000"/>
                </a:solidFill>
                <a:latin typeface="Inconsolata"/>
                <a:cs typeface="Inconsolata"/>
              </a:rPr>
              <a:t> from none to </a:t>
            </a:r>
            <a:r>
              <a:rPr lang="en-US" sz="2400" dirty="0" smtClean="0">
                <a:solidFill>
                  <a:srgbClr val="008000"/>
                </a:solidFill>
                <a:latin typeface="Inconsolata"/>
                <a:cs typeface="Inconsolata"/>
              </a:rPr>
              <a:t>e3b0c4</a:t>
            </a:r>
          </a:p>
          <a:p>
            <a:pPr marL="419100">
              <a:lnSpc>
                <a:spcPts val="4420"/>
              </a:lnSpc>
            </a:pPr>
            <a:endParaRPr lang="en-US" sz="2400" dirty="0">
              <a:solidFill>
                <a:srgbClr val="008000"/>
              </a:solidFill>
              <a:latin typeface="Inconsolata"/>
              <a:cs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414216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3327400"/>
          </a:xfrm>
          <a:custGeom>
            <a:avLst/>
            <a:gdLst/>
            <a:ahLst/>
            <a:cxnLst/>
            <a:rect l="l" t="t" r="r" b="b"/>
            <a:pathLst>
              <a:path w="14630400" h="3327400">
                <a:moveTo>
                  <a:pt x="0" y="0"/>
                </a:moveTo>
                <a:lnTo>
                  <a:pt x="14630400" y="0"/>
                </a:lnTo>
                <a:lnTo>
                  <a:pt x="146304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38200" y="2387600"/>
            <a:ext cx="14630400" cy="3046988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module </a:t>
            </a:r>
            <a:r>
              <a:rPr lang="en-US" sz="2800" dirty="0" err="1" smtClean="0">
                <a:latin typeface="Courier"/>
                <a:cs typeface="Courier"/>
              </a:rPr>
              <a:t>CompanyName</a:t>
            </a:r>
            <a:endParaRPr lang="en-US" sz="2800" dirty="0" smtClean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class </a:t>
            </a:r>
            <a:r>
              <a:rPr lang="en-US" sz="2800" dirty="0" err="1" smtClean="0">
                <a:latin typeface="Courier"/>
                <a:cs typeface="Courier"/>
              </a:rPr>
              <a:t>FileHandler</a:t>
            </a:r>
            <a:r>
              <a:rPr lang="en-US" sz="2800" dirty="0" smtClean="0">
                <a:latin typeface="Courier"/>
                <a:cs typeface="Courier"/>
              </a:rPr>
              <a:t> &lt; Chef::Handler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err="1" smtClean="0">
                <a:latin typeface="Courier"/>
                <a:cs typeface="Courier"/>
              </a:rPr>
              <a:t>def</a:t>
            </a:r>
            <a:r>
              <a:rPr lang="en-US" sz="2800" dirty="0" smtClean="0">
                <a:latin typeface="Courier"/>
                <a:cs typeface="Courier"/>
              </a:rPr>
              <a:t> report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 # TODO: write the report handling</a:t>
            </a:r>
            <a:endParaRPr lang="en-US" sz="28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 end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end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end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34749" y="1803400"/>
            <a:ext cx="120840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file_handler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sz="2400" dirty="0">
                <a:latin typeface="Courier New"/>
                <a:cs typeface="Courier New"/>
              </a:rPr>
              <a:t>files/</a:t>
            </a:r>
            <a:r>
              <a:rPr sz="2400" dirty="0" smtClean="0">
                <a:latin typeface="Courier New"/>
                <a:cs typeface="Courier New"/>
              </a:rPr>
              <a:t>default/</a:t>
            </a:r>
            <a:r>
              <a:rPr lang="en-US" sz="2400" dirty="0" smtClean="0">
                <a:latin typeface="Courier New"/>
                <a:cs typeface="Courier New"/>
              </a:rPr>
              <a:t>file_handler.rb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12800" y="6705600"/>
            <a:ext cx="14630400" cy="1998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" indent="-133350">
              <a:lnSpc>
                <a:spcPts val="3890"/>
              </a:lnSpc>
            </a:pPr>
            <a:r>
              <a:rPr sz="6300" baseline="-3968" dirty="0" smtClean="0">
                <a:solidFill>
                  <a:srgbClr val="F45200"/>
                </a:solidFill>
                <a:latin typeface="Arial"/>
                <a:cs typeface="Arial"/>
              </a:rPr>
              <a:t>•</a:t>
            </a:r>
            <a:r>
              <a:rPr sz="3350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modu</a:t>
            </a:r>
            <a:r>
              <a:rPr sz="3350" dirty="0">
                <a:latin typeface="Arial"/>
                <a:cs typeface="Arial"/>
              </a:rPr>
              <a:t>l</a:t>
            </a:r>
            <a:r>
              <a:rPr sz="3350" spc="5" dirty="0">
                <a:latin typeface="Arial"/>
                <a:cs typeface="Arial"/>
              </a:rPr>
              <a:t>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and</a:t>
            </a:r>
            <a:r>
              <a:rPr sz="3350" dirty="0">
                <a:latin typeface="Arial"/>
                <a:cs typeface="Arial"/>
              </a:rPr>
              <a:t> cla</a:t>
            </a:r>
            <a:r>
              <a:rPr sz="3350" spc="5" dirty="0">
                <a:latin typeface="Arial"/>
                <a:cs typeface="Arial"/>
              </a:rPr>
              <a:t>ss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ma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ch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wha</a:t>
            </a:r>
            <a:r>
              <a:rPr sz="3350" dirty="0">
                <a:latin typeface="Arial"/>
                <a:cs typeface="Arial"/>
              </a:rPr>
              <a:t>t </a:t>
            </a:r>
            <a:r>
              <a:rPr sz="3350" spc="5" dirty="0">
                <a:latin typeface="Arial"/>
                <a:cs typeface="Arial"/>
              </a:rPr>
              <a:t>we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de</a:t>
            </a:r>
            <a:r>
              <a:rPr sz="3350" spc="-5" dirty="0">
                <a:latin typeface="Arial"/>
                <a:cs typeface="Arial"/>
              </a:rPr>
              <a:t>f</a:t>
            </a:r>
            <a:r>
              <a:rPr sz="3350" dirty="0">
                <a:latin typeface="Arial"/>
                <a:cs typeface="Arial"/>
              </a:rPr>
              <a:t>i</a:t>
            </a:r>
            <a:r>
              <a:rPr sz="3350" spc="5" dirty="0">
                <a:latin typeface="Arial"/>
                <a:cs typeface="Arial"/>
              </a:rPr>
              <a:t>ned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as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name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o</a:t>
            </a:r>
            <a:r>
              <a:rPr sz="3350" dirty="0">
                <a:latin typeface="Arial"/>
                <a:cs typeface="Arial"/>
              </a:rPr>
              <a:t>f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 smtClean="0">
                <a:latin typeface="Arial"/>
                <a:cs typeface="Arial"/>
              </a:rPr>
              <a:t>che</a:t>
            </a:r>
            <a:r>
              <a:rPr sz="3350" spc="-5" dirty="0" smtClean="0">
                <a:latin typeface="Arial"/>
                <a:cs typeface="Arial"/>
              </a:rPr>
              <a:t>f</a:t>
            </a:r>
            <a:r>
              <a:rPr sz="3350" spc="5" dirty="0" smtClean="0">
                <a:latin typeface="Arial"/>
                <a:cs typeface="Arial"/>
              </a:rPr>
              <a:t>_hand</a:t>
            </a:r>
            <a:r>
              <a:rPr sz="3350" dirty="0" smtClean="0">
                <a:latin typeface="Arial"/>
                <a:cs typeface="Arial"/>
              </a:rPr>
              <a:t>l</a:t>
            </a:r>
            <a:r>
              <a:rPr sz="3350" spc="5" dirty="0" smtClean="0">
                <a:latin typeface="Arial"/>
                <a:cs typeface="Arial"/>
              </a:rPr>
              <a:t>e</a:t>
            </a:r>
            <a:r>
              <a:rPr sz="3350" dirty="0" smtClean="0">
                <a:latin typeface="Arial"/>
                <a:cs typeface="Arial"/>
              </a:rPr>
              <a:t>r</a:t>
            </a:r>
            <a:r>
              <a:rPr lang="en-US" sz="3350" dirty="0" smtClean="0">
                <a:latin typeface="Arial"/>
                <a:cs typeface="Arial"/>
              </a:rPr>
              <a:t> </a:t>
            </a:r>
            <a:r>
              <a:rPr sz="3350" dirty="0" smtClean="0">
                <a:latin typeface="Arial"/>
                <a:cs typeface="Arial"/>
              </a:rPr>
              <a:t>i</a:t>
            </a:r>
            <a:r>
              <a:rPr sz="3350" spc="5" dirty="0" smtClean="0">
                <a:latin typeface="Arial"/>
                <a:cs typeface="Arial"/>
              </a:rPr>
              <a:t>n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dirty="0" smtClean="0">
                <a:latin typeface="Arial"/>
                <a:cs typeface="Arial"/>
              </a:rPr>
              <a:t>recipe</a:t>
            </a:r>
            <a:endParaRPr lang="en-US" sz="3350" dirty="0">
              <a:latin typeface="Arial"/>
              <a:cs typeface="Arial"/>
            </a:endParaRPr>
          </a:p>
          <a:p>
            <a:pPr marL="146050" indent="-133350">
              <a:lnSpc>
                <a:spcPts val="3890"/>
              </a:lnSpc>
            </a:pPr>
            <a:r>
              <a:rPr lang="en-US" sz="6300" baseline="-3968" dirty="0" smtClean="0">
                <a:solidFill>
                  <a:srgbClr val="F45200"/>
                </a:solidFill>
                <a:latin typeface="Arial"/>
                <a:cs typeface="Arial"/>
              </a:rPr>
              <a:t>•</a:t>
            </a:r>
            <a:r>
              <a:rPr lang="en-US" sz="3350" dirty="0">
                <a:latin typeface="Arial"/>
                <a:cs typeface="Arial"/>
              </a:rPr>
              <a:t>All </a:t>
            </a:r>
            <a:r>
              <a:rPr lang="en-US" sz="3350" spc="5" dirty="0">
                <a:latin typeface="Arial"/>
                <a:cs typeface="Arial"/>
              </a:rPr>
              <a:t>cu</a:t>
            </a:r>
            <a:r>
              <a:rPr lang="en-US" sz="3350" dirty="0">
                <a:latin typeface="Arial"/>
                <a:cs typeface="Arial"/>
              </a:rPr>
              <a:t>s</a:t>
            </a:r>
            <a:r>
              <a:rPr lang="en-US" sz="3350" spc="-5" dirty="0">
                <a:latin typeface="Arial"/>
                <a:cs typeface="Arial"/>
              </a:rPr>
              <a:t>t</a:t>
            </a:r>
            <a:r>
              <a:rPr lang="en-US" sz="3350" spc="5" dirty="0">
                <a:latin typeface="Arial"/>
                <a:cs typeface="Arial"/>
              </a:rPr>
              <a:t>om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spc="5" dirty="0">
                <a:latin typeface="Arial"/>
                <a:cs typeface="Arial"/>
              </a:rPr>
              <a:t>excep</a:t>
            </a:r>
            <a:r>
              <a:rPr lang="en-US" sz="3350" spc="-5" dirty="0">
                <a:latin typeface="Arial"/>
                <a:cs typeface="Arial"/>
              </a:rPr>
              <a:t>t</a:t>
            </a:r>
            <a:r>
              <a:rPr lang="en-US" sz="3350" dirty="0">
                <a:latin typeface="Arial"/>
                <a:cs typeface="Arial"/>
              </a:rPr>
              <a:t>i</a:t>
            </a:r>
            <a:r>
              <a:rPr lang="en-US" sz="3350" spc="5" dirty="0">
                <a:latin typeface="Arial"/>
                <a:cs typeface="Arial"/>
              </a:rPr>
              <a:t>on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spc="5" dirty="0">
                <a:latin typeface="Arial"/>
                <a:cs typeface="Arial"/>
              </a:rPr>
              <a:t>and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spc="5" dirty="0">
                <a:latin typeface="Arial"/>
                <a:cs typeface="Arial"/>
              </a:rPr>
              <a:t>repo</a:t>
            </a:r>
            <a:r>
              <a:rPr lang="en-US" sz="3350" dirty="0">
                <a:latin typeface="Arial"/>
                <a:cs typeface="Arial"/>
              </a:rPr>
              <a:t>rt </a:t>
            </a:r>
            <a:r>
              <a:rPr lang="en-US" sz="3350" spc="5" dirty="0">
                <a:latin typeface="Arial"/>
                <a:cs typeface="Arial"/>
              </a:rPr>
              <a:t>hand</a:t>
            </a:r>
            <a:r>
              <a:rPr lang="en-US" sz="3350" dirty="0">
                <a:latin typeface="Arial"/>
                <a:cs typeface="Arial"/>
              </a:rPr>
              <a:t>l</a:t>
            </a:r>
            <a:r>
              <a:rPr lang="en-US" sz="3350" spc="5" dirty="0">
                <a:latin typeface="Arial"/>
                <a:cs typeface="Arial"/>
              </a:rPr>
              <a:t>e</a:t>
            </a:r>
            <a:r>
              <a:rPr lang="en-US" sz="3350" dirty="0">
                <a:latin typeface="Arial"/>
                <a:cs typeface="Arial"/>
              </a:rPr>
              <a:t>rs </a:t>
            </a:r>
            <a:r>
              <a:rPr lang="en-US" sz="3350" spc="5" dirty="0" smtClean="0">
                <a:latin typeface="Arial"/>
                <a:cs typeface="Arial"/>
              </a:rPr>
              <a:t>mu</a:t>
            </a:r>
            <a:r>
              <a:rPr lang="en-US" sz="3350" dirty="0" smtClean="0">
                <a:latin typeface="Arial"/>
                <a:cs typeface="Arial"/>
              </a:rPr>
              <a:t>st </a:t>
            </a:r>
            <a:r>
              <a:rPr lang="en-US" sz="3350" spc="5" dirty="0">
                <a:latin typeface="Arial"/>
                <a:cs typeface="Arial"/>
              </a:rPr>
              <a:t>be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spc="5" dirty="0">
                <a:latin typeface="Arial"/>
                <a:cs typeface="Arial"/>
              </a:rPr>
              <a:t>a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spc="5" dirty="0">
                <a:latin typeface="Arial"/>
                <a:cs typeface="Arial"/>
              </a:rPr>
              <a:t>subclass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spc="5" dirty="0">
                <a:latin typeface="Arial"/>
                <a:cs typeface="Arial"/>
              </a:rPr>
              <a:t>o</a:t>
            </a:r>
            <a:r>
              <a:rPr lang="en-US" sz="3350" dirty="0">
                <a:latin typeface="Arial"/>
                <a:cs typeface="Arial"/>
              </a:rPr>
              <a:t>f </a:t>
            </a:r>
            <a:r>
              <a:rPr lang="en-US" sz="3350" spc="-5" dirty="0">
                <a:latin typeface="Arial"/>
                <a:cs typeface="Arial"/>
              </a:rPr>
              <a:t>t</a:t>
            </a:r>
            <a:r>
              <a:rPr lang="en-US" sz="3350" spc="5" dirty="0">
                <a:latin typeface="Arial"/>
                <a:cs typeface="Arial"/>
              </a:rPr>
              <a:t>he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b="1" spc="5" dirty="0">
                <a:latin typeface="Courier New"/>
                <a:cs typeface="Courier New"/>
              </a:rPr>
              <a:t>Chef::Handler</a:t>
            </a:r>
            <a:r>
              <a:rPr lang="en-US" sz="3350" b="1" spc="-1080" dirty="0">
                <a:latin typeface="Courier New"/>
                <a:cs typeface="Courier New"/>
              </a:rPr>
              <a:t> </a:t>
            </a:r>
            <a:r>
              <a:rPr lang="en-US" sz="3350" dirty="0">
                <a:latin typeface="Arial"/>
                <a:cs typeface="Arial"/>
              </a:rPr>
              <a:t>class</a:t>
            </a:r>
            <a:r>
              <a:rPr lang="en-US" sz="3350" dirty="0" smtClean="0">
                <a:latin typeface="Arial"/>
                <a:cs typeface="Arial"/>
              </a:rPr>
              <a:t>.</a:t>
            </a:r>
            <a:endParaRPr lang="en-US" sz="3350" dirty="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ndl</a:t>
            </a:r>
            <a:r>
              <a:rPr dirty="0" smtClean="0"/>
              <a:t>er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3046075" cy="403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ft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lesson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Describe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handlers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Di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3327400"/>
          </a:xfrm>
          <a:custGeom>
            <a:avLst/>
            <a:gdLst/>
            <a:ahLst/>
            <a:cxnLst/>
            <a:rect l="l" t="t" r="r" b="b"/>
            <a:pathLst>
              <a:path w="14630400" h="3327400">
                <a:moveTo>
                  <a:pt x="0" y="0"/>
                </a:moveTo>
                <a:lnTo>
                  <a:pt x="14630400" y="0"/>
                </a:lnTo>
                <a:lnTo>
                  <a:pt x="146304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38200" y="2387600"/>
            <a:ext cx="14630400" cy="3046988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module </a:t>
            </a:r>
            <a:r>
              <a:rPr lang="en-US" sz="2800" dirty="0" err="1" smtClean="0">
                <a:latin typeface="Courier"/>
                <a:cs typeface="Courier"/>
              </a:rPr>
              <a:t>CompanyName</a:t>
            </a:r>
            <a:endParaRPr lang="en-US" sz="2800" dirty="0" smtClean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class </a:t>
            </a:r>
            <a:r>
              <a:rPr lang="en-US" sz="2800" dirty="0" err="1" smtClean="0">
                <a:latin typeface="Courier"/>
                <a:cs typeface="Courier"/>
              </a:rPr>
              <a:t>FileHandler</a:t>
            </a:r>
            <a:r>
              <a:rPr lang="en-US" sz="2800" dirty="0" smtClean="0">
                <a:latin typeface="Courier"/>
                <a:cs typeface="Courier"/>
              </a:rPr>
              <a:t> &lt; Chef::Handler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err="1" smtClean="0">
                <a:latin typeface="Courier"/>
                <a:cs typeface="Courier"/>
              </a:rPr>
              <a:t>def</a:t>
            </a:r>
            <a:r>
              <a:rPr lang="en-US" sz="2800" dirty="0" smtClean="0">
                <a:latin typeface="Courier"/>
                <a:cs typeface="Courier"/>
              </a:rPr>
              <a:t> report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 # TODO: write the report handling</a:t>
            </a:r>
            <a:endParaRPr lang="en-US" sz="28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 end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end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end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34749" y="1803400"/>
            <a:ext cx="120840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file_handler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sz="2400" dirty="0">
                <a:latin typeface="Courier New"/>
                <a:cs typeface="Courier New"/>
              </a:rPr>
              <a:t>files/</a:t>
            </a:r>
            <a:r>
              <a:rPr sz="2400" dirty="0" smtClean="0">
                <a:latin typeface="Courier New"/>
                <a:cs typeface="Courier New"/>
              </a:rPr>
              <a:t>default/</a:t>
            </a:r>
            <a:r>
              <a:rPr lang="en-US" sz="2400" dirty="0" smtClean="0">
                <a:latin typeface="Courier New"/>
                <a:cs typeface="Courier New"/>
              </a:rPr>
              <a:t>file_handler.rb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12800" y="6705600"/>
            <a:ext cx="14630400" cy="1126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431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3600" dirty="0">
                <a:latin typeface="Arial"/>
                <a:cs typeface="Arial"/>
              </a:rPr>
              <a:t>The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b="1" dirty="0">
                <a:latin typeface="Arial"/>
                <a:cs typeface="Arial"/>
              </a:rPr>
              <a:t>report</a:t>
            </a:r>
            <a:r>
              <a:rPr lang="en-US" sz="3600" spc="-1160" dirty="0">
                <a:latin typeface="Arial"/>
                <a:cs typeface="Arial"/>
              </a:rPr>
              <a:t> </a:t>
            </a:r>
            <a:r>
              <a:rPr lang="en-US" sz="3600" spc="-1160" dirty="0" smtClean="0">
                <a:latin typeface="Arial"/>
                <a:cs typeface="Arial"/>
              </a:rPr>
              <a:t>  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smtClean="0">
                <a:latin typeface="Arial"/>
                <a:cs typeface="Arial"/>
              </a:rPr>
              <a:t>method is</a:t>
            </a:r>
            <a:r>
              <a:rPr lang="en-US" sz="3600" spc="-5" dirty="0" smtClean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used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spc="-10" dirty="0">
                <a:latin typeface="Arial"/>
                <a:cs typeface="Arial"/>
              </a:rPr>
              <a:t>t</a:t>
            </a:r>
            <a:r>
              <a:rPr lang="en-US" sz="3600" dirty="0">
                <a:latin typeface="Arial"/>
                <a:cs typeface="Arial"/>
              </a:rPr>
              <a:t>o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de</a:t>
            </a:r>
            <a:r>
              <a:rPr lang="en-US" sz="3600" spc="-10" dirty="0">
                <a:latin typeface="Arial"/>
                <a:cs typeface="Arial"/>
              </a:rPr>
              <a:t>f</a:t>
            </a:r>
            <a:r>
              <a:rPr lang="en-US" sz="3600" dirty="0">
                <a:latin typeface="Arial"/>
                <a:cs typeface="Arial"/>
              </a:rPr>
              <a:t>ine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how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a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handler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will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behave and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is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a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required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pa</a:t>
            </a:r>
            <a:r>
              <a:rPr lang="en-US" sz="3600" spc="-5" dirty="0">
                <a:latin typeface="Arial"/>
                <a:cs typeface="Arial"/>
              </a:rPr>
              <a:t>rt </a:t>
            </a:r>
            <a:r>
              <a:rPr lang="en-US" sz="3600" dirty="0">
                <a:latin typeface="Arial"/>
                <a:cs typeface="Arial"/>
              </a:rPr>
              <a:t>o</a:t>
            </a:r>
            <a:r>
              <a:rPr lang="en-US" sz="3600" spc="-5" dirty="0">
                <a:latin typeface="Arial"/>
                <a:cs typeface="Arial"/>
              </a:rPr>
              <a:t>f </a:t>
            </a:r>
            <a:r>
              <a:rPr lang="en-US" sz="3600" dirty="0">
                <a:latin typeface="Arial"/>
                <a:cs typeface="Arial"/>
              </a:rPr>
              <a:t>any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cu</a:t>
            </a:r>
            <a:r>
              <a:rPr lang="en-US" sz="3600" spc="-5" dirty="0">
                <a:latin typeface="Arial"/>
                <a:cs typeface="Arial"/>
              </a:rPr>
              <a:t>s</a:t>
            </a:r>
            <a:r>
              <a:rPr lang="en-US" sz="3600" spc="-10" dirty="0">
                <a:latin typeface="Arial"/>
                <a:cs typeface="Arial"/>
              </a:rPr>
              <a:t>t</a:t>
            </a:r>
            <a:r>
              <a:rPr lang="en-US" sz="3600" dirty="0">
                <a:latin typeface="Arial"/>
                <a:cs typeface="Arial"/>
              </a:rPr>
              <a:t>om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handler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ndl</a:t>
            </a:r>
            <a:r>
              <a:rPr dirty="0" smtClean="0"/>
              <a:t>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1141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3327400"/>
          </a:xfrm>
          <a:custGeom>
            <a:avLst/>
            <a:gdLst/>
            <a:ahLst/>
            <a:cxnLst/>
            <a:rect l="l" t="t" r="r" b="b"/>
            <a:pathLst>
              <a:path w="14630400" h="3327400">
                <a:moveTo>
                  <a:pt x="0" y="0"/>
                </a:moveTo>
                <a:lnTo>
                  <a:pt x="14630400" y="0"/>
                </a:lnTo>
                <a:lnTo>
                  <a:pt x="146304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38200" y="2387600"/>
            <a:ext cx="14630400" cy="609910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 err="1" smtClean="0">
                <a:latin typeface="Courier"/>
                <a:cs typeface="Courier"/>
              </a:rPr>
              <a:t>def</a:t>
            </a:r>
            <a:r>
              <a:rPr lang="en-US" sz="2800" dirty="0" smtClean="0">
                <a:latin typeface="Courier"/>
                <a:cs typeface="Courier"/>
              </a:rPr>
              <a:t> report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message = ""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if </a:t>
            </a:r>
            <a:r>
              <a:rPr lang="en-US" sz="2800" dirty="0" err="1" smtClean="0">
                <a:latin typeface="Courier"/>
                <a:cs typeface="Courier"/>
              </a:rPr>
              <a:t>run_status.updated_resources.empty</a:t>
            </a:r>
            <a:r>
              <a:rPr lang="en-US" sz="2800" dirty="0" smtClean="0">
                <a:latin typeface="Courier"/>
                <a:cs typeface="Courier"/>
              </a:rPr>
              <a:t>?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message += "No resources changed by chef-client - #{</a:t>
            </a:r>
            <a:r>
              <a:rPr lang="en-US" sz="2800" dirty="0" err="1" smtClean="0">
                <a:latin typeface="Courier"/>
                <a:cs typeface="Courier"/>
              </a:rPr>
              <a:t>Time.now</a:t>
            </a:r>
            <a:r>
              <a:rPr lang="en-US" sz="2800" dirty="0" smtClean="0">
                <a:latin typeface="Courier"/>
                <a:cs typeface="Courier"/>
              </a:rPr>
              <a:t>}"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else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  </a:t>
            </a:r>
            <a:r>
              <a:rPr lang="en-US" sz="2800" dirty="0" err="1" smtClean="0">
                <a:latin typeface="Courier"/>
                <a:cs typeface="Courier"/>
              </a:rPr>
              <a:t>run_status.updated_resources.each</a:t>
            </a:r>
            <a:r>
              <a:rPr lang="en-US" sz="2800" dirty="0" smtClean="0">
                <a:latin typeface="Courier"/>
                <a:cs typeface="Courier"/>
              </a:rPr>
              <a:t> do |r|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  message += "The resource #{</a:t>
            </a:r>
            <a:r>
              <a:rPr lang="en-US" sz="2800" dirty="0" err="1" smtClean="0">
                <a:latin typeface="Courier"/>
                <a:cs typeface="Courier"/>
              </a:rPr>
              <a:t>r.name</a:t>
            </a:r>
            <a:r>
              <a:rPr lang="en-US" sz="2800" dirty="0" smtClean="0">
                <a:latin typeface="Courier"/>
                <a:cs typeface="Courier"/>
              </a:rPr>
              <a:t>} from"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  message += " #{</a:t>
            </a:r>
            <a:r>
              <a:rPr lang="en-US" sz="2800" dirty="0" err="1" smtClean="0">
                <a:latin typeface="Courier"/>
                <a:cs typeface="Courier"/>
              </a:rPr>
              <a:t>r.cookbook_name</a:t>
            </a:r>
            <a:r>
              <a:rPr lang="en-US" sz="2800" dirty="0" smtClean="0">
                <a:latin typeface="Courier"/>
                <a:cs typeface="Courier"/>
              </a:rPr>
              <a:t>}::#{</a:t>
            </a:r>
            <a:r>
              <a:rPr lang="en-US" sz="2800" dirty="0" err="1" smtClean="0">
                <a:latin typeface="Courier"/>
                <a:cs typeface="Courier"/>
              </a:rPr>
              <a:t>r.recipe_name</a:t>
            </a:r>
            <a:r>
              <a:rPr lang="en-US" sz="2800" dirty="0" smtClean="0">
                <a:latin typeface="Courier"/>
                <a:cs typeface="Courier"/>
              </a:rPr>
              <a:t>}"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    message += ":#{</a:t>
            </a:r>
            <a:r>
              <a:rPr lang="en-US" sz="2800" dirty="0" err="1" smtClean="0">
                <a:latin typeface="Courier"/>
                <a:cs typeface="Courier"/>
              </a:rPr>
              <a:t>r.source_line</a:t>
            </a:r>
            <a:r>
              <a:rPr lang="en-US" sz="2800" dirty="0" smtClean="0">
                <a:latin typeface="Courier"/>
                <a:cs typeface="Courier"/>
              </a:rPr>
              <a:t>} was changed.\n"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end</a:t>
            </a:r>
            <a:endParaRPr lang="en-US" sz="28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end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</a:t>
            </a:r>
            <a:r>
              <a:rPr lang="en-US" sz="2800" dirty="0" err="1" smtClean="0">
                <a:latin typeface="Courier"/>
                <a:cs typeface="Courier"/>
              </a:rPr>
              <a:t>File.write</a:t>
            </a:r>
            <a:r>
              <a:rPr lang="en-US" sz="2800" dirty="0" smtClean="0">
                <a:latin typeface="Courier"/>
                <a:cs typeface="Courier"/>
              </a:rPr>
              <a:t>("/</a:t>
            </a:r>
            <a:r>
              <a:rPr lang="en-US" sz="2800" dirty="0" err="1" smtClean="0">
                <a:latin typeface="Courier"/>
                <a:cs typeface="Courier"/>
              </a:rPr>
              <a:t>var</a:t>
            </a:r>
            <a:r>
              <a:rPr lang="en-US" sz="2800" dirty="0" smtClean="0">
                <a:latin typeface="Courier"/>
                <a:cs typeface="Courier"/>
              </a:rPr>
              <a:t>/log/chef-</a:t>
            </a:r>
            <a:r>
              <a:rPr lang="en-US" sz="2800" dirty="0" err="1" smtClean="0">
                <a:latin typeface="Courier"/>
                <a:cs typeface="Courier"/>
              </a:rPr>
              <a:t>client_updated.log",message</a:t>
            </a:r>
            <a:r>
              <a:rPr lang="en-US" sz="2800" dirty="0" smtClean="0">
                <a:latin typeface="Courier"/>
                <a:cs typeface="Courier"/>
              </a:rPr>
              <a:t>)</a:t>
            </a:r>
            <a:endParaRPr lang="en-US" sz="28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end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34749" y="1803400"/>
            <a:ext cx="120840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file_handler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sz="2400" dirty="0">
                <a:latin typeface="Courier New"/>
                <a:cs typeface="Courier New"/>
              </a:rPr>
              <a:t>files/</a:t>
            </a:r>
            <a:r>
              <a:rPr sz="2400" dirty="0" smtClean="0">
                <a:latin typeface="Courier New"/>
                <a:cs typeface="Courier New"/>
              </a:rPr>
              <a:t>default/</a:t>
            </a:r>
            <a:r>
              <a:rPr lang="en-US" sz="2400" dirty="0" smtClean="0">
                <a:latin typeface="Courier New"/>
                <a:cs typeface="Courier New"/>
              </a:rPr>
              <a:t>file_handler.rb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ndl</a:t>
            </a:r>
            <a:r>
              <a:rPr dirty="0" smtClean="0"/>
              <a:t>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9273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34668"/>
            <a:ext cx="1431104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</a:t>
            </a:r>
            <a:r>
              <a:rPr sz="3200" dirty="0" smtClean="0">
                <a:latin typeface="Courier New"/>
                <a:cs typeface="Courier New"/>
              </a:rPr>
              <a:t>/</a:t>
            </a:r>
            <a:r>
              <a:rPr lang="en-US" sz="3200" dirty="0" smtClean="0">
                <a:latin typeface="Courier New"/>
                <a:cs typeface="Courier New"/>
              </a:rPr>
              <a:t>file_handler</a:t>
            </a:r>
            <a:r>
              <a:rPr sz="3200" dirty="0" smtClean="0">
                <a:latin typeface="Courier New"/>
                <a:cs typeface="Courier New"/>
              </a:rPr>
              <a:t>/</a:t>
            </a:r>
            <a:r>
              <a:rPr sz="3200" dirty="0">
                <a:latin typeface="Courier New"/>
                <a:cs typeface="Courier New"/>
              </a:rPr>
              <a:t>metadata.rb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meta</a:t>
            </a:r>
            <a:r>
              <a:rPr spc="-10" dirty="0"/>
              <a:t>d</a:t>
            </a:r>
            <a:r>
              <a:rPr dirty="0"/>
              <a:t>ata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6934001" y="83058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graphicFrame>
        <p:nvGraphicFramePr>
          <p:cNvPr id="31" name="object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260083"/>
              </p:ext>
            </p:extLst>
          </p:nvPr>
        </p:nvGraphicFramePr>
        <p:xfrm>
          <a:off x="819150" y="2374900"/>
          <a:ext cx="14630400" cy="575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4850"/>
                <a:gridCol w="8845550"/>
              </a:tblGrid>
              <a:tr h="4197350">
                <a:tc gridSpan="2"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tabLst>
                          <a:tab pos="3947160" algn="l"/>
                        </a:tabLst>
                      </a:pPr>
                      <a:r>
                        <a:rPr sz="2900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name	</a:t>
                      </a:r>
                      <a:r>
                        <a:rPr sz="2900" dirty="0" smtClean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2900" dirty="0" smtClean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file_handler</a:t>
                      </a:r>
                      <a:r>
                        <a:rPr sz="2900" dirty="0" smtClean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  <a:p>
                      <a:pPr marL="190500" marR="6449695">
                        <a:lnSpc>
                          <a:spcPct val="100600"/>
                        </a:lnSpc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maintaine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r	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"You"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maintainer_emai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l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sz="2900" u="heavy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  <a:hlinkClick r:id="rId4"/>
                        </a:rPr>
                        <a:t>you@somewhere.co</a:t>
                      </a:r>
                      <a:r>
                        <a:rPr sz="2900" u="heavy" spc="-5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  <a:hlinkClick r:id="rId4"/>
                        </a:rPr>
                        <a:t>m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licens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e	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"Apach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e 2.0"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  <a:p>
                      <a:pPr marL="190500" marR="1587500">
                        <a:lnSpc>
                          <a:spcPct val="100600"/>
                        </a:lnSpc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descriptio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n	</a:t>
                      </a:r>
                      <a:r>
                        <a:rPr sz="2900" spc="-5" dirty="0" smtClean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sz="2900" dirty="0" smtClean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 </a:t>
                      </a:r>
                      <a:endParaRPr lang="en-US" sz="2900" dirty="0" smtClean="0">
                        <a:solidFill>
                          <a:srgbClr val="C8352B"/>
                        </a:solidFill>
                        <a:latin typeface="Courier"/>
                        <a:cs typeface="Courier"/>
                      </a:endParaRPr>
                    </a:p>
                    <a:p>
                      <a:pPr marL="190500" marR="1587500">
                        <a:lnSpc>
                          <a:spcPct val="100600"/>
                        </a:lnSpc>
                        <a:tabLst>
                          <a:tab pos="3947160" algn="l"/>
                        </a:tabLst>
                      </a:pPr>
                      <a:r>
                        <a:rPr sz="2900" spc="-5" dirty="0" smtClean="0">
                          <a:latin typeface="Courier"/>
                          <a:cs typeface="Courier"/>
                        </a:rPr>
                        <a:t>long_descriptio</a:t>
                      </a:r>
                      <a:r>
                        <a:rPr sz="2900" dirty="0" smtClean="0">
                          <a:latin typeface="Courier"/>
                          <a:cs typeface="Courier"/>
                        </a:rPr>
                        <a:t>n 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"/>
                          <a:cs typeface="Courier"/>
                        </a:rPr>
                        <a:t>IO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"/>
                          <a:cs typeface="Courier"/>
                        </a:rPr>
                        <a:t>.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read(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"/>
                          <a:cs typeface="Courier"/>
                        </a:rPr>
                        <a:t>File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"/>
                          <a:cs typeface="Courier"/>
                        </a:rPr>
                        <a:t>.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join(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"/>
                          <a:cs typeface="Courier"/>
                        </a:rPr>
                        <a:t>File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"/>
                          <a:cs typeface="Courier"/>
                        </a:rPr>
                        <a:t>.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dirname(</a:t>
                      </a:r>
                      <a:r>
                        <a:rPr sz="2900" u="heavy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sz="2900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FIL</a:t>
                      </a:r>
                      <a:r>
                        <a:rPr sz="2900" spc="-5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E</a:t>
                      </a:r>
                      <a:r>
                        <a:rPr sz="2900" u="heavy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),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'README.md'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))</a:t>
                      </a:r>
                    </a:p>
                    <a:p>
                      <a:pPr marL="190500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versio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n	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"0.1.0"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25400">
                      <a:solidFill>
                        <a:srgbClr val="435363"/>
                      </a:solidFill>
                      <a:prstDash val="solid"/>
                    </a:lnL>
                    <a:lnR w="25400">
                      <a:solidFill>
                        <a:srgbClr val="435363"/>
                      </a:solidFill>
                      <a:prstDash val="solid"/>
                    </a:lnR>
                    <a:lnT w="25400">
                      <a:solidFill>
                        <a:srgbClr val="43536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555750">
                <a:tc>
                  <a:txBody>
                    <a:bodyPr/>
                    <a:lstStyle/>
                    <a:p>
                      <a:pPr marL="184150" marR="692150">
                        <a:lnSpc>
                          <a:spcPct val="100600"/>
                        </a:lnSpc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depend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s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"chef_handler</a:t>
                      </a:r>
                      <a:r>
                        <a:rPr sz="2900" dirty="0" smtClean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38100">
                      <a:solidFill>
                        <a:srgbClr val="F18B21"/>
                      </a:solidFill>
                      <a:prstDash val="solid"/>
                    </a:lnL>
                    <a:lnR w="38100">
                      <a:solidFill>
                        <a:srgbClr val="F18B21"/>
                      </a:solidFill>
                      <a:prstDash val="solid"/>
                    </a:lnR>
                    <a:lnB w="38100">
                      <a:solidFill>
                        <a:srgbClr val="F18B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9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38100">
                      <a:solidFill>
                        <a:srgbClr val="F18B21"/>
                      </a:solidFill>
                      <a:prstDash val="solid"/>
                    </a:lnL>
                    <a:lnR w="25400">
                      <a:solidFill>
                        <a:srgbClr val="435363"/>
                      </a:solidFill>
                      <a:prstDash val="solid"/>
                    </a:lnR>
                    <a:lnB w="25400">
                      <a:solidFill>
                        <a:srgbClr val="43536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7" name="object 56"/>
          <p:cNvSpPr/>
          <p:nvPr/>
        </p:nvSpPr>
        <p:spPr>
          <a:xfrm>
            <a:off x="812800" y="6553199"/>
            <a:ext cx="5778500" cy="1609889"/>
          </a:xfrm>
          <a:custGeom>
            <a:avLst/>
            <a:gdLst/>
            <a:ahLst/>
            <a:cxnLst/>
            <a:rect l="l" t="t" r="r" b="b"/>
            <a:pathLst>
              <a:path w="6324600" h="1803400">
                <a:moveTo>
                  <a:pt x="0" y="0"/>
                </a:moveTo>
                <a:lnTo>
                  <a:pt x="6324600" y="0"/>
                </a:lnTo>
                <a:lnTo>
                  <a:pt x="6324600" y="1803400"/>
                </a:lnTo>
                <a:lnTo>
                  <a:pt x="0" y="18034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18B2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3808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12800" y="1752600"/>
            <a:ext cx="14655800" cy="13081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229235" marR="2550160">
              <a:lnSpc>
                <a:spcPts val="5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lang="en-US" sz="4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file_handler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65261"/>
          </a:xfrm>
          <a:prstGeom prst="rect">
            <a:avLst/>
          </a:prstGeom>
        </p:spPr>
        <p:txBody>
          <a:bodyPr vert="horz" wrap="square" lIns="0" tIns="27009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50" spc="20" dirty="0"/>
              <a:t>Ex</a:t>
            </a:r>
            <a:r>
              <a:rPr sz="5150" spc="15" dirty="0"/>
              <a:t>e</a:t>
            </a:r>
            <a:r>
              <a:rPr sz="5150" spc="10" dirty="0"/>
              <a:t>r</a:t>
            </a:r>
            <a:r>
              <a:rPr sz="5150" spc="15" dirty="0"/>
              <a:t>c</a:t>
            </a:r>
            <a:r>
              <a:rPr sz="5150" dirty="0"/>
              <a:t>i</a:t>
            </a:r>
            <a:r>
              <a:rPr sz="5150" spc="15" dirty="0"/>
              <a:t>se</a:t>
            </a:r>
            <a:r>
              <a:rPr sz="5150" spc="10" dirty="0"/>
              <a:t>:</a:t>
            </a:r>
            <a:r>
              <a:rPr sz="5150" spc="5" dirty="0"/>
              <a:t> </a:t>
            </a:r>
            <a:r>
              <a:rPr sz="5150" spc="25" dirty="0"/>
              <a:t>U</a:t>
            </a:r>
            <a:r>
              <a:rPr sz="5150" spc="15" dirty="0"/>
              <a:t>p</a:t>
            </a:r>
            <a:r>
              <a:rPr sz="5150" dirty="0"/>
              <a:t>l</a:t>
            </a:r>
            <a:r>
              <a:rPr sz="5150" spc="15" dirty="0"/>
              <a:t>oa</a:t>
            </a:r>
            <a:r>
              <a:rPr sz="5150" spc="20" dirty="0"/>
              <a:t>d</a:t>
            </a:r>
            <a:r>
              <a:rPr sz="5150" spc="5" dirty="0"/>
              <a:t> </a:t>
            </a:r>
            <a:r>
              <a:rPr sz="5150" spc="10" dirty="0"/>
              <a:t>t</a:t>
            </a:r>
            <a:r>
              <a:rPr sz="5150" spc="15" dirty="0"/>
              <a:t>he</a:t>
            </a:r>
            <a:r>
              <a:rPr sz="5150" spc="5" dirty="0"/>
              <a:t> </a:t>
            </a:r>
            <a:r>
              <a:rPr lang="en-US" sz="5150" spc="15" dirty="0" smtClean="0"/>
              <a:t>C</a:t>
            </a:r>
            <a:r>
              <a:rPr sz="5150" spc="15" dirty="0" smtClean="0"/>
              <a:t>ookbook</a:t>
            </a:r>
            <a:endParaRPr sz="515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231900" y="4648200"/>
            <a:ext cx="1306830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4200" dirty="0">
                <a:solidFill>
                  <a:srgbClr val="FFFFFF"/>
                </a:solidFill>
                <a:latin typeface="Courier"/>
              </a:rPr>
              <a:t>Uploading </a:t>
            </a:r>
            <a:r>
              <a:rPr lang="en-US" sz="4200" dirty="0" err="1" smtClean="0">
                <a:solidFill>
                  <a:srgbClr val="FFFFFF"/>
                </a:solidFill>
                <a:latin typeface="Courier"/>
              </a:rPr>
              <a:t>file_handler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			[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0.1.0]</a:t>
            </a:r>
          </a:p>
          <a:p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Uploaded 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1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 cookbook.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03400"/>
            <a:ext cx="132888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roles/base.rb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273701" y="8074119"/>
            <a:ext cx="3708599" cy="511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247900"/>
          </a:xfrm>
          <a:custGeom>
            <a:avLst/>
            <a:gdLst/>
            <a:ahLst/>
            <a:cxnLst/>
            <a:rect l="l" t="t" r="r" b="b"/>
            <a:pathLst>
              <a:path w="14630400" h="2247900">
                <a:moveTo>
                  <a:pt x="0" y="0"/>
                </a:moveTo>
                <a:lnTo>
                  <a:pt x="14630400" y="0"/>
                </a:lnTo>
                <a:lnTo>
                  <a:pt x="14630400" y="2247900"/>
                </a:lnTo>
                <a:lnTo>
                  <a:pt x="0" y="2247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1856539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400" dirty="0">
                <a:solidFill>
                  <a:srgbClr val="008F00"/>
                </a:solidFill>
                <a:latin typeface="Courier"/>
                <a:cs typeface="Courier"/>
              </a:rPr>
              <a:t>name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"base"</a:t>
            </a:r>
            <a:endParaRPr sz="24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"/>
                <a:cs typeface="Courier"/>
              </a:rPr>
              <a:t>descriptio</a:t>
            </a:r>
            <a:r>
              <a:rPr sz="2400" dirty="0">
                <a:latin typeface="Courier"/>
                <a:cs typeface="Courier"/>
              </a:rPr>
              <a:t>n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"Bas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e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Serve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r Role"</a:t>
            </a:r>
            <a:endParaRPr sz="2400" dirty="0">
              <a:latin typeface="Courier"/>
              <a:cs typeface="Courier"/>
            </a:endParaRPr>
          </a:p>
          <a:p>
            <a:pPr marL="190500" marR="688340">
              <a:lnSpc>
                <a:spcPct val="100699"/>
              </a:lnSpc>
            </a:pPr>
            <a:r>
              <a:rPr sz="2400" spc="-5" dirty="0">
                <a:latin typeface="Courier"/>
                <a:cs typeface="Courier"/>
              </a:rPr>
              <a:t>run_lis</a:t>
            </a:r>
            <a:r>
              <a:rPr sz="2400" dirty="0">
                <a:latin typeface="Courier"/>
                <a:cs typeface="Courier"/>
              </a:rPr>
              <a:t>t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[</a:t>
            </a:r>
            <a:r>
              <a:rPr lang="en-US" sz="2400" dirty="0" smtClean="0">
                <a:solidFill>
                  <a:srgbClr val="C8352B"/>
                </a:solidFill>
                <a:latin typeface="Courier"/>
                <a:cs typeface="Courier"/>
              </a:rPr>
              <a:t>file_handler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]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"recipe[chef-client::config]</a:t>
            </a:r>
            <a:r>
              <a:rPr lang="en-US" sz="2400" spc="-5" dirty="0" smtClean="0">
                <a:solidFill>
                  <a:srgbClr val="C8352B"/>
                </a:solidFill>
                <a:latin typeface="Courier"/>
                <a:cs typeface="Courier"/>
              </a:rPr>
              <a:t>", 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recipe[chef-client::delete_validation]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 smtClean="0">
                <a:latin typeface="Courier"/>
                <a:cs typeface="Courier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"recipe[chef-client]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"recipe[ntp]"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"recipe[motd]"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"recipe[users]"</a:t>
            </a:r>
            <a:endParaRPr sz="2400" dirty="0">
              <a:latin typeface="Courier"/>
              <a:cs typeface="Courier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390066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-210" dirty="0"/>
              <a:t> </a:t>
            </a:r>
            <a:r>
              <a:rPr sz="5800" spc="20" dirty="0"/>
              <a:t>A</a:t>
            </a:r>
            <a:r>
              <a:rPr sz="5800" spc="10" dirty="0"/>
              <a:t>d</a:t>
            </a:r>
            <a:r>
              <a:rPr sz="5800" spc="15" dirty="0"/>
              <a:t>d</a:t>
            </a:r>
            <a:r>
              <a:rPr sz="5800" spc="5" dirty="0"/>
              <a:t> </a:t>
            </a:r>
            <a:r>
              <a:rPr sz="5800" spc="20" dirty="0"/>
              <a:t>ema</a:t>
            </a:r>
            <a:r>
              <a:rPr sz="5800" dirty="0"/>
              <a:t>il</a:t>
            </a:r>
            <a:r>
              <a:rPr sz="5800" spc="15" dirty="0"/>
              <a:t>_</a:t>
            </a:r>
            <a:r>
              <a:rPr sz="5800" spc="10" dirty="0"/>
              <a:t>h</a:t>
            </a:r>
            <a:r>
              <a:rPr sz="5800" spc="15" dirty="0"/>
              <a:t>a</a:t>
            </a:r>
            <a:r>
              <a:rPr sz="5800" spc="10" dirty="0"/>
              <a:t>nd</a:t>
            </a:r>
            <a:r>
              <a:rPr sz="5800" dirty="0"/>
              <a:t>l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5" dirty="0"/>
              <a:t> </a:t>
            </a:r>
            <a:r>
              <a:rPr sz="5800" spc="10" dirty="0"/>
              <a:t>to</a:t>
            </a:r>
            <a:r>
              <a:rPr sz="5800" spc="5" dirty="0"/>
              <a:t> </a:t>
            </a:r>
            <a:r>
              <a:rPr lang="en-US" sz="5800" spc="10" dirty="0"/>
              <a:t>B</a:t>
            </a:r>
            <a:r>
              <a:rPr sz="5800" spc="15" dirty="0" smtClean="0"/>
              <a:t>ase</a:t>
            </a:r>
            <a:r>
              <a:rPr sz="5800" spc="5" dirty="0" smtClean="0"/>
              <a:t> </a:t>
            </a:r>
            <a:r>
              <a:rPr lang="en-US" sz="5800" spc="10" dirty="0"/>
              <a:t>R</a:t>
            </a:r>
            <a:r>
              <a:rPr sz="5800" spc="10" dirty="0" smtClean="0"/>
              <a:t>o</a:t>
            </a:r>
            <a:r>
              <a:rPr sz="5800" dirty="0" smtClean="0"/>
              <a:t>l</a:t>
            </a:r>
            <a:r>
              <a:rPr sz="5800" spc="15" dirty="0" smtClean="0"/>
              <a:t>e</a:t>
            </a:r>
            <a:endParaRPr sz="5800" dirty="0"/>
          </a:p>
        </p:txBody>
      </p:sp>
      <p:sp>
        <p:nvSpPr>
          <p:cNvPr id="58" name="object 58"/>
          <p:cNvSpPr/>
          <p:nvPr/>
        </p:nvSpPr>
        <p:spPr>
          <a:xfrm>
            <a:off x="2635250" y="3124200"/>
            <a:ext cx="4279900" cy="406400"/>
          </a:xfrm>
          <a:custGeom>
            <a:avLst/>
            <a:gdLst/>
            <a:ahLst/>
            <a:cxnLst/>
            <a:rect l="l" t="t" r="r" b="b"/>
            <a:pathLst>
              <a:path w="4279900" h="406400">
                <a:moveTo>
                  <a:pt x="0" y="0"/>
                </a:moveTo>
                <a:lnTo>
                  <a:pt x="4279900" y="0"/>
                </a:lnTo>
                <a:lnTo>
                  <a:pt x="4279900" y="406400"/>
                </a:lnTo>
                <a:lnTo>
                  <a:pt x="0" y="4064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18B2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584200" y="305359"/>
            <a:ext cx="15539264" cy="1069354"/>
          </a:xfrm>
          <a:prstGeom prst="rect">
            <a:avLst/>
          </a:prstGeom>
        </p:spPr>
        <p:txBody>
          <a:bodyPr vert="horz" wrap="square" lIns="0" tIns="28939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50" spc="-10" dirty="0"/>
              <a:t>Bes</a:t>
            </a:r>
            <a:r>
              <a:rPr sz="5050" spc="-5" dirty="0"/>
              <a:t>t Pract</a:t>
            </a:r>
            <a:r>
              <a:rPr sz="5050" spc="-10" dirty="0"/>
              <a:t>i</a:t>
            </a:r>
            <a:r>
              <a:rPr sz="5050" spc="-5" dirty="0"/>
              <a:t>ce:</a:t>
            </a:r>
            <a:r>
              <a:rPr sz="5050" spc="-195" dirty="0"/>
              <a:t> </a:t>
            </a:r>
            <a:r>
              <a:rPr sz="5050" spc="-10" dirty="0"/>
              <a:t>A</a:t>
            </a:r>
            <a:r>
              <a:rPr sz="5050" spc="-15" dirty="0"/>
              <a:t>d</a:t>
            </a:r>
            <a:r>
              <a:rPr sz="5050" spc="-10" dirty="0"/>
              <a:t>d</a:t>
            </a:r>
            <a:r>
              <a:rPr sz="5050" spc="-5" dirty="0"/>
              <a:t> </a:t>
            </a:r>
            <a:r>
              <a:rPr lang="en-US" sz="5050" spc="-15" dirty="0"/>
              <a:t>H</a:t>
            </a:r>
            <a:r>
              <a:rPr sz="5050" spc="-5" dirty="0" smtClean="0"/>
              <a:t>a</a:t>
            </a:r>
            <a:r>
              <a:rPr sz="5050" spc="-15" dirty="0" smtClean="0"/>
              <a:t>nd</a:t>
            </a:r>
            <a:r>
              <a:rPr sz="5050" spc="-10" dirty="0" smtClean="0"/>
              <a:t>l</a:t>
            </a:r>
            <a:r>
              <a:rPr sz="5050" spc="-5" dirty="0" smtClean="0"/>
              <a:t>ers </a:t>
            </a:r>
            <a:r>
              <a:rPr sz="5050" spc="-5" dirty="0"/>
              <a:t>at </a:t>
            </a:r>
            <a:r>
              <a:rPr lang="en-US" sz="5050" spc="-15" dirty="0"/>
              <a:t>B</a:t>
            </a:r>
            <a:r>
              <a:rPr sz="5050" spc="-5" dirty="0" smtClean="0"/>
              <a:t>e</a:t>
            </a:r>
            <a:r>
              <a:rPr sz="5050" spc="-15" dirty="0" smtClean="0"/>
              <a:t>g</a:t>
            </a:r>
            <a:r>
              <a:rPr sz="5050" spc="-10" dirty="0" smtClean="0"/>
              <a:t>i</a:t>
            </a:r>
            <a:r>
              <a:rPr sz="5050" spc="-15" dirty="0" smtClean="0"/>
              <a:t>nn</a:t>
            </a:r>
            <a:r>
              <a:rPr sz="5050" spc="-10" dirty="0" smtClean="0"/>
              <a:t>i</a:t>
            </a:r>
            <a:r>
              <a:rPr sz="5050" spc="-15" dirty="0" smtClean="0"/>
              <a:t>n</a:t>
            </a:r>
            <a:r>
              <a:rPr sz="5050" spc="-10" dirty="0" smtClean="0"/>
              <a:t>g</a:t>
            </a:r>
            <a:r>
              <a:rPr sz="5050" spc="-5" dirty="0" smtClean="0"/>
              <a:t> </a:t>
            </a:r>
            <a:r>
              <a:rPr sz="5050" spc="-15" dirty="0"/>
              <a:t>o</a:t>
            </a:r>
            <a:r>
              <a:rPr sz="5050" spc="-5" dirty="0"/>
              <a:t>f </a:t>
            </a:r>
            <a:r>
              <a:rPr lang="en-US" sz="5050" spc="-5" dirty="0" smtClean="0"/>
              <a:t>R</a:t>
            </a:r>
            <a:r>
              <a:rPr sz="5050" spc="-15" dirty="0" smtClean="0"/>
              <a:t>u</a:t>
            </a:r>
            <a:r>
              <a:rPr sz="5050" spc="-10" dirty="0" smtClean="0"/>
              <a:t>n</a:t>
            </a:r>
            <a:endParaRPr sz="5050"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858806"/>
            <a:ext cx="14558644" cy="218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66929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(especially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beginning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run_li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wa</a:t>
            </a:r>
            <a:r>
              <a:rPr sz="4800" spc="-36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ail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base.rb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b</a:t>
            </a:r>
            <a:r>
              <a:rPr dirty="0"/>
              <a:t>ase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644900"/>
            <a:ext cx="14655800" cy="387798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endParaRPr lang="en-US" sz="42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endParaRPr lang="en-US" sz="4200" spc="-5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sz="4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base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endParaRPr sz="4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chef@node</a:t>
            </a:r>
            <a:r>
              <a:rPr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94434" y="3980941"/>
            <a:ext cx="14096103" cy="430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Recipe: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chef_handler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::default</a:t>
            </a: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 *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remote_directory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[/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var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/chef/handlers] action nothing (skipped due </a:t>
            </a:r>
            <a:r>
              <a:rPr lang="en-US" sz="2800" dirty="0" smtClean="0">
                <a:solidFill>
                  <a:srgbClr val="FFFFFF"/>
                </a:solidFill>
                <a:latin typeface="Inconsolata"/>
                <a:cs typeface="Inconsolata"/>
              </a:rPr>
              <a:t>to act...</a:t>
            </a:r>
            <a:endParaRPr lang="en-US" sz="2800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Recipe: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file_handler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::default</a:t>
            </a: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 *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cookbook_file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[/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var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/chef/handlers/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file_handler.rb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] action create (up to </a:t>
            </a:r>
            <a:r>
              <a:rPr lang="en-US" sz="2800" dirty="0" smtClean="0">
                <a:solidFill>
                  <a:srgbClr val="FFFFFF"/>
                </a:solidFill>
                <a:latin typeface="Inconsolata"/>
                <a:cs typeface="Inconsolata"/>
              </a:rPr>
              <a:t>...</a:t>
            </a:r>
            <a:endParaRPr lang="en-US" sz="2800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 *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chef_handler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[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CompanyName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] action enable</a:t>
            </a: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   - disable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CompanyName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as a report handler</a:t>
            </a: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   - disable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CompanyName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as a exception handler</a:t>
            </a: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   - load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CompanyName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from /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var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/chef/handlers/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file_handler.rb</a:t>
            </a:r>
            <a:endParaRPr lang="en-US" sz="2800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   - enable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chef_handler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[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CompanyName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] as a report handler</a:t>
            </a: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   - enable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chef_handler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[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CompanyName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] as a exception handler</a:t>
            </a:r>
            <a:endParaRPr sz="3200" dirty="0">
              <a:latin typeface="Inconsolata"/>
              <a:cs typeface="Inconsolata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651000"/>
            <a:ext cx="14655800" cy="553998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</a:t>
            </a:r>
            <a:r>
              <a:rPr sz="3600" b="1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cat /var/log/chef-client_updated.log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/>
              <a:t>Read the log file</a:t>
            </a:r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00100" y="2438400"/>
            <a:ext cx="14655800" cy="6172200"/>
          </a:xfrm>
          <a:custGeom>
            <a:avLst/>
            <a:gdLst/>
            <a:ahLst/>
            <a:cxnLst/>
            <a:rect l="l" t="t" r="r" b="b"/>
            <a:pathLst>
              <a:path w="14655800" h="5613400">
                <a:moveTo>
                  <a:pt x="0" y="0"/>
                </a:moveTo>
                <a:lnTo>
                  <a:pt x="14655800" y="0"/>
                </a:lnTo>
                <a:lnTo>
                  <a:pt x="14655800" y="5613400"/>
                </a:lnTo>
                <a:lnTo>
                  <a:pt x="0" y="5613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17600" y="2667000"/>
            <a:ext cx="14041949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Courier"/>
              </a:rPr>
              <a:t>Chef Client Finished Running at 2015-09-25 02:47:13 +0000</a:t>
            </a:r>
          </a:p>
          <a:p>
            <a:r>
              <a:rPr lang="en-US" sz="2400" dirty="0">
                <a:solidFill>
                  <a:srgbClr val="FFFFFF"/>
                </a:solidFill>
                <a:latin typeface="Courier"/>
              </a:rPr>
              <a:t>The resource 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CompanyName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::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FileHandler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 from 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file_handler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::default:/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var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/chef/cache/cookbooks/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file_handler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/recipes/default.rb:16:in `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from_file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' was changed.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702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846106"/>
            <a:ext cx="14469744" cy="5652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spc="-10" dirty="0">
                <a:latin typeface="Arial"/>
                <a:cs typeface="Arial"/>
              </a:rPr>
              <a:t>W</a:t>
            </a:r>
            <a:r>
              <a:rPr lang="en-US" sz="4800" dirty="0">
                <a:latin typeface="Arial"/>
                <a:cs typeface="Arial"/>
              </a:rPr>
              <a:t>hen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are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Repo</a:t>
            </a:r>
            <a:r>
              <a:rPr lang="en-US" sz="4800" spc="-5" dirty="0">
                <a:latin typeface="Arial"/>
                <a:cs typeface="Arial"/>
              </a:rPr>
              <a:t>rt </a:t>
            </a:r>
            <a:r>
              <a:rPr lang="en-US" sz="4800" dirty="0">
                <a:latin typeface="Arial"/>
                <a:cs typeface="Arial"/>
              </a:rPr>
              <a:t>Handlers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run?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spc="-10" dirty="0">
                <a:latin typeface="Arial"/>
                <a:cs typeface="Arial"/>
              </a:rPr>
              <a:t>W</a:t>
            </a:r>
            <a:r>
              <a:rPr lang="en-US" sz="4800" dirty="0">
                <a:latin typeface="Arial"/>
                <a:cs typeface="Arial"/>
              </a:rPr>
              <a:t>hen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are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Excep</a:t>
            </a:r>
            <a:r>
              <a:rPr lang="en-US" sz="4800" spc="-10" dirty="0">
                <a:latin typeface="Arial"/>
                <a:cs typeface="Arial"/>
              </a:rPr>
              <a:t>t</a:t>
            </a:r>
            <a:r>
              <a:rPr lang="en-US" sz="4800" dirty="0">
                <a:latin typeface="Arial"/>
                <a:cs typeface="Arial"/>
              </a:rPr>
              <a:t>ion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Handlers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run</a:t>
            </a:r>
            <a:r>
              <a:rPr lang="en-US" sz="4800" dirty="0" smtClean="0">
                <a:latin typeface="Arial"/>
                <a:cs typeface="Arial"/>
              </a:rPr>
              <a:t>?</a:t>
            </a:r>
            <a:endParaRPr lang="en-US" sz="4800" spc="-10" dirty="0" smtClean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 smtClean="0">
                <a:latin typeface="Arial"/>
                <a:cs typeface="Arial"/>
              </a:rPr>
              <a:t>W</a:t>
            </a:r>
            <a:r>
              <a:rPr sz="4800" dirty="0" smtClean="0">
                <a:latin typeface="Arial"/>
                <a:cs typeface="Arial"/>
              </a:rPr>
              <a:t>ha</a:t>
            </a:r>
            <a:r>
              <a:rPr sz="4800" spc="-5" dirty="0" smtClean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Handlers?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What class do custom handlers subclass?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What method must a custom handler implement?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Where should recipes that load handlers be placed in the </a:t>
            </a:r>
            <a:r>
              <a:rPr lang="en-US" sz="4800" dirty="0" err="1" smtClean="0">
                <a:latin typeface="Arial"/>
                <a:cs typeface="Arial"/>
              </a:rPr>
              <a:t>run_list</a:t>
            </a:r>
            <a:r>
              <a:rPr lang="en-US" sz="4800" dirty="0" smtClean="0">
                <a:latin typeface="Arial"/>
                <a:cs typeface="Arial"/>
              </a:rPr>
              <a:t>?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Handlers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028419" cy="558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34417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i="1" dirty="0">
                <a:latin typeface="Arial"/>
                <a:cs typeface="Arial"/>
              </a:rPr>
              <a:t>Ruby</a:t>
            </a:r>
            <a:r>
              <a:rPr sz="4800" i="1" spc="-5" dirty="0">
                <a:latin typeface="Arial"/>
                <a:cs typeface="Arial"/>
              </a:rPr>
              <a:t> </a:t>
            </a:r>
            <a:r>
              <a:rPr sz="4800" i="1" dirty="0">
                <a:latin typeface="Arial"/>
                <a:cs typeface="Arial"/>
              </a:rPr>
              <a:t>programs</a:t>
            </a:r>
            <a:r>
              <a:rPr sz="4800" i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us 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hree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</a:t>
            </a:r>
            <a:r>
              <a:rPr spc="-10" dirty="0"/>
              <a:t>po</a:t>
            </a:r>
            <a:r>
              <a:rPr dirty="0"/>
              <a:t>rt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5194280" cy="5093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succeeds</a:t>
            </a:r>
          </a:p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5" dirty="0">
                <a:latin typeface="Courier New"/>
                <a:cs typeface="Courier New"/>
              </a:rPr>
              <a:t>run_status.success</a:t>
            </a:r>
            <a:r>
              <a:rPr sz="4800" b="1" dirty="0">
                <a:latin typeface="Courier New"/>
                <a:cs typeface="Courier New"/>
              </a:rPr>
              <a:t>?</a:t>
            </a:r>
            <a:r>
              <a:rPr sz="4800" b="1" spc="5" dirty="0">
                <a:latin typeface="Courier New"/>
                <a:cs typeface="Courier New"/>
              </a:rPr>
              <a:t> </a:t>
            </a:r>
            <a:r>
              <a:rPr sz="4800" dirty="0">
                <a:latin typeface="Courier New"/>
                <a:cs typeface="Courier New"/>
              </a:rPr>
              <a:t>is </a:t>
            </a:r>
            <a:r>
              <a:rPr sz="4800" b="1" dirty="0">
                <a:latin typeface="Courier New"/>
                <a:cs typeface="Courier New"/>
              </a:rPr>
              <a:t>true</a:t>
            </a:r>
            <a:endParaRPr sz="48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Communi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:</a:t>
            </a:r>
            <a:r>
              <a:rPr lang="en-US"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ampleda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a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org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splunk_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orm_che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</a:t>
            </a:r>
            <a:r>
              <a:rPr sz="4800" u="heavy" dirty="0">
                <a:latin typeface="Arial"/>
                <a:cs typeface="Arial"/>
                <a:hlinkClick r:id="rId2"/>
              </a:rPr>
              <a:t>_handle</a:t>
            </a:r>
            <a:r>
              <a:rPr sz="4800" u="heavy" spc="-265" dirty="0">
                <a:latin typeface="Arial"/>
                <a:cs typeface="Arial"/>
                <a:hlinkClick r:id="rId2"/>
              </a:rPr>
              <a:t>r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ml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onddo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gi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hub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f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-handler-zookeepe</a:t>
            </a:r>
            <a:r>
              <a:rPr sz="4800" u="heavy" spc="-5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r/</a:t>
            </a:r>
            <a:endParaRPr sz="48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4"/>
              </a:rPr>
              <a:t>h</a:t>
            </a:r>
            <a:r>
              <a:rPr sz="4800" u="heavy" spc="-10" dirty="0">
                <a:latin typeface="Arial"/>
                <a:cs typeface="Arial"/>
                <a:hlinkClick r:id="rId4"/>
              </a:rPr>
              <a:t>tt</a:t>
            </a:r>
            <a:r>
              <a:rPr sz="4800" u="heavy" dirty="0">
                <a:latin typeface="Arial"/>
                <a:cs typeface="Arial"/>
                <a:hlinkClick r:id="rId4"/>
              </a:rPr>
              <a:t>p</a:t>
            </a:r>
            <a:r>
              <a:rPr sz="4800" u="heavy" spc="-5" dirty="0">
                <a:latin typeface="Arial"/>
                <a:cs typeface="Arial"/>
                <a:hlinkClick r:id="rId4"/>
              </a:rPr>
              <a:t>s</a:t>
            </a:r>
            <a:r>
              <a:rPr sz="4800" u="heavy" spc="-10" dirty="0">
                <a:latin typeface="Arial"/>
                <a:cs typeface="Arial"/>
                <a:hlinkClick r:id="rId4"/>
              </a:rPr>
              <a:t>://</a:t>
            </a:r>
            <a:r>
              <a:rPr sz="4800" u="heavy" dirty="0">
                <a:latin typeface="Arial"/>
                <a:cs typeface="Arial"/>
                <a:hlinkClick r:id="rId4"/>
              </a:rPr>
              <a:t>gi</a:t>
            </a:r>
            <a:r>
              <a:rPr sz="4800" u="heavy" spc="-10" dirty="0">
                <a:latin typeface="Arial"/>
                <a:cs typeface="Arial"/>
                <a:hlinkClick r:id="rId4"/>
              </a:rPr>
              <a:t>t</a:t>
            </a:r>
            <a:r>
              <a:rPr sz="4800" u="heavy" dirty="0">
                <a:latin typeface="Arial"/>
                <a:cs typeface="Arial"/>
                <a:hlinkClick r:id="rId4"/>
              </a:rPr>
              <a:t>hub</a:t>
            </a:r>
            <a:r>
              <a:rPr sz="4800" u="heavy" spc="-10" dirty="0">
                <a:latin typeface="Arial"/>
                <a:cs typeface="Arial"/>
                <a:hlinkClick r:id="rId4"/>
              </a:rPr>
              <a:t>.</a:t>
            </a:r>
            <a:r>
              <a:rPr sz="4800" u="heavy" dirty="0">
                <a:latin typeface="Arial"/>
                <a:cs typeface="Arial"/>
                <a:hlinkClick r:id="rId4"/>
              </a:rPr>
              <a:t>co</a:t>
            </a:r>
            <a:r>
              <a:rPr sz="4800" u="heavy" spc="-5" dirty="0">
                <a:latin typeface="Arial"/>
                <a:cs typeface="Arial"/>
                <a:hlinkClick r:id="rId4"/>
              </a:rPr>
              <a:t>m</a:t>
            </a:r>
            <a:r>
              <a:rPr sz="4800" u="heavy" spc="-10" dirty="0">
                <a:latin typeface="Arial"/>
                <a:cs typeface="Arial"/>
                <a:hlinkClick r:id="rId4"/>
              </a:rPr>
              <a:t>/</a:t>
            </a:r>
            <a:r>
              <a:rPr sz="4800" u="heavy" dirty="0">
                <a:latin typeface="Arial"/>
                <a:cs typeface="Arial"/>
                <a:hlinkClick r:id="rId4"/>
              </a:rPr>
              <a:t>reali</a:t>
            </a:r>
            <a:r>
              <a:rPr sz="4800" u="heavy" spc="-10" dirty="0">
                <a:latin typeface="Arial"/>
                <a:cs typeface="Arial"/>
                <a:hlinkClick r:id="rId4"/>
              </a:rPr>
              <a:t>t</a:t>
            </a:r>
            <a:r>
              <a:rPr sz="4800" u="heavy" spc="-5" dirty="0">
                <a:latin typeface="Arial"/>
                <a:cs typeface="Arial"/>
                <a:hlinkClick r:id="rId4"/>
              </a:rPr>
              <a:t>y</a:t>
            </a:r>
            <a:r>
              <a:rPr sz="4800" u="heavy" spc="-10" dirty="0">
                <a:latin typeface="Arial"/>
                <a:cs typeface="Arial"/>
                <a:hlinkClick r:id="rId4"/>
              </a:rPr>
              <a:t>f</a:t>
            </a:r>
            <a:r>
              <a:rPr sz="4800" u="heavy" dirty="0">
                <a:latin typeface="Arial"/>
                <a:cs typeface="Arial"/>
                <a:hlinkClick r:id="rId4"/>
              </a:rPr>
              <a:t>orge</a:t>
            </a:r>
            <a:r>
              <a:rPr sz="4800" u="heavy" spc="-10" dirty="0">
                <a:latin typeface="Arial"/>
                <a:cs typeface="Arial"/>
                <a:hlinkClick r:id="rId4"/>
              </a:rPr>
              <a:t>/</a:t>
            </a:r>
            <a:r>
              <a:rPr sz="4800" u="heavy" dirty="0">
                <a:latin typeface="Arial"/>
                <a:cs typeface="Arial"/>
                <a:hlinkClick r:id="rId4"/>
              </a:rPr>
              <a:t>che</a:t>
            </a:r>
            <a:r>
              <a:rPr sz="4800" u="heavy" spc="-10" dirty="0">
                <a:latin typeface="Arial"/>
                <a:cs typeface="Arial"/>
                <a:hlinkClick r:id="rId4"/>
              </a:rPr>
              <a:t>f</a:t>
            </a:r>
            <a:r>
              <a:rPr sz="4800" u="heavy" dirty="0">
                <a:latin typeface="Arial"/>
                <a:cs typeface="Arial"/>
                <a:hlinkClick r:id="rId4"/>
              </a:rPr>
              <a:t>-</a:t>
            </a:r>
            <a:r>
              <a:rPr sz="4800" u="heavy" dirty="0" smtClean="0">
                <a:latin typeface="Arial"/>
                <a:cs typeface="Arial"/>
                <a:hlinkClick r:id="rId4"/>
              </a:rPr>
              <a:t>graphi</a:t>
            </a:r>
            <a:r>
              <a:rPr sz="4800" u="heavy" spc="-10" dirty="0" smtClean="0">
                <a:latin typeface="Arial"/>
                <a:cs typeface="Arial"/>
                <a:hlinkClick r:id="rId4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4"/>
              </a:rPr>
              <a:t>e_handler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Exce</a:t>
            </a:r>
            <a:r>
              <a:rPr spc="-10" dirty="0"/>
              <a:t>p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154150" cy="5093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ails</a:t>
            </a:r>
          </a:p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5" dirty="0">
                <a:latin typeface="Courier New"/>
                <a:cs typeface="Courier New"/>
              </a:rPr>
              <a:t>run_status.failed</a:t>
            </a:r>
            <a:r>
              <a:rPr sz="4800" b="1" dirty="0">
                <a:latin typeface="Courier New"/>
                <a:cs typeface="Courier New"/>
              </a:rPr>
              <a:t>?</a:t>
            </a:r>
            <a:r>
              <a:rPr sz="4800" b="1" spc="5" dirty="0">
                <a:latin typeface="Courier New"/>
                <a:cs typeface="Courier New"/>
              </a:rPr>
              <a:t> </a:t>
            </a:r>
            <a:r>
              <a:rPr sz="4800" dirty="0">
                <a:latin typeface="Courier New"/>
                <a:cs typeface="Courier New"/>
              </a:rPr>
              <a:t>is </a:t>
            </a:r>
            <a:r>
              <a:rPr sz="4800" b="1" dirty="0">
                <a:latin typeface="Courier New"/>
                <a:cs typeface="Courier New"/>
              </a:rPr>
              <a:t>true</a:t>
            </a:r>
            <a:endParaRPr sz="48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Communi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 smtClean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p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://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gi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hub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.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co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m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morgo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airbrake_handler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5" dirty="0">
                <a:latin typeface="Arial"/>
                <a:cs typeface="Arial"/>
                <a:hlinkClick r:id="rId3"/>
              </a:rPr>
              <a:t>s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gi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hub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co</a:t>
            </a:r>
            <a:r>
              <a:rPr sz="4800" u="heavy" spc="-5" dirty="0">
                <a:latin typeface="Arial"/>
                <a:cs typeface="Arial"/>
                <a:hlinkClick r:id="rId3"/>
              </a:rPr>
              <a:t>m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jblaine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syslog_handler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4"/>
              </a:rPr>
              <a:t>h</a:t>
            </a:r>
            <a:r>
              <a:rPr sz="4800" u="heavy" spc="-10" dirty="0">
                <a:latin typeface="Arial"/>
                <a:cs typeface="Arial"/>
                <a:hlinkClick r:id="rId4"/>
              </a:rPr>
              <a:t>tt</a:t>
            </a:r>
            <a:r>
              <a:rPr sz="4800" u="heavy" dirty="0">
                <a:latin typeface="Arial"/>
                <a:cs typeface="Arial"/>
                <a:hlinkClick r:id="rId4"/>
              </a:rPr>
              <a:t>p</a:t>
            </a:r>
            <a:r>
              <a:rPr sz="4800" u="heavy" spc="-10" dirty="0">
                <a:latin typeface="Arial"/>
                <a:cs typeface="Arial"/>
                <a:hlinkClick r:id="rId4"/>
              </a:rPr>
              <a:t>://</a:t>
            </a:r>
            <a:r>
              <a:rPr sz="4800" u="heavy" dirty="0">
                <a:latin typeface="Arial"/>
                <a:cs typeface="Arial"/>
                <a:hlinkClick r:id="rId4"/>
              </a:rPr>
              <a:t>onddo</a:t>
            </a:r>
            <a:r>
              <a:rPr sz="4800" u="heavy" spc="-10" dirty="0">
                <a:latin typeface="Arial"/>
                <a:cs typeface="Arial"/>
                <a:hlinkClick r:id="rId4"/>
              </a:rPr>
              <a:t>.</a:t>
            </a:r>
            <a:r>
              <a:rPr sz="4800" u="heavy" dirty="0">
                <a:latin typeface="Arial"/>
                <a:cs typeface="Arial"/>
                <a:hlinkClick r:id="rId4"/>
              </a:rPr>
              <a:t>gi</a:t>
            </a:r>
            <a:r>
              <a:rPr sz="4800" u="heavy" spc="-10" dirty="0">
                <a:latin typeface="Arial"/>
                <a:cs typeface="Arial"/>
                <a:hlinkClick r:id="rId4"/>
              </a:rPr>
              <a:t>t</a:t>
            </a:r>
            <a:r>
              <a:rPr sz="4800" u="heavy" dirty="0">
                <a:latin typeface="Arial"/>
                <a:cs typeface="Arial"/>
                <a:hlinkClick r:id="rId4"/>
              </a:rPr>
              <a:t>hub</a:t>
            </a:r>
            <a:r>
              <a:rPr sz="4800" u="heavy" spc="-10" dirty="0">
                <a:latin typeface="Arial"/>
                <a:cs typeface="Arial"/>
                <a:hlinkClick r:id="rId4"/>
              </a:rPr>
              <a:t>.</a:t>
            </a:r>
            <a:r>
              <a:rPr sz="4800" u="heavy" dirty="0">
                <a:latin typeface="Arial"/>
                <a:cs typeface="Arial"/>
                <a:hlinkClick r:id="rId4"/>
              </a:rPr>
              <a:t>io</a:t>
            </a:r>
            <a:r>
              <a:rPr sz="4800" u="heavy" spc="-10" dirty="0">
                <a:latin typeface="Arial"/>
                <a:cs typeface="Arial"/>
                <a:hlinkClick r:id="rId4"/>
              </a:rPr>
              <a:t>/</a:t>
            </a:r>
            <a:r>
              <a:rPr sz="4800" u="heavy" dirty="0">
                <a:latin typeface="Arial"/>
                <a:cs typeface="Arial"/>
                <a:hlinkClick r:id="rId4"/>
              </a:rPr>
              <a:t>che</a:t>
            </a:r>
            <a:r>
              <a:rPr sz="4800" u="heavy" spc="-10" dirty="0">
                <a:latin typeface="Arial"/>
                <a:cs typeface="Arial"/>
                <a:hlinkClick r:id="rId4"/>
              </a:rPr>
              <a:t>f</a:t>
            </a:r>
            <a:r>
              <a:rPr sz="4800" u="heavy" dirty="0">
                <a:latin typeface="Arial"/>
                <a:cs typeface="Arial"/>
                <a:hlinkClick r:id="rId4"/>
              </a:rPr>
              <a:t>-handler-sn</a:t>
            </a:r>
            <a:r>
              <a:rPr sz="4800" u="heavy" spc="-5" dirty="0">
                <a:latin typeface="Arial"/>
                <a:cs typeface="Arial"/>
                <a:hlinkClick r:id="rId4"/>
              </a:rPr>
              <a:t>s/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Start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674215" cy="6378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beginning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247904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NOT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loaded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_handler resource</a:t>
            </a:r>
          </a:p>
          <a:p>
            <a:pPr marL="393700" indent="-381000">
              <a:lnSpc>
                <a:spcPct val="100000"/>
              </a:lnSpc>
              <a:spcBef>
                <a:spcPts val="109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chef_gem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800" b="1" dirty="0">
                <a:latin typeface="Courier New"/>
                <a:cs typeface="Courier New"/>
              </a:rPr>
              <a:t>start_handlers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10" dirty="0">
                <a:latin typeface="Arial"/>
                <a:cs typeface="Arial"/>
              </a:rPr>
              <a:t>t.</a:t>
            </a:r>
            <a:r>
              <a:rPr sz="4800" dirty="0">
                <a:latin typeface="Arial"/>
                <a:cs typeface="Arial"/>
              </a:rPr>
              <a:t>rb</a:t>
            </a: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gi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hub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.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co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m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f</a:t>
            </a:r>
            <a:r>
              <a:rPr lang="en-US" sz="4800" u="heavy" spc="-10" dirty="0" smtClean="0">
                <a:latin typeface="Arial"/>
                <a:cs typeface="Arial"/>
                <a:hlinkClick r:id="rId2"/>
              </a:rPr>
              <a:t>/chef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-repo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r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ing</a:t>
            </a:r>
            <a:endParaRPr lang="en-US" sz="4800" u="heavy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tabLst>
                <a:tab pos="393700" algn="l"/>
              </a:tabLst>
            </a:pP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825500" y="1922306"/>
            <a:ext cx="13763625" cy="2419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 smtClean="0">
                <a:latin typeface="Arial"/>
                <a:cs typeface="Arial"/>
              </a:rPr>
              <a:t>Di</a:t>
            </a:r>
            <a:r>
              <a:rPr sz="4800" spc="-5" dirty="0" smtClean="0">
                <a:latin typeface="Arial"/>
                <a:cs typeface="Arial"/>
              </a:rPr>
              <a:t>s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ribu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e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800" b="1" dirty="0">
                <a:latin typeface="Courier New"/>
                <a:cs typeface="Courier New"/>
              </a:rPr>
              <a:t>chef-client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cookbooks</a:t>
            </a:r>
          </a:p>
          <a:p>
            <a:pPr marL="393700" indent="-381000">
              <a:lnSpc>
                <a:spcPct val="100000"/>
              </a:lnSpc>
              <a:spcBef>
                <a:spcPts val="139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hrough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client.rb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553998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sit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downloa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chef_handle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1.1.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63705"/>
          </a:xfrm>
          <a:prstGeom prst="rect">
            <a:avLst/>
          </a:prstGeom>
        </p:spPr>
        <p:txBody>
          <a:bodyPr vert="horz" wrap="square" lIns="0" tIns="29903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/>
              <a:t>Exe</a:t>
            </a:r>
            <a:r>
              <a:rPr sz="4950" spc="5" dirty="0"/>
              <a:t>r</a:t>
            </a:r>
            <a:r>
              <a:rPr sz="4950" spc="10" dirty="0"/>
              <a:t>c</a:t>
            </a:r>
            <a:r>
              <a:rPr sz="4950" spc="-5" dirty="0"/>
              <a:t>i</a:t>
            </a:r>
            <a:r>
              <a:rPr sz="4950" spc="10" dirty="0"/>
              <a:t>se</a:t>
            </a:r>
            <a:r>
              <a:rPr sz="4950" spc="5" dirty="0"/>
              <a:t>:</a:t>
            </a:r>
            <a:r>
              <a:rPr sz="4950" dirty="0"/>
              <a:t> </a:t>
            </a:r>
            <a:r>
              <a:rPr sz="4950" spc="10" dirty="0"/>
              <a:t>D</a:t>
            </a:r>
            <a:r>
              <a:rPr sz="4950" spc="5" dirty="0"/>
              <a:t>own</a:t>
            </a:r>
            <a:r>
              <a:rPr sz="4950" spc="-5" dirty="0"/>
              <a:t>l</a:t>
            </a:r>
            <a:r>
              <a:rPr sz="4950" spc="5" dirty="0"/>
              <a:t>o</a:t>
            </a:r>
            <a:r>
              <a:rPr sz="4950" spc="10" dirty="0"/>
              <a:t>ad</a:t>
            </a:r>
            <a:r>
              <a:rPr sz="4950" dirty="0"/>
              <a:t> </a:t>
            </a:r>
            <a:r>
              <a:rPr sz="4950" spc="5" dirty="0"/>
              <a:t>th</a:t>
            </a:r>
            <a:r>
              <a:rPr sz="4950" spc="10" dirty="0"/>
              <a:t>e</a:t>
            </a:r>
            <a:r>
              <a:rPr sz="4950" dirty="0"/>
              <a:t> </a:t>
            </a:r>
            <a:r>
              <a:rPr sz="4950" spc="10" dirty="0"/>
              <a:t>c</a:t>
            </a:r>
            <a:r>
              <a:rPr sz="4950" spc="5" dirty="0"/>
              <a:t>hef_h</a:t>
            </a:r>
            <a:r>
              <a:rPr sz="4950" spc="10" dirty="0"/>
              <a:t>a</a:t>
            </a:r>
            <a:r>
              <a:rPr sz="4950" spc="5" dirty="0"/>
              <a:t>nd</a:t>
            </a:r>
            <a:r>
              <a:rPr sz="4950" spc="-5" dirty="0"/>
              <a:t>l</a:t>
            </a:r>
            <a:r>
              <a:rPr sz="4950" spc="10" dirty="0"/>
              <a:t>e</a:t>
            </a:r>
            <a:r>
              <a:rPr sz="4950" spc="5" dirty="0"/>
              <a:t>r</a:t>
            </a:r>
            <a:r>
              <a:rPr sz="4950" dirty="0"/>
              <a:t> </a:t>
            </a:r>
            <a:r>
              <a:rPr lang="en-US" sz="4950" spc="10" dirty="0"/>
              <a:t>C</a:t>
            </a:r>
            <a:r>
              <a:rPr sz="4950" spc="5" dirty="0" smtClean="0"/>
              <a:t>oo</a:t>
            </a:r>
            <a:r>
              <a:rPr sz="4950" spc="10" dirty="0" smtClean="0"/>
              <a:t>k</a:t>
            </a:r>
            <a:r>
              <a:rPr sz="4950" spc="5" dirty="0" smtClean="0"/>
              <a:t>boo</a:t>
            </a:r>
            <a:r>
              <a:rPr sz="4950" spc="10" dirty="0" smtClean="0"/>
              <a:t>k</a:t>
            </a:r>
            <a:endParaRPr sz="495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231900" y="4305299"/>
            <a:ext cx="11797665" cy="3326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chef_handle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cookbooks 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1.1.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/Users/YOU/chef-repo/ 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chef_handler-1.1.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.tar.gz</a:t>
            </a:r>
            <a:endParaRPr sz="3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R="1637664"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saved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: /Users/YOU/chef-repo/ 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chef_handler-1.1.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.tar.gz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3303992" y="4305299"/>
            <a:ext cx="109728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site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553998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-zxv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chef_handler-1.1.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.tar.g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sz="3600" spc="5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cookbooks/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70910"/>
          </a:xfrm>
          <a:prstGeom prst="rect">
            <a:avLst/>
          </a:prstGeom>
        </p:spPr>
        <p:txBody>
          <a:bodyPr vert="horz" wrap="square" lIns="0" tIns="26045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50" dirty="0"/>
              <a:t>Exerc</a:t>
            </a:r>
            <a:r>
              <a:rPr sz="5250" spc="-5" dirty="0"/>
              <a:t>i</a:t>
            </a:r>
            <a:r>
              <a:rPr sz="5250" dirty="0"/>
              <a:t>se: </a:t>
            </a:r>
            <a:r>
              <a:rPr sz="5250" spc="5" dirty="0"/>
              <a:t>D</a:t>
            </a:r>
            <a:r>
              <a:rPr sz="5250" spc="-5" dirty="0"/>
              <a:t>ownlo</a:t>
            </a:r>
            <a:r>
              <a:rPr sz="5250" dirty="0"/>
              <a:t>ad t</a:t>
            </a:r>
            <a:r>
              <a:rPr sz="5250" spc="-5" dirty="0"/>
              <a:t>h</a:t>
            </a:r>
            <a:r>
              <a:rPr sz="5250" dirty="0"/>
              <a:t>e c</a:t>
            </a:r>
            <a:r>
              <a:rPr sz="5250" spc="-5" dirty="0"/>
              <a:t>h</a:t>
            </a:r>
            <a:r>
              <a:rPr sz="5250" dirty="0"/>
              <a:t>ef-c</a:t>
            </a:r>
            <a:r>
              <a:rPr sz="5250" spc="-5" dirty="0"/>
              <a:t>li</a:t>
            </a:r>
            <a:r>
              <a:rPr sz="5250" dirty="0"/>
              <a:t>e</a:t>
            </a:r>
            <a:r>
              <a:rPr sz="5250" spc="-5" dirty="0"/>
              <a:t>n</a:t>
            </a:r>
            <a:r>
              <a:rPr sz="5250" dirty="0"/>
              <a:t>t </a:t>
            </a:r>
            <a:r>
              <a:rPr lang="en-US" sz="5250" dirty="0" smtClean="0"/>
              <a:t>C</a:t>
            </a:r>
            <a:r>
              <a:rPr sz="5250" spc="-5" dirty="0" smtClean="0"/>
              <a:t>oo</a:t>
            </a:r>
            <a:r>
              <a:rPr sz="5250" dirty="0" smtClean="0"/>
              <a:t>k</a:t>
            </a:r>
            <a:r>
              <a:rPr sz="5250" spc="-5" dirty="0" smtClean="0"/>
              <a:t>boo</a:t>
            </a:r>
            <a:r>
              <a:rPr sz="5250" dirty="0" smtClean="0"/>
              <a:t>k</a:t>
            </a:r>
            <a:endParaRPr sz="525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5280">
              <a:lnSpc>
                <a:spcPts val="322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</a:t>
            </a:r>
            <a:endParaRPr sz="2700" dirty="0">
              <a:latin typeface="Courier New"/>
              <a:cs typeface="Courier New"/>
            </a:endParaRPr>
          </a:p>
          <a:p>
            <a:pPr marL="335280" marR="8730615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chef_handler/CHANGELOG.md x chef_handler/README.md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08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chef_handler/attributes</a:t>
            </a:r>
            <a:endParaRPr sz="2700" dirty="0">
              <a:latin typeface="Courier New"/>
              <a:cs typeface="Courier New"/>
            </a:endParaRPr>
          </a:p>
          <a:p>
            <a:pPr marL="335280" marR="6878955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chef_handler/attributes/default.rb x chef_handler/files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08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20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chef_handler/files/default/handlers</a:t>
            </a:r>
            <a:endParaRPr sz="2700" dirty="0">
              <a:latin typeface="Courier New"/>
              <a:cs typeface="Courier New"/>
            </a:endParaRPr>
          </a:p>
          <a:p>
            <a:pPr marL="335280" marR="5232400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chef_handler/files/default/handlers/README x chef_handler/libraries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10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chef_handler/libraries/matchers.rb</a:t>
            </a:r>
            <a:endParaRPr sz="27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</TotalTime>
  <Words>1657</Words>
  <Application>Microsoft Macintosh PowerPoint</Application>
  <PresentationFormat>Custom</PresentationFormat>
  <Paragraphs>256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Implementing Chef Handlers</vt:lpstr>
      <vt:lpstr>Lesson Objectives</vt:lpstr>
      <vt:lpstr>Handlers</vt:lpstr>
      <vt:lpstr>Report Handlers</vt:lpstr>
      <vt:lpstr>Exception Handlers</vt:lpstr>
      <vt:lpstr>Start Handlers</vt:lpstr>
      <vt:lpstr>Writing Custom Handlers</vt:lpstr>
      <vt:lpstr>Exercise: Download the chef_handler Cookbook</vt:lpstr>
      <vt:lpstr>Exercise: Download the chef-client Cookbook</vt:lpstr>
      <vt:lpstr>Exercise: Upload the chef_handler Cookbook</vt:lpstr>
      <vt:lpstr>The Problem and Success Criteria</vt:lpstr>
      <vt:lpstr>Let’s Write a Handler</vt:lpstr>
      <vt:lpstr>Library Cookbook Pattern</vt:lpstr>
      <vt:lpstr>Exercise: Create a Cookbook Named ‘file_handler’</vt:lpstr>
      <vt:lpstr>Exercise: Edit the default recipe</vt:lpstr>
      <vt:lpstr>The chef_handler Resource</vt:lpstr>
      <vt:lpstr>Exercise: Edit the default recipe</vt:lpstr>
      <vt:lpstr>Exercise: Create a file in the cookbook</vt:lpstr>
      <vt:lpstr>Exercise: Write the Handler</vt:lpstr>
      <vt:lpstr>Exercise: Write the Handler</vt:lpstr>
      <vt:lpstr>Exercise: Write the Handler</vt:lpstr>
      <vt:lpstr>Exercise: Update the metadata.rb</vt:lpstr>
      <vt:lpstr>Exercise: Upload the Cookbook</vt:lpstr>
      <vt:lpstr>Exercise: Add email_handler to Base Role</vt:lpstr>
      <vt:lpstr>Best Practice: Add Handlers at Beginning of Run</vt:lpstr>
      <vt:lpstr>Exercise: Upload the base Role</vt:lpstr>
      <vt:lpstr>Exercise: Run chef-client</vt:lpstr>
      <vt:lpstr>Read the log file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Alex Pop</cp:lastModifiedBy>
  <cp:revision>120</cp:revision>
  <dcterms:created xsi:type="dcterms:W3CDTF">2015-06-04T12:17:04Z</dcterms:created>
  <dcterms:modified xsi:type="dcterms:W3CDTF">2015-10-09T14:12:06Z</dcterms:modified>
</cp:coreProperties>
</file>