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420" r:id="rId2"/>
    <p:sldId id="421" r:id="rId3"/>
    <p:sldId id="423" r:id="rId4"/>
    <p:sldId id="424" r:id="rId5"/>
    <p:sldId id="427" r:id="rId6"/>
    <p:sldId id="422" r:id="rId7"/>
    <p:sldId id="478" r:id="rId8"/>
    <p:sldId id="480" r:id="rId9"/>
    <p:sldId id="479" r:id="rId10"/>
    <p:sldId id="482" r:id="rId11"/>
    <p:sldId id="483" r:id="rId12"/>
    <p:sldId id="484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51" r:id="rId34"/>
    <p:sldId id="452" r:id="rId35"/>
    <p:sldId id="453" r:id="rId36"/>
    <p:sldId id="454" r:id="rId37"/>
    <p:sldId id="477" r:id="rId38"/>
    <p:sldId id="456" r:id="rId39"/>
    <p:sldId id="457" r:id="rId40"/>
    <p:sldId id="458" r:id="rId41"/>
    <p:sldId id="464" r:id="rId42"/>
    <p:sldId id="465" r:id="rId43"/>
    <p:sldId id="466" r:id="rId44"/>
    <p:sldId id="467" r:id="rId45"/>
    <p:sldId id="468" r:id="rId46"/>
    <p:sldId id="469" r:id="rId47"/>
    <p:sldId id="470" r:id="rId48"/>
    <p:sldId id="471" r:id="rId49"/>
    <p:sldId id="472" r:id="rId50"/>
    <p:sldId id="473" r:id="rId51"/>
    <p:sldId id="474" r:id="rId52"/>
    <p:sldId id="476" r:id="rId5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732"/>
    <a:srgbClr val="35808B"/>
    <a:srgbClr val="FFAB13"/>
    <a:srgbClr val="2E716F"/>
    <a:srgbClr val="B50000"/>
    <a:srgbClr val="000074"/>
    <a:srgbClr val="05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1" autoAdjust="0"/>
    <p:restoredTop sz="94660"/>
  </p:normalViewPr>
  <p:slideViewPr>
    <p:cSldViewPr>
      <p:cViewPr varScale="1">
        <p:scale>
          <a:sx n="39" d="100"/>
          <a:sy n="39" d="100"/>
        </p:scale>
        <p:origin x="28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D43E9-47D1-4BF3-A1F1-CC16303BE8B4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34F79-C5CE-4AF4-88CE-87371C63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4F79-C5CE-4AF4-88CE-87371C63B5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4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hef.io/ohai.html" TargetMode="External"/><Relationship Id="rId2" Type="http://schemas.openxmlformats.org/officeDocument/2006/relationships/hyperlink" Target="http://supermarket.chef.io/cookbooks/oha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hef.io/ohai.html" TargetMode="External"/><Relationship Id="rId2" Type="http://schemas.openxmlformats.org/officeDocument/2006/relationships/hyperlink" Target="http://ckbk.it/whitelist-node-attrs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18143" y="7623993"/>
            <a:ext cx="6737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19179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117" name="object 115"/>
          <p:cNvSpPr txBox="1"/>
          <p:nvPr/>
        </p:nvSpPr>
        <p:spPr>
          <a:xfrm>
            <a:off x="927100" y="4991380"/>
            <a:ext cx="9208017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G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M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ore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D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rom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our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yst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ems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templates/default/</a:t>
            </a:r>
            <a:r>
              <a:rPr sz="2400" dirty="0" smtClean="0">
                <a:latin typeface="Courier New"/>
                <a:cs typeface="Courier New"/>
              </a:rPr>
              <a:t>config.rb</a:t>
            </a:r>
            <a:r>
              <a:rPr lang="en-US" sz="2400" dirty="0" smtClean="0">
                <a:latin typeface="Courier New"/>
                <a:cs typeface="Courier New"/>
              </a:rPr>
              <a:t>.erb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-90" dirty="0"/>
              <a:t>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f-c</a:t>
            </a:r>
            <a:r>
              <a:rPr sz="5450" dirty="0"/>
              <a:t>li</a:t>
            </a:r>
            <a:r>
              <a:rPr sz="5450" spc="10" dirty="0"/>
              <a:t>e</a:t>
            </a:r>
            <a:r>
              <a:rPr sz="5450" spc="5" dirty="0"/>
              <a:t>nt::conf</a:t>
            </a:r>
            <a:r>
              <a:rPr sz="5450" dirty="0"/>
              <a:t>i</a:t>
            </a:r>
            <a:r>
              <a:rPr sz="5450" spc="10" dirty="0"/>
              <a:t>g</a:t>
            </a:r>
            <a:r>
              <a:rPr sz="5450" dirty="0"/>
              <a:t> </a:t>
            </a:r>
            <a:r>
              <a:rPr lang="en-US" sz="5450" dirty="0" smtClean="0"/>
              <a:t>R</a:t>
            </a:r>
            <a:r>
              <a:rPr sz="5450" spc="10" dirty="0" smtClean="0"/>
              <a:t>ec</a:t>
            </a:r>
            <a:r>
              <a:rPr sz="5450" dirty="0" smtClean="0"/>
              <a:t>i</a:t>
            </a:r>
            <a:r>
              <a:rPr sz="5450" spc="5" dirty="0" smtClean="0"/>
              <a:t>p</a:t>
            </a:r>
            <a:r>
              <a:rPr sz="5450" spc="10" dirty="0" smtClean="0"/>
              <a:t>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if </a:t>
            </a:r>
            <a:r>
              <a:rPr lang="en-US" sz="2800" dirty="0" err="1">
                <a:latin typeface="Inconsolata"/>
                <a:cs typeface="Inconsolata"/>
              </a:rPr>
              <a:t>node.attribute</a:t>
            </a:r>
            <a:r>
              <a:rPr lang="en-US" sz="2800" dirty="0">
                <a:latin typeface="Inconsolata"/>
                <a:cs typeface="Inconsolata"/>
              </a:rPr>
              <a:t>?("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") &amp;&amp; node["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"].attribute?("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") -%</a:t>
            </a:r>
            <a:r>
              <a:rPr lang="en-US" sz="2800" dirty="0" smtClean="0">
                <a:latin typeface="Inconsolata"/>
                <a:cs typeface="Inconsolata"/>
              </a:rPr>
              <a:t>&gt;</a:t>
            </a:r>
          </a:p>
          <a:p>
            <a:endParaRPr lang="en-US" sz="2800" dirty="0" smtClean="0">
              <a:latin typeface="Inconsolata"/>
              <a:cs typeface="Inconsolata"/>
            </a:endParaRPr>
          </a:p>
          <a:p>
            <a:r>
              <a:rPr lang="en-US" sz="2800" dirty="0" err="1" smtClean="0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::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[: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] &lt;&lt; "&lt;%= node["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"]["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"] %&gt;"</a:t>
            </a:r>
          </a:p>
          <a:p>
            <a:r>
              <a:rPr lang="en-US" sz="2800" dirty="0">
                <a:latin typeface="Inconsolata"/>
                <a:cs typeface="Inconsolata"/>
              </a:rPr>
              <a:t>&lt;% end -%</a:t>
            </a:r>
            <a:r>
              <a:rPr lang="en-US" sz="2800" dirty="0" smtClean="0">
                <a:latin typeface="Inconsolata"/>
                <a:cs typeface="Inconsolata"/>
              </a:rPr>
              <a:t>&gt;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unless @</a:t>
            </a:r>
            <a:r>
              <a:rPr lang="en-US" sz="2800" dirty="0" err="1">
                <a:latin typeface="Inconsolata"/>
                <a:cs typeface="Inconsolata"/>
              </a:rPr>
              <a:t>ohai_disabled_plugins.empty</a:t>
            </a:r>
            <a:r>
              <a:rPr lang="en-US" sz="2800" dirty="0">
                <a:latin typeface="Inconsolata"/>
                <a:cs typeface="Inconsolata"/>
              </a:rPr>
              <a:t>? -%&gt;</a:t>
            </a:r>
          </a:p>
          <a:p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::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[:</a:t>
            </a:r>
            <a:r>
              <a:rPr lang="en-US" sz="2800" dirty="0" err="1">
                <a:latin typeface="Inconsolata"/>
                <a:cs typeface="Inconsolata"/>
              </a:rPr>
              <a:t>disabled_plugins</a:t>
            </a:r>
            <a:r>
              <a:rPr lang="en-US" sz="2800" dirty="0">
                <a:latin typeface="Inconsolata"/>
                <a:cs typeface="Inconsolata"/>
              </a:rPr>
              <a:t>] = [&lt;%= @</a:t>
            </a:r>
            <a:r>
              <a:rPr lang="en-US" sz="2800" dirty="0" err="1">
                <a:latin typeface="Inconsolata"/>
                <a:cs typeface="Inconsolata"/>
              </a:rPr>
              <a:t>ohai_disabled_plugins.map</a:t>
            </a:r>
            <a:r>
              <a:rPr lang="en-US" sz="2800" dirty="0">
                <a:latin typeface="Inconsolata"/>
                <a:cs typeface="Inconsolata"/>
              </a:rPr>
              <a:t> { |k</a:t>
            </a:r>
            <a:r>
              <a:rPr lang="en-US" sz="2800" dirty="0" smtClean="0">
                <a:latin typeface="Inconsolata"/>
                <a:cs typeface="Inconsolata"/>
              </a:rPr>
              <a:t>| </a:t>
            </a:r>
            <a:r>
              <a:rPr lang="en-US" sz="2800" dirty="0" err="1" smtClean="0">
                <a:latin typeface="Inconsolata"/>
                <a:cs typeface="Inconsolata"/>
              </a:rPr>
              <a:t>k.match</a:t>
            </a:r>
            <a:r>
              <a:rPr lang="en-US" sz="2800" dirty="0">
                <a:latin typeface="Inconsolata"/>
                <a:cs typeface="Inconsolata"/>
              </a:rPr>
              <a:t>(</a:t>
            </a:r>
            <a:r>
              <a:rPr lang="en-US" sz="2800" dirty="0" smtClean="0">
                <a:latin typeface="Inconsolata"/>
                <a:cs typeface="Inconsolata"/>
              </a:rPr>
              <a:t>/...</a:t>
            </a:r>
          </a:p>
          <a:p>
            <a:endParaRPr lang="en-US" sz="2800" dirty="0" smtClean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end -%&gt;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000" y="32766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8000" y="4572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6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smtClean="0">
                <a:latin typeface="Courier New"/>
                <a:cs typeface="Courier New"/>
              </a:rPr>
              <a:t>roles/</a:t>
            </a:r>
            <a:r>
              <a:rPr lang="en-US" sz="2400" dirty="0" err="1" smtClean="0">
                <a:latin typeface="Courier New"/>
                <a:cs typeface="Courier New"/>
              </a:rPr>
              <a:t>base.rb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lang="en-US" sz="5450" spc="-90" dirty="0" smtClean="0"/>
              <a:t>Update the base role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>
                <a:latin typeface="Inconsolata"/>
                <a:cs typeface="Inconsolata"/>
              </a:rPr>
              <a:t>name "base"</a:t>
            </a:r>
          </a:p>
          <a:p>
            <a:r>
              <a:rPr lang="en-US" sz="2800" dirty="0">
                <a:latin typeface="Inconsolata"/>
                <a:cs typeface="Inconsolata"/>
              </a:rPr>
              <a:t>description "Base Server Role"</a:t>
            </a:r>
          </a:p>
          <a:p>
            <a:r>
              <a:rPr lang="en-US" sz="2800" dirty="0" err="1">
                <a:latin typeface="Inconsolata"/>
                <a:cs typeface="Inconsolata"/>
              </a:rPr>
              <a:t>run_list</a:t>
            </a:r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"recipe[chef-client::</a:t>
            </a:r>
            <a:r>
              <a:rPr lang="en-US" sz="2800" dirty="0" err="1" smtClean="0">
                <a:latin typeface="Inconsolata"/>
                <a:cs typeface="Inconsolata"/>
              </a:rPr>
              <a:t>config</a:t>
            </a:r>
            <a:r>
              <a:rPr lang="en-US" sz="2800" dirty="0" smtClean="0">
                <a:latin typeface="Inconsolata"/>
                <a:cs typeface="Inconsolata"/>
              </a:rPr>
              <a:t>"], "</a:t>
            </a:r>
            <a:r>
              <a:rPr lang="en-US" sz="2800" dirty="0">
                <a:latin typeface="Inconsolata"/>
                <a:cs typeface="Inconsolata"/>
              </a:rPr>
              <a:t>recipe[chef-client::</a:t>
            </a:r>
            <a:r>
              <a:rPr lang="en-US" sz="2800" dirty="0" err="1">
                <a:latin typeface="Inconsolata"/>
                <a:cs typeface="Inconsolata"/>
              </a:rPr>
              <a:t>delete_validation</a:t>
            </a:r>
            <a:r>
              <a:rPr lang="en-US" sz="2800" dirty="0">
                <a:latin typeface="Inconsolata"/>
                <a:cs typeface="Inconsolata"/>
              </a:rPr>
              <a:t>]", "recipe[chef-client]", "recipe[</a:t>
            </a:r>
            <a:r>
              <a:rPr lang="en-US" sz="2800" dirty="0" err="1">
                <a:latin typeface="Inconsolata"/>
                <a:cs typeface="Inconsolata"/>
              </a:rPr>
              <a:t>ntp</a:t>
            </a:r>
            <a:r>
              <a:rPr lang="en-US" sz="2800" dirty="0">
                <a:latin typeface="Inconsolata"/>
                <a:cs typeface="Inconsolata"/>
              </a:rPr>
              <a:t>]", "recipe[</a:t>
            </a:r>
            <a:r>
              <a:rPr lang="en-US" sz="2800" dirty="0" err="1">
                <a:latin typeface="Inconsolata"/>
                <a:cs typeface="Inconsolata"/>
              </a:rPr>
              <a:t>motd</a:t>
            </a:r>
            <a:r>
              <a:rPr lang="en-US" sz="2800" dirty="0">
                <a:latin typeface="Inconsolata"/>
                <a:cs typeface="Inconsolata"/>
              </a:rPr>
              <a:t>]", "recipe[users]"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55800" y="3282185"/>
            <a:ext cx="5562600" cy="502681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role from file upload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base.rb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Exercise: Upload the base role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Updated Role base!</a:t>
            </a:r>
          </a:p>
        </p:txBody>
      </p:sp>
    </p:spTree>
    <p:extLst>
      <p:ext uri="{BB962C8B-B14F-4D97-AF65-F5344CB8AC3E}">
        <p14:creationId xmlns:p14="http://schemas.microsoft.com/office/powerpoint/2010/main" val="323866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90476"/>
          </a:xfrm>
          <a:prstGeom prst="rect">
            <a:avLst/>
          </a:prstGeom>
        </p:spPr>
        <p:txBody>
          <a:bodyPr vert="horz" wrap="square" lIns="0" tIns="1350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125" dirty="0"/>
              <a:t>W</a:t>
            </a:r>
            <a:r>
              <a:rPr sz="6200" spc="-5" dirty="0"/>
              <a:t>r</a:t>
            </a:r>
            <a:r>
              <a:rPr sz="6200" spc="-10" dirty="0"/>
              <a:t>i</a:t>
            </a:r>
            <a:r>
              <a:rPr sz="6200" spc="-5" dirty="0"/>
              <a:t>t</a:t>
            </a:r>
            <a:r>
              <a:rPr sz="6200" spc="-10" dirty="0"/>
              <a:t>ing</a:t>
            </a:r>
            <a:r>
              <a:rPr sz="6200" spc="-5" dirty="0"/>
              <a:t> </a:t>
            </a:r>
            <a:r>
              <a:rPr sz="6200" spc="-15" dirty="0"/>
              <a:t>Oh</a:t>
            </a:r>
            <a:r>
              <a:rPr sz="6200" spc="-5" dirty="0"/>
              <a:t>ai </a:t>
            </a:r>
            <a:r>
              <a:rPr sz="6200" spc="-10" dirty="0"/>
              <a:t>Plugi</a:t>
            </a:r>
            <a:r>
              <a:rPr sz="6200" spc="-15" dirty="0"/>
              <a:t>n</a:t>
            </a:r>
            <a:r>
              <a:rPr sz="6200" spc="-5" dirty="0"/>
              <a:t>s:</a:t>
            </a:r>
            <a:r>
              <a:rPr sz="6200" spc="-235" dirty="0"/>
              <a:t> </a:t>
            </a:r>
            <a:r>
              <a:rPr sz="6200" spc="-5" dirty="0"/>
              <a:t>A</a:t>
            </a:r>
            <a:r>
              <a:rPr sz="6200" spc="-15" dirty="0"/>
              <a:t>p</a:t>
            </a:r>
            <a:r>
              <a:rPr sz="6200" spc="-5" dirty="0"/>
              <a:t>ac</a:t>
            </a:r>
            <a:r>
              <a:rPr sz="6200" spc="-15" dirty="0"/>
              <a:t>h</a:t>
            </a:r>
            <a:r>
              <a:rPr sz="6200" spc="-5" dirty="0"/>
              <a:t>e </a:t>
            </a:r>
            <a:r>
              <a:rPr sz="6200" spc="-10" dirty="0"/>
              <a:t>M</a:t>
            </a:r>
            <a:r>
              <a:rPr sz="6200" spc="-15" dirty="0"/>
              <a:t>odu</a:t>
            </a:r>
            <a:r>
              <a:rPr sz="6200" spc="-10" dirty="0"/>
              <a:t>l</a:t>
            </a:r>
            <a:r>
              <a:rPr sz="6200" spc="-5" dirty="0"/>
              <a:t>es</a:t>
            </a:r>
            <a:endParaRPr sz="62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04669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167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alled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 modules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ccess:</a:t>
            </a:r>
            <a:r>
              <a:rPr sz="4400" b="1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visible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8428"/>
          </a:xfrm>
          <a:prstGeom prst="rect">
            <a:avLst/>
          </a:prstGeom>
        </p:spPr>
        <p:txBody>
          <a:bodyPr vert="horz" wrap="square" lIns="0" tIns="12540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50" spc="-105" dirty="0"/>
              <a:t>W</a:t>
            </a:r>
            <a:r>
              <a:rPr sz="6250" spc="5" dirty="0"/>
              <a:t>r</a:t>
            </a:r>
            <a:r>
              <a:rPr sz="6250" spc="-5" dirty="0"/>
              <a:t>i</a:t>
            </a:r>
            <a:r>
              <a:rPr sz="6250" dirty="0"/>
              <a:t>tin</a:t>
            </a:r>
            <a:r>
              <a:rPr sz="6250" spc="5" dirty="0"/>
              <a:t>g</a:t>
            </a:r>
            <a:r>
              <a:rPr sz="6250" dirty="0"/>
              <a:t> Oh</a:t>
            </a:r>
            <a:r>
              <a:rPr sz="6250" spc="5" dirty="0"/>
              <a:t>a</a:t>
            </a:r>
            <a:r>
              <a:rPr sz="6250" dirty="0"/>
              <a:t>i </a:t>
            </a:r>
            <a:r>
              <a:rPr sz="6250" spc="5" dirty="0"/>
              <a:t>P</a:t>
            </a:r>
            <a:r>
              <a:rPr sz="6250" dirty="0"/>
              <a:t>lug</a:t>
            </a:r>
            <a:r>
              <a:rPr sz="6250" spc="-5" dirty="0"/>
              <a:t>i</a:t>
            </a:r>
            <a:r>
              <a:rPr sz="6250" dirty="0"/>
              <a:t>n</a:t>
            </a:r>
            <a:r>
              <a:rPr sz="6250" spc="5" dirty="0"/>
              <a:t>s</a:t>
            </a:r>
            <a:r>
              <a:rPr sz="6250" dirty="0"/>
              <a:t>: </a:t>
            </a:r>
            <a:r>
              <a:rPr sz="6250" spc="5" dirty="0"/>
              <a:t>a</a:t>
            </a:r>
            <a:r>
              <a:rPr sz="6250" dirty="0"/>
              <a:t>p</a:t>
            </a:r>
            <a:r>
              <a:rPr sz="6250" spc="5" dirty="0"/>
              <a:t>ac</a:t>
            </a:r>
            <a:r>
              <a:rPr sz="6250" dirty="0"/>
              <a:t>h</a:t>
            </a:r>
            <a:r>
              <a:rPr sz="6250" spc="5" dirty="0"/>
              <a:t>e</a:t>
            </a:r>
            <a:r>
              <a:rPr sz="6250" spc="-5" dirty="0"/>
              <a:t>.</a:t>
            </a:r>
            <a:r>
              <a:rPr sz="6250" spc="10" dirty="0"/>
              <a:t>m</a:t>
            </a:r>
            <a:r>
              <a:rPr sz="6250" dirty="0"/>
              <a:t>odu</a:t>
            </a:r>
            <a:r>
              <a:rPr sz="6250" spc="-5" dirty="0"/>
              <a:t>l</a:t>
            </a:r>
            <a:r>
              <a:rPr sz="6250" spc="5" dirty="0"/>
              <a:t>es</a:t>
            </a:r>
            <a:endParaRPr sz="62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Inconsolata"/>
                <a:cs typeface="Inconsolata"/>
              </a:rPr>
              <a:t>chef@node1:~$ </a:t>
            </a:r>
            <a:r>
              <a:rPr lang="en-US" sz="4000" dirty="0" smtClean="0">
                <a:solidFill>
                  <a:srgbClr val="FFFFFF"/>
                </a:solidFill>
                <a:latin typeface="Inconsolata"/>
                <a:cs typeface="Inconsolata"/>
              </a:rPr>
              <a:t>apachectl -t -D DUMP_MODULES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http_module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so_module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auth_basic_module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auth_digest_module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authn_file_module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authn_alias_module (shared)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77975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33144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 cookbook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Delivers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supermarke</a:t>
            </a:r>
            <a:r>
              <a:rPr sz="4800" u="heavy" spc="-10" dirty="0">
                <a:latin typeface="Arial"/>
                <a:cs typeface="Arial"/>
                <a:hlinkClick r:id="rId2"/>
              </a:rPr>
              <a:t>t.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cookboo</a:t>
            </a:r>
            <a:r>
              <a:rPr sz="4800" u="heavy" spc="-5" dirty="0">
                <a:latin typeface="Arial"/>
                <a:cs typeface="Arial"/>
                <a:hlinkClick r:id="rId2"/>
              </a:rPr>
              <a:t>ks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ohai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site download ohai 2.0.0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Downloading ohai from the cookbooks site at version 2.0.0 to /Users/YOU/chef-repo/ohai-2.0.0.tar.gz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Cookbook saved: /Users/YOU/chef-repo/cookbooks/ohai-2.0.0.tar.gz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7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tar -zxvf ohai-2.0.0.tar.gz -C cookbooks/ 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18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ohai/CHANGELOG.md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ohai/README.md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ohai/attributes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ohai/attributes/default.rb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ohai/files/default/plugins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ohai/files/default/plugins/README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metadata.json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46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spc="20" dirty="0"/>
              <a:t>U</a:t>
            </a:r>
            <a:r>
              <a:rPr sz="6450" spc="10" dirty="0"/>
              <a:t>p</a:t>
            </a:r>
            <a:r>
              <a:rPr sz="6450" dirty="0"/>
              <a:t>l</a:t>
            </a:r>
            <a:r>
              <a:rPr sz="6450" spc="10" dirty="0"/>
              <a:t>o</a:t>
            </a:r>
            <a:r>
              <a:rPr sz="6450" spc="15" dirty="0"/>
              <a:t>ad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43" name="object 43"/>
          <p:cNvSpPr txBox="1"/>
          <p:nvPr/>
        </p:nvSpPr>
        <p:spPr>
          <a:xfrm>
            <a:off x="1208087" y="5194300"/>
            <a:ext cx="6402070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ohai Uploade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570235" y="5194300"/>
            <a:ext cx="224091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[2.0.0]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ohai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ohai [2.0.0]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60706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201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cookbooks/ohai/attributes/</a:t>
            </a:r>
            <a:r>
              <a:rPr sz="3200" dirty="0" smtClean="0">
                <a:latin typeface="Courier New"/>
                <a:cs typeface="Courier New"/>
              </a:rPr>
              <a:t>default.rb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7679"/>
          </a:xfrm>
          <a:prstGeom prst="rect">
            <a:avLst/>
          </a:prstGeom>
        </p:spPr>
        <p:txBody>
          <a:bodyPr vert="horz" wrap="square" lIns="0" tIns="109163" rIns="0" bIns="0" rtlCol="0">
            <a:spAutoFit/>
          </a:bodyPr>
          <a:lstStyle/>
          <a:p>
            <a:pPr marL="12700">
              <a:lnSpc>
                <a:spcPts val="768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dirty="0"/>
              <a:t>I</a:t>
            </a:r>
            <a:r>
              <a:rPr sz="6450" spc="10" dirty="0"/>
              <a:t>n</a:t>
            </a:r>
            <a:r>
              <a:rPr sz="6450" spc="15" dirty="0"/>
              <a:t>s</a:t>
            </a:r>
            <a:r>
              <a:rPr sz="6450" spc="10" dirty="0"/>
              <a:t>p</a:t>
            </a:r>
            <a:r>
              <a:rPr sz="6450" spc="15" dirty="0"/>
              <a:t>ec</a:t>
            </a:r>
            <a:r>
              <a:rPr sz="6450" spc="10" dirty="0"/>
              <a:t>t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452600" cy="58674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 smtClean="0">
              <a:solidFill>
                <a:srgbClr val="008F00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# FHS location would be /var/lib/chef/ohai_plugins or similar.</a:t>
            </a:r>
            <a:endParaRPr lang="en-US" sz="3200" b="1" spc="-5" dirty="0">
              <a:solidFill>
                <a:srgbClr val="2E716F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case</a:t>
            </a:r>
            <a:r>
              <a:rPr lang="en-US" sz="3200" b="1" spc="-5" dirty="0" smtClean="0">
                <a:latin typeface="Inconsolata"/>
                <a:cs typeface="Inconsolata"/>
              </a:rPr>
              <a:t> node[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"platform_family"</a:t>
            </a:r>
            <a:r>
              <a:rPr lang="en-US" sz="3200" b="1" spc="-5" dirty="0" smtClean="0">
                <a:latin typeface="Inconsolata"/>
                <a:cs typeface="Inconsolata"/>
              </a:rPr>
              <a:t>]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when</a:t>
            </a:r>
            <a:r>
              <a:rPr lang="en-US" sz="3200" b="1" spc="-5" dirty="0" smtClean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"windows"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latin typeface="Inconsolata"/>
                <a:cs typeface="Inconsolata"/>
              </a:rPr>
              <a:t> 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"plugin_path"</a:t>
            </a:r>
            <a:r>
              <a:rPr lang="en-US" sz="3200" b="1" spc="-5" dirty="0" smtClean="0"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"C:/chef/ohai_plugins"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else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latin typeface="Inconsolata"/>
                <a:cs typeface="Inconsolata"/>
              </a:rPr>
              <a:t> 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"plugin_path"</a:t>
            </a:r>
            <a:r>
              <a:rPr lang="en-US" sz="3200" b="1" spc="-5" dirty="0" smtClean="0"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"/etc/chef/ohai_plugins"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# The list of plugins and their respective file locations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"plugins"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solidFill>
                <a:srgbClr val="B50000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solidFill>
                <a:srgbClr val="B50000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44475" cy="3970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lang="en-US" sz="4400" dirty="0">
                <a:latin typeface="Arial"/>
                <a:cs typeface="Arial"/>
              </a:rPr>
              <a:t>: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 smtClean="0">
                <a:latin typeface="Arial"/>
                <a:cs typeface="Arial"/>
              </a:rPr>
              <a:t>Explain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95" dirty="0" smtClean="0">
                <a:latin typeface="Arial"/>
                <a:cs typeface="Arial"/>
              </a:rPr>
              <a:t>W</a:t>
            </a:r>
            <a:r>
              <a:rPr sz="4400" dirty="0" smtClean="0">
                <a:latin typeface="Arial"/>
                <a:cs typeface="Arial"/>
              </a:rPr>
              <a:t>ri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own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Disable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Plugins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626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add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ohai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bu</a:t>
            </a:r>
            <a:r>
              <a:rPr sz="4400" spc="-10" dirty="0">
                <a:latin typeface="Arial"/>
                <a:cs typeface="Arial"/>
              </a:rPr>
              <a:t>t..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L="393700" marR="10896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orked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communi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ead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1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7189"/>
          </a:xfrm>
          <a:prstGeom prst="rect">
            <a:avLst/>
          </a:prstGeom>
        </p:spPr>
        <p:txBody>
          <a:bodyPr vert="horz" wrap="square" lIns="0" tIns="5787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50" spc="10" dirty="0"/>
              <a:t>Exe</a:t>
            </a:r>
            <a:r>
              <a:rPr sz="6750" spc="5" dirty="0"/>
              <a:t>r</a:t>
            </a:r>
            <a:r>
              <a:rPr sz="6750" spc="10" dirty="0"/>
              <a:t>c</a:t>
            </a:r>
            <a:r>
              <a:rPr sz="6750" spc="-5" dirty="0"/>
              <a:t>i</a:t>
            </a:r>
            <a:r>
              <a:rPr sz="6750" spc="10" dirty="0"/>
              <a:t>se</a:t>
            </a:r>
            <a:r>
              <a:rPr sz="6750" spc="5" dirty="0"/>
              <a:t>:</a:t>
            </a:r>
            <a:r>
              <a:rPr sz="6750" dirty="0"/>
              <a:t> </a:t>
            </a:r>
            <a:r>
              <a:rPr sz="6750" spc="10" dirty="0"/>
              <a:t>U</a:t>
            </a:r>
            <a:r>
              <a:rPr sz="6750" spc="5" dirty="0"/>
              <a:t>pdate</a:t>
            </a:r>
            <a:r>
              <a:rPr sz="6750" dirty="0"/>
              <a:t> </a:t>
            </a:r>
            <a:r>
              <a:rPr sz="6750" spc="10" dirty="0"/>
              <a:t>a</a:t>
            </a:r>
            <a:r>
              <a:rPr sz="6750" spc="5" dirty="0"/>
              <a:t>p</a:t>
            </a:r>
            <a:r>
              <a:rPr sz="6750" spc="10" dirty="0"/>
              <a:t>ac</a:t>
            </a:r>
            <a:r>
              <a:rPr sz="6750" spc="5" dirty="0"/>
              <a:t>h</a:t>
            </a:r>
            <a:r>
              <a:rPr sz="6750" spc="10" dirty="0"/>
              <a:t>e</a:t>
            </a:r>
            <a:r>
              <a:rPr sz="6750" dirty="0"/>
              <a:t> </a:t>
            </a:r>
            <a:r>
              <a:rPr sz="6750" spc="10" dirty="0"/>
              <a:t>c</a:t>
            </a:r>
            <a:r>
              <a:rPr sz="6750" spc="5" dirty="0"/>
              <a:t>oo</a:t>
            </a:r>
            <a:r>
              <a:rPr sz="6750" spc="10" dirty="0"/>
              <a:t>k</a:t>
            </a:r>
            <a:r>
              <a:rPr sz="6750" spc="5" dirty="0"/>
              <a:t>boo</a:t>
            </a:r>
            <a:r>
              <a:rPr sz="6750" spc="10" dirty="0"/>
              <a:t>k</a:t>
            </a:r>
            <a:endParaRPr sz="6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958107"/>
            <a:ext cx="13068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err="1" smtClean="0">
                <a:latin typeface="Courier New"/>
                <a:cs typeface="Courier New"/>
              </a:rPr>
              <a:t>EDITOR:</a:t>
            </a:r>
            <a:r>
              <a:rPr sz="3200" dirty="0" err="1" smtClean="0">
                <a:latin typeface="Courier New"/>
                <a:cs typeface="Courier New"/>
              </a:rPr>
              <a:t>cookbooks</a:t>
            </a:r>
            <a:r>
              <a:rPr sz="3200" dirty="0" smtClean="0">
                <a:latin typeface="Courier New"/>
                <a:cs typeface="Courier New"/>
              </a:rPr>
              <a:t>/apache/</a:t>
            </a:r>
            <a:r>
              <a:rPr sz="3200" dirty="0" err="1" smtClean="0">
                <a:latin typeface="Courier New"/>
                <a:cs typeface="Courier New"/>
              </a:rPr>
              <a:t>metadata.rb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724400">
                <a:moveTo>
                  <a:pt x="0" y="0"/>
                </a:moveTo>
                <a:lnTo>
                  <a:pt x="14630400" y="0"/>
                </a:lnTo>
                <a:lnTo>
                  <a:pt x="146304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528800" cy="57658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name   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maintainer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'Your Name'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maintainer_email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'your email@example.com'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license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'All rights reserved'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description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'Installs/Configures 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long_description 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IO</a:t>
            </a:r>
            <a:r>
              <a:rPr lang="en-US" sz="3200" b="1" spc="-5" dirty="0" smtClean="0">
                <a:latin typeface="Inconsolata"/>
                <a:cs typeface="Inconsolata"/>
              </a:rPr>
              <a:t>.read(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File</a:t>
            </a:r>
            <a:r>
              <a:rPr lang="en-US" sz="3200" b="1" spc="-5" dirty="0" smtClean="0">
                <a:latin typeface="Inconsolata"/>
                <a:cs typeface="Inconsolata"/>
              </a:rPr>
              <a:t>.join(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File</a:t>
            </a:r>
            <a:r>
              <a:rPr lang="en-US" sz="3200" b="1" spc="-5" dirty="0" smtClean="0">
                <a:latin typeface="Inconsolata"/>
                <a:cs typeface="Inconsolata"/>
              </a:rPr>
              <a:t>.dirname(</a:t>
            </a: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__FILE__</a:t>
            </a:r>
            <a:r>
              <a:rPr lang="en-US" sz="3200" b="1" spc="-5" dirty="0" smtClean="0">
                <a:latin typeface="Inconsolata"/>
                <a:cs typeface="Inconsolata"/>
              </a:rPr>
              <a:t>),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'README.md'</a:t>
            </a:r>
            <a:r>
              <a:rPr lang="en-US" sz="3200" b="1" spc="-5" dirty="0" smtClean="0">
                <a:latin typeface="Inconsolata"/>
                <a:cs typeface="Inconsolata"/>
              </a:rPr>
              <a:t>))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version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'0.4.0'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depends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'ohai'</a:t>
            </a:r>
          </a:p>
        </p:txBody>
      </p:sp>
      <p:sp>
        <p:nvSpPr>
          <p:cNvPr id="4" name="Rectangle 3"/>
          <p:cNvSpPr/>
          <p:nvPr/>
        </p:nvSpPr>
        <p:spPr>
          <a:xfrm>
            <a:off x="889000" y="5410200"/>
            <a:ext cx="14554200" cy="1524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87400" y="1915699"/>
            <a:ext cx="596773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080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provides "attribute_a", "attribute_b"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1963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Inconsolata"/>
                <a:cs typeface="Inconsolata"/>
              </a:rPr>
              <a:t>provides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302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depends</a:t>
            </a:r>
            <a:r>
              <a:rPr sz="2800" b="1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plugin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4013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depends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collect_data(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- the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sz="280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f</a:t>
            </a:r>
            <a:r>
              <a:rPr sz="2800" dirty="0" smtClean="0">
                <a:latin typeface="Arial"/>
                <a:cs typeface="Arial"/>
              </a:rPr>
              <a:t>aul</a:t>
            </a:r>
            <a:r>
              <a:rPr sz="2800" spc="-5" dirty="0" smtClean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code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pla</a:t>
            </a:r>
            <a:r>
              <a:rPr sz="2800" spc="-5" dirty="0">
                <a:latin typeface="Arial"/>
                <a:cs typeface="Arial"/>
              </a:rPr>
              <a:t>tf</a:t>
            </a:r>
            <a:r>
              <a:rPr sz="2800" dirty="0">
                <a:latin typeface="Arial"/>
                <a:cs typeface="Arial"/>
              </a:rPr>
              <a:t>orm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</a:t>
            </a:r>
            <a:r>
              <a:rPr sz="2800" spc="-5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defined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5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some Ruby code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787400" y="1915699"/>
            <a:ext cx="6497320" cy="495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lang="en-US" sz="2800" b="1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used</a:t>
            </a:r>
            <a:r>
              <a:rPr lang="en-US" sz="2800" spc="-5" dirty="0"/>
              <a:t> t</a:t>
            </a:r>
            <a:r>
              <a:rPr lang="en-US" sz="2800" dirty="0"/>
              <a:t>o iden</a:t>
            </a:r>
            <a:r>
              <a:rPr lang="en-US" sz="2800" spc="-5" dirty="0"/>
              <a:t>t</a:t>
            </a:r>
            <a:r>
              <a:rPr lang="en-US" sz="2800" dirty="0"/>
              <a:t>i</a:t>
            </a:r>
            <a:r>
              <a:rPr lang="en-US" sz="2800" spc="-5" dirty="0"/>
              <a:t>f</a:t>
            </a:r>
            <a:r>
              <a:rPr lang="en-US" sz="2800" dirty="0"/>
              <a:t>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provides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de</a:t>
            </a:r>
            <a:r>
              <a:rPr lang="en-US" sz="2800" spc="-5" dirty="0"/>
              <a:t>f</a:t>
            </a:r>
            <a:r>
              <a:rPr lang="en-US" sz="2800" dirty="0"/>
              <a:t>ined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depends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colle</a:t>
            </a:r>
            <a:r>
              <a:rPr lang="en-US" sz="2800" spc="-5" dirty="0"/>
              <a:t>ct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</a:t>
            </a:r>
            <a:r>
              <a:rPr lang="en-US" sz="2800" dirty="0"/>
              <a:t>ano</a:t>
            </a:r>
            <a:r>
              <a:rPr lang="en-US" sz="2800" spc="-5" dirty="0"/>
              <a:t>t</a:t>
            </a:r>
            <a:r>
              <a:rPr lang="en-US" sz="2800" dirty="0"/>
              <a:t>her</a:t>
            </a:r>
            <a:r>
              <a:rPr lang="en-US" sz="2800" spc="-5" dirty="0"/>
              <a:t> </a:t>
            </a:r>
            <a:r>
              <a:rPr lang="en-US" sz="2800" dirty="0" smtClean="0"/>
              <a:t>plugin</a:t>
            </a:r>
            <a:endParaRPr lang="en-US" sz="2800" dirty="0"/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dirty="0" smtClean="0"/>
              <a:t> </a:t>
            </a:r>
            <a:r>
              <a:rPr lang="en-US" sz="2800" dirty="0"/>
              <a:t>- the de</a:t>
            </a:r>
            <a:r>
              <a:rPr lang="en-US" sz="2800" spc="-5" dirty="0"/>
              <a:t>f</a:t>
            </a:r>
            <a:r>
              <a:rPr lang="en-US" sz="2800" dirty="0"/>
              <a:t>aul</a:t>
            </a:r>
            <a:r>
              <a:rPr lang="en-US" sz="2800" spc="-5" dirty="0"/>
              <a:t>t </a:t>
            </a:r>
            <a:r>
              <a:rPr lang="en-US" sz="2800" dirty="0"/>
              <a:t>code</a:t>
            </a:r>
            <a:r>
              <a:rPr lang="en-US" sz="2800" spc="-5" dirty="0"/>
              <a:t> </a:t>
            </a:r>
            <a:r>
              <a:rPr lang="en-US" sz="2800" dirty="0"/>
              <a:t>run</a:t>
            </a:r>
            <a:r>
              <a:rPr lang="en-US" sz="2800" spc="-5" dirty="0"/>
              <a:t> </a:t>
            </a:r>
            <a:r>
              <a:rPr lang="en-US" sz="2800" dirty="0"/>
              <a:t>i</a:t>
            </a:r>
            <a:r>
              <a:rPr lang="en-US" sz="2800" spc="-5" dirty="0"/>
              <a:t>f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pla</a:t>
            </a:r>
            <a:r>
              <a:rPr lang="en-US" sz="2800" spc="-5" dirty="0"/>
              <a:t>tf</a:t>
            </a:r>
            <a:r>
              <a:rPr lang="en-US" sz="2800" dirty="0"/>
              <a:t>orm</a:t>
            </a:r>
            <a:r>
              <a:rPr lang="en-US" sz="2800" spc="-5" dirty="0"/>
              <a:t> </a:t>
            </a:r>
            <a:r>
              <a:rPr lang="en-US" sz="2800" dirty="0"/>
              <a:t>is</a:t>
            </a:r>
            <a:r>
              <a:rPr lang="en-US" sz="2800" spc="-5" dirty="0"/>
              <a:t> </a:t>
            </a:r>
            <a:r>
              <a:rPr lang="en-US" sz="2800" dirty="0"/>
              <a:t>no</a:t>
            </a:r>
            <a:r>
              <a:rPr lang="en-US" sz="2800" spc="-5" dirty="0"/>
              <a:t>t </a:t>
            </a:r>
            <a:r>
              <a:rPr lang="en-US" sz="2800" dirty="0" smtClean="0"/>
              <a:t>defined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Inconsolata"/>
                <a:cs typeface="Inconsolata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Inconsolata"/>
                <a:cs typeface="Inconsolata"/>
              </a:rPr>
              <a:t>:platform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b="1" dirty="0" smtClean="0"/>
              <a:t> </a:t>
            </a:r>
            <a:r>
              <a:rPr lang="en-US" sz="2800" dirty="0" smtClean="0"/>
              <a:t>- the code run for a specific platform</a:t>
            </a:r>
            <a:endParaRPr lang="en-US" sz="28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7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TextBox 1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some Ruby code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:platform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platform-specific Ruby code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616200"/>
            <a:ext cx="15163800" cy="4927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Ohai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plugin(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:Apache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 </a:t>
            </a:r>
            <a:r>
              <a:rPr lang="en-US" sz="3200" spc="-5" dirty="0">
                <a:latin typeface="Inconsolata"/>
                <a:cs typeface="Inconsolata"/>
              </a:rPr>
              <a:t>  provide</a:t>
            </a:r>
            <a:r>
              <a:rPr lang="en-US" sz="3200" dirty="0">
                <a:latin typeface="Inconsolata"/>
                <a:cs typeface="Inconsolata"/>
              </a:rPr>
              <a:t>s </a:t>
            </a:r>
            <a:r>
              <a:rPr lang="en-US" sz="3200" dirty="0" smtClean="0">
                <a:solidFill>
                  <a:srgbClr val="C8352B"/>
                </a:solidFill>
                <a:latin typeface="Inconsolata"/>
                <a:cs typeface="Inconsolata"/>
              </a:rPr>
              <a:t>"apache/modules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endParaRPr lang="en-US" sz="3200" dirty="0" smtClean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Inconsolata"/>
              <a:cs typeface="Inconsolata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collect_data(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:default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  <a:endParaRPr lang="en-US" sz="3200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apach</a:t>
            </a:r>
            <a:r>
              <a:rPr lang="en-US" sz="3200" dirty="0">
                <a:latin typeface="Inconsolata"/>
                <a:cs typeface="Inconsolata"/>
              </a:rPr>
              <a:t>e </a:t>
            </a:r>
            <a:r>
              <a:rPr lang="en-US" sz="3200" dirty="0" smtClean="0">
                <a:solidFill>
                  <a:srgbClr val="9C1200"/>
                </a:solidFill>
                <a:latin typeface="Inconsolata"/>
                <a:cs typeface="Inconsolata"/>
              </a:rPr>
              <a:t>Mash</a:t>
            </a:r>
            <a:r>
              <a:rPr lang="en-US" sz="3200" dirty="0" smtClean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 smtClean="0">
                <a:latin typeface="Inconsolata"/>
                <a:cs typeface="Inconsolata"/>
              </a:rPr>
              <a:t>new</a:t>
            </a:r>
            <a:endParaRPr lang="en-US" sz="3200" spc="-5" dirty="0" smtClean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 smtClean="0">
                <a:latin typeface="Inconsolata"/>
                <a:cs typeface="Inconsolata"/>
              </a:rPr>
              <a:t>module</a:t>
            </a:r>
            <a:r>
              <a:rPr lang="en-US" sz="3200" dirty="0" smtClean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= </a:t>
            </a:r>
            <a:r>
              <a:rPr lang="en-US" sz="3200" dirty="0" smtClean="0">
                <a:solidFill>
                  <a:srgbClr val="000000"/>
                </a:solidFill>
                <a:latin typeface="Inconsolata"/>
                <a:cs typeface="Inconsolata"/>
              </a:rPr>
              <a:t>shell_out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"apachect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l 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-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t 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-</a:t>
            </a:r>
            <a:r>
              <a:rPr lang="en-US" sz="3200" dirty="0" smtClean="0">
                <a:solidFill>
                  <a:srgbClr val="C8352B"/>
                </a:solidFill>
                <a:latin typeface="Inconsolata"/>
                <a:cs typeface="Inconsolata"/>
              </a:rPr>
              <a:t>D DUMP_MODULES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endParaRPr lang="en-US" sz="3200" dirty="0" smtClean="0">
              <a:latin typeface="Inconsolata"/>
              <a:cs typeface="Inconsolata"/>
            </a:endParaRPr>
          </a:p>
          <a:p>
            <a:pPr marL="883919">
              <a:lnSpc>
                <a:spcPct val="8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apache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[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solidFill>
                  <a:srgbClr val="797979"/>
                </a:solidFill>
                <a:latin typeface="Inconsolata"/>
                <a:cs typeface="Inconsolata"/>
              </a:rPr>
              <a:t>] </a:t>
            </a:r>
            <a:r>
              <a:rPr lang="en-US" sz="3200" dirty="0" smtClean="0">
                <a:latin typeface="Inconsolata"/>
                <a:cs typeface="Inconsolata"/>
              </a:rPr>
              <a:t>= modules.stdout</a:t>
            </a:r>
            <a:endParaRPr lang="en-US" sz="3200" dirty="0">
              <a:latin typeface="Inconsolata"/>
              <a:cs typeface="Inconsolata"/>
            </a:endParaRPr>
          </a:p>
          <a:p>
            <a:pPr marR="3307079" indent="441959">
              <a:lnSpc>
                <a:spcPct val="80000"/>
              </a:lnSpc>
              <a:spcBef>
                <a:spcPts val="1200"/>
              </a:spcBef>
            </a:pP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5163800" cy="52959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shell_out (</a:t>
            </a:r>
            <a:r>
              <a:rPr spc="-5" dirty="0" smtClean="0"/>
              <a:t>M</a:t>
            </a:r>
            <a:r>
              <a:rPr spc="-10" dirty="0" smtClean="0"/>
              <a:t>i</a:t>
            </a:r>
            <a:r>
              <a:rPr dirty="0" smtClean="0"/>
              <a:t>x</a:t>
            </a:r>
            <a:r>
              <a:rPr spc="-10" dirty="0" smtClean="0"/>
              <a:t>lib</a:t>
            </a:r>
            <a:r>
              <a:rPr spc="-5" dirty="0"/>
              <a:t>::</a:t>
            </a:r>
            <a:r>
              <a:rPr spc="-5" dirty="0" smtClean="0"/>
              <a:t>S</a:t>
            </a:r>
            <a:r>
              <a:rPr spc="-10" dirty="0" smtClean="0"/>
              <a:t>h</a:t>
            </a:r>
            <a:r>
              <a:rPr dirty="0" smtClean="0"/>
              <a:t>e</a:t>
            </a:r>
            <a:r>
              <a:rPr spc="-10" dirty="0" smtClean="0"/>
              <a:t>ll</a:t>
            </a:r>
            <a:r>
              <a:rPr lang="en-US" spc="-10" dirty="0" smtClean="0"/>
              <a:t>O</a:t>
            </a:r>
            <a:r>
              <a:rPr spc="-10" dirty="0" smtClean="0"/>
              <a:t>u</a:t>
            </a:r>
            <a:r>
              <a:rPr dirty="0" smtClean="0"/>
              <a:t>t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624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library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shell commands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passing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argumen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cap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uring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DERR and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</a:t>
            </a:r>
            <a:r>
              <a:rPr sz="4800" spc="-54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iming-ou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hung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processes</a:t>
            </a:r>
          </a:p>
          <a:p>
            <a:pPr marL="393700" marR="1765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(Linu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indows) subprocess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quirks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Never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b</a:t>
            </a:r>
            <a:r>
              <a:rPr sz="4800" b="1" dirty="0">
                <a:latin typeface="Arial"/>
                <a:cs typeface="Arial"/>
              </a:rPr>
              <a:t>ack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cks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cess</a:t>
            </a:r>
            <a:r>
              <a:rPr sz="4800" b="1" spc="-10" dirty="0">
                <a:latin typeface="Arial"/>
                <a:cs typeface="Arial"/>
              </a:rPr>
              <a:t>.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wn/</a:t>
            </a:r>
            <a:r>
              <a:rPr sz="4800" b="1" dirty="0">
                <a:latin typeface="Arial"/>
                <a:cs typeface="Arial"/>
              </a:rPr>
              <a:t>system!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Use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lang="en-US" sz="4800" b="1" spc="-5" dirty="0" smtClean="0">
                <a:latin typeface="Arial"/>
                <a:cs typeface="Arial"/>
              </a:rPr>
              <a:t>shell_out (</a:t>
            </a:r>
            <a:r>
              <a:rPr sz="4800" b="1" spc="-5" dirty="0" smtClean="0">
                <a:latin typeface="Arial"/>
                <a:cs typeface="Arial"/>
              </a:rPr>
              <a:t>M</a:t>
            </a:r>
            <a:r>
              <a:rPr sz="4800" b="1" spc="-10" dirty="0" smtClean="0">
                <a:latin typeface="Arial"/>
                <a:cs typeface="Arial"/>
              </a:rPr>
              <a:t>i</a:t>
            </a:r>
            <a:r>
              <a:rPr sz="4800" b="1" dirty="0" smtClean="0">
                <a:latin typeface="Arial"/>
                <a:cs typeface="Arial"/>
              </a:rPr>
              <a:t>x</a:t>
            </a:r>
            <a:r>
              <a:rPr sz="4800" b="1" spc="-10" dirty="0" smtClean="0">
                <a:latin typeface="Arial"/>
                <a:cs typeface="Arial"/>
              </a:rPr>
              <a:t>lib</a:t>
            </a:r>
            <a:r>
              <a:rPr sz="4800" b="1" spc="-5" dirty="0">
                <a:latin typeface="Arial"/>
                <a:cs typeface="Arial"/>
              </a:rPr>
              <a:t>::</a:t>
            </a:r>
            <a:r>
              <a:rPr sz="4800" b="1" spc="-5" dirty="0" smtClean="0">
                <a:latin typeface="Arial"/>
                <a:cs typeface="Arial"/>
              </a:rPr>
              <a:t>S</a:t>
            </a:r>
            <a:r>
              <a:rPr sz="4800" b="1" spc="-10" dirty="0" smtClean="0">
                <a:latin typeface="Arial"/>
                <a:cs typeface="Arial"/>
              </a:rPr>
              <a:t>h</a:t>
            </a:r>
            <a:r>
              <a:rPr sz="4800" b="1" dirty="0" smtClean="0">
                <a:latin typeface="Arial"/>
                <a:cs typeface="Arial"/>
              </a:rPr>
              <a:t>e</a:t>
            </a:r>
            <a:r>
              <a:rPr sz="4800" b="1" spc="-10" dirty="0" smtClean="0">
                <a:latin typeface="Arial"/>
                <a:cs typeface="Arial"/>
              </a:rPr>
              <a:t>llou</a:t>
            </a:r>
            <a:r>
              <a:rPr sz="4800" b="1" dirty="0" smtClean="0">
                <a:latin typeface="Arial"/>
                <a:cs typeface="Arial"/>
              </a:rPr>
              <a:t>t</a:t>
            </a:r>
            <a:r>
              <a:rPr lang="en-US" sz="4800" b="1" dirty="0" smtClean="0">
                <a:latin typeface="Arial"/>
                <a:cs typeface="Arial"/>
              </a:rPr>
              <a:t>)!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028700" y="1816100"/>
            <a:ext cx="14858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</a:t>
            </a:r>
            <a:r>
              <a:rPr sz="3200" dirty="0" smtClean="0">
                <a:latin typeface="Courier New"/>
                <a:cs typeface="Courier New"/>
              </a:rPr>
              <a:t>okbooks/apache/recipes/</a:t>
            </a:r>
            <a:r>
              <a:rPr sz="3200" dirty="0" err="1" smtClean="0">
                <a:latin typeface="Courier New"/>
                <a:cs typeface="Courier New"/>
              </a:rPr>
              <a:t>ohai_plugin.rb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1512"/>
          </a:xfrm>
          <a:prstGeom prst="rect">
            <a:avLst/>
          </a:prstGeom>
        </p:spPr>
        <p:txBody>
          <a:bodyPr vert="horz" wrap="square" lIns="0" tIns="128456" rIns="0" bIns="0" rtlCol="0">
            <a:spAutoFit/>
          </a:bodyPr>
          <a:lstStyle/>
          <a:p>
            <a:pPr marL="12700">
              <a:lnSpc>
                <a:spcPts val="75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85" dirty="0"/>
              <a:t>W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oh</a:t>
            </a:r>
            <a:r>
              <a:rPr sz="6300" spc="20" dirty="0"/>
              <a:t>a</a:t>
            </a:r>
            <a:r>
              <a:rPr sz="6300" dirty="0"/>
              <a:t>i</a:t>
            </a:r>
            <a:r>
              <a:rPr sz="6300" spc="20" dirty="0"/>
              <a:t>_</a:t>
            </a:r>
            <a:r>
              <a:rPr sz="6300" spc="15" dirty="0"/>
              <a:t>p</a:t>
            </a:r>
            <a:r>
              <a:rPr sz="6300" dirty="0"/>
              <a:t>l</a:t>
            </a:r>
            <a:r>
              <a:rPr sz="6300" spc="15" dirty="0"/>
              <a:t>ug</a:t>
            </a:r>
            <a:r>
              <a:rPr sz="6300" dirty="0"/>
              <a:t>i</a:t>
            </a:r>
            <a:r>
              <a:rPr sz="6300" spc="20" dirty="0"/>
              <a:t>n</a:t>
            </a:r>
            <a:r>
              <a:rPr sz="6300" spc="5" dirty="0"/>
              <a:t> </a:t>
            </a:r>
            <a:r>
              <a:rPr sz="6300" spc="15" dirty="0"/>
              <a:t>r</a:t>
            </a:r>
            <a:r>
              <a:rPr sz="6300" spc="20" dirty="0"/>
              <a:t>ec</a:t>
            </a:r>
            <a:r>
              <a:rPr sz="6300" dirty="0"/>
              <a:t>i</a:t>
            </a:r>
            <a:r>
              <a:rPr sz="6300" spc="15" dirty="0"/>
              <a:t>p</a:t>
            </a:r>
            <a:r>
              <a:rPr sz="6300" spc="20" dirty="0"/>
              <a:t>e</a:t>
            </a:r>
            <a:endParaRPr sz="6300" dirty="0"/>
          </a:p>
        </p:txBody>
      </p:sp>
      <p:sp>
        <p:nvSpPr>
          <p:cNvPr id="33" name="object 40"/>
          <p:cNvSpPr/>
          <p:nvPr/>
        </p:nvSpPr>
        <p:spPr>
          <a:xfrm>
            <a:off x="8890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ohai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'reload_apache</a:t>
            </a:r>
            <a:r>
              <a:rPr lang="en-US" sz="2800" dirty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plugin 'apache'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action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:nothing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cookbook_file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#{node[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'plugin_path'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]}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/modules.rb"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source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'plugins/modules.rb'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owner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group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mode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'0644'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notifies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:reload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'ohai[reload_apache]'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:immediately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include_recipe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'ohai::default'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b="1" spc="-5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endParaRPr lang="en-US" sz="2800" b="1" spc="-5" dirty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Inconsolata"/>
                <a:cs typeface="Inconsolata"/>
              </a:rPr>
              <a:t>chef@node1:~$</a:t>
            </a:r>
            <a:r>
              <a:rPr sz="40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Runnin</a:t>
            </a:r>
            <a:r>
              <a:rPr spc="-5" dirty="0"/>
              <a:t>g</a:t>
            </a:r>
            <a:r>
              <a:rPr spc="20" dirty="0"/>
              <a:t> </a:t>
            </a:r>
            <a:r>
              <a:rPr spc="-5" dirty="0"/>
              <a:t>Ohai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{</a:t>
            </a:r>
            <a:endParaRPr sz="2800" dirty="0">
              <a:latin typeface="Inconsolata"/>
              <a:cs typeface="Inconsolata"/>
            </a:endParaRPr>
          </a:p>
          <a:p>
            <a:pPr marL="947419">
              <a:lnSpc>
                <a:spcPts val="4400"/>
              </a:lnSpc>
            </a:pPr>
            <a:r>
              <a:rPr lang="en-US" sz="2800" spc="-10" dirty="0">
                <a:solidFill>
                  <a:srgbClr val="FFFFFF"/>
                </a:solidFill>
                <a:latin typeface="Inconsolata"/>
                <a:cs typeface="Inconsolata"/>
              </a:rPr>
              <a:t>"</a:t>
            </a:r>
            <a:r>
              <a:rPr sz="2800" spc="-10" dirty="0" smtClean="0">
                <a:solidFill>
                  <a:srgbClr val="FFFFFF"/>
                </a:solidFill>
                <a:latin typeface="Inconsolata"/>
                <a:cs typeface="Inconsolata"/>
              </a:rPr>
              <a:t>languages</a:t>
            </a: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{</a:t>
            </a:r>
            <a:endParaRPr sz="2800" dirty="0">
              <a:latin typeface="Inconsolata"/>
              <a:cs typeface="Inconsolata"/>
            </a:endParaRPr>
          </a:p>
          <a:p>
            <a:pPr marL="1518285">
              <a:lnSpc>
                <a:spcPts val="4400"/>
              </a:lnSpc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"ruby"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 {</a:t>
            </a:r>
            <a:endParaRPr sz="2800" dirty="0">
              <a:latin typeface="Inconsolata"/>
              <a:cs typeface="Inconsolata"/>
            </a:endParaRPr>
          </a:p>
          <a:p>
            <a:pPr marL="2089150" marR="2831465">
              <a:lnSpc>
                <a:spcPts val="4400"/>
              </a:lnSpc>
              <a:spcBef>
                <a:spcPts val="180"/>
              </a:spcBef>
              <a:tabLst>
                <a:tab pos="5227320" algn="l"/>
              </a:tabLst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"platform"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"x86_64-darwin13.0.0", </a:t>
            </a: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"version"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"1.9.3",</a:t>
            </a:r>
            <a:endParaRPr sz="2800" dirty="0">
              <a:latin typeface="Inconsolata"/>
              <a:cs typeface="Inconsolata"/>
            </a:endParaRPr>
          </a:p>
          <a:p>
            <a:pPr marL="2089150">
              <a:lnSpc>
                <a:spcPts val="4220"/>
              </a:lnSpc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"release_date"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"2013-11-22",</a:t>
            </a:r>
            <a:endParaRPr sz="2800" dirty="0"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...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5752"/>
          </a:xfrm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5" dirty="0"/>
              <a:t>Exerc</a:t>
            </a:r>
            <a:r>
              <a:rPr sz="4900" spc="-10" dirty="0"/>
              <a:t>i</a:t>
            </a:r>
            <a:r>
              <a:rPr sz="4900" spc="-5" dirty="0"/>
              <a:t>se:</a:t>
            </a:r>
            <a:r>
              <a:rPr sz="4900" spc="-185" dirty="0"/>
              <a:t> </a:t>
            </a:r>
            <a:r>
              <a:rPr sz="4900" spc="-5" dirty="0"/>
              <a:t>A</a:t>
            </a:r>
            <a:r>
              <a:rPr sz="4900" spc="-10" dirty="0"/>
              <a:t>d</a:t>
            </a:r>
            <a:r>
              <a:rPr sz="4900" spc="-5" dirty="0"/>
              <a:t>d a</a:t>
            </a:r>
            <a:r>
              <a:rPr sz="4900" spc="-10" dirty="0"/>
              <a:t>p</a:t>
            </a:r>
            <a:r>
              <a:rPr sz="4900" spc="-5" dirty="0"/>
              <a:t>ac</a:t>
            </a:r>
            <a:r>
              <a:rPr sz="4900" spc="-10" dirty="0"/>
              <a:t>h</a:t>
            </a:r>
            <a:r>
              <a:rPr sz="4900" spc="-5" dirty="0"/>
              <a:t>e::</a:t>
            </a:r>
            <a:r>
              <a:rPr sz="4900" spc="-10" dirty="0"/>
              <a:t>oh</a:t>
            </a:r>
            <a:r>
              <a:rPr sz="4900" spc="-5" dirty="0"/>
              <a:t>a</a:t>
            </a:r>
            <a:r>
              <a:rPr sz="4900" spc="-10" dirty="0"/>
              <a:t>i</a:t>
            </a:r>
            <a:r>
              <a:rPr sz="4900" spc="-5" dirty="0"/>
              <a:t>_</a:t>
            </a:r>
            <a:r>
              <a:rPr sz="4900" spc="-10" dirty="0"/>
              <a:t>plugi</a:t>
            </a:r>
            <a:r>
              <a:rPr sz="4900" spc="-5" dirty="0"/>
              <a:t>n to t</a:t>
            </a:r>
            <a:r>
              <a:rPr sz="4900" spc="-10" dirty="0"/>
              <a:t>h</a:t>
            </a:r>
            <a:r>
              <a:rPr sz="4900" spc="-5" dirty="0"/>
              <a:t>e </a:t>
            </a:r>
            <a:r>
              <a:rPr lang="en-US" sz="4900" spc="-5" dirty="0" smtClean="0"/>
              <a:t>web role</a:t>
            </a:r>
            <a:endParaRPr sz="490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43"/>
          <p:cNvSpPr txBox="1"/>
          <p:nvPr/>
        </p:nvSpPr>
        <p:spPr>
          <a:xfrm>
            <a:off x="1028700" y="1816100"/>
            <a:ext cx="136582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roles/web.rb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1" name="object 40"/>
          <p:cNvSpPr/>
          <p:nvPr/>
        </p:nvSpPr>
        <p:spPr>
          <a:xfrm>
            <a:off x="8382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spc="-5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name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"web"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description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"Web Server"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run_list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"role[base]"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"recipe[apache]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"recipe[apache::ohai_plugin]"</a:t>
            </a:r>
            <a:endParaRPr lang="en-US" sz="2800" spc="-5" dirty="0">
              <a:solidFill>
                <a:srgbClr val="B5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default_attributes({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"apache" 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"sites"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"admin"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Inconsolata"/>
                <a:cs typeface="Inconsolata"/>
              </a:rPr>
              <a:t>8000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},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"bears"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Inconsolata"/>
                <a:cs typeface="Inconsolata"/>
              </a:rPr>
              <a:t>8081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} }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endParaRPr lang="en-US" sz="2800" spc="-5" dirty="0" smtClean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33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Rectangle 33"/>
          <p:cNvSpPr/>
          <p:nvPr/>
        </p:nvSpPr>
        <p:spPr>
          <a:xfrm>
            <a:off x="866522" y="3429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5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Starting Chef Client, version 11.10.4.ohai7.0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resolving cookbooks for run list: ["apache::ohai_plugin"]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ohai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Compliling Cookbooks...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Recipe: ohai::default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remote directory[/etc/chef/ohai_plugins] action create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5BA732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   - create new directory /etc/chef/ohai_plugins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5BA732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   - change mode '' to '0755'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S</a:t>
            </a:r>
            <a:r>
              <a:rPr spc="-10" dirty="0"/>
              <a:t>ho</a:t>
            </a:r>
            <a:r>
              <a:rPr spc="-5" dirty="0"/>
              <a:t>w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attr</a:t>
            </a:r>
            <a:r>
              <a:rPr spc="-10" dirty="0"/>
              <a:t>ibu</a:t>
            </a:r>
            <a:r>
              <a:rPr dirty="0"/>
              <a:t>te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3226435" cy="175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000" dirty="0">
              <a:latin typeface="Courier New"/>
              <a:cs typeface="Courier New"/>
            </a:endParaRPr>
          </a:p>
          <a:p>
            <a:pPr marL="921385" indent="-461009"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apache: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indexfile: 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4618423" y="4746751"/>
            <a:ext cx="3457575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index1.html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Loade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1414" y="5661151"/>
            <a:ext cx="7375525" cy="267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890">
              <a:lnSpc>
                <a:spcPct val="100000"/>
              </a:lnSpc>
            </a:pP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core_modul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mpm_prefork_modul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http_modul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so_modul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auth_basic_modul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(shared)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26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apache: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indexfile: index1.html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modules: 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 http_module(static)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so_module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auth_basic_module (shared)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51889" y="3964432"/>
            <a:ext cx="14003655" cy="42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marR="8267065" indent="-424815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Ohai.plugin(:Apache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requir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'mixlib/shellout'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provide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"apache/modules"</a:t>
            </a:r>
            <a:endParaRPr sz="2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collect_data(:default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module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=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Mixlib::ShellOut.new("apachect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 DUMP_MODULES") modules.run_command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0000"/>
              </a:lnSpc>
              <a:spcBef>
                <a:spcPts val="100"/>
              </a:spcBef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Mash.new</a:t>
            </a:r>
            <a:endParaRPr sz="2750" dirty="0">
              <a:latin typeface="Courier New"/>
              <a:cs typeface="Courier New"/>
            </a:endParaRPr>
          </a:p>
          <a:p>
            <a:pPr marL="424180" marR="6144895" indent="42418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apache[:modules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] = modules.stdout end</a:t>
            </a:r>
            <a:endParaRPr sz="275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5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cat /etc/chef/ohai_plugins/modules.rb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7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Ohai.plugin(:Apache)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provides "apache/modules"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collect_data(:default)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apache Mash.new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modules = shell_out("apachectl -t -D DUMP_MODULES") 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apache[:modules] = modules.stdout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end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end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</a:t>
            </a:r>
            <a:r>
              <a:rPr spc="-5" dirty="0"/>
              <a:t>n </a:t>
            </a:r>
            <a:r>
              <a:rPr spc="-135" dirty="0"/>
              <a:t>W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Better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865735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saved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big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ring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bummer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so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group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shared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4165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Ohai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plugin(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:Apache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3200" spc="-5" dirty="0" smtClean="0">
                <a:latin typeface="Inconsolata"/>
                <a:cs typeface="Inconsolata"/>
              </a:rPr>
              <a:t>provide</a:t>
            </a:r>
            <a:r>
              <a:rPr lang="en-US" sz="3200" dirty="0" smtClean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"apache/modules"</a:t>
            </a:r>
            <a:endParaRPr lang="en-US" sz="3200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Inconsolata"/>
              <a:cs typeface="Inconsolata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collect_data(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:default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  <a:endParaRPr lang="en-US" sz="3200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apach</a:t>
            </a:r>
            <a:r>
              <a:rPr lang="en-US" sz="3200" dirty="0">
                <a:latin typeface="Inconsolata"/>
                <a:cs typeface="Inconsolata"/>
              </a:rPr>
              <a:t>e </a:t>
            </a: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Mash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new</a:t>
            </a:r>
            <a:endParaRPr lang="en-US" sz="3200" spc="-5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module</a:t>
            </a:r>
            <a:r>
              <a:rPr lang="en-US" sz="3200" dirty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= </a:t>
            </a: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{ :static =&gt; [], :shared =&gt; [] }</a:t>
            </a: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modules = shell_out(</a:t>
            </a:r>
            <a:r>
              <a:rPr lang="en-US" sz="3200" dirty="0">
                <a:solidFill>
                  <a:srgbClr val="B50000"/>
                </a:solidFill>
                <a:latin typeface="Inconsolata"/>
                <a:cs typeface="Inconsolata"/>
              </a:rPr>
              <a:t>"apachectl -t -D DUMP_MODULES"</a:t>
            </a:r>
            <a:r>
              <a:rPr lang="en-US" sz="3200" dirty="0" smtClean="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endParaRPr lang="en-US" sz="3200" dirty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modules.stdout.each_line do |line|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fullkey, value = line.plit(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"("</a:t>
            </a:r>
            <a:r>
              <a:rPr lang="en-US" sz="3200" dirty="0" smtClean="0">
                <a:latin typeface="Inconsolata"/>
                <a:cs typeface="Inconsolata"/>
              </a:rPr>
              <a:t>, 2).map { |token| token.strip }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apache_module = fullkey.gsub(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"_module"</a:t>
            </a:r>
            <a:r>
              <a:rPr lang="en-US" sz="3200" dirty="0" smtClean="0">
                <a:latin typeface="Inconsolata"/>
                <a:cs typeface="Inconsolata"/>
              </a:rPr>
              <a:t>,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""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dso_type = value.to_s.chomp(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"\)"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if</a:t>
            </a:r>
            <a:r>
              <a:rPr lang="en-US" sz="3200" dirty="0" smtClean="0">
                <a:latin typeface="Inconsolata"/>
                <a:cs typeface="Inconsolata"/>
              </a:rPr>
              <a:t> dso_type.match(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/shared/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  apache[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latin typeface="Inconsolata"/>
                <a:cs typeface="Inconsolata"/>
              </a:rPr>
              <a:t>][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:shared</a:t>
            </a:r>
            <a:r>
              <a:rPr lang="en-US" sz="3200" dirty="0" smtClean="0">
                <a:latin typeface="Inconsolata"/>
                <a:cs typeface="Inconsolata"/>
              </a:rPr>
              <a:t>] &lt;&lt; apache_mod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elsif </a:t>
            </a:r>
            <a:r>
              <a:rPr lang="en-US" sz="3200" dirty="0" smtClean="0">
                <a:latin typeface="Inconsolata"/>
                <a:cs typeface="Inconsolata"/>
              </a:rPr>
              <a:t>dso_type.match(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/static/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  apache[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latin typeface="Inconsolata"/>
                <a:cs typeface="Inconsolata"/>
              </a:rPr>
              <a:t>][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:static</a:t>
            </a:r>
            <a:r>
              <a:rPr lang="en-US" sz="3200" dirty="0" smtClean="0">
                <a:latin typeface="Inconsolata"/>
                <a:cs typeface="Inconsolata"/>
              </a:rPr>
              <a:t>] &lt;&lt; apache_mod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  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endParaRPr lang="en-US" sz="3200" dirty="0" smtClean="0">
              <a:solidFill>
                <a:srgbClr val="057900"/>
              </a:solidFill>
              <a:latin typeface="Inconsolata"/>
              <a:cs typeface="Inconsolata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330707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52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3" name="object 43"/>
          <p:cNvSpPr txBox="1"/>
          <p:nvPr/>
        </p:nvSpPr>
        <p:spPr>
          <a:xfrm>
            <a:off x="1231900" y="5435600"/>
            <a:ext cx="7316470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apache Uploade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0377424" y="5435600"/>
            <a:ext cx="25609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[0.4.0]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32839" y="3796791"/>
            <a:ext cx="4741545" cy="713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2300" dirty="0" smtClean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run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591157" y="37967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11.12.8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49473" y="4152391"/>
            <a:ext cx="8782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03038" y="41523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["apache::ohai_plugin"]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5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5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Starting Chef Client, version 11.12.8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resolving cookbooks for run list: ["apache::ohai_plugin"]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ohai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Compiling Cookbooks...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Recipe: apache::ohai_plugin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ohai[reload_apache] action nothing (skipped due to action :nothing)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cookbook_file[/etc/chef/ohai_plugins/modules.rb] action create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- update content in file /etch/chef/ohai_plugins/modules.rb from e6cf9a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oll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13892530" cy="5457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Pla</a:t>
            </a:r>
            <a:r>
              <a:rPr sz="4400" spc="-10" dirty="0">
                <a:latin typeface="Arial"/>
                <a:cs typeface="Arial"/>
              </a:rPr>
              <a:t>tf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ail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dirty="0">
                <a:latin typeface="Courier New"/>
                <a:cs typeface="Courier New"/>
              </a:rPr>
              <a:t>redhat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Courier New"/>
                <a:cs typeface="Courier New"/>
              </a:rPr>
              <a:t>windows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c.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Processor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Kernel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FQ</a:t>
            </a:r>
            <a:r>
              <a:rPr sz="4400" dirty="0">
                <a:latin typeface="Arial"/>
                <a:cs typeface="Arial"/>
              </a:rPr>
              <a:t>DNs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Cloud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(EC2</a:t>
            </a:r>
            <a:r>
              <a:rPr sz="4400" spc="-5" dirty="0">
                <a:latin typeface="Arial"/>
                <a:cs typeface="Arial"/>
              </a:rPr>
              <a:t>,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Azure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Rackspace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c)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indows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device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drivers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more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76067"/>
          </a:xfrm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S</a:t>
            </a:r>
            <a:r>
              <a:rPr sz="5600" dirty="0"/>
              <a:t>ho</a:t>
            </a:r>
            <a:r>
              <a:rPr sz="5600" spc="10" dirty="0"/>
              <a:t>w</a:t>
            </a:r>
            <a:r>
              <a:rPr sz="5600" dirty="0"/>
              <a:t> </a:t>
            </a:r>
            <a:r>
              <a:rPr sz="5600" spc="5" dirty="0"/>
              <a:t>a</a:t>
            </a:r>
            <a:r>
              <a:rPr sz="5600" dirty="0"/>
              <a:t>p</a:t>
            </a:r>
            <a:r>
              <a:rPr sz="5600" spc="5" dirty="0"/>
              <a:t>ac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spc="-5" dirty="0"/>
              <a:t>.</a:t>
            </a:r>
            <a:r>
              <a:rPr sz="5600" spc="15" dirty="0"/>
              <a:t>m</a:t>
            </a:r>
            <a:r>
              <a:rPr sz="5600" dirty="0"/>
              <a:t>odu</a:t>
            </a:r>
            <a:r>
              <a:rPr sz="5600" spc="-5" dirty="0"/>
              <a:t>l</a:t>
            </a:r>
            <a:r>
              <a:rPr sz="5600" spc="5" dirty="0"/>
              <a:t>es</a:t>
            </a:r>
            <a:r>
              <a:rPr sz="5600" dirty="0"/>
              <a:t> </a:t>
            </a:r>
            <a:r>
              <a:rPr lang="en-US" sz="5600" spc="5" dirty="0"/>
              <a:t>A</a:t>
            </a:r>
            <a:r>
              <a:rPr sz="5600" spc="5" dirty="0" smtClean="0"/>
              <a:t>ttr</a:t>
            </a:r>
            <a:r>
              <a:rPr sz="5600" spc="-5" dirty="0" smtClean="0"/>
              <a:t>i</a:t>
            </a:r>
            <a:r>
              <a:rPr sz="5600" dirty="0" smtClean="0"/>
              <a:t>bu</a:t>
            </a:r>
            <a:r>
              <a:rPr sz="5600" spc="5" dirty="0" smtClean="0"/>
              <a:t>tes</a:t>
            </a:r>
            <a:endParaRPr sz="560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apache.modules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apache.modules: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shared: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auth_basic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auth_digest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authn_file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static: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core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mpm_prefork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lugi</a:t>
            </a:r>
            <a:r>
              <a:rPr spc="-5" dirty="0"/>
              <a:t>n </a:t>
            </a:r>
            <a:r>
              <a:rPr dirty="0"/>
              <a:t>De</a:t>
            </a:r>
            <a:r>
              <a:rPr spc="-10" dirty="0"/>
              <a:t>buggin</a:t>
            </a:r>
            <a:r>
              <a:rPr spc="-5" dirty="0"/>
              <a:t>g </a:t>
            </a:r>
            <a:r>
              <a:rPr dirty="0"/>
              <a:t>N</a:t>
            </a:r>
            <a:r>
              <a:rPr spc="-10" dirty="0"/>
              <a:t>o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751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Ohai</a:t>
            </a:r>
            <a:r>
              <a:rPr sz="4800" spc="-10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wil</a:t>
            </a:r>
            <a:r>
              <a:rPr sz="4800" dirty="0">
                <a:latin typeface="Arial"/>
                <a:cs typeface="Arial"/>
              </a:rPr>
              <a:t>l</a:t>
            </a:r>
            <a:r>
              <a:rPr sz="4800" spc="10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igno</a:t>
            </a:r>
            <a:r>
              <a:rPr sz="4800" b="1" dirty="0">
                <a:latin typeface="Arial"/>
                <a:cs typeface="Arial"/>
              </a:rPr>
              <a:t>re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fa</a:t>
            </a:r>
            <a:r>
              <a:rPr sz="4800" b="1" spc="-10" dirty="0">
                <a:latin typeface="Arial"/>
                <a:cs typeface="Arial"/>
              </a:rPr>
              <a:t>ilu</a:t>
            </a:r>
            <a:r>
              <a:rPr sz="4800" b="1" dirty="0">
                <a:latin typeface="Arial"/>
                <a:cs typeface="Arial"/>
              </a:rPr>
              <a:t>res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exce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</a:t>
            </a:r>
            <a:endParaRPr sz="4800" dirty="0">
              <a:latin typeface="Arial"/>
              <a:cs typeface="Arial"/>
            </a:endParaRPr>
          </a:p>
          <a:p>
            <a:pPr marL="393700" marR="3873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early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phase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probably why</a:t>
            </a:r>
          </a:p>
          <a:p>
            <a:pPr marL="393700" marR="10814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95" dirty="0">
                <a:latin typeface="Arial"/>
                <a:cs typeface="Arial"/>
              </a:rPr>
              <a:t>W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dirty="0">
                <a:latin typeface="Arial"/>
                <a:cs typeface="Arial"/>
              </a:rPr>
              <a:t>efe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ve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360" dirty="0">
                <a:latin typeface="Arial"/>
                <a:cs typeface="Arial"/>
              </a:rPr>
              <a:t>y</a:t>
            </a:r>
            <a:r>
              <a:rPr sz="4800" b="1" spc="-5" dirty="0">
                <a:latin typeface="Arial"/>
                <a:cs typeface="Arial"/>
              </a:rPr>
              <a:t>.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h</a:t>
            </a:r>
            <a:r>
              <a:rPr sz="4800" b="1" dirty="0">
                <a:latin typeface="Arial"/>
                <a:cs typeface="Arial"/>
              </a:rPr>
              <a:t>eck</a:t>
            </a:r>
            <a:r>
              <a:rPr sz="4800" b="1" spc="-5" dirty="0">
                <a:latin typeface="Arial"/>
                <a:cs typeface="Arial"/>
              </a:rPr>
              <a:t> 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5" dirty="0">
                <a:latin typeface="Arial"/>
                <a:cs typeface="Arial"/>
              </a:rPr>
              <a:t>l </a:t>
            </a:r>
            <a:r>
              <a:rPr sz="4800" b="1" dirty="0">
                <a:latin typeface="Arial"/>
                <a:cs typeface="Arial"/>
              </a:rPr>
              <a:t>err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 c</a:t>
            </a:r>
            <a:r>
              <a:rPr sz="4800" b="1" spc="-10" dirty="0">
                <a:latin typeface="Arial"/>
                <a:cs typeface="Arial"/>
              </a:rPr>
              <a:t>ondi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H</a:t>
            </a:r>
            <a:r>
              <a:rPr spc="-10" dirty="0"/>
              <a:t>in</a:t>
            </a:r>
            <a:r>
              <a:rPr dirty="0"/>
              <a:t>ts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5247619" cy="518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2174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 </a:t>
            </a:r>
            <a:r>
              <a:rPr sz="4800" spc="-5" dirty="0">
                <a:latin typeface="Arial"/>
                <a:cs typeface="Arial"/>
              </a:rPr>
              <a:t>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says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shouldn</a:t>
            </a:r>
            <a:r>
              <a:rPr sz="4800" spc="-5" dirty="0">
                <a:latin typeface="Arial"/>
                <a:cs typeface="Arial"/>
              </a:rPr>
              <a:t>'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impossible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reliably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whe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 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108648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placing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emp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documen</a:t>
            </a:r>
            <a:r>
              <a:rPr sz="4800" spc="-5" dirty="0">
                <a:latin typeface="Arial"/>
                <a:cs typeface="Arial"/>
              </a:rPr>
              <a:t>t (</a:t>
            </a:r>
            <a:r>
              <a:rPr sz="4800" dirty="0">
                <a:latin typeface="Courier New"/>
                <a:cs typeface="Courier New"/>
              </a:rPr>
              <a:t>"{}"</a:t>
            </a:r>
            <a:r>
              <a:rPr sz="4800" dirty="0">
                <a:latin typeface="Arial"/>
                <a:cs typeface="Arial"/>
              </a:rPr>
              <a:t>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</a:p>
          <a:p>
            <a:pPr marL="393700">
              <a:lnSpc>
                <a:spcPts val="5415"/>
              </a:lnSpc>
            </a:pPr>
            <a:r>
              <a:rPr sz="4800" dirty="0">
                <a:latin typeface="Courier New"/>
                <a:cs typeface="Courier New"/>
              </a:rPr>
              <a:t>/etc/chef/ohai/hints/ec2.json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5166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9608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slowly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orms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save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95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 clien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S</a:t>
            </a:r>
            <a:r>
              <a:rPr spc="-10" dirty="0"/>
              <a:t>u</a:t>
            </a:r>
            <a:r>
              <a:rPr dirty="0"/>
              <a:t>ccess</a:t>
            </a:r>
            <a:r>
              <a:rPr spc="-5" dirty="0"/>
              <a:t> </a:t>
            </a:r>
            <a:r>
              <a:rPr dirty="0"/>
              <a:t>Cr</a:t>
            </a:r>
            <a:r>
              <a:rPr spc="-10" dirty="0"/>
              <a:t>i</a:t>
            </a:r>
            <a:r>
              <a:rPr dirty="0"/>
              <a:t>ter</a:t>
            </a:r>
            <a:r>
              <a:rPr spc="-10" dirty="0"/>
              <a:t>i</a:t>
            </a:r>
            <a:r>
              <a:rPr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35125" cy="427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LD</a:t>
            </a:r>
            <a:r>
              <a:rPr sz="4800" spc="-5" dirty="0">
                <a:latin typeface="Arial"/>
                <a:cs typeface="Arial"/>
              </a:rPr>
              <a:t>AP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spc="-5" dirty="0">
                <a:latin typeface="Arial"/>
                <a:cs typeface="Arial"/>
              </a:rPr>
              <a:t>Ac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 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ains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housands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user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accoun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slowing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12719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Passwd 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22362" y="3804920"/>
            <a:ext cx="2021205" cy="452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2050" dirty="0">
              <a:latin typeface="Courier New"/>
              <a:cs typeface="Courier New"/>
            </a:endParaRPr>
          </a:p>
          <a:p>
            <a:pPr marL="621665" indent="-311150"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etc.passwd: abrt: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shell: 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adm: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  <a:spcBef>
                <a:spcPts val="100"/>
              </a:spcBef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shell: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143523" y="4719320"/>
            <a:ext cx="139954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/etc/abrt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43523" y="5328920"/>
            <a:ext cx="2021205" cy="269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/sbin/nologin 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R="769620">
              <a:lnSpc>
                <a:spcPts val="24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/var/adm </a:t>
            </a:r>
            <a:r>
              <a:rPr sz="2050" spc="-10" dirty="0" err="1">
                <a:solidFill>
                  <a:srgbClr val="FFFFFF"/>
                </a:solidFill>
                <a:latin typeface="Courier New"/>
                <a:cs typeface="Courier New"/>
              </a:rPr>
              <a:t>adm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325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75"/>
              </a:spcBef>
            </a:pP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/sbin/nologin 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etc.passwd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etc.passwd: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abrt: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dir:   /etc/abrt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gecos: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gid:  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shell: /sbin/nologin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uid: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adm: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dir:   /var/adm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838200" y="2247900"/>
            <a:ext cx="14630400" cy="666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200" y="2247900"/>
            <a:ext cx="14630400" cy="6667500"/>
          </a:xfrm>
          <a:custGeom>
            <a:avLst/>
            <a:gdLst/>
            <a:ahLst/>
            <a:cxnLst/>
            <a:rect l="l" t="t" r="r" b="b"/>
            <a:pathLst>
              <a:path w="14630400" h="6667500">
                <a:moveTo>
                  <a:pt x="0" y="0"/>
                </a:moveTo>
                <a:lnTo>
                  <a:pt x="14630400" y="0"/>
                </a:lnTo>
                <a:lnTo>
                  <a:pt x="14630400" y="6667500"/>
                </a:lnTo>
                <a:lnTo>
                  <a:pt x="0" y="666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52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name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"base"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description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"Base Server Role"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run_list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"recipe[chef-client::delete_validation]"</a:t>
            </a:r>
            <a:r>
              <a:rPr lang="en-US" sz="3200" dirty="0" smtClean="0">
                <a:latin typeface="Inconsolata"/>
                <a:cs typeface="Inconsolata"/>
              </a:rPr>
              <a:t>,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"recipe[chef-client...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default_attributes(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"chef_client"</a:t>
            </a:r>
            <a:r>
              <a:rPr lang="en-US" sz="3200" dirty="0" smtClean="0">
                <a:latin typeface="Inconsolata"/>
                <a:cs typeface="Inconsolata"/>
              </a:rPr>
              <a:t> 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"config"</a:t>
            </a:r>
            <a:r>
              <a:rPr lang="en-US" sz="3200" dirty="0" smtClean="0">
                <a:latin typeface="Inconsolata"/>
                <a:cs typeface="Inconsolata"/>
              </a:rPr>
              <a:t> 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"log_level"</a:t>
            </a:r>
            <a:r>
              <a:rPr lang="en-US" sz="3200" dirty="0" smtClean="0">
                <a:latin typeface="Inconsolata"/>
                <a:cs typeface="Inconsolata"/>
              </a:rPr>
              <a:t> =&gt;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":info"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},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"ohai" </a:t>
            </a:r>
            <a:r>
              <a:rPr lang="en-US" sz="3200" dirty="0" smtClean="0">
                <a:latin typeface="Inconsolata"/>
                <a:cs typeface="Inconsolata"/>
              </a:rPr>
              <a:t>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"disabled_plugins"</a:t>
            </a:r>
            <a:r>
              <a:rPr lang="en-US" sz="3200" dirty="0" smtClean="0">
                <a:latin typeface="Inconsolata"/>
                <a:cs typeface="Inconsolata"/>
              </a:rPr>
              <a:t> =&gt; [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":Passwd"</a:t>
            </a:r>
            <a:r>
              <a:rPr lang="en-US" sz="3200" dirty="0" smtClean="0">
                <a:latin typeface="Inconsolata"/>
                <a:cs typeface="Inconsolata"/>
              </a:rPr>
              <a:t> ]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})</a:t>
            </a:r>
          </a:p>
        </p:txBody>
      </p:sp>
      <p:sp>
        <p:nvSpPr>
          <p:cNvPr id="56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roles/base.rb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12800" y="6400800"/>
            <a:ext cx="15087600" cy="19812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role from file base.rb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Updated Role base!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47762" y="3822700"/>
            <a:ext cx="20828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Starting resolving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205505" y="3822700"/>
            <a:ext cx="9398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48696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Client,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77800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version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06905" y="3822700"/>
            <a:ext cx="16262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11.12.4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34143" y="4279900"/>
            <a:ext cx="52844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21458" y="4279900"/>
            <a:ext cx="52838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["apache::ohai_plugin", "chef-client"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"ntp",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7762" y="4737100"/>
            <a:ext cx="756983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"chef-client::delete_validation",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47762" y="5194300"/>
            <a:ext cx="162560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"motd",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Running Running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76867" y="5194300"/>
            <a:ext cx="414147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"apache"]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 marR="233679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handlers: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handler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complete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47762" y="7480300"/>
            <a:ext cx="48266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finished,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7800" y="7480300"/>
            <a:ext cx="29978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1/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resources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78734" y="74803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updated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207839" y="7480300"/>
            <a:ext cx="32264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9.690084663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 &amp;&amp;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Starting Chef Client, version 11.12.4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resolving cookbooks for run list: ["apache::ohai_plugin", "chef-client::delete_validation", "chef-client", "ntp", "motd", "users", "apache"]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Running handlers: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Running handlers complete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Chef Client finished, 1/4 resources updated in 9.690084663 seconds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etc.passwd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etc.passwd: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023215" cy="6314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specialized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box</a:t>
            </a:r>
            <a:r>
              <a:rPr lang="en-US" sz="4400" dirty="0" smtClean="0">
                <a:latin typeface="Arial"/>
                <a:cs typeface="Arial"/>
              </a:rPr>
              <a:t>"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Example</a:t>
            </a:r>
            <a:r>
              <a:rPr sz="4400" spc="-5" dirty="0">
                <a:latin typeface="Arial"/>
                <a:cs typeface="Arial"/>
              </a:rPr>
              <a:t>s:</a:t>
            </a:r>
            <a:endParaRPr sz="4400" dirty="0">
              <a:latin typeface="Arial"/>
              <a:cs typeface="Arial"/>
            </a:endParaRPr>
          </a:p>
          <a:p>
            <a:pPr marL="812800" marR="13843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abou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some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daemon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expose</a:t>
            </a:r>
          </a:p>
          <a:p>
            <a:pPr marL="812800" marR="508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Hardware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inven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x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ernal 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(BMC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PM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Remedy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ARS?)</a:t>
            </a:r>
          </a:p>
          <a:p>
            <a:pPr marL="812800" marR="10541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-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he-cheap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g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dirty="0">
                <a:latin typeface="Arial"/>
                <a:cs typeface="Arial"/>
              </a:rPr>
              <a:t>shove ne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/>
              <a:t>D</a:t>
            </a:r>
            <a:r>
              <a:rPr lang="en-US" spc="-10" dirty="0"/>
              <a:t>i</a:t>
            </a:r>
            <a:r>
              <a:rPr lang="en-US" dirty="0"/>
              <a:t>sa</a:t>
            </a:r>
            <a:r>
              <a:rPr lang="en-US" spc="-10" dirty="0"/>
              <a:t>bl</a:t>
            </a:r>
            <a:r>
              <a:rPr lang="en-US" dirty="0"/>
              <a:t>e</a:t>
            </a:r>
            <a:r>
              <a:rPr lang="en-US" spc="-5" dirty="0"/>
              <a:t> </a:t>
            </a:r>
            <a:r>
              <a:rPr lang="en-US" dirty="0"/>
              <a:t>:Pass</a:t>
            </a:r>
            <a:r>
              <a:rPr lang="en-US" spc="-10" dirty="0"/>
              <a:t>w</a:t>
            </a:r>
            <a:r>
              <a:rPr lang="en-US" spc="-5" dirty="0"/>
              <a:t>d </a:t>
            </a:r>
            <a:r>
              <a:rPr lang="en-US" spc="-10" dirty="0"/>
              <a:t>Plugi</a:t>
            </a:r>
            <a:r>
              <a:rPr lang="en-US" spc="-5" dirty="0"/>
              <a:t>n</a:t>
            </a:r>
            <a:endParaRPr spc="-5" dirty="0"/>
          </a:p>
        </p:txBody>
      </p:sp>
      <p:sp>
        <p:nvSpPr>
          <p:cNvPr id="44" name="object 44"/>
          <p:cNvSpPr txBox="1"/>
          <p:nvPr/>
        </p:nvSpPr>
        <p:spPr>
          <a:xfrm>
            <a:off x="1122362" y="7157720"/>
            <a:ext cx="4819015" cy="86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311150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Dir.glob(File.join("/etc/chef", </a:t>
            </a: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Chef::Config.from_file(conf)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97527" y="7157720"/>
            <a:ext cx="171005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"client.d",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63214" y="7157720"/>
            <a:ext cx="357632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"*.rb")).eac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2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o |conf|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chef@node1:~$ sudo cat /etc/chef/client.rb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chef_server_url "https://api.opscode.com/organizations/intermediate050614"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validations_client_name "intermediate050614-validator"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verify_api_cert true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node_name "node1"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Ohai::Config[:plugin_path] &lt;&lt; "/etc/chef/ohai_plugins"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Ohai::Config[:disabled_plugins] = [:Passwd]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Dir.glob[File.join("/etc/chef", "client.d", "*.rb")].each do |conf|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Chef::Config.from_file(conf)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2800" y="6400800"/>
            <a:ext cx="14554200" cy="762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spc="-135" dirty="0"/>
              <a:t>T</a:t>
            </a:r>
            <a:r>
              <a:rPr spc="-10" dirty="0"/>
              <a:t>ip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Ex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Arial"/>
                <a:cs typeface="Arial"/>
              </a:rPr>
              <a:t>whi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 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ckb</a:t>
            </a:r>
            <a:r>
              <a:rPr sz="4800" u="heavy" spc="-5" dirty="0">
                <a:latin typeface="Arial"/>
                <a:cs typeface="Arial"/>
                <a:hlinkClick r:id="rId2"/>
              </a:rPr>
              <a:t>k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i</a:t>
            </a:r>
            <a:r>
              <a:rPr sz="4800" u="heavy" spc="-10" dirty="0">
                <a:latin typeface="Arial"/>
                <a:cs typeface="Arial"/>
                <a:hlinkClick r:id="rId2"/>
              </a:rPr>
              <a:t>t/</a:t>
            </a:r>
            <a:r>
              <a:rPr sz="4800" u="heavy" dirty="0">
                <a:latin typeface="Arial"/>
                <a:cs typeface="Arial"/>
                <a:hlinkClick r:id="rId2"/>
              </a:rPr>
              <a:t>whi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eli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-node-a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rs</a:t>
            </a:r>
            <a:endParaRPr sz="4800" dirty="0">
              <a:latin typeface="Arial"/>
              <a:cs typeface="Arial"/>
            </a:endParaRPr>
          </a:p>
          <a:p>
            <a:pPr marL="812800" marR="635635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Minimize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amoun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sending across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(&gt;10</a:t>
            </a:r>
            <a:r>
              <a:rPr sz="4800" spc="-10" dirty="0">
                <a:latin typeface="Arial"/>
                <a:cs typeface="Arial"/>
              </a:rPr>
              <a:t>,</a:t>
            </a:r>
            <a:r>
              <a:rPr sz="4800" dirty="0">
                <a:latin typeface="Arial"/>
                <a:cs typeface="Arial"/>
              </a:rPr>
              <a:t>000)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cs: 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671675" cy="3819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3092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invoke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alled?</a:t>
            </a:r>
          </a:p>
          <a:p>
            <a:pPr marL="393700" indent="-381000">
              <a:lnSpc>
                <a:spcPts val="563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ts val="5630"/>
              </a:lnSpc>
            </a:pP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spc="-5" dirty="0">
                <a:latin typeface="Inconsolata"/>
                <a:cs typeface="Inconsolata"/>
              </a:rPr>
              <a:t>Ohai.plugin(:name</a:t>
            </a:r>
            <a:r>
              <a:rPr sz="4800" dirty="0">
                <a:latin typeface="Inconsolata"/>
                <a:cs typeface="Inconsolata"/>
              </a:rPr>
              <a:t>)</a:t>
            </a:r>
            <a:r>
              <a:rPr sz="4800" spc="5" dirty="0">
                <a:latin typeface="Inconsolata"/>
                <a:cs typeface="Inconsolata"/>
              </a:rPr>
              <a:t> </a:t>
            </a:r>
            <a:r>
              <a:rPr sz="4800" dirty="0">
                <a:latin typeface="Inconsolata"/>
                <a:cs typeface="Inconsolata"/>
              </a:rPr>
              <a:t>do</a:t>
            </a: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dirty="0">
                <a:latin typeface="Arial"/>
                <a:cs typeface="Arial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Ohai!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699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can’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be changed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componen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beginning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Many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enabled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de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aul</a:t>
            </a:r>
            <a:r>
              <a:rPr sz="4400" spc="-10" dirty="0" smtClean="0">
                <a:latin typeface="Arial"/>
                <a:cs typeface="Arial"/>
              </a:rPr>
              <a:t>t</a:t>
            </a:r>
            <a:endParaRPr lang="en-US" sz="4400" spc="-5" dirty="0">
              <a:latin typeface="Arial"/>
              <a:cs typeface="Arial"/>
            </a:endParaRP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5" dirty="0" smtClean="0">
                <a:latin typeface="Arial"/>
                <a:cs typeface="Arial"/>
              </a:rPr>
              <a:t>Plugins can be disabled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Loading and Disabling Plugins</a:t>
            </a:r>
            <a:endParaRPr spc="-1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227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The /</a:t>
            </a:r>
            <a:r>
              <a:rPr lang="en-US" sz="4400" spc="-10" dirty="0" err="1" smtClean="0">
                <a:latin typeface="Arial"/>
                <a:cs typeface="Arial"/>
              </a:rPr>
              <a:t>etc</a:t>
            </a:r>
            <a:r>
              <a:rPr lang="en-US" sz="4400" spc="-10" dirty="0" smtClean="0">
                <a:latin typeface="Arial"/>
                <a:cs typeface="Arial"/>
              </a:rPr>
              <a:t>/chef/</a:t>
            </a:r>
            <a:r>
              <a:rPr lang="en-US" sz="4400" spc="-10" dirty="0" err="1" smtClean="0">
                <a:latin typeface="Arial"/>
                <a:cs typeface="Arial"/>
              </a:rPr>
              <a:t>client.rb</a:t>
            </a:r>
            <a:r>
              <a:rPr lang="en-US" sz="4400" spc="-10" dirty="0" smtClean="0">
                <a:latin typeface="Arial"/>
                <a:cs typeface="Arial"/>
              </a:rPr>
              <a:t> file manages which additional plugins are loaded and the plugins to disable.</a:t>
            </a: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10" dirty="0" smtClean="0">
              <a:latin typeface="Arial"/>
              <a:cs typeface="Arial"/>
            </a:endParaRP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This file is maintained by the chef-client cookbook's </a:t>
            </a:r>
            <a:r>
              <a:rPr lang="en-US" sz="4400" spc="-10" dirty="0" err="1" smtClean="0">
                <a:latin typeface="Arial"/>
                <a:cs typeface="Arial"/>
              </a:rPr>
              <a:t>config</a:t>
            </a:r>
            <a:r>
              <a:rPr lang="en-US" sz="4400" spc="-10" dirty="0" smtClean="0">
                <a:latin typeface="Arial"/>
                <a:cs typeface="Arial"/>
              </a:rPr>
              <a:t> recipe.</a:t>
            </a:r>
          </a:p>
        </p:txBody>
      </p:sp>
    </p:spTree>
    <p:extLst>
      <p:ext uri="{BB962C8B-B14F-4D97-AF65-F5344CB8AC3E}">
        <p14:creationId xmlns:p14="http://schemas.microsoft.com/office/powerpoint/2010/main" val="40571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9235"/>
          </a:xfrm>
          <a:prstGeom prst="rect">
            <a:avLst/>
          </a:prstGeom>
        </p:spPr>
        <p:txBody>
          <a:bodyPr vert="horz" wrap="square" lIns="0" tIns="6752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00" spc="-5" dirty="0"/>
              <a:t>Exam</a:t>
            </a:r>
            <a:r>
              <a:rPr sz="6700" spc="-10" dirty="0"/>
              <a:t>inin</a:t>
            </a:r>
            <a:r>
              <a:rPr sz="6700" spc="-5" dirty="0"/>
              <a:t>g t</a:t>
            </a:r>
            <a:r>
              <a:rPr sz="6700" spc="-10" dirty="0"/>
              <a:t>h</a:t>
            </a:r>
            <a:r>
              <a:rPr sz="6700" spc="-5" dirty="0"/>
              <a:t>e c</a:t>
            </a:r>
            <a:r>
              <a:rPr sz="6700" spc="-10" dirty="0"/>
              <a:t>h</a:t>
            </a:r>
            <a:r>
              <a:rPr sz="6700" spc="-5" dirty="0"/>
              <a:t>ef-c</a:t>
            </a:r>
            <a:r>
              <a:rPr sz="6700" spc="-10" dirty="0"/>
              <a:t>li</a:t>
            </a:r>
            <a:r>
              <a:rPr sz="6700" spc="-5" dirty="0"/>
              <a:t>e</a:t>
            </a:r>
            <a:r>
              <a:rPr sz="6700" spc="-10" dirty="0"/>
              <a:t>n</a:t>
            </a:r>
            <a:r>
              <a:rPr sz="6700" spc="-5" dirty="0"/>
              <a:t>t </a:t>
            </a:r>
            <a:r>
              <a:rPr lang="en-US" sz="6700" spc="-5" dirty="0" smtClean="0"/>
              <a:t>C</a:t>
            </a:r>
            <a:r>
              <a:rPr sz="6700" spc="-10" dirty="0" smtClean="0"/>
              <a:t>oo</a:t>
            </a:r>
            <a:r>
              <a:rPr sz="6700" spc="-5" dirty="0" smtClean="0"/>
              <a:t>k</a:t>
            </a:r>
            <a:r>
              <a:rPr sz="6700" spc="-10" dirty="0" smtClean="0"/>
              <a:t>boo</a:t>
            </a:r>
            <a:r>
              <a:rPr sz="6700" spc="-5" dirty="0" smtClean="0"/>
              <a:t>k</a:t>
            </a:r>
            <a:endParaRPr sz="67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95375" cy="60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'</a:t>
            </a:r>
            <a:r>
              <a:rPr sz="4400" dirty="0">
                <a:latin typeface="Arial"/>
                <a:cs typeface="Arial"/>
              </a:rPr>
              <a:t>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already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recipes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-clien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 smtClean="0">
                <a:latin typeface="Arial"/>
                <a:cs typeface="Arial"/>
              </a:rPr>
              <a:t>cookbook</a:t>
            </a:r>
            <a:endParaRPr lang="en-US" sz="4400" dirty="0" smtClean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 smtClean="0">
                <a:latin typeface="Courier New"/>
                <a:cs typeface="Courier New"/>
              </a:rPr>
              <a:t>chef</a:t>
            </a:r>
            <a:r>
              <a:rPr sz="4400" dirty="0">
                <a:latin typeface="Courier New"/>
                <a:cs typeface="Courier New"/>
              </a:rPr>
              <a:t>-client::service</a:t>
            </a:r>
          </a:p>
          <a:p>
            <a:pPr marL="812800">
              <a:lnSpc>
                <a:spcPct val="100000"/>
              </a:lnSpc>
              <a:spcBef>
                <a:spcPts val="165"/>
              </a:spcBef>
            </a:pPr>
            <a:r>
              <a:rPr sz="4400" dirty="0">
                <a:latin typeface="Arial"/>
                <a:cs typeface="Arial"/>
              </a:rPr>
              <a:t>(via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chef-client::defaul</a:t>
            </a:r>
            <a:r>
              <a:rPr sz="4400" spc="-5" dirty="0">
                <a:latin typeface="Courier New"/>
                <a:cs typeface="Courier New"/>
              </a:rPr>
              <a:t>t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r>
              <a:rPr sz="44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400" dirty="0">
                <a:latin typeface="Courier New"/>
                <a:cs typeface="Courier New"/>
              </a:rPr>
              <a:t>chef-client::</a:t>
            </a:r>
            <a:r>
              <a:rPr sz="4400" dirty="0" smtClean="0">
                <a:latin typeface="Courier New"/>
                <a:cs typeface="Courier New"/>
              </a:rPr>
              <a:t>delete_validation</a:t>
            </a:r>
            <a:endParaRPr lang="en-US" sz="4400" dirty="0">
              <a:latin typeface="Courier New"/>
              <a:cs typeface="Courier New"/>
            </a:endParaRP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dirty="0" smtClean="0">
                <a:latin typeface="Arial"/>
                <a:cs typeface="Arial"/>
              </a:rPr>
              <a:t>Let us look </a:t>
            </a:r>
            <a:r>
              <a:rPr lang="en-US" sz="4400" dirty="0">
                <a:latin typeface="Arial"/>
                <a:cs typeface="Arial"/>
              </a:rPr>
              <a:t>at the </a:t>
            </a:r>
            <a:r>
              <a:rPr lang="en-US" sz="4400" dirty="0">
                <a:latin typeface="Courier New"/>
                <a:cs typeface="Courier New"/>
              </a:rPr>
              <a:t>chef-client::</a:t>
            </a:r>
            <a:r>
              <a:rPr lang="en-US" sz="4400" dirty="0" err="1">
                <a:latin typeface="Courier New"/>
                <a:cs typeface="Courier New"/>
              </a:rPr>
              <a:t>config</a:t>
            </a:r>
            <a:r>
              <a:rPr lang="en-US" sz="4400" dirty="0">
                <a:latin typeface="Arial"/>
                <a:cs typeface="Arial"/>
              </a:rPr>
              <a:t> recipe.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098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-90" dirty="0"/>
              <a:t>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f-c</a:t>
            </a:r>
            <a:r>
              <a:rPr sz="5450" dirty="0"/>
              <a:t>li</a:t>
            </a:r>
            <a:r>
              <a:rPr sz="5450" spc="10" dirty="0"/>
              <a:t>e</a:t>
            </a:r>
            <a:r>
              <a:rPr sz="5450" spc="5" dirty="0"/>
              <a:t>nt::conf</a:t>
            </a:r>
            <a:r>
              <a:rPr sz="5450" dirty="0"/>
              <a:t>i</a:t>
            </a:r>
            <a:r>
              <a:rPr sz="5450" spc="10" dirty="0"/>
              <a:t>g</a:t>
            </a:r>
            <a:r>
              <a:rPr sz="5450" dirty="0"/>
              <a:t> </a:t>
            </a:r>
            <a:r>
              <a:rPr lang="en-US" sz="5450" dirty="0" smtClean="0"/>
              <a:t>R</a:t>
            </a:r>
            <a:r>
              <a:rPr sz="5450" spc="10" dirty="0" smtClean="0"/>
              <a:t>ec</a:t>
            </a:r>
            <a:r>
              <a:rPr sz="5450" dirty="0" smtClean="0"/>
              <a:t>i</a:t>
            </a:r>
            <a:r>
              <a:rPr sz="5450" spc="5" dirty="0" smtClean="0"/>
              <a:t>p</a:t>
            </a:r>
            <a:r>
              <a:rPr sz="5450" spc="10" dirty="0" smtClean="0"/>
              <a:t>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>
                <a:latin typeface="Inconsolata"/>
                <a:cs typeface="Inconsolata"/>
              </a:rPr>
              <a:t>template "#{node["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"]["</a:t>
            </a:r>
            <a:r>
              <a:rPr lang="en-US" sz="2800" dirty="0" err="1">
                <a:latin typeface="Inconsolata"/>
                <a:cs typeface="Inconsolata"/>
              </a:rPr>
              <a:t>conf_dir</a:t>
            </a:r>
            <a:r>
              <a:rPr lang="en-US" sz="2800" dirty="0">
                <a:latin typeface="Inconsolata"/>
                <a:cs typeface="Inconsolata"/>
              </a:rPr>
              <a:t>"]}/</a:t>
            </a:r>
            <a:r>
              <a:rPr lang="en-US" sz="2800" dirty="0" err="1">
                <a:latin typeface="Inconsolata"/>
                <a:cs typeface="Inconsolata"/>
              </a:rPr>
              <a:t>client.rb</a:t>
            </a:r>
            <a:r>
              <a:rPr lang="en-US" sz="2800" dirty="0">
                <a:latin typeface="Inconsolata"/>
                <a:cs typeface="Inconsolata"/>
              </a:rPr>
              <a:t>" do</a:t>
            </a:r>
          </a:p>
          <a:p>
            <a:r>
              <a:rPr lang="en-US" sz="2800" dirty="0">
                <a:latin typeface="Inconsolata"/>
                <a:cs typeface="Inconsolata"/>
              </a:rPr>
              <a:t>  source '</a:t>
            </a:r>
            <a:r>
              <a:rPr lang="en-US" sz="2800" dirty="0" err="1">
                <a:latin typeface="Inconsolata"/>
                <a:cs typeface="Inconsolata"/>
              </a:rPr>
              <a:t>client.rb.erb</a:t>
            </a:r>
            <a:r>
              <a:rPr lang="en-US" sz="2800" dirty="0">
                <a:latin typeface="Inconsolata"/>
                <a:cs typeface="Inconsolata"/>
              </a:rPr>
              <a:t>' owner </a:t>
            </a:r>
            <a:r>
              <a:rPr lang="en-US" sz="2800" dirty="0" err="1">
                <a:latin typeface="Inconsolata"/>
                <a:cs typeface="Inconsolata"/>
              </a:rPr>
              <a:t>d_owner</a:t>
            </a:r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>
                <a:latin typeface="Inconsolata"/>
                <a:cs typeface="Inconsolata"/>
              </a:rPr>
              <a:t>  group </a:t>
            </a:r>
            <a:r>
              <a:rPr lang="en-US" sz="2800" dirty="0" err="1" smtClean="0">
                <a:latin typeface="Inconsolata"/>
                <a:cs typeface="Inconsolata"/>
              </a:rPr>
              <a:t>d_group</a:t>
            </a:r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mode </a:t>
            </a:r>
            <a:r>
              <a:rPr lang="en-US" sz="2800" dirty="0">
                <a:latin typeface="Inconsolata"/>
                <a:cs typeface="Inconsolata"/>
              </a:rPr>
              <a:t>00644</a:t>
            </a:r>
          </a:p>
          <a:p>
            <a:r>
              <a:rPr lang="en-US" sz="2800" dirty="0">
                <a:latin typeface="Inconsolata"/>
                <a:cs typeface="Inconsolata"/>
              </a:rPr>
              <a:t>  variables(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chef_config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chef_requires</a:t>
            </a:r>
            <a:r>
              <a:rPr lang="en-US" sz="2800" dirty="0">
                <a:latin typeface="Inconsolata"/>
                <a:cs typeface="Inconsolata"/>
              </a:rPr>
              <a:t> =&gt; </a:t>
            </a:r>
            <a:r>
              <a:rPr lang="en-US" sz="2800" dirty="0" err="1">
                <a:latin typeface="Inconsolata"/>
                <a:cs typeface="Inconsolata"/>
              </a:rPr>
              <a:t>chef_requires</a:t>
            </a:r>
            <a:r>
              <a:rPr lang="en-US" sz="2800" dirty="0">
                <a:latin typeface="Inconsolata"/>
                <a:cs typeface="Inconsolata"/>
              </a:rPr>
              <a:t>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ohai_disabled_plugins</a:t>
            </a:r>
            <a:r>
              <a:rPr lang="en-US" sz="2800" dirty="0">
                <a:latin typeface="Inconsolata"/>
                <a:cs typeface="Inconsolata"/>
              </a:rPr>
              <a:t>  =&gt; node['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disabled_plugins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start_handlers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start_handlers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report_handlers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report_handlers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exception_handlers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 ['</a:t>
            </a:r>
            <a:r>
              <a:rPr lang="en-US" sz="2800" dirty="0" err="1">
                <a:latin typeface="Inconsolata"/>
                <a:cs typeface="Inconsolata"/>
              </a:rPr>
              <a:t>exception_handlers</a:t>
            </a:r>
            <a:r>
              <a:rPr lang="en-US" sz="2800" dirty="0">
                <a:latin typeface="Inconsolata"/>
                <a:cs typeface="Inconsolata"/>
              </a:rPr>
              <a:t>']</a:t>
            </a:r>
          </a:p>
          <a:p>
            <a:r>
              <a:rPr lang="en-US" sz="2800" dirty="0">
                <a:latin typeface="Inconsolata"/>
                <a:cs typeface="Inconsolata"/>
              </a:rPr>
              <a:t>  )</a:t>
            </a:r>
          </a:p>
          <a:p>
            <a:r>
              <a:rPr lang="en-US" sz="2800" dirty="0">
                <a:latin typeface="Inconsolata"/>
                <a:cs typeface="Inconsolata"/>
              </a:rPr>
              <a:t>  notifies :create, '</a:t>
            </a:r>
            <a:r>
              <a:rPr lang="en-US" sz="2800" dirty="0" err="1">
                <a:latin typeface="Inconsolata"/>
                <a:cs typeface="Inconsolata"/>
              </a:rPr>
              <a:t>ruby_block</a:t>
            </a:r>
            <a:r>
              <a:rPr lang="en-US" sz="2800" dirty="0">
                <a:latin typeface="Inconsolata"/>
                <a:cs typeface="Inconsolata"/>
              </a:rPr>
              <a:t>[</a:t>
            </a:r>
            <a:r>
              <a:rPr lang="en-US" sz="2800" dirty="0" err="1">
                <a:latin typeface="Inconsolata"/>
                <a:cs typeface="Inconsolata"/>
              </a:rPr>
              <a:t>reload_client_config</a:t>
            </a:r>
            <a:r>
              <a:rPr lang="en-US" sz="2800" dirty="0">
                <a:latin typeface="Inconsolata"/>
                <a:cs typeface="Inconsolata"/>
              </a:rPr>
              <a:t>]', :immediately</a:t>
            </a:r>
          </a:p>
          <a:p>
            <a:r>
              <a:rPr lang="en-US" sz="2800" dirty="0">
                <a:latin typeface="Inconsolata"/>
                <a:cs typeface="Inconsolata"/>
              </a:rPr>
              <a:t>end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000" y="54102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recipes/config.rb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910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2984</Words>
  <Application>Microsoft Office PowerPoint</Application>
  <PresentationFormat>Custom</PresentationFormat>
  <Paragraphs>592</Paragraphs>
  <Slides>52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Courier New</vt:lpstr>
      <vt:lpstr>Gill Sans MT</vt:lpstr>
      <vt:lpstr>Inconsolata</vt:lpstr>
      <vt:lpstr>Times New Roman</vt:lpstr>
      <vt:lpstr>Office Theme</vt:lpstr>
      <vt:lpstr>Writing Ohai Plugins</vt:lpstr>
      <vt:lpstr>Lesson Objectives</vt:lpstr>
      <vt:lpstr>Running Ohai</vt:lpstr>
      <vt:lpstr>Ohai Data Collection</vt:lpstr>
      <vt:lpstr>Why Write Ohai Plugins?</vt:lpstr>
      <vt:lpstr>Ohai!</vt:lpstr>
      <vt:lpstr>Loading and Disabling Plugins</vt:lpstr>
      <vt:lpstr>Examining the chef-client Cookbook</vt:lpstr>
      <vt:lpstr>Exercise: View the chef-client::config Recipe</vt:lpstr>
      <vt:lpstr>Exercise: View the chef-client::config Recipe</vt:lpstr>
      <vt:lpstr>Exercise: Update the base role</vt:lpstr>
      <vt:lpstr>Exercise: Upload the base role</vt:lpstr>
      <vt:lpstr>Writing Ohai Plugins: Apache Modules</vt:lpstr>
      <vt:lpstr>Writing Ohai Plugins: apache.modules</vt:lpstr>
      <vt:lpstr>Installing Ohai Plugins</vt:lpstr>
      <vt:lpstr>Exercise: Download the Ohai Cookbook</vt:lpstr>
      <vt:lpstr>Exercise: Download the Ohai Cookbook</vt:lpstr>
      <vt:lpstr>Exercise: Upload the Ohai Cookbook</vt:lpstr>
      <vt:lpstr>Exercise: Inspect the Ohai Cookbook</vt:lpstr>
      <vt:lpstr>Exercise: Update apache cookbook</vt:lpstr>
      <vt:lpstr>Exercise: Update the metadata.rb</vt:lpstr>
      <vt:lpstr>Basic Ohai DSL</vt:lpstr>
      <vt:lpstr>Basic Ohai DSL</vt:lpstr>
      <vt:lpstr>Basic Ohai DSL</vt:lpstr>
      <vt:lpstr>Basic Ohai DSL</vt:lpstr>
      <vt:lpstr>Basic Ohai DSL</vt:lpstr>
      <vt:lpstr>Exercise: Create modules.rb</vt:lpstr>
      <vt:lpstr>shell_out (Mixlib::ShellOut)</vt:lpstr>
      <vt:lpstr>Exercise: Write the ohai_plugin recipe</vt:lpstr>
      <vt:lpstr>Exercise: Upload the apache cookbook</vt:lpstr>
      <vt:lpstr>Exercise: Add apache::ohai_plugin to the web role</vt:lpstr>
      <vt:lpstr>Exercise: Run chef-client</vt:lpstr>
      <vt:lpstr>Exercise: Show apache attribute</vt:lpstr>
      <vt:lpstr>Exercise: View plugin</vt:lpstr>
      <vt:lpstr>Can We Make It Better?</vt:lpstr>
      <vt:lpstr>Exercise: Refactor modules.rb</vt:lpstr>
      <vt:lpstr>Exercise: Refactor modules.rb</vt:lpstr>
      <vt:lpstr>Exercise: Upload the apache cookbook</vt:lpstr>
      <vt:lpstr>Exercise: Run chef-client</vt:lpstr>
      <vt:lpstr>Exercise: Show apache.modules Attributes</vt:lpstr>
      <vt:lpstr>Plugin Debugging Notes</vt:lpstr>
      <vt:lpstr>Ohai Hints</vt:lpstr>
      <vt:lpstr>Disabling Ohai Plugins</vt:lpstr>
      <vt:lpstr>The Problem &amp; Success Criteria</vt:lpstr>
      <vt:lpstr>Exercise: Disable :Passwd Plugin</vt:lpstr>
      <vt:lpstr>Exercise: Update the Base Role</vt:lpstr>
      <vt:lpstr>Exercise: Upload the Base Role</vt:lpstr>
      <vt:lpstr>Exercise: Disable :Passwd Plugin</vt:lpstr>
      <vt:lpstr>Exercise: Disable :Passwd Plugin</vt:lpstr>
      <vt:lpstr>Exercise: Disable :Passwd Plugin</vt:lpstr>
      <vt:lpstr>Other Tips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54</cp:revision>
  <dcterms:created xsi:type="dcterms:W3CDTF">2015-06-04T12:17:04Z</dcterms:created>
  <dcterms:modified xsi:type="dcterms:W3CDTF">2015-07-06T19:53:30Z</dcterms:modified>
</cp:coreProperties>
</file>