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32" r:id="rId2"/>
    <p:sldId id="333" r:id="rId3"/>
    <p:sldId id="334" r:id="rId4"/>
    <p:sldId id="335" r:id="rId5"/>
    <p:sldId id="336" r:id="rId6"/>
    <p:sldId id="337" r:id="rId7"/>
    <p:sldId id="388" r:id="rId8"/>
    <p:sldId id="342" r:id="rId9"/>
    <p:sldId id="343" r:id="rId10"/>
    <p:sldId id="344" r:id="rId11"/>
    <p:sldId id="338" r:id="rId12"/>
    <p:sldId id="339" r:id="rId13"/>
    <p:sldId id="340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89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52B"/>
    <a:srgbClr val="F38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>
      <p:cViewPr varScale="1">
        <p:scale>
          <a:sx n="61" d="100"/>
          <a:sy n="61" d="100"/>
        </p:scale>
        <p:origin x="-112" y="-20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51318-8D68-5D48-B2A8-DBDB95225B65}" type="datetimeFigureOut">
              <a:rPr lang="en-US" smtClean="0"/>
              <a:t>7/8/15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80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1E1CC-2B23-6B4D-ABE5-8EF9B9D1F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6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1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7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 fix the layout of this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5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1E1CC-2B23-6B4D-ABE5-8EF9B9D1FD2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3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3" name="object 41"/>
          <p:cNvSpPr txBox="1">
            <a:spLocks/>
          </p:cNvSpPr>
          <p:nvPr userDrawn="1"/>
        </p:nvSpPr>
        <p:spPr>
          <a:xfrm>
            <a:off x="7823200" y="8639628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54" name="object 41"/>
          <p:cNvSpPr txBox="1">
            <a:spLocks/>
          </p:cNvSpPr>
          <p:nvPr userDrawn="1"/>
        </p:nvSpPr>
        <p:spPr>
          <a:xfrm>
            <a:off x="7823200" y="866425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8" name="object 41"/>
          <p:cNvSpPr txBox="1">
            <a:spLocks/>
          </p:cNvSpPr>
          <p:nvPr userDrawn="1"/>
        </p:nvSpPr>
        <p:spPr>
          <a:xfrm>
            <a:off x="7823200" y="8686800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.html%23use-inline-resour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chef.io/lwrp_custom_provider_ruby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88265" y="7670800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600" dirty="0"/>
              <a:t>1</a:t>
            </a:fld>
            <a:endParaRPr sz="1600"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75" name="object 115"/>
          <p:cNvSpPr txBox="1"/>
          <p:nvPr/>
        </p:nvSpPr>
        <p:spPr>
          <a:xfrm>
            <a:off x="927100" y="4991380"/>
            <a:ext cx="11635812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4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9" name="object 41"/>
          <p:cNvSpPr txBox="1">
            <a:spLocks/>
          </p:cNvSpPr>
          <p:nvPr/>
        </p:nvSpPr>
        <p:spPr>
          <a:xfrm>
            <a:off x="7823200" y="8862877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3-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0781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cookbooks/apache/recipes/default.rb</a:t>
            </a:r>
            <a:endParaRPr lang="en-US" sz="32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0" name="object 53"/>
          <p:cNvSpPr/>
          <p:nvPr/>
        </p:nvSpPr>
        <p:spPr>
          <a:xfrm>
            <a:off x="838200" y="2387599"/>
            <a:ext cx="14630400" cy="4910071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Add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template </a:t>
            </a:r>
            <a:r>
              <a:rPr lang="en-US" sz="3200" i="1" dirty="0">
                <a:solidFill>
                  <a:srgbClr val="4F9293"/>
                </a:solidFill>
                <a:latin typeface="Courier-Oblique"/>
              </a:rPr>
              <a:t>resource for the virtual </a:t>
            </a:r>
            <a:r>
              <a:rPr lang="en-US" sz="3200" i="1" dirty="0" smtClean="0">
                <a:solidFill>
                  <a:srgbClr val="4F9293"/>
                </a:solidFill>
                <a:latin typeface="Courier-Oblique"/>
              </a:rPr>
              <a:t>host's index.html</a:t>
            </a:r>
            <a:endParaRPr lang="en-US" sz="32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source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variables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    :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)</a:t>
            </a:r>
            <a:endParaRPr lang="en-US" sz="32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31" name="object 58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25381" y="2387600"/>
            <a:ext cx="14843219" cy="2686464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135409" y="2590800"/>
            <a:ext cx="15374591" cy="22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maintainer  </a:t>
            </a:r>
            <a:r>
              <a:rPr lang="en-US" sz="2400" spc="-5" dirty="0" smtClean="0">
                <a:latin typeface="Courier New"/>
                <a:cs typeface="Courier New"/>
              </a:rPr>
              <a:t>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C8352B"/>
                </a:solidFill>
                <a:latin typeface="Courier New"/>
                <a:cs typeface="Courier New"/>
              </a:rPr>
              <a:t>apache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 </a:t>
            </a:r>
            <a:endParaRPr lang="en-US" sz="2400" spc="-5" dirty="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maintainer_email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"YOUR_EMAIL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license </a:t>
            </a:r>
            <a:r>
              <a:rPr lang="en-US" sz="2400" spc="-5" dirty="0" smtClean="0">
                <a:latin typeface="Courier New"/>
                <a:cs typeface="Courier New"/>
              </a:rPr>
              <a:t>         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Al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endParaRPr lang="en-US" sz="2400" spc="-5" dirty="0">
              <a:solidFill>
                <a:srgbClr val="C8352B"/>
              </a:solidFill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lang="en-US" sz="2400" spc="-5" dirty="0">
                <a:latin typeface="Courier New"/>
                <a:cs typeface="Courier New"/>
              </a:rPr>
              <a:t>description      </a:t>
            </a:r>
            <a:r>
              <a:rPr lang="en-US" sz="2400" spc="-5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C8352B"/>
                </a:solidFill>
                <a:latin typeface="Courier New"/>
                <a:cs typeface="Courier New"/>
              </a:rPr>
              <a:t>Installs/Configures apache"</a:t>
            </a:r>
          </a:p>
          <a:p>
            <a:pPr marL="91440" fontAlgn="t"/>
            <a:r>
              <a:rPr lang="en-US" sz="2400" spc="-5" dirty="0" smtClean="0">
                <a:latin typeface="Courier New"/>
                <a:cs typeface="Courier New"/>
              </a:rPr>
              <a:t>long_description 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.read(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400" dirty="0" smtClean="0">
                <a:solidFill>
                  <a:srgbClr val="4F7A2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.dirname(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en-US" sz="2400" spc="-5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u="heavy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spc="-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smtClean="0">
                <a:solidFill>
                  <a:srgbClr val="B51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'README.md'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>
              <a:latin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lang="en-US" sz="2400" spc="-5" dirty="0" smtClean="0">
                <a:latin typeface="Courier New"/>
                <a:cs typeface="Courier New"/>
              </a:rPr>
              <a:t>version          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0.3.0"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1"/>
            <a:ext cx="122116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 smtClean="0">
                <a:latin typeface="Courier New"/>
                <a:cs typeface="Courier New"/>
              </a:rPr>
              <a:t>cookbooks/apache/metadata.rb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Majo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Mino</a:t>
            </a:r>
            <a:r>
              <a:rPr sz="4400" spc="-265" dirty="0">
                <a:latin typeface="Arial"/>
                <a:cs typeface="Arial"/>
              </a:rPr>
              <a:t>r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Seman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265" dirty="0">
                <a:latin typeface="Arial"/>
                <a:cs typeface="Arial"/>
              </a:rPr>
              <a:t>V</a:t>
            </a:r>
            <a:r>
              <a:rPr sz="4400" dirty="0">
                <a:latin typeface="Arial"/>
                <a:cs typeface="Arial"/>
              </a:rPr>
              <a:t>ersioning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Poli</a:t>
            </a:r>
            <a:r>
              <a:rPr sz="4400" spc="-5" dirty="0">
                <a:latin typeface="Arial"/>
                <a:cs typeface="Arial"/>
              </a:rPr>
              <a:t>cy: </a:t>
            </a:r>
            <a:r>
              <a:rPr sz="4400" u="heavy" dirty="0">
                <a:latin typeface="Arial"/>
                <a:cs typeface="Arial"/>
                <a:hlinkClick r:id="rId4"/>
              </a:rPr>
              <a:t>h</a:t>
            </a:r>
            <a:r>
              <a:rPr sz="4400" u="heavy" spc="-10" dirty="0">
                <a:latin typeface="Arial"/>
                <a:cs typeface="Arial"/>
                <a:hlinkClick r:id="rId4"/>
              </a:rPr>
              <a:t>tt</a:t>
            </a:r>
            <a:r>
              <a:rPr sz="4400" u="heavy" dirty="0">
                <a:latin typeface="Arial"/>
                <a:cs typeface="Arial"/>
                <a:hlinkClick r:id="rId4"/>
              </a:rPr>
              <a:t>p</a:t>
            </a:r>
            <a:r>
              <a:rPr sz="4400" u="heavy" spc="-10" dirty="0">
                <a:latin typeface="Arial"/>
                <a:cs typeface="Arial"/>
                <a:hlinkClick r:id="rId4"/>
              </a:rPr>
              <a:t>://</a:t>
            </a:r>
            <a:r>
              <a:rPr sz="4400" u="heavy" dirty="0">
                <a:latin typeface="Arial"/>
                <a:cs typeface="Arial"/>
                <a:hlinkClick r:id="rId4"/>
              </a:rPr>
              <a:t>semve</a:t>
            </a:r>
            <a:r>
              <a:rPr sz="4400" u="heavy" spc="-265" dirty="0">
                <a:latin typeface="Arial"/>
                <a:cs typeface="Arial"/>
                <a:hlinkClick r:id="rId4"/>
              </a:rPr>
              <a:t>r</a:t>
            </a:r>
            <a:r>
              <a:rPr sz="4400" u="heavy" spc="-10" dirty="0">
                <a:latin typeface="Arial"/>
                <a:cs typeface="Arial"/>
                <a:hlinkClick r:id="rId4"/>
              </a:rPr>
              <a:t>.</a:t>
            </a:r>
            <a:r>
              <a:rPr sz="4400" u="heavy" dirty="0">
                <a:latin typeface="Arial"/>
                <a:cs typeface="Arial"/>
                <a:hlinkClick r:id="rId4"/>
              </a:rPr>
              <a:t>org</a:t>
            </a:r>
            <a:r>
              <a:rPr sz="4400" spc="-5" dirty="0">
                <a:latin typeface="Arial"/>
                <a:cs typeface="Arial"/>
                <a:hlinkClick r:id="rId4"/>
              </a:rPr>
              <a:t>/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151100" cy="1038463"/>
          </a:xfrm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C</a:t>
            </a:r>
            <a:r>
              <a:rPr sz="3600" spc="-10" dirty="0" smtClean="0"/>
              <a:t>oo</a:t>
            </a:r>
            <a:r>
              <a:rPr sz="3600" dirty="0" smtClean="0"/>
              <a:t>k</a:t>
            </a:r>
            <a:r>
              <a:rPr sz="3600" spc="-10" dirty="0" smtClean="0"/>
              <a:t>boo</a:t>
            </a:r>
            <a:r>
              <a:rPr sz="3600" dirty="0" smtClean="0"/>
              <a:t>k</a:t>
            </a:r>
            <a:r>
              <a:rPr sz="3600" spc="-140" dirty="0" smtClean="0"/>
              <a:t>’</a:t>
            </a:r>
            <a:r>
              <a:rPr sz="3600" dirty="0" smtClean="0"/>
              <a:t>s</a:t>
            </a:r>
            <a:r>
              <a:rPr sz="3600" spc="-5" dirty="0" smtClean="0"/>
              <a:t> </a:t>
            </a:r>
            <a:r>
              <a:rPr lang="en-US" sz="3600" dirty="0"/>
              <a:t>V</a:t>
            </a:r>
            <a:r>
              <a:rPr sz="3600" dirty="0" smtClean="0"/>
              <a:t>ers</a:t>
            </a:r>
            <a:r>
              <a:rPr sz="3600" spc="-10" dirty="0" smtClean="0"/>
              <a:t>io</a:t>
            </a:r>
            <a:r>
              <a:rPr sz="3600" spc="-5" dirty="0" smtClean="0"/>
              <a:t>n </a:t>
            </a:r>
            <a:r>
              <a:rPr lang="en-US" sz="3600" spc="-10" dirty="0"/>
              <a:t>N</a:t>
            </a:r>
            <a:r>
              <a:rPr sz="3600" spc="-10" dirty="0" smtClean="0"/>
              <a:t>u</a:t>
            </a:r>
            <a:r>
              <a:rPr sz="3600" dirty="0" smtClean="0"/>
              <a:t>m</a:t>
            </a:r>
            <a:r>
              <a:rPr sz="3600" spc="-10" dirty="0" smtClean="0"/>
              <a:t>b</a:t>
            </a:r>
            <a:r>
              <a:rPr sz="3600" dirty="0" smtClean="0"/>
              <a:t>er</a:t>
            </a:r>
            <a:r>
              <a:rPr sz="3600" spc="-5" dirty="0" smtClean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lang="en-US" sz="3600" dirty="0"/>
              <a:t>M</a:t>
            </a:r>
            <a:r>
              <a:rPr sz="3600" dirty="0" smtClean="0"/>
              <a:t>eta</a:t>
            </a:r>
            <a:r>
              <a:rPr sz="3600" spc="-10" dirty="0" smtClean="0"/>
              <a:t>d</a:t>
            </a:r>
            <a:r>
              <a:rPr sz="3600" dirty="0" smtClean="0"/>
              <a:t>ata</a:t>
            </a:r>
            <a:endParaRPr sz="3600" dirty="0"/>
          </a:p>
        </p:txBody>
      </p:sp>
      <p:sp>
        <p:nvSpPr>
          <p:cNvPr id="60" name="object 60"/>
          <p:cNvSpPr/>
          <p:nvPr/>
        </p:nvSpPr>
        <p:spPr>
          <a:xfrm>
            <a:off x="1117600" y="4411208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30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hree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spc="-5" dirty="0">
                <a:latin typeface="Courier New"/>
                <a:cs typeface="Courier New"/>
              </a:rPr>
              <a:t>actions</a:t>
            </a:r>
            <a:r>
              <a:rPr sz="4400" dirty="0">
                <a:latin typeface="Courier New"/>
                <a:cs typeface="Courier New"/>
              </a:rPr>
              <a:t>, </a:t>
            </a:r>
            <a:r>
              <a:rPr sz="4400" spc="-5" dirty="0">
                <a:latin typeface="Courier New"/>
                <a:cs typeface="Courier New"/>
              </a:rPr>
              <a:t>attribute, </a:t>
            </a:r>
            <a:r>
              <a:rPr sz="4400" dirty="0">
                <a:latin typeface="Courier New"/>
                <a:cs typeface="Courier New"/>
              </a:rPr>
              <a:t>default_action</a:t>
            </a: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actions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attribute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new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>
                <a:latin typeface="Courier New"/>
                <a:cs typeface="Courier New"/>
              </a:rPr>
              <a:t>default_action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1186815" y="2721125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3" y="1816100"/>
            <a:ext cx="14232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9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03200" y="762000"/>
            <a:ext cx="172847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lang="en-US" sz="3600" dirty="0"/>
              <a:t>R</a:t>
            </a:r>
            <a:r>
              <a:rPr sz="3600" dirty="0" smtClean="0"/>
              <a:t>es</a:t>
            </a:r>
            <a:r>
              <a:rPr sz="3600" spc="-10" dirty="0" smtClean="0"/>
              <a:t>ou</a:t>
            </a:r>
            <a:r>
              <a:rPr sz="3600" dirty="0" smtClean="0"/>
              <a:t>rce</a:t>
            </a:r>
            <a:r>
              <a:rPr sz="3600" spc="-5" dirty="0" smtClean="0"/>
              <a:t> </a:t>
            </a:r>
            <a:r>
              <a:rPr sz="3600" spc="-10" dirty="0"/>
              <a:t>wi</a:t>
            </a:r>
            <a:r>
              <a:rPr sz="3600" spc="-5" dirty="0"/>
              <a:t>th </a:t>
            </a:r>
            <a:r>
              <a:rPr lang="en-US" sz="3600" spc="-5" dirty="0" smtClean="0"/>
              <a:t>T</a:t>
            </a:r>
            <a:r>
              <a:rPr sz="3600" spc="-10" dirty="0" smtClean="0"/>
              <a:t>w</a:t>
            </a:r>
            <a:r>
              <a:rPr sz="3600" spc="-5" dirty="0" smtClean="0"/>
              <a:t>o </a:t>
            </a:r>
            <a:r>
              <a:rPr lang="en-US" sz="3600" dirty="0"/>
              <a:t>A</a:t>
            </a:r>
            <a:r>
              <a:rPr sz="3600" spc="-10" dirty="0" smtClean="0"/>
              <a:t>llow</a:t>
            </a:r>
            <a:r>
              <a:rPr sz="3600" dirty="0" smtClean="0"/>
              <a:t>e</a:t>
            </a:r>
            <a:r>
              <a:rPr sz="3600" spc="-5" dirty="0" smtClean="0"/>
              <a:t>d </a:t>
            </a:r>
            <a:r>
              <a:rPr lang="en-US" sz="3600" dirty="0"/>
              <a:t>A</a:t>
            </a:r>
            <a:r>
              <a:rPr sz="3600" dirty="0" smtClean="0"/>
              <a:t>c</a:t>
            </a:r>
            <a:r>
              <a:rPr sz="3600" spc="-5" dirty="0" smtClean="0"/>
              <a:t>t</a:t>
            </a:r>
            <a:r>
              <a:rPr sz="3600" spc="-10" dirty="0" smtClean="0"/>
              <a:t>ion</a:t>
            </a:r>
            <a:r>
              <a:rPr sz="3600" dirty="0" smtClean="0"/>
              <a:t>s</a:t>
            </a:r>
            <a:endParaRPr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hod</a:t>
            </a:r>
            <a:r>
              <a:rPr sz="4400" spc="-5" dirty="0">
                <a:latin typeface="Arial"/>
                <a:cs typeface="Arial"/>
              </a:rPr>
              <a:t>: </a:t>
            </a:r>
            <a:r>
              <a:rPr sz="4400" dirty="0">
                <a:latin typeface="Courier New"/>
                <a:cs typeface="Courier New"/>
              </a:rPr>
              <a:t>action</a:t>
            </a: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Speci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symbol</a:t>
            </a: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maps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allowed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ined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actions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445" dirty="0">
                <a:latin typeface="Arial"/>
                <a:cs typeface="Arial"/>
              </a:rPr>
              <a:t>Y</a:t>
            </a:r>
            <a:r>
              <a:rPr sz="4400" dirty="0">
                <a:latin typeface="Arial"/>
                <a:cs typeface="Arial"/>
              </a:rPr>
              <a:t>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also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re-use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inside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 provid</a:t>
            </a:r>
            <a:r>
              <a:rPr sz="4800" dirty="0">
                <a:latin typeface="Arial"/>
                <a:cs typeface="Arial"/>
              </a:rPr>
              <a:t>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554543" y="910425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916348" y="2540784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4130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99269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cookbooks/apache/providers/vhost.rb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hen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apache_vho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calls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spc="-5" dirty="0">
                <a:latin typeface="Courier New"/>
                <a:cs typeface="Courier New"/>
              </a:rPr>
              <a:t>actio</a:t>
            </a:r>
            <a:r>
              <a:rPr sz="4400" dirty="0">
                <a:latin typeface="Courier New"/>
                <a:cs typeface="Courier New"/>
              </a:rPr>
              <a:t>n :creat</a:t>
            </a:r>
            <a:r>
              <a:rPr sz="4400" spc="-5" dirty="0">
                <a:latin typeface="Courier New"/>
                <a:cs typeface="Courier New"/>
              </a:rPr>
              <a:t>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execu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</a:t>
            </a:r>
            <a:r>
              <a:rPr sz="4400" spc="-5" dirty="0">
                <a:latin typeface="Arial"/>
                <a:cs typeface="Arial"/>
              </a:rPr>
              <a:t>ck.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7567"/>
          </a:xfrm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</a:t>
            </a:r>
            <a:r>
              <a:rPr lang="en-US" sz="5100" dirty="0" smtClean="0"/>
              <a:t>P</a:t>
            </a:r>
            <a:r>
              <a:rPr sz="5100" spc="5" dirty="0" smtClean="0"/>
              <a:t>r</a:t>
            </a:r>
            <a:r>
              <a:rPr sz="5100" dirty="0" smtClean="0"/>
              <a:t>o</a:t>
            </a:r>
            <a:r>
              <a:rPr sz="5100" spc="5" dirty="0" smtClean="0"/>
              <a:t>v</a:t>
            </a:r>
            <a:r>
              <a:rPr sz="5100" spc="-5" dirty="0" smtClean="0"/>
              <a:t>i</a:t>
            </a:r>
            <a:r>
              <a:rPr sz="5100" dirty="0" smtClean="0"/>
              <a:t>d</a:t>
            </a:r>
            <a:r>
              <a:rPr sz="5100" spc="5" dirty="0" smtClean="0"/>
              <a:t>er</a:t>
            </a:r>
            <a:r>
              <a:rPr sz="5100" dirty="0" smtClean="0"/>
              <a:t> </a:t>
            </a:r>
            <a:r>
              <a:rPr sz="5100" dirty="0"/>
              <a:t>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 dirty="0"/>
          </a:p>
        </p:txBody>
      </p:sp>
      <p:sp>
        <p:nvSpPr>
          <p:cNvPr id="4" name="Rectangle 3"/>
          <p:cNvSpPr/>
          <p:nvPr/>
        </p:nvSpPr>
        <p:spPr>
          <a:xfrm>
            <a:off x="1069880" y="2459097"/>
            <a:ext cx="116301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8F00"/>
                </a:solidFill>
                <a:latin typeface="Courier" pitchFamily="49" charset="0"/>
              </a:rPr>
              <a:t> puts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31800" y="2311400"/>
            <a:ext cx="84836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Disable the default virtual host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execute "mv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 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welcome.conf.disabled"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only_if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File.exist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?("/etc/httpd/conf.d/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welcome.conf")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notifies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:restart, "service[httpd]"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end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i="1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800" i="1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800" i="1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-Bold"/>
              </a:rPr>
              <a:t>end</a:t>
            </a:r>
            <a:endParaRPr sz="2800" dirty="0"/>
          </a:p>
        </p:txBody>
      </p:sp>
      <p:sp>
        <p:nvSpPr>
          <p:cNvPr id="41" name="object 41"/>
          <p:cNvSpPr/>
          <p:nvPr/>
        </p:nvSpPr>
        <p:spPr>
          <a:xfrm>
            <a:off x="0" y="2311400"/>
            <a:ext cx="8915400" cy="63754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235" y="8340407"/>
            <a:ext cx="22903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6916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lang="en-US" sz="4600" spc="5" dirty="0"/>
              <a:t>A</a:t>
            </a:r>
            <a:r>
              <a:rPr sz="4600" spc="5" dirty="0" smtClean="0"/>
              <a:t>c</a:t>
            </a:r>
            <a:r>
              <a:rPr sz="4600" dirty="0" smtClean="0"/>
              <a:t>t</a:t>
            </a:r>
            <a:r>
              <a:rPr sz="4600" spc="-5" dirty="0" smtClean="0"/>
              <a:t>io</a:t>
            </a:r>
            <a:r>
              <a:rPr sz="4600" dirty="0" smtClean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lang="en-US" sz="4600" spc="-5" dirty="0"/>
              <a:t>O</a:t>
            </a:r>
            <a:r>
              <a:rPr sz="4600" spc="-5" dirty="0" smtClean="0"/>
              <a:t>u</a:t>
            </a:r>
            <a:r>
              <a:rPr sz="4600" dirty="0" smtClean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</a:t>
            </a:r>
            <a:r>
              <a:rPr lang="en-US" sz="4600" dirty="0" smtClean="0"/>
              <a:t>R</a:t>
            </a:r>
            <a:r>
              <a:rPr sz="4600" spc="5" dirty="0" smtClean="0"/>
              <a:t>ec</a:t>
            </a:r>
            <a:r>
              <a:rPr sz="4600" spc="-5" dirty="0" smtClean="0"/>
              <a:t>ip</a:t>
            </a:r>
            <a:r>
              <a:rPr sz="4600" spc="5" dirty="0" smtClean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266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400" b="1" dirty="0">
                <a:latin typeface="Courier New"/>
                <a:cs typeface="Courier New"/>
              </a:rPr>
              <a:t>apache_vhost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name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r>
              <a:rPr sz="4400" b="1" dirty="0" smtClean="0">
                <a:latin typeface="Courier New"/>
                <a:cs typeface="Courier New"/>
              </a:rPr>
              <a:t>lions</a:t>
            </a:r>
            <a:r>
              <a:rPr lang="en-US" sz="4400" b="1" dirty="0">
                <a:latin typeface="Courier New"/>
                <a:cs typeface="Courier New"/>
              </a:rPr>
              <a:t>"</a:t>
            </a:r>
            <a:endParaRPr sz="4400" dirty="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b="1" dirty="0">
                <a:latin typeface="Courier New"/>
                <a:cs typeface="Courier New"/>
              </a:rPr>
              <a:t>:create</a:t>
            </a:r>
            <a:endParaRPr sz="4400" dirty="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parame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0400" y="35052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0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52586"/>
            <a:ext cx="14655800" cy="5191751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14044013" cy="5018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</a:t>
            </a: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"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",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lang="en-US" sz="1550" dirty="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</a:t>
            </a:r>
            <a:r>
              <a:rPr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en-US" sz="155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lang="fr-FR" sz="1550" dirty="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lang="fr-FR"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lang="fr-FR" sz="15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fr-FR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 * </a:t>
            </a:r>
            <a:r>
              <a:rPr lang="en-US" sz="155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apache_vhost[lions] actio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(up to date)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spcBef>
                <a:spcPts val="40"/>
              </a:spcBef>
            </a:pPr>
            <a:r>
              <a:rPr lang="en-US" sz="155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 complete</a:t>
            </a:r>
          </a:p>
          <a:p>
            <a:pPr>
              <a:spcBef>
                <a:spcPts val="40"/>
              </a:spcBef>
            </a:pPr>
            <a:endParaRPr lang="en-US" sz="1550" spc="-5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lang="en-US"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lang="en-US" sz="155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r>
              <a:rPr lang="en-US" sz="1550" dirty="0" smtClean="0">
                <a:latin typeface="Courier New"/>
                <a:cs typeface="Courier New"/>
              </a:rPr>
              <a:t> </a:t>
            </a:r>
            <a:endParaRPr lang="en-US" sz="155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6" name="object 64"/>
          <p:cNvSpPr/>
          <p:nvPr/>
        </p:nvSpPr>
        <p:spPr>
          <a:xfrm>
            <a:off x="1041400" y="6629400"/>
            <a:ext cx="11760200" cy="541737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Describe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Ligh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weigh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10" dirty="0">
                <a:latin typeface="Arial"/>
                <a:cs typeface="Arial"/>
              </a:rPr>
              <a:t>/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</a:t>
            </a:r>
            <a:r>
              <a:rPr sz="4400" spc="-360" dirty="0">
                <a:latin typeface="Arial"/>
                <a:cs typeface="Arial"/>
              </a:rPr>
              <a:t>L</a:t>
            </a: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RP)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ramework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Explain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DSL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Build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scra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ch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Look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949230" y="3886200"/>
            <a:ext cx="1158969" cy="6858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38C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752600"/>
            <a:ext cx="1410952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cookbooks/apache/providers/vhost.rb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b="1" spc="-1070" dirty="0" smtClean="0">
                <a:latin typeface="Courier New"/>
                <a:cs typeface="Courier New"/>
              </a:rPr>
              <a:t>  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400" dirty="0">
                <a:latin typeface="Arial"/>
                <a:cs typeface="Arial"/>
              </a:rPr>
              <a:t>The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log</a:t>
            </a:r>
            <a:r>
              <a:rPr sz="4400" spc="-1485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75" dirty="0">
                <a:latin typeface="Arial"/>
                <a:cs typeface="Arial"/>
              </a:rPr>
              <a:t>f</a:t>
            </a:r>
            <a:r>
              <a:rPr sz="4400" spc="-85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logger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prin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messages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Courier New"/>
                <a:cs typeface="Courier New"/>
              </a:rPr>
              <a:t>Chef::Config[:log_level]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</a:t>
            </a:r>
            <a:r>
              <a:rPr lang="en-US" sz="4600" dirty="0" smtClean="0"/>
              <a:t>W</a:t>
            </a:r>
            <a:r>
              <a:rPr sz="4600" spc="-5" dirty="0" smtClean="0"/>
              <a:t>i</a:t>
            </a:r>
            <a:r>
              <a:rPr sz="4600" dirty="0" smtClean="0"/>
              <a:t>t</a:t>
            </a:r>
            <a:r>
              <a:rPr sz="4600" spc="-5" dirty="0" smtClean="0"/>
              <a:t>hi</a:t>
            </a:r>
            <a:r>
              <a:rPr sz="4600" dirty="0" smtClean="0"/>
              <a:t>n </a:t>
            </a:r>
            <a:r>
              <a:rPr lang="en-US" sz="4600" spc="5" dirty="0"/>
              <a:t>Y</a:t>
            </a:r>
            <a:r>
              <a:rPr sz="4600" spc="-5" dirty="0" smtClean="0"/>
              <a:t>ou</a:t>
            </a:r>
            <a:r>
              <a:rPr sz="4600" dirty="0" smtClean="0"/>
              <a:t>r </a:t>
            </a:r>
            <a:r>
              <a:rPr lang="en-US" sz="4600" spc="-5" dirty="0"/>
              <a:t>P</a:t>
            </a:r>
            <a:r>
              <a:rPr sz="4600" dirty="0" smtClean="0"/>
              <a:t>r</a:t>
            </a:r>
            <a:r>
              <a:rPr sz="4600" spc="-5" dirty="0" smtClean="0"/>
              <a:t>o</a:t>
            </a:r>
            <a:r>
              <a:rPr sz="4600" spc="5" dirty="0" smtClean="0"/>
              <a:t>v</a:t>
            </a:r>
            <a:r>
              <a:rPr sz="4600" spc="-5" dirty="0" smtClean="0"/>
              <a:t>id</a:t>
            </a:r>
            <a:r>
              <a:rPr sz="4600" spc="5" dirty="0" smtClean="0"/>
              <a:t>e</a:t>
            </a:r>
            <a:r>
              <a:rPr sz="4600" dirty="0" smtClean="0"/>
              <a:t>r</a:t>
            </a:r>
            <a:endParaRPr sz="4600" dirty="0"/>
          </a:p>
        </p:txBody>
      </p:sp>
      <p:sp>
        <p:nvSpPr>
          <p:cNvPr id="30" name="Rectangle 29"/>
          <p:cNvSpPr/>
          <p:nvPr/>
        </p:nvSpPr>
        <p:spPr>
          <a:xfrm>
            <a:off x="1069880" y="2459097"/>
            <a:ext cx="140370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3200" dirty="0" smtClean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log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"My name is 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name</a:t>
            </a:r>
            <a:r>
              <a:rPr lang="en-US" sz="32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end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65200" y="2509932"/>
            <a:ext cx="5499100" cy="690468"/>
          </a:xfrm>
          <a:prstGeom prst="rect">
            <a:avLst/>
          </a:prstGeom>
          <a:noFill/>
          <a:ln w="57150">
            <a:solidFill>
              <a:srgbClr val="F38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bject 53"/>
          <p:cNvSpPr/>
          <p:nvPr/>
        </p:nvSpPr>
        <p:spPr>
          <a:xfrm>
            <a:off x="800100" y="2438400"/>
            <a:ext cx="14655800" cy="36576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549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dirty="0">
                <a:latin typeface="Courier New"/>
                <a:cs typeface="Courier New"/>
              </a:rPr>
              <a:t>use_inline_resources</a:t>
            </a:r>
            <a:r>
              <a:rPr sz="4400" spc="-1550" dirty="0">
                <a:latin typeface="Courier New"/>
                <a:cs typeface="Courier New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ru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embedded resources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spc="-5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log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paren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(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Courier New"/>
                <a:cs typeface="Courier New"/>
              </a:rPr>
              <a:t>apache_vhos</a:t>
            </a:r>
            <a:r>
              <a:rPr sz="4400" spc="-5" dirty="0" smtClean="0">
                <a:latin typeface="Courier New"/>
                <a:cs typeface="Courier New"/>
              </a:rPr>
              <a:t>t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)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heir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change</a:t>
            </a: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sz="4400" spc="-5" dirty="0" smtClean="0">
                <a:latin typeface="Arial"/>
                <a:cs typeface="Arial"/>
              </a:rPr>
              <a:t>:</a:t>
            </a:r>
            <a:endParaRPr lang="en-US" sz="4400" spc="-5" dirty="0" smtClean="0">
              <a:latin typeface="Arial"/>
              <a:cs typeface="Arial"/>
            </a:endParaRPr>
          </a:p>
          <a:p>
            <a:pPr marL="12700" marR="508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tabLst>
                <a:tab pos="393700" algn="l"/>
              </a:tabLst>
            </a:pPr>
            <a:r>
              <a:rPr lang="en-US" sz="4400" b="1" dirty="0">
                <a:latin typeface="Arial"/>
                <a:cs typeface="Arial"/>
                <a:hlinkClick r:id="rId2"/>
              </a:rPr>
              <a:t>http://</a:t>
            </a:r>
            <a:r>
              <a:rPr lang="en-US" sz="4400" b="1" dirty="0" smtClean="0">
                <a:latin typeface="Arial"/>
                <a:cs typeface="Arial"/>
                <a:hlinkClick r:id="rId2"/>
              </a:rPr>
              <a:t>docs.chef.io/lwrp_custom_provider.html#use-inline-resources</a:t>
            </a:r>
            <a:endParaRPr lang="en-US" sz="4400" b="1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b="1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regular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ju</a:t>
            </a:r>
            <a:r>
              <a:rPr sz="4400" spc="-5" dirty="0">
                <a:latin typeface="Arial"/>
                <a:cs typeface="Arial"/>
              </a:rPr>
              <a:t>st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array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resource</a:t>
            </a:r>
            <a:r>
              <a:rPr sz="4400" spc="-5" dirty="0">
                <a:latin typeface="Arial"/>
                <a:cs typeface="Arial"/>
              </a:rPr>
              <a:t>s.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24</a:t>
            </a:fld>
            <a:endParaRPr lang="en-US"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* execute[mv /etc/httpd/conf.d/welcome.conf /etc/httpd/conf.d/welcome.conf.disabled] action run (skipped due to only_if)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  * log[My name is lions] action write</a:t>
            </a: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1400" spc="-10" dirty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  * 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bears.conf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/apache/bears/index.html]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template[/etc/httpd/conf.d/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admin.conf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directory[/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template[/</a:t>
            </a:r>
            <a:r>
              <a:rPr lang="en-US" sz="1400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srv</a:t>
            </a: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/apache/admin/index.html]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enable (up to date)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 * service[httpd] action start (up to date)</a:t>
            </a:r>
          </a:p>
          <a:p>
            <a:pPr>
              <a:lnSpc>
                <a:spcPct val="100000"/>
              </a:lnSpc>
            </a:pPr>
            <a:endParaRPr lang="en-US" sz="1400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handlers:</a:t>
            </a:r>
          </a:p>
          <a:p>
            <a:pPr>
              <a:lnSpc>
                <a:spcPct val="100000"/>
              </a:lnSpc>
            </a:pPr>
            <a:r>
              <a:rPr lang="en-US" sz="1400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Running </a:t>
            </a: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handlers complete</a:t>
            </a:r>
          </a:p>
          <a:p>
            <a:pPr>
              <a:lnSpc>
                <a:spcPct val="100000"/>
              </a:lnSpc>
            </a:pPr>
            <a:r>
              <a:rPr lang="en-US" sz="1400" spc="-10" dirty="0">
                <a:solidFill>
                  <a:srgbClr val="FFFFFF"/>
                </a:solidFill>
                <a:latin typeface="Courier New"/>
                <a:cs typeface="Courier New"/>
              </a:rPr>
              <a:t>Chef Client finished, 2/42 resources updated in 4.386652029 seconds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5200" y="4191000"/>
            <a:ext cx="4800600" cy="5334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 smtClean="0">
                <a:solidFill>
                  <a:srgbClr val="9C1300"/>
                </a:solidFill>
                <a:latin typeface="Courier" pitchFamily="49" charset="0"/>
              </a:rPr>
              <a:t>String </a:t>
            </a:r>
            <a:endParaRPr lang="en-US" sz="2800" dirty="0">
              <a:solidFill>
                <a:srgbClr val="9C1300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3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</a:p>
        </p:txBody>
      </p:sp>
      <p:sp>
        <p:nvSpPr>
          <p:cNvPr id="46" name="object 51"/>
          <p:cNvSpPr/>
          <p:nvPr/>
        </p:nvSpPr>
        <p:spPr>
          <a:xfrm>
            <a:off x="782690" y="2509791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actions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:create, :</a:t>
            </a:r>
            <a:r>
              <a:rPr lang="en-US" sz="2800" dirty="0" smtClean="0">
                <a:solidFill>
                  <a:srgbClr val="22298F"/>
                </a:solidFill>
                <a:latin typeface="Courier" pitchFamily="49" charset="0"/>
              </a:rPr>
              <a:t>remove</a:t>
            </a:r>
          </a:p>
          <a:p>
            <a:endParaRPr lang="en-US" sz="2800" dirty="0">
              <a:solidFill>
                <a:srgbClr val="22298F"/>
              </a:solidFill>
              <a:latin typeface="Courier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:site_name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:name_attribute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String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attribute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:site_port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:default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008F00"/>
                </a:solidFill>
                <a:latin typeface="Courier" pitchFamily="49" charset="0"/>
              </a:rPr>
              <a:t>80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:kind_of </a:t>
            </a:r>
            <a:r>
              <a:rPr lang="en-US" sz="28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800" dirty="0">
                <a:solidFill>
                  <a:srgbClr val="9C1300"/>
                </a:solidFill>
                <a:latin typeface="Courier" pitchFamily="49" charset="0"/>
              </a:rPr>
              <a:t>Fixnum</a:t>
            </a:r>
            <a:endParaRPr sz="2800" dirty="0"/>
          </a:p>
        </p:txBody>
      </p:sp>
      <p:sp>
        <p:nvSpPr>
          <p:cNvPr id="51" name="object 55"/>
          <p:cNvSpPr txBox="1">
            <a:spLocks noGrp="1"/>
          </p:cNvSpPr>
          <p:nvPr>
            <p:ph type="title"/>
          </p:nvPr>
        </p:nvSpPr>
        <p:spPr>
          <a:xfrm>
            <a:off x="279400" y="305359"/>
            <a:ext cx="15976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lang="en-US" sz="3500" spc="5" dirty="0" smtClean="0"/>
              <a:t>A</a:t>
            </a:r>
            <a:r>
              <a:rPr sz="3500" spc="10" dirty="0" smtClean="0"/>
              <a:t>ttr</a:t>
            </a:r>
            <a:r>
              <a:rPr sz="3500" dirty="0" smtClean="0"/>
              <a:t>i</a:t>
            </a:r>
            <a:r>
              <a:rPr sz="3500" spc="10" dirty="0" smtClean="0"/>
              <a:t>bute</a:t>
            </a:r>
            <a:r>
              <a:rPr sz="3500" spc="5" dirty="0" smtClean="0"/>
              <a:t> </a:t>
            </a:r>
            <a:r>
              <a:rPr lang="en-US" sz="3500" spc="10" dirty="0"/>
              <a:t>P</a:t>
            </a:r>
            <a:r>
              <a:rPr sz="3500" spc="15" dirty="0" smtClean="0"/>
              <a:t>a</a:t>
            </a:r>
            <a:r>
              <a:rPr sz="3500" spc="10" dirty="0" smtClean="0"/>
              <a:t>r</a:t>
            </a:r>
            <a:r>
              <a:rPr sz="3500" spc="15" dirty="0" smtClean="0"/>
              <a:t>amete</a:t>
            </a:r>
            <a:r>
              <a:rPr sz="3500" spc="10" dirty="0" smtClean="0"/>
              <a:t>r</a:t>
            </a:r>
            <a:r>
              <a:rPr sz="3500" spc="15" dirty="0" smtClean="0"/>
              <a:t>s</a:t>
            </a:r>
            <a:r>
              <a:rPr sz="3500" spc="5" dirty="0" smtClean="0"/>
              <a:t> </a:t>
            </a:r>
            <a:r>
              <a:rPr sz="3500" spc="5" dirty="0"/>
              <a:t>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 smtClean="0"/>
              <a:t>a</a:t>
            </a:r>
            <a:r>
              <a:rPr sz="3500" spc="10" dirty="0" smtClean="0"/>
              <a:t>p</a:t>
            </a:r>
            <a:r>
              <a:rPr sz="3500" spc="15" dirty="0" smtClean="0"/>
              <a:t>ac</a:t>
            </a:r>
            <a:r>
              <a:rPr sz="3500" spc="10" dirty="0" smtClean="0"/>
              <a:t>h</a:t>
            </a:r>
            <a:r>
              <a:rPr sz="3500" spc="15" dirty="0" smtClean="0"/>
              <a:t>e_v</a:t>
            </a:r>
            <a:r>
              <a:rPr sz="3500" spc="10" dirty="0" smtClean="0"/>
              <a:t>ho</a:t>
            </a:r>
            <a:r>
              <a:rPr sz="3500" spc="15" dirty="0" smtClean="0"/>
              <a:t>s</a:t>
            </a:r>
            <a:r>
              <a:rPr sz="3500" spc="5" dirty="0" smtClean="0"/>
              <a:t>t</a:t>
            </a:r>
            <a:r>
              <a:rPr lang="en-US" sz="3500" spc="5" dirty="0" smtClean="0"/>
              <a:t> Resource</a:t>
            </a:r>
            <a:endParaRPr sz="3500" dirty="0"/>
          </a:p>
        </p:txBody>
      </p:sp>
      <p:sp>
        <p:nvSpPr>
          <p:cNvPr id="52" name="object 53"/>
          <p:cNvSpPr txBox="1"/>
          <p:nvPr/>
        </p:nvSpPr>
        <p:spPr>
          <a:xfrm>
            <a:off x="825500" y="1752600"/>
            <a:ext cx="1406196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0865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OPE</a:t>
            </a:r>
            <a:r>
              <a:rPr sz="3200" b="1" dirty="0" smtClean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cookbooks/apache/resources/vhost.rb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7173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 dirty="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 dirty="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7658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41400" y="2438400"/>
            <a:ext cx="14439900" cy="553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use_inline_resources</a:t>
            </a:r>
          </a:p>
          <a:p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Set the document root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"/srv/apache/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en-US" sz="24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</a:t>
            </a:r>
          </a:p>
          <a:p>
            <a:endParaRPr lang="en-US" sz="24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for Apache virtual host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configuration</a:t>
            </a:r>
          </a:p>
          <a:p>
            <a:r>
              <a:rPr lang="en-US" sz="2400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latin typeface="Courier" pitchFamily="49" charset="0"/>
              </a:rPr>
              <a:t>template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	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document_root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  <a:endParaRPr lang="en-US" sz="2400" b="1" spc="-107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8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directory resource to create the document_root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directory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recursive </a:t>
            </a:r>
            <a:r>
              <a:rPr lang="en-US" sz="24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  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Add a template resource for the virtual host's index.html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template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/index.html"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mode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 variables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site_name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site_name,</a:t>
            </a:r>
          </a:p>
          <a:p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22298F"/>
                </a:solidFill>
                <a:latin typeface="Courier" pitchFamily="49" charset="0"/>
              </a:rPr>
              <a:t>     :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port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site_port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)</a:t>
            </a:r>
            <a:endParaRPr lang="en-US" sz="2400" dirty="0">
              <a:solidFill>
                <a:srgbClr val="000000"/>
              </a:solidFill>
              <a:latin typeface="Courier" pitchFamily="49" charset="0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end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599"/>
            <a:ext cx="14630400" cy="6073457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422401" y="1717357"/>
            <a:ext cx="14020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cookbooks/apache/providers/vhost.rb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mtClean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</a:t>
            </a:r>
            <a:r>
              <a:rPr sz="3200" b="1" dirty="0" smtClean="0">
                <a:latin typeface="Courier New"/>
                <a:cs typeface="Courier New"/>
              </a:rPr>
              <a:t>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976894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3200" dirty="0">
                <a:solidFill>
                  <a:srgbClr val="4F9293"/>
                </a:solidFill>
                <a:latin typeface="Courier-Oblique"/>
              </a:rPr>
              <a:t># Enable an Apache </a:t>
            </a:r>
            <a:r>
              <a:rPr lang="en-US" sz="32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32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"lions"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site_port </a:t>
            </a:r>
            <a:r>
              <a:rPr lang="en-US" sz="3200" dirty="0">
                <a:solidFill>
                  <a:srgbClr val="7A7A7A"/>
                </a:solidFill>
                <a:latin typeface="Courier" pitchFamily="49" charset="0"/>
              </a:rPr>
              <a:t>8080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action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>
                <a:solidFill>
                  <a:srgbClr val="008F00"/>
                </a:solidFill>
                <a:latin typeface="Courier-Bold"/>
              </a:rPr>
              <a:t>e</a:t>
            </a:r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nd</a:t>
            </a:r>
          </a:p>
          <a:p>
            <a:endParaRPr lang="en-US" sz="32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node["apache"]["sites"].each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|site_name, site_data|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2846" y="3429000"/>
            <a:ext cx="8930153" cy="1465791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lang="en-US" sz="6100" spc="5" dirty="0"/>
              <a:t>R</a:t>
            </a:r>
            <a:r>
              <a:rPr sz="6100" spc="10" dirty="0" smtClean="0"/>
              <a:t>ec</a:t>
            </a:r>
            <a:r>
              <a:rPr sz="6100" spc="-5" dirty="0" smtClean="0"/>
              <a:t>i</a:t>
            </a:r>
            <a:r>
              <a:rPr sz="6100" spc="5" dirty="0" smtClean="0"/>
              <a:t>p</a:t>
            </a:r>
            <a:r>
              <a:rPr sz="6100" spc="10" dirty="0" smtClean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85000" y="8382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4" name="object 52"/>
          <p:cNvSpPr/>
          <p:nvPr/>
        </p:nvSpPr>
        <p:spPr>
          <a:xfrm>
            <a:off x="838200" y="2387599"/>
            <a:ext cx="14630400" cy="6070601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4293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create new file /etc/httpd/conf.d/lions.conf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 update content in file /etc/httpd/conf.d/lions.conf from none to 75b467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--- /etc/httpd/conf.d/lions.conf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+++ /tmp/chef-rendered-template20150623-29275-1uqg8tg     2015-06-23 06:09:51.291365440 +0000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@@ -1 +1,18 @@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Listen 8080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+&lt;VirtualHost *:8080&gt;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ServerAdmin webmaster@localhost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DocumentRoot /srv/apache/lions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&lt;Directory /&gt;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Options FollowSymLinks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     +    AllowOverride None</a:t>
            </a:r>
          </a:p>
          <a:p>
            <a:pPr>
              <a:lnSpc>
                <a:spcPct val="100000"/>
              </a:lnSpc>
            </a:pPr>
            <a:r>
              <a:rPr lang="en-US" sz="15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55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41400" y="3657600"/>
            <a:ext cx="70866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lang="en-US" spc="-10" dirty="0"/>
              <a:t>N</a:t>
            </a:r>
            <a:r>
              <a:rPr dirty="0" smtClean="0"/>
              <a:t>e</a:t>
            </a:r>
            <a:r>
              <a:rPr spc="-5" dirty="0" smtClean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lang="en-US" dirty="0"/>
              <a:t>S</a:t>
            </a:r>
            <a:r>
              <a:rPr spc="-10" dirty="0" smtClean="0"/>
              <a:t>i</a:t>
            </a:r>
            <a:r>
              <a:rPr dirty="0" smtClean="0"/>
              <a:t>te</a:t>
            </a:r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42901" y="305359"/>
            <a:ext cx="15853956" cy="1079670"/>
          </a:xfrm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</a:t>
            </a:r>
            <a:r>
              <a:rPr lang="en-US" sz="5750" dirty="0" smtClean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</a:t>
            </a:r>
            <a:r>
              <a:rPr sz="5750" dirty="0" smtClean="0"/>
              <a:t> </a:t>
            </a:r>
            <a:r>
              <a:rPr lang="en-US" sz="5750" spc="5" dirty="0"/>
              <a:t>C</a:t>
            </a:r>
            <a:r>
              <a:rPr sz="5750" dirty="0" smtClean="0"/>
              <a:t>o</a:t>
            </a:r>
            <a:r>
              <a:rPr sz="5750" spc="-5" dirty="0" smtClean="0"/>
              <a:t>ll</a:t>
            </a:r>
            <a:r>
              <a:rPr sz="5750" spc="5" dirty="0" smtClean="0"/>
              <a:t>ec</a:t>
            </a:r>
            <a:r>
              <a:rPr sz="5750" dirty="0" smtClean="0"/>
              <a:t>t</a:t>
            </a:r>
            <a:r>
              <a:rPr sz="5750" spc="-5" dirty="0" smtClean="0"/>
              <a:t>io</a:t>
            </a:r>
            <a:r>
              <a:rPr sz="5750" spc="5" dirty="0" smtClean="0"/>
              <a:t>n</a:t>
            </a:r>
            <a:r>
              <a:rPr sz="5750" dirty="0" smtClean="0"/>
              <a:t> </a:t>
            </a:r>
            <a:r>
              <a:rPr sz="5750" dirty="0"/>
              <a:t>- </a:t>
            </a:r>
            <a:r>
              <a:rPr lang="en-US" sz="5750" spc="-5" dirty="0"/>
              <a:t>I</a:t>
            </a:r>
            <a:r>
              <a:rPr sz="5750" dirty="0" smtClean="0"/>
              <a:t>n</a:t>
            </a:r>
            <a:r>
              <a:rPr sz="5750" spc="-5" dirty="0" smtClean="0"/>
              <a:t>li</a:t>
            </a:r>
            <a:r>
              <a:rPr sz="5750" dirty="0" smtClean="0"/>
              <a:t>n</a:t>
            </a:r>
            <a:r>
              <a:rPr sz="5750" spc="5" dirty="0" smtClean="0"/>
              <a:t>e</a:t>
            </a:r>
            <a:r>
              <a:rPr sz="5750" dirty="0" smtClean="0"/>
              <a:t> </a:t>
            </a:r>
            <a:r>
              <a:rPr lang="en-US" sz="5750" dirty="0"/>
              <a:t>R</a:t>
            </a:r>
            <a:r>
              <a:rPr sz="5750" spc="5" dirty="0" smtClean="0"/>
              <a:t>es</a:t>
            </a:r>
            <a:r>
              <a:rPr sz="5750" dirty="0" smtClean="0"/>
              <a:t>our</a:t>
            </a:r>
            <a:r>
              <a:rPr sz="5750" spc="5" dirty="0" smtClean="0"/>
              <a:t>ces</a:t>
            </a:r>
            <a:endParaRPr sz="5750" dirty="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342900" y="2349500"/>
            <a:ext cx="9766300" cy="670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 dirty="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 smtClean="0">
                <a:latin typeface="Courier New"/>
                <a:cs typeface="Courier New"/>
              </a:rPr>
              <a:t>service</a:t>
            </a:r>
            <a:r>
              <a:rPr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lang="en-US" sz="2400" dirty="0" smtClean="0">
              <a:solidFill>
                <a:srgbClr val="B51A00"/>
              </a:solidFill>
              <a:latin typeface="Courier New"/>
              <a:cs typeface="Courier New"/>
            </a:endParaRP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apache_vhost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561340" marR="3662679" indent="-549275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   </a:t>
            </a:r>
            <a:r>
              <a:rPr lang="en-US" sz="2400" spc="-5" dirty="0" err="1" smtClean="0">
                <a:latin typeface="Courier New"/>
                <a:cs typeface="Courier New"/>
              </a:rPr>
              <a:t>resource_collectio</a:t>
            </a:r>
            <a:r>
              <a:rPr lang="en-US" sz="2400" dirty="0" err="1" smtClean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= [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 smtClean="0">
                <a:latin typeface="Courier New"/>
                <a:cs typeface="Courier New"/>
              </a:rPr>
              <a:t> directory 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</a:t>
            </a:r>
            <a:r>
              <a:rPr lang="en-US" sz="2400" dirty="0" smtClean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 smtClean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</a:p>
          <a:p>
            <a:pPr marL="927100">
              <a:lnSpc>
                <a:spcPct val="100000"/>
              </a:lnSpc>
            </a:pPr>
            <a:r>
              <a:rPr lang="en-US" sz="2400" dirty="0">
                <a:latin typeface="Courier New"/>
                <a:cs typeface="Courier New"/>
              </a:rPr>
              <a:t>],</a:t>
            </a:r>
          </a:p>
          <a:p>
            <a:pPr marL="378460" marR="5080">
              <a:lnSpc>
                <a:spcPct val="100699"/>
              </a:lnSpc>
            </a:pPr>
            <a:r>
              <a:rPr lang="en-US" sz="2400" dirty="0">
                <a:latin typeface="Courier New"/>
                <a:cs typeface="Courier New"/>
              </a:rPr>
              <a:t>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clowns.conf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</a:t>
            </a:r>
            <a:r>
              <a:rPr lang="en-US" sz="2400" dirty="0" err="1">
                <a:solidFill>
                  <a:srgbClr val="B51A00"/>
                </a:solidFill>
                <a:latin typeface="Courier New"/>
                <a:cs typeface="Courier New"/>
              </a:rPr>
              <a:t>bears.conf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directory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lang="en-US"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lang="en-US" sz="2400" dirty="0">
                <a:latin typeface="Courier New"/>
                <a:cs typeface="Courier New"/>
              </a:rPr>
              <a:t>, template</a:t>
            </a:r>
            <a:r>
              <a:rPr lang="en-US"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lang="en-US"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400" dirty="0">
                <a:latin typeface="Courier New"/>
                <a:cs typeface="Courier New"/>
              </a:rPr>
              <a:t>]</a:t>
            </a:r>
          </a:p>
          <a:p>
            <a:pPr marL="927100" marR="5080">
              <a:lnSpc>
                <a:spcPct val="100699"/>
              </a:lnSpc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lang="en-US" spc="-10" dirty="0"/>
              <a:t>W</a:t>
            </a:r>
            <a:r>
              <a:rPr dirty="0" smtClean="0"/>
              <a:t>e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ave</a:t>
            </a:r>
            <a:r>
              <a:rPr spc="-5" dirty="0" smtClean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r</a:t>
            </a:r>
            <a:r>
              <a:rPr spc="-10" dirty="0" smtClean="0"/>
              <a:t>obl</a:t>
            </a:r>
            <a:r>
              <a:rPr dirty="0" smtClean="0"/>
              <a:t>em</a:t>
            </a:r>
            <a:r>
              <a:rPr dirty="0"/>
              <a:t>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easy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</a:t>
            </a:r>
            <a:r>
              <a:rPr sz="4400" spc="-5" dirty="0">
                <a:latin typeface="Arial"/>
                <a:cs typeface="Arial"/>
              </a:rPr>
              <a:t>r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ual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ho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s, </a:t>
            </a:r>
            <a:r>
              <a:rPr sz="4400" dirty="0">
                <a:latin typeface="Arial"/>
                <a:cs typeface="Arial"/>
              </a:rPr>
              <a:t>we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quickly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managemen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problem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keep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doesn’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scale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well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across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eams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12800" y="23622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286576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lang="en-US" sz="5550" spc="-10" dirty="0"/>
              <a:t>U</a:t>
            </a:r>
            <a:r>
              <a:rPr sz="5550" spc="-5" dirty="0" smtClean="0"/>
              <a:t>se </a:t>
            </a:r>
            <a:r>
              <a:rPr sz="5550" spc="-5" dirty="0"/>
              <a:t>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lang="en-US" sz="5550" spc="-10" dirty="0"/>
              <a:t>D</a:t>
            </a:r>
            <a:r>
              <a:rPr sz="5550" spc="-5" dirty="0" smtClean="0"/>
              <a:t>r</a:t>
            </a:r>
            <a:r>
              <a:rPr sz="5550" spc="-10" dirty="0" smtClean="0"/>
              <a:t>i</a:t>
            </a:r>
            <a:r>
              <a:rPr sz="5550" spc="-5" dirty="0" smtClean="0"/>
              <a:t>ve </a:t>
            </a:r>
            <a:r>
              <a:rPr lang="en-US" sz="5550" spc="-10" dirty="0"/>
              <a:t>O</a:t>
            </a:r>
            <a:r>
              <a:rPr sz="5550" spc="-10" dirty="0" smtClean="0"/>
              <a:t>u</a:t>
            </a:r>
            <a:r>
              <a:rPr sz="5550" spc="-5" dirty="0" smtClean="0"/>
              <a:t>r </a:t>
            </a:r>
            <a:r>
              <a:rPr lang="en-US" sz="5550" spc="-10" dirty="0"/>
              <a:t>N</a:t>
            </a:r>
            <a:r>
              <a:rPr sz="5550" spc="-5" dirty="0" smtClean="0"/>
              <a:t>e</a:t>
            </a:r>
            <a:r>
              <a:rPr sz="5550" spc="-10" dirty="0" smtClean="0"/>
              <a:t>w</a:t>
            </a:r>
            <a:r>
              <a:rPr sz="5550" spc="-5" dirty="0" smtClean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</a:p>
        </p:txBody>
      </p:sp>
      <p:sp>
        <p:nvSpPr>
          <p:cNvPr id="24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51"/>
          <p:cNvSpPr txBox="1"/>
          <p:nvPr/>
        </p:nvSpPr>
        <p:spPr>
          <a:xfrm>
            <a:off x="1383704" y="1816100"/>
            <a:ext cx="139832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cookbooks/apache/attributes/default.rb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 smtClean="0"/>
              <a:t>O</a:t>
            </a:r>
            <a:r>
              <a:rPr spc="-5" dirty="0" smtClean="0"/>
              <a:t>t</a:t>
            </a:r>
            <a:r>
              <a:rPr spc="-10" dirty="0" smtClean="0"/>
              <a:t>h</a:t>
            </a:r>
            <a:r>
              <a:rPr dirty="0" smtClean="0"/>
              <a:t>er</a:t>
            </a:r>
            <a:r>
              <a:rPr spc="-5" dirty="0" smtClean="0"/>
              <a:t> </a:t>
            </a:r>
            <a:r>
              <a:rPr spc="-275" dirty="0" smtClean="0"/>
              <a:t>W</a:t>
            </a:r>
            <a:r>
              <a:rPr dirty="0" smtClean="0"/>
              <a:t>ays</a:t>
            </a:r>
            <a:r>
              <a:rPr spc="-5" dirty="0" smtClean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77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lang="en-US" sz="4700" dirty="0">
                <a:latin typeface="Arial"/>
                <a:cs typeface="Arial"/>
              </a:rPr>
              <a:t>"</a:t>
            </a:r>
            <a:r>
              <a:rPr sz="4700" dirty="0" smtClean="0">
                <a:latin typeface="Arial"/>
                <a:cs typeface="Arial"/>
              </a:rPr>
              <a:t>recipe macro</a:t>
            </a:r>
            <a:r>
              <a:rPr lang="en-US" sz="4700" dirty="0" smtClean="0">
                <a:latin typeface="Arial"/>
                <a:cs typeface="Arial"/>
              </a:rPr>
              <a:t>"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 dirty="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4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8114"/>
          </a:xfrm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</a:t>
            </a:r>
            <a:r>
              <a:rPr sz="5550" spc="-5" dirty="0" err="1"/>
              <a:t>a</a:t>
            </a:r>
            <a:r>
              <a:rPr sz="5550" spc="-10" dirty="0" err="1"/>
              <a:t>p</a:t>
            </a:r>
            <a:r>
              <a:rPr sz="5550" spc="-5" dirty="0" err="1"/>
              <a:t>ac</a:t>
            </a:r>
            <a:r>
              <a:rPr sz="5550" spc="-10" dirty="0" err="1"/>
              <a:t>h</a:t>
            </a:r>
            <a:r>
              <a:rPr sz="5550" spc="-5" dirty="0" err="1"/>
              <a:t>e_s</a:t>
            </a:r>
            <a:r>
              <a:rPr sz="5550" spc="-10" dirty="0" err="1"/>
              <a:t>i</a:t>
            </a:r>
            <a:r>
              <a:rPr sz="5550" spc="-5" dirty="0" err="1"/>
              <a:t>tes</a:t>
            </a:r>
            <a:r>
              <a:rPr sz="5550" spc="-5" dirty="0"/>
              <a:t> </a:t>
            </a:r>
            <a:r>
              <a:rPr lang="en-US" sz="5550" spc="-10" dirty="0"/>
              <a:t>D</a:t>
            </a:r>
            <a:r>
              <a:rPr sz="5550" spc="-5" dirty="0" smtClean="0"/>
              <a:t>ata </a:t>
            </a:r>
            <a:r>
              <a:rPr lang="en-US" sz="5550" spc="-10" dirty="0"/>
              <a:t>B</a:t>
            </a:r>
            <a:r>
              <a:rPr sz="5550" spc="-5" dirty="0" smtClean="0"/>
              <a:t>ag</a:t>
            </a:r>
            <a:endParaRPr sz="55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340073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 smtClean="0">
                <a:latin typeface="Courier New"/>
                <a:cs typeface="Courier New"/>
              </a:rPr>
              <a:t>data_bags/apache sites/</a:t>
            </a:r>
            <a:r>
              <a:rPr lang="en-US" sz="3200" dirty="0" err="1" smtClean="0">
                <a:latin typeface="Courier New"/>
                <a:cs typeface="Courier New"/>
              </a:rPr>
              <a:t>clowns.json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30900" y="8001000"/>
            <a:ext cx="2794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0980" y="470535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625381" y="305359"/>
            <a:ext cx="15343627" cy="1088428"/>
          </a:xfrm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lang="en-US" sz="6250" spc="5" dirty="0"/>
              <a:t>C</a:t>
            </a:r>
            <a:r>
              <a:rPr sz="6250" spc="-5" dirty="0" smtClean="0"/>
              <a:t>l</a:t>
            </a:r>
            <a:r>
              <a:rPr sz="6250" dirty="0" smtClean="0"/>
              <a:t>own</a:t>
            </a:r>
            <a:r>
              <a:rPr sz="6250" spc="5" dirty="0" smtClean="0"/>
              <a:t>s</a:t>
            </a:r>
            <a:r>
              <a:rPr sz="6250" dirty="0" smtClean="0"/>
              <a:t> </a:t>
            </a:r>
            <a:r>
              <a:rPr lang="en-US" sz="6250" dirty="0" smtClean="0"/>
              <a:t>D</a:t>
            </a:r>
            <a:r>
              <a:rPr sz="6250" spc="5" dirty="0" smtClean="0"/>
              <a:t>ata</a:t>
            </a:r>
            <a:r>
              <a:rPr sz="6250" dirty="0" smtClean="0"/>
              <a:t> </a:t>
            </a:r>
            <a:r>
              <a:rPr lang="en-US" sz="6250" dirty="0" smtClean="0"/>
              <a:t>B</a:t>
            </a:r>
            <a:r>
              <a:rPr sz="6250" spc="5" dirty="0" smtClean="0"/>
              <a:t>ag</a:t>
            </a:r>
            <a:r>
              <a:rPr sz="6250" dirty="0" smtClean="0"/>
              <a:t> </a:t>
            </a:r>
            <a:r>
              <a:rPr lang="en-US" sz="6250" spc="-5" dirty="0"/>
              <a:t>I</a:t>
            </a:r>
            <a:r>
              <a:rPr sz="6250" spc="5" dirty="0" smtClean="0"/>
              <a:t>tem</a:t>
            </a:r>
            <a:endParaRPr sz="62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129092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lang="en-US" sz="5600" spc="5" dirty="0"/>
              <a:t>C</a:t>
            </a:r>
            <a:r>
              <a:rPr sz="5600" spc="-5" dirty="0" smtClean="0"/>
              <a:t>l</a:t>
            </a:r>
            <a:r>
              <a:rPr sz="5600" dirty="0" smtClean="0"/>
              <a:t>own</a:t>
            </a:r>
            <a:r>
              <a:rPr sz="5600" spc="5" dirty="0" smtClean="0"/>
              <a:t>s</a:t>
            </a:r>
            <a:r>
              <a:rPr sz="5600" dirty="0" smtClean="0"/>
              <a:t> </a:t>
            </a:r>
            <a:r>
              <a:rPr lang="en-US" sz="5600" dirty="0"/>
              <a:t>D</a:t>
            </a:r>
            <a:r>
              <a:rPr sz="5600" spc="5" dirty="0" smtClean="0"/>
              <a:t>ata</a:t>
            </a:r>
            <a:r>
              <a:rPr sz="5600" dirty="0" smtClean="0"/>
              <a:t> </a:t>
            </a:r>
            <a:r>
              <a:rPr lang="en-US" sz="5600" dirty="0"/>
              <a:t>B</a:t>
            </a:r>
            <a:r>
              <a:rPr sz="5600" spc="5" dirty="0" smtClean="0"/>
              <a:t>ag</a:t>
            </a:r>
            <a:r>
              <a:rPr sz="5600" dirty="0" smtClean="0"/>
              <a:t> </a:t>
            </a:r>
            <a:r>
              <a:rPr lang="en-US" sz="5600" spc="-5" dirty="0"/>
              <a:t>I</a:t>
            </a:r>
            <a:r>
              <a:rPr sz="5600" spc="10" dirty="0" smtClean="0"/>
              <a:t>tem</a:t>
            </a:r>
            <a:endParaRPr sz="56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bears.json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88238" y="8185149"/>
            <a:ext cx="296856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5400" dirty="0"/>
              <a:t>Exerc</a:t>
            </a:r>
            <a:r>
              <a:rPr sz="5400" spc="-10" dirty="0"/>
              <a:t>i</a:t>
            </a:r>
            <a:r>
              <a:rPr sz="5400" dirty="0"/>
              <a:t>se:</a:t>
            </a:r>
            <a:r>
              <a:rPr sz="5400" spc="-5" dirty="0"/>
              <a:t> </a:t>
            </a:r>
            <a:r>
              <a:rPr sz="5400" dirty="0"/>
              <a:t>Create</a:t>
            </a:r>
            <a:r>
              <a:rPr sz="5400" spc="-5" dirty="0"/>
              <a:t> </a:t>
            </a:r>
            <a:r>
              <a:rPr lang="en-US" sz="5400" spc="-5" dirty="0" smtClean="0"/>
              <a:t>the B</a:t>
            </a:r>
            <a:r>
              <a:rPr sz="5400" dirty="0" smtClean="0"/>
              <a:t>ears</a:t>
            </a:r>
            <a:r>
              <a:rPr sz="5400" spc="-5" dirty="0" smtClean="0"/>
              <a:t> </a:t>
            </a:r>
            <a:r>
              <a:rPr lang="en-US" sz="5400" spc="-5" dirty="0"/>
              <a:t>D</a:t>
            </a:r>
            <a:r>
              <a:rPr sz="5400" dirty="0" smtClean="0"/>
              <a:t>ata</a:t>
            </a:r>
            <a:r>
              <a:rPr sz="5400" spc="-5" dirty="0" smtClean="0"/>
              <a:t> </a:t>
            </a:r>
            <a:r>
              <a:rPr lang="en-US" sz="5400" spc="-5" dirty="0"/>
              <a:t>B</a:t>
            </a:r>
            <a:r>
              <a:rPr sz="5400" dirty="0" smtClean="0"/>
              <a:t>ag</a:t>
            </a:r>
            <a:r>
              <a:rPr sz="5400" spc="-5" dirty="0" smtClean="0"/>
              <a:t> </a:t>
            </a:r>
            <a:r>
              <a:rPr lang="en-US" sz="5400" spc="-10" dirty="0"/>
              <a:t>I</a:t>
            </a:r>
            <a:r>
              <a:rPr sz="5400" dirty="0" smtClean="0"/>
              <a:t>tem</a:t>
            </a:r>
            <a:endParaRPr sz="54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25" name="object 51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ea</a:t>
            </a:r>
            <a:r>
              <a:rPr sz="5800" spc="10" dirty="0" smtClean="0"/>
              <a:t>r</a:t>
            </a:r>
            <a:r>
              <a:rPr sz="5800" spc="15" dirty="0" smtClean="0"/>
              <a:t>s</a:t>
            </a:r>
            <a:r>
              <a:rPr sz="5800" spc="5" dirty="0" smtClean="0"/>
              <a:t> </a:t>
            </a:r>
            <a:r>
              <a:rPr lang="en-US" sz="5800" spc="10" dirty="0"/>
              <a:t>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dirty="0" smtClean="0">
                <a:latin typeface="Courier New"/>
                <a:cs typeface="Courier New"/>
              </a:rPr>
              <a:t>data_bags/</a:t>
            </a:r>
            <a:r>
              <a:rPr sz="3200" dirty="0" err="1" smtClean="0">
                <a:latin typeface="Courier New"/>
                <a:cs typeface="Courier New"/>
              </a:rPr>
              <a:t>apache_sites</a:t>
            </a:r>
            <a:r>
              <a:rPr sz="3200" dirty="0" smtClean="0">
                <a:latin typeface="Courier New"/>
                <a:cs typeface="Courier New"/>
              </a:rPr>
              <a:t>/</a:t>
            </a:r>
            <a:r>
              <a:rPr sz="3200" dirty="0" err="1" smtClean="0">
                <a:latin typeface="Courier New"/>
                <a:cs typeface="Courier New"/>
              </a:rPr>
              <a:t>lions.json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 dirty="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227300" cy="1103846"/>
          </a:xfrm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lang="en-US" sz="6600" dirty="0"/>
              <a:t>L</a:t>
            </a:r>
            <a:r>
              <a:rPr sz="6600" dirty="0" smtClean="0"/>
              <a:t>i</a:t>
            </a:r>
            <a:r>
              <a:rPr sz="6600" spc="5" dirty="0" smtClean="0"/>
              <a:t>on</a:t>
            </a:r>
            <a:r>
              <a:rPr sz="6600" spc="10" dirty="0" smtClean="0"/>
              <a:t>s</a:t>
            </a:r>
            <a:r>
              <a:rPr sz="6600" spc="5" dirty="0" smtClean="0"/>
              <a:t> </a:t>
            </a:r>
            <a:r>
              <a:rPr lang="en-US" sz="6600" spc="5" dirty="0"/>
              <a:t>D</a:t>
            </a:r>
            <a:r>
              <a:rPr sz="6600" spc="10" dirty="0" smtClean="0"/>
              <a:t>ata</a:t>
            </a:r>
            <a:r>
              <a:rPr sz="6600" spc="5" dirty="0" smtClean="0"/>
              <a:t> </a:t>
            </a:r>
            <a:r>
              <a:rPr lang="en-US" sz="6600" spc="5" dirty="0"/>
              <a:t>B</a:t>
            </a:r>
            <a:r>
              <a:rPr sz="6600" spc="10" dirty="0" smtClean="0"/>
              <a:t>ag</a:t>
            </a:r>
            <a:r>
              <a:rPr sz="6600" spc="5" dirty="0" smtClean="0"/>
              <a:t> </a:t>
            </a:r>
            <a:r>
              <a:rPr lang="en-US" sz="6600" dirty="0"/>
              <a:t>I</a:t>
            </a:r>
            <a:r>
              <a:rPr sz="6600" spc="10" dirty="0" smtClean="0"/>
              <a:t>tem</a:t>
            </a:r>
            <a:endParaRPr sz="660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03200" y="305359"/>
            <a:ext cx="15765808" cy="1077623"/>
          </a:xfrm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lang="en-US" sz="5800" spc="10" dirty="0" smtClean="0"/>
              <a:t>the Bears D</a:t>
            </a:r>
            <a:r>
              <a:rPr sz="5800" spc="15" dirty="0" smtClean="0"/>
              <a:t>ata</a:t>
            </a:r>
            <a:r>
              <a:rPr sz="5800" spc="5" dirty="0" smtClean="0"/>
              <a:t> </a:t>
            </a:r>
            <a:r>
              <a:rPr lang="en-US" sz="5800" spc="10" dirty="0"/>
              <a:t>B</a:t>
            </a:r>
            <a:r>
              <a:rPr sz="5800" spc="15" dirty="0" smtClean="0"/>
              <a:t>ag</a:t>
            </a:r>
            <a:r>
              <a:rPr sz="5800" spc="5" dirty="0" smtClean="0"/>
              <a:t> </a:t>
            </a:r>
            <a:r>
              <a:rPr lang="en-US" sz="5800" dirty="0"/>
              <a:t>I</a:t>
            </a:r>
            <a:r>
              <a:rPr sz="5800" spc="15" dirty="0" smtClean="0"/>
              <a:t>tem</a:t>
            </a:r>
            <a:endParaRPr sz="5800" dirty="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4342011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800" dirty="0">
                <a:latin typeface="Courier New"/>
                <a:cs typeface="Courier New"/>
              </a:rPr>
              <a:t>cookbooks/apache/recipes/default.rb</a:t>
            </a:r>
          </a:p>
          <a:p>
            <a:endParaRPr lang="en-US" sz="2400" i="1" dirty="0" smtClean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Iterate over the apache sites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 = search(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"apache_sites"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"*:*"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all_sites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each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 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|</a:t>
            </a:r>
          </a:p>
          <a:p>
            <a:r>
              <a:rPr lang="en-US" sz="2400" i="1" dirty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i="1" dirty="0" smtClean="0">
                <a:solidFill>
                  <a:srgbClr val="4F9293"/>
                </a:solidFill>
                <a:latin typeface="Courier-Oblique"/>
              </a:rPr>
              <a:t> </a:t>
            </a:r>
            <a:r>
              <a:rPr lang="en-US" sz="2400" dirty="0" smtClean="0">
                <a:solidFill>
                  <a:srgbClr val="4F9293"/>
                </a:solidFill>
                <a:latin typeface="Courier-Oblique"/>
              </a:rPr>
              <a:t># </a:t>
            </a:r>
            <a:r>
              <a:rPr lang="en-US" sz="2400" dirty="0">
                <a:solidFill>
                  <a:srgbClr val="4F9293"/>
                </a:solidFill>
                <a:latin typeface="Courier-Oblique"/>
              </a:rPr>
              <a:t>Enable an Apache </a:t>
            </a:r>
            <a:r>
              <a:rPr lang="en-US" sz="2400" dirty="0" err="1">
                <a:solidFill>
                  <a:srgbClr val="4F9293"/>
                </a:solidFill>
                <a:latin typeface="Courier-Oblique"/>
              </a:rPr>
              <a:t>Virtualhost</a:t>
            </a:r>
            <a:endParaRPr lang="en-US" sz="2400" dirty="0">
              <a:solidFill>
                <a:srgbClr val="4F9293"/>
              </a:solidFill>
              <a:latin typeface="Courier-Oblique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apache_vhost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'id'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urier" pitchFamily="49" charset="0"/>
              </a:rPr>
              <a:t>site_port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site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'port'</a:t>
            </a:r>
            <a:r>
              <a:rPr lang="en-US" sz="2400" dirty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:create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400" dirty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 </a:t>
            </a:r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141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Dele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e exis</a:t>
            </a:r>
            <a:r>
              <a:rPr sz="4000" spc="-5" dirty="0">
                <a:latin typeface="Arial"/>
                <a:cs typeface="Arial"/>
              </a:rPr>
              <a:t>t</a:t>
            </a:r>
            <a:r>
              <a:rPr sz="4000" dirty="0">
                <a:latin typeface="Arial"/>
                <a:cs typeface="Arial"/>
              </a:rPr>
              <a:t>ing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node</a:t>
            </a:r>
            <a:r>
              <a:rPr sz="4000" spc="-5" dirty="0" smtClean="0">
                <a:latin typeface="Courier New"/>
                <a:cs typeface="Courier New"/>
              </a:rPr>
              <a:t>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apache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][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spc="-5" dirty="0" smtClean="0">
                <a:latin typeface="Courier New"/>
                <a:cs typeface="Courier New"/>
              </a:rPr>
              <a:t>sites</a:t>
            </a:r>
            <a:r>
              <a:rPr lang="en-US" sz="4000" spc="-5" dirty="0">
                <a:latin typeface="Courier New"/>
                <a:cs typeface="Courier New"/>
              </a:rPr>
              <a:t>"</a:t>
            </a:r>
            <a:r>
              <a:rPr sz="4000" dirty="0" smtClean="0">
                <a:latin typeface="Courier New"/>
                <a:cs typeface="Courier New"/>
              </a:rPr>
              <a:t>]</a:t>
            </a:r>
            <a:r>
              <a:rPr sz="4000" spc="10" dirty="0" smtClean="0">
                <a:latin typeface="Courier New"/>
                <a:cs typeface="Courier New"/>
              </a:rPr>
              <a:t> </a:t>
            </a:r>
            <a:r>
              <a:rPr sz="4000" spc="-5" dirty="0">
                <a:latin typeface="Arial"/>
                <a:cs typeface="Arial"/>
              </a:rPr>
              <a:t>loop</a:t>
            </a:r>
            <a:endParaRPr sz="4000" dirty="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Move </a:t>
            </a:r>
            <a:r>
              <a:rPr sz="4000" dirty="0">
                <a:latin typeface="Courier New"/>
                <a:cs typeface="Courier New"/>
              </a:rPr>
              <a:t>apache_vhost</a:t>
            </a:r>
            <a:r>
              <a:rPr sz="4000" spc="-1500" dirty="0">
                <a:latin typeface="Courier New"/>
                <a:cs typeface="Courier New"/>
              </a:rPr>
              <a:t> </a:t>
            </a:r>
            <a:r>
              <a:rPr sz="4000" spc="-350" dirty="0">
                <a:latin typeface="Arial"/>
                <a:cs typeface="Arial"/>
              </a:rPr>
              <a:t>L</a:t>
            </a:r>
            <a:r>
              <a:rPr sz="4000" dirty="0">
                <a:latin typeface="Arial"/>
                <a:cs typeface="Arial"/>
              </a:rPr>
              <a:t>W</a:t>
            </a:r>
            <a:r>
              <a:rPr sz="4000" spc="5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P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inside a search loop</a:t>
            </a: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000" dirty="0">
                <a:latin typeface="Arial"/>
                <a:cs typeface="Arial"/>
              </a:rPr>
              <a:t>Change variable names</a:t>
            </a:r>
          </a:p>
        </p:txBody>
      </p:sp>
      <p:sp>
        <p:nvSpPr>
          <p:cNvPr id="29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lang="en-US" sz="5800" spc="10" dirty="0"/>
              <a:t>R</a:t>
            </a:r>
            <a:r>
              <a:rPr sz="5800" spc="15" dirty="0" smtClean="0"/>
              <a:t>ec</a:t>
            </a:r>
            <a:r>
              <a:rPr sz="5800" dirty="0" smtClean="0"/>
              <a:t>i</a:t>
            </a:r>
            <a:r>
              <a:rPr sz="5800" spc="10" dirty="0" smtClean="0"/>
              <a:t>p</a:t>
            </a:r>
            <a:r>
              <a:rPr sz="5800" spc="15" dirty="0" smtClean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* apache_vhost[clowns] action create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template[/etc/httpd/conf.d/clowns.conf]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directory[/srv/apache/clowns]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template[/srv/apache/clowns/index.html]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60383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Add a template resource for the virtual host's index.html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template "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#{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document_root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}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/index.html"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source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"index.html.erb"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mode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"0644"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 variables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(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site_name =&gt; new_resource.site_name,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	: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port =&gt; new_resource.site_port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   end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Courier-Bold"/>
              </a:rPr>
              <a:t>nd</a:t>
            </a:r>
          </a:p>
          <a:p>
            <a:endParaRPr lang="en-US" sz="2400" b="1" dirty="0">
              <a:solidFill>
                <a:schemeClr val="bg1">
                  <a:lumMod val="50000"/>
                </a:schemeClr>
              </a:solidFill>
              <a:latin typeface="Courier-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pitchFamily="49" charset="0"/>
              </a:rPr>
              <a:t>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:remove </a:t>
            </a:r>
            <a:r>
              <a:rPr lang="en-US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pt-BR" sz="2400" dirty="0" smtClean="0">
                <a:solidFill>
                  <a:srgbClr val="000000"/>
                </a:solidFill>
                <a:latin typeface="Courier" pitchFamily="49" charset="0"/>
              </a:rPr>
              <a:t>  file 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new_resource</a:t>
            </a:r>
            <a:r>
              <a:rPr lang="pt-BR" sz="2400" dirty="0">
                <a:solidFill>
                  <a:srgbClr val="7A7A7A"/>
                </a:solidFill>
                <a:latin typeface="Courier" pitchFamily="49" charset="0"/>
              </a:rPr>
              <a:t>.</a:t>
            </a:r>
            <a:r>
              <a:rPr lang="pt-BR" sz="2400" dirty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2400" b="1" dirty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2400" dirty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24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400" dirty="0">
                <a:solidFill>
                  <a:srgbClr val="22298F"/>
                </a:solidFill>
                <a:latin typeface="Courier" pitchFamily="49" charset="0"/>
              </a:rPr>
              <a:t>:delete</a:t>
            </a:r>
          </a:p>
          <a:p>
            <a:r>
              <a:rPr lang="en-US" sz="2400" b="1" dirty="0" smtClean="0">
                <a:solidFill>
                  <a:srgbClr val="008F00"/>
                </a:solidFill>
                <a:latin typeface="Courier-Bold"/>
              </a:rPr>
              <a:t>    end</a:t>
            </a:r>
            <a:endParaRPr lang="en-US" sz="24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-Bold"/>
              </a:rPr>
              <a:t>end</a:t>
            </a:r>
            <a:endParaRPr sz="2400"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6089168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cookbooks/apache/providers/vhost.rb</a:t>
            </a: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dirty="0" smtClean="0"/>
              <a:t>c</a:t>
            </a:r>
            <a:r>
              <a:rPr spc="-5" dirty="0" smtClean="0"/>
              <a:t>t</a:t>
            </a:r>
            <a:r>
              <a:rPr spc="-10" dirty="0" smtClean="0"/>
              <a:t>io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5" name="object 52"/>
          <p:cNvSpPr txBox="1"/>
          <p:nvPr/>
        </p:nvSpPr>
        <p:spPr>
          <a:xfrm>
            <a:off x="6633845" y="8093169"/>
            <a:ext cx="2988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510044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706502" y="7020833"/>
            <a:ext cx="14564994" cy="128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 smtClean="0">
                <a:latin typeface="Arial"/>
                <a:cs typeface="Arial"/>
              </a:rPr>
              <a:t>De</a:t>
            </a:r>
            <a:r>
              <a:rPr sz="3600" spc="5" dirty="0" smtClean="0">
                <a:latin typeface="Arial"/>
                <a:cs typeface="Arial"/>
              </a:rPr>
              <a:t>l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dirty="0" smtClean="0">
                <a:latin typeface="Arial"/>
                <a:cs typeface="Arial"/>
              </a:rPr>
              <a:t>t</a:t>
            </a:r>
            <a:r>
              <a:rPr sz="3600" spc="15" dirty="0" smtClean="0">
                <a:latin typeface="Arial"/>
                <a:cs typeface="Arial"/>
              </a:rPr>
              <a:t>e</a:t>
            </a:r>
            <a:r>
              <a:rPr sz="3600" spc="5" dirty="0" smtClean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exis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ng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execute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ha</a:t>
            </a:r>
            <a:r>
              <a:rPr sz="3600" spc="5" dirty="0">
                <a:latin typeface="Arial"/>
                <a:cs typeface="Arial"/>
              </a:rPr>
              <a:t>t </a:t>
            </a:r>
            <a:r>
              <a:rPr sz="3600" spc="15" dirty="0">
                <a:latin typeface="Arial"/>
                <a:cs typeface="Arial"/>
              </a:rPr>
              <a:t>d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spc="15" dirty="0">
                <a:latin typeface="Arial"/>
                <a:cs typeface="Arial"/>
              </a:rPr>
              <a:t>sab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e</a:t>
            </a:r>
            <a:r>
              <a:rPr sz="3600" spc="10" dirty="0">
                <a:latin typeface="Arial"/>
                <a:cs typeface="Arial"/>
              </a:rPr>
              <a:t>s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we</a:t>
            </a:r>
            <a:r>
              <a:rPr sz="3600" spc="5" dirty="0">
                <a:latin typeface="Arial"/>
                <a:cs typeface="Arial"/>
              </a:rPr>
              <a:t>l</a:t>
            </a:r>
            <a:r>
              <a:rPr sz="3600" spc="15" dirty="0">
                <a:latin typeface="Arial"/>
                <a:cs typeface="Arial"/>
              </a:rPr>
              <a:t>come</a:t>
            </a:r>
            <a:r>
              <a:rPr sz="3600" spc="5" dirty="0">
                <a:latin typeface="Arial"/>
                <a:cs typeface="Arial"/>
              </a:rPr>
              <a:t> si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e</a:t>
            </a:r>
            <a:endParaRPr sz="3600" dirty="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3600" spc="15" dirty="0">
                <a:latin typeface="Arial"/>
                <a:cs typeface="Arial"/>
              </a:rPr>
              <a:t>Add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new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5" dirty="0">
                <a:latin typeface="Courier New"/>
                <a:cs typeface="Courier New"/>
              </a:rPr>
              <a:t>apache_vhost</a:t>
            </a:r>
            <a:r>
              <a:rPr sz="3600" b="1" spc="-1315" dirty="0">
                <a:latin typeface="Courier New"/>
                <a:cs typeface="Courier New"/>
              </a:rPr>
              <a:t> </a:t>
            </a:r>
            <a:r>
              <a:rPr sz="3600" spc="10" dirty="0">
                <a:latin typeface="Arial"/>
                <a:cs typeface="Arial"/>
              </a:rPr>
              <a:t>reso</a:t>
            </a:r>
            <a:r>
              <a:rPr sz="3600" spc="15" dirty="0">
                <a:latin typeface="Arial"/>
                <a:cs typeface="Arial"/>
              </a:rPr>
              <a:t>u</a:t>
            </a:r>
            <a:r>
              <a:rPr sz="3600" spc="10" dirty="0">
                <a:latin typeface="Arial"/>
                <a:cs typeface="Arial"/>
              </a:rPr>
              <a:t>rce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20" dirty="0">
                <a:latin typeface="Arial"/>
                <a:cs typeface="Arial"/>
              </a:rPr>
              <a:t>w</a:t>
            </a:r>
            <a:r>
              <a:rPr sz="3600" spc="5" dirty="0">
                <a:latin typeface="Arial"/>
                <a:cs typeface="Arial"/>
              </a:rPr>
              <a:t>i</a:t>
            </a:r>
            <a:r>
              <a:rPr sz="3600" dirty="0">
                <a:latin typeface="Arial"/>
                <a:cs typeface="Arial"/>
              </a:rPr>
              <a:t>t</a:t>
            </a:r>
            <a:r>
              <a:rPr sz="3600" spc="15" dirty="0">
                <a:latin typeface="Arial"/>
                <a:cs typeface="Arial"/>
              </a:rPr>
              <a:t>h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b="1" spc="10" dirty="0">
                <a:latin typeface="Courier New"/>
                <a:cs typeface="Courier New"/>
              </a:rPr>
              <a:t>actio</a:t>
            </a:r>
            <a:r>
              <a:rPr sz="3600" b="1" spc="15" dirty="0">
                <a:latin typeface="Courier New"/>
                <a:cs typeface="Courier New"/>
              </a:rPr>
              <a:t>n :remove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889000" y="2438400"/>
            <a:ext cx="14308648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i="1" dirty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the default virtual host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apache_vhost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"welcome" </a:t>
            </a:r>
            <a:r>
              <a:rPr lang="en-US" sz="28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action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:remove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 pitchFamily="49" charset="0"/>
              </a:rPr>
              <a:t>   notifies </a:t>
            </a:r>
            <a:r>
              <a:rPr lang="en-US" sz="2800" dirty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2800" dirty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2800" dirty="0">
                <a:solidFill>
                  <a:srgbClr val="C9352B"/>
                </a:solidFill>
                <a:latin typeface="Courier" pitchFamily="49" charset="0"/>
              </a:rPr>
              <a:t>"service[httpd</a:t>
            </a:r>
            <a:r>
              <a:rPr lang="en-US" sz="2800" dirty="0" smtClean="0">
                <a:solidFill>
                  <a:srgbClr val="C9352B"/>
                </a:solidFill>
                <a:latin typeface="Courier" pitchFamily="49" charset="0"/>
              </a:rPr>
              <a:t>]"</a:t>
            </a:r>
            <a:endParaRPr lang="en-US" sz="2800" dirty="0">
              <a:solidFill>
                <a:srgbClr val="C9352B"/>
              </a:solidFill>
              <a:latin typeface="Courier" pitchFamily="49" charset="0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-Bold"/>
              </a:rPr>
              <a:t>end</a:t>
            </a:r>
          </a:p>
          <a:p>
            <a:endParaRPr lang="en-US" sz="2800" b="1" dirty="0">
              <a:solidFill>
                <a:srgbClr val="008F00"/>
              </a:solidFill>
              <a:latin typeface="Courier-Bold"/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Iterate over the apache sites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search("apache_sites", "*:*").each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|site|</a:t>
            </a:r>
          </a:p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#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-Oblique"/>
              </a:rPr>
              <a:t>Enable an Apache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urier-Oblique"/>
              </a:rPr>
              <a:t>Virtualhost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ourier-Oblique"/>
            </a:endParaRP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apache_vhost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site['id']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-Bold"/>
              </a:rPr>
              <a:t>do</a:t>
            </a:r>
            <a:endParaRPr sz="2800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22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3"/>
          <p:cNvSpPr txBox="1"/>
          <p:nvPr/>
        </p:nvSpPr>
        <p:spPr>
          <a:xfrm>
            <a:off x="1364034" y="1816100"/>
            <a:ext cx="123475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2400" dirty="0">
                <a:latin typeface="Courier New"/>
                <a:cs typeface="Courier New"/>
              </a:rPr>
              <a:t>cookbooks/apache</a:t>
            </a:r>
            <a:r>
              <a:rPr lang="en-US" sz="2400" dirty="0" smtClean="0">
                <a:latin typeface="Courier New"/>
                <a:cs typeface="Courier New"/>
              </a:rPr>
              <a:t>/recipes/default.rb</a:t>
            </a:r>
            <a:endParaRPr lang="en-US" sz="2400" dirty="0">
              <a:latin typeface="Courier New"/>
              <a:cs typeface="Courier New"/>
            </a:endParaRPr>
          </a:p>
          <a:p>
            <a:pPr marL="3175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0" name="object 54"/>
          <p:cNvSpPr txBox="1"/>
          <p:nvPr/>
        </p:nvSpPr>
        <p:spPr>
          <a:xfrm>
            <a:off x="1184274" y="5308598"/>
            <a:ext cx="12506325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Uploading apache </a:t>
            </a:r>
            <a:r>
              <a:rPr lang="en-US" sz="3600" dirty="0" smtClean="0">
                <a:solidFill>
                  <a:srgbClr val="FFFFFF"/>
                </a:solidFill>
                <a:latin typeface="Courier" pitchFamily="49" charset="0"/>
              </a:rPr>
              <a:t>	[</a:t>
            </a:r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0.3.0]</a:t>
            </a:r>
          </a:p>
          <a:p>
            <a:r>
              <a:rPr lang="en-US" sz="3600" dirty="0">
                <a:solidFill>
                  <a:srgbClr val="FFFFFF"/>
                </a:solidFill>
                <a:latin typeface="Courier" pitchFamily="49" charset="0"/>
              </a:rPr>
              <a:t>Uploaded 1 cookbook.</a:t>
            </a:r>
          </a:p>
          <a:p>
            <a:r>
              <a:rPr lang="en-US" sz="1000" dirty="0">
                <a:solidFill>
                  <a:srgbClr val="000000"/>
                </a:solidFill>
                <a:latin typeface="GillSans"/>
              </a:rPr>
              <a:t>94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3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 smtClean="0"/>
              <a:t>Exe</a:t>
            </a:r>
            <a:r>
              <a:rPr sz="6100" spc="5" dirty="0" smtClean="0"/>
              <a:t>r</a:t>
            </a:r>
            <a:r>
              <a:rPr sz="6100" spc="10" dirty="0" smtClean="0"/>
              <a:t>c</a:t>
            </a:r>
            <a:r>
              <a:rPr sz="6100" spc="-5" dirty="0" smtClean="0"/>
              <a:t>i</a:t>
            </a:r>
            <a:r>
              <a:rPr sz="6100" spc="10" dirty="0" smtClean="0"/>
              <a:t>se</a:t>
            </a:r>
            <a:r>
              <a:rPr sz="6100" spc="5" dirty="0" smtClean="0"/>
              <a:t>:</a:t>
            </a:r>
            <a:r>
              <a:rPr sz="6100" dirty="0" smtClean="0"/>
              <a:t> </a:t>
            </a:r>
            <a:r>
              <a:rPr sz="6100" spc="15" dirty="0" smtClean="0"/>
              <a:t>U</a:t>
            </a:r>
            <a:r>
              <a:rPr sz="6100" spc="5" dirty="0" smtClean="0"/>
              <a:t>p</a:t>
            </a:r>
            <a:r>
              <a:rPr sz="6100" spc="-5" dirty="0" smtClean="0"/>
              <a:t>l</a:t>
            </a:r>
            <a:r>
              <a:rPr sz="6100" spc="5" dirty="0" smtClean="0"/>
              <a:t>o</a:t>
            </a:r>
            <a:r>
              <a:rPr sz="6100" spc="10" dirty="0" smtClean="0"/>
              <a:t>ad</a:t>
            </a:r>
            <a:r>
              <a:rPr sz="6100" dirty="0" smtClean="0"/>
              <a:t> </a:t>
            </a:r>
            <a:r>
              <a:rPr sz="6100" spc="5" dirty="0" smtClean="0"/>
              <a:t>th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spc="10" dirty="0"/>
              <a:t>A</a:t>
            </a:r>
            <a:r>
              <a:rPr sz="6100" spc="5" dirty="0" smtClean="0"/>
              <a:t>p</a:t>
            </a:r>
            <a:r>
              <a:rPr sz="6100" spc="10" dirty="0" smtClean="0"/>
              <a:t>ac</a:t>
            </a:r>
            <a:r>
              <a:rPr sz="6100" spc="5" dirty="0" smtClean="0"/>
              <a:t>h</a:t>
            </a:r>
            <a:r>
              <a:rPr sz="6100" spc="10" dirty="0" smtClean="0"/>
              <a:t>e</a:t>
            </a:r>
            <a:r>
              <a:rPr sz="6100" dirty="0" smtClean="0"/>
              <a:t> </a:t>
            </a:r>
            <a:r>
              <a:rPr lang="en-US" sz="6100" dirty="0" smtClean="0"/>
              <a:t>C</a:t>
            </a:r>
            <a:r>
              <a:rPr sz="6100" spc="5" dirty="0" smtClean="0"/>
              <a:t>oo</a:t>
            </a:r>
            <a:r>
              <a:rPr sz="6100" spc="10" dirty="0" smtClean="0"/>
              <a:t>k</a:t>
            </a:r>
            <a:r>
              <a:rPr sz="6100" spc="5" dirty="0" smtClean="0"/>
              <a:t>boo</a:t>
            </a:r>
            <a:r>
              <a:rPr sz="6100" spc="10" dirty="0" smtClean="0"/>
              <a:t>k</a:t>
            </a:r>
            <a:endParaRPr sz="61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14183678" cy="2793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Recipe: apache::default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yum_package[httpd] action install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apache_vhost[welcome] action remove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file[/etc/httpd/conf.d/welcome] action delete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* apache_vhost[lions] action create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template[/etc/httpd/conf.d/lions.conf]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directory[/srv/apache/lions]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* template[/srv/apache/lions/index.html] action create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    (up to date)</a:t>
            </a:r>
          </a:p>
          <a:p>
            <a:pPr>
              <a:lnSpc>
                <a:spcPct val="100000"/>
              </a:lnSpc>
            </a:pPr>
            <a:r>
              <a:rPr lang="en-US" sz="1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650" dirty="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70000" y="4267200"/>
            <a:ext cx="9956800" cy="9144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08000" y="305359"/>
            <a:ext cx="154610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20" dirty="0" smtClean="0"/>
              <a:t>ays</a:t>
            </a:r>
            <a:r>
              <a:rPr sz="5650" spc="5" dirty="0" smtClean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lang="en-US" sz="5650" spc="20" dirty="0"/>
              <a:t>W</a:t>
            </a:r>
            <a:r>
              <a:rPr sz="5650" spc="15" dirty="0" smtClean="0"/>
              <a:t>r</a:t>
            </a:r>
            <a:r>
              <a:rPr sz="5650" dirty="0" smtClean="0"/>
              <a:t>i</a:t>
            </a:r>
            <a:r>
              <a:rPr sz="5650" spc="15" dirty="0" smtClean="0"/>
              <a:t>te</a:t>
            </a:r>
            <a:r>
              <a:rPr sz="5650" spc="5" dirty="0" smtClean="0"/>
              <a:t> </a:t>
            </a:r>
            <a:r>
              <a:rPr lang="en-US" sz="5650" spc="5" dirty="0" smtClean="0"/>
              <a:t>R</a:t>
            </a:r>
            <a:r>
              <a:rPr sz="5650" spc="20" dirty="0" smtClean="0"/>
              <a:t>es</a:t>
            </a:r>
            <a:r>
              <a:rPr sz="5650" spc="15" dirty="0" smtClean="0"/>
              <a:t>our</a:t>
            </a:r>
            <a:r>
              <a:rPr sz="5650" spc="20" dirty="0" smtClean="0"/>
              <a:t>ces</a:t>
            </a:r>
            <a:r>
              <a:rPr sz="5650" spc="5" dirty="0" smtClean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lang="en-US" sz="5650" spc="15" dirty="0"/>
              <a:t>P</a:t>
            </a:r>
            <a:r>
              <a:rPr sz="5650" spc="15" dirty="0" smtClean="0"/>
              <a:t>ro</a:t>
            </a:r>
            <a:r>
              <a:rPr sz="5650" spc="20" dirty="0" smtClean="0"/>
              <a:t>v</a:t>
            </a:r>
            <a:r>
              <a:rPr sz="5650" dirty="0" smtClean="0"/>
              <a:t>i</a:t>
            </a:r>
            <a:r>
              <a:rPr sz="5650" spc="15" dirty="0" smtClean="0"/>
              <a:t>d</a:t>
            </a:r>
            <a:r>
              <a:rPr sz="5650" spc="20" dirty="0" smtClean="0"/>
              <a:t>e</a:t>
            </a:r>
            <a:r>
              <a:rPr sz="5650" spc="15" dirty="0" smtClean="0"/>
              <a:t>r</a:t>
            </a:r>
            <a:r>
              <a:rPr sz="5650" spc="20" dirty="0" smtClean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99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 dirty="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 dirty="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 dirty="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we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charac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ers</a:t>
            </a:r>
            <a:r>
              <a:rPr lang="en-US" sz="4450" spc="5" dirty="0" smtClean="0">
                <a:latin typeface="Arial"/>
                <a:cs typeface="Arial"/>
              </a:rPr>
              <a:t>"</a:t>
            </a:r>
            <a:r>
              <a:rPr sz="4450" spc="5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lang="en-US" sz="4450" spc="-5" dirty="0">
                <a:latin typeface="Arial"/>
                <a:cs typeface="Arial"/>
              </a:rPr>
              <a:t>"</a:t>
            </a:r>
            <a:r>
              <a:rPr sz="4450" spc="5" dirty="0" smtClean="0">
                <a:latin typeface="Consolas"/>
                <a:cs typeface="Consolas"/>
              </a:rPr>
              <a:t>por</a:t>
            </a:r>
            <a:r>
              <a:rPr lang="en-US" sz="4450" spc="5" dirty="0" smtClean="0">
                <a:latin typeface="Consolas"/>
                <a:cs typeface="Consolas"/>
              </a:rPr>
              <a:t>t -1"</a:t>
            </a:r>
            <a:r>
              <a:rPr sz="4450" dirty="0" smtClean="0">
                <a:latin typeface="Arial"/>
                <a:cs typeface="Arial"/>
              </a:rPr>
              <a:t>)</a:t>
            </a:r>
            <a:endParaRPr sz="4450" dirty="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531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lang="en-US" sz="3550" spc="5" dirty="0" smtClean="0">
                <a:latin typeface="Arial"/>
                <a:cs typeface="Arial"/>
              </a:rPr>
              <a:t> </a:t>
            </a:r>
            <a:r>
              <a:rPr sz="3550" spc="5" dirty="0" smtClean="0">
                <a:latin typeface="Arial"/>
                <a:cs typeface="Arial"/>
              </a:rPr>
              <a:t>Not</a:t>
            </a:r>
            <a:r>
              <a:rPr sz="3550" spc="10" dirty="0" smtClean="0">
                <a:latin typeface="Arial"/>
                <a:cs typeface="Arial"/>
              </a:rPr>
              <a:t>e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"clowns"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80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"/>
                <a:cs typeface="Courier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000" spc="5" dirty="0">
                <a:latin typeface="Courier"/>
                <a:cs typeface="Courier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"bears"</a:t>
            </a:r>
            <a:r>
              <a:rPr sz="3000" spc="5" dirty="0">
                <a:latin typeface="Courier"/>
                <a:cs typeface="Courier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"port" </a:t>
            </a:r>
            <a:r>
              <a:rPr sz="3000" dirty="0">
                <a:latin typeface="Courier"/>
                <a:cs typeface="Courier"/>
              </a:rPr>
              <a:t>=</a:t>
            </a:r>
            <a:r>
              <a:rPr sz="3000" spc="5" dirty="0">
                <a:latin typeface="Courier"/>
                <a:cs typeface="Courier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"/>
                <a:cs typeface="Courier"/>
              </a:rPr>
              <a:t>81 </a:t>
            </a:r>
            <a:r>
              <a:rPr sz="3000" spc="5" dirty="0">
                <a:latin typeface="Courier"/>
                <a:cs typeface="Courier"/>
              </a:rPr>
              <a:t>}</a:t>
            </a:r>
            <a:endParaRPr sz="3000" dirty="0">
              <a:latin typeface="Courier"/>
              <a:cs typeface="Courier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b="1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cookbooks/apache/recipes/default.rb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320877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432560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sites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"/>
                <a:cs typeface="Courier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"/>
                <a:cs typeface="Courier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].</a:t>
            </a:r>
            <a:r>
              <a:rPr sz="3200" spc="-5" dirty="0">
                <a:latin typeface="Courier"/>
                <a:cs typeface="Courier"/>
              </a:rPr>
              <a:t>eac</a:t>
            </a:r>
            <a:r>
              <a:rPr sz="3200" dirty="0">
                <a:latin typeface="Courier"/>
                <a:cs typeface="Courier"/>
              </a:rPr>
              <a:t>h </a:t>
            </a:r>
            <a:r>
              <a:rPr sz="32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r>
              <a:rPr lang="en-US" sz="32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sz="3200" dirty="0" smtClean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r>
              <a:rPr sz="3200" spc="-5" dirty="0" smtClean="0">
                <a:latin typeface="Courier"/>
                <a:cs typeface="Courier"/>
              </a:rPr>
              <a:t>site_name</a:t>
            </a:r>
            <a:r>
              <a:rPr sz="3200" dirty="0">
                <a:latin typeface="Courier"/>
                <a:cs typeface="Courier"/>
              </a:rPr>
              <a:t>, site_dat</a:t>
            </a:r>
            <a:r>
              <a:rPr sz="3200" spc="-5" dirty="0">
                <a:latin typeface="Courier"/>
                <a:cs typeface="Courier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"/>
                <a:cs typeface="Courier"/>
              </a:rPr>
              <a:t>|</a:t>
            </a:r>
            <a:endParaRPr sz="3200" dirty="0"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i="1" dirty="0" smtClean="0">
                <a:solidFill>
                  <a:srgbClr val="4F9192"/>
                </a:solidFill>
                <a:latin typeface="Courier"/>
                <a:cs typeface="Courier"/>
              </a:rPr>
              <a:t>  </a:t>
            </a:r>
            <a:r>
              <a:rPr sz="3200" i="1" dirty="0" smtClean="0">
                <a:solidFill>
                  <a:srgbClr val="4F9192"/>
                </a:solidFill>
                <a:latin typeface="Courier"/>
                <a:cs typeface="Courier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"/>
                <a:cs typeface="Courier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"/>
                <a:cs typeface="Courier"/>
              </a:rPr>
              <a:t>e </a:t>
            </a:r>
            <a:r>
              <a:rPr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document</a:t>
            </a:r>
            <a:r>
              <a:rPr lang="en-US" sz="3200" i="1" spc="-5" dirty="0" smtClean="0">
                <a:solidFill>
                  <a:srgbClr val="4F9192"/>
                </a:solidFill>
                <a:latin typeface="Courier"/>
                <a:cs typeface="Courier"/>
              </a:rPr>
              <a:t> root</a:t>
            </a:r>
            <a:endParaRPr lang="en-US" sz="3200" i="1" spc="-5" dirty="0" smtClean="0">
              <a:solidFill>
                <a:srgbClr val="4F9192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r>
              <a:rPr lang="en-US" sz="3200" dirty="0" smtClean="0">
                <a:latin typeface="Courier"/>
                <a:cs typeface="Courier"/>
              </a:rPr>
              <a:t>  </a:t>
            </a:r>
            <a:r>
              <a:rPr lang="en-US" sz="3200" dirty="0" err="1" smtClean="0">
                <a:latin typeface="Courier"/>
                <a:cs typeface="Courier"/>
              </a:rPr>
              <a:t>document_root</a:t>
            </a:r>
            <a:r>
              <a:rPr lang="en-US" sz="3200" dirty="0" smtClean="0">
                <a:latin typeface="Courier"/>
                <a:cs typeface="Courier"/>
              </a:rPr>
              <a:t> </a:t>
            </a:r>
            <a:r>
              <a:rPr lang="en-US" sz="3200" dirty="0">
                <a:latin typeface="Courier"/>
                <a:cs typeface="Courier"/>
              </a:rPr>
              <a:t>= 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"/srv/apache/#{</a:t>
            </a:r>
            <a:r>
              <a:rPr lang="en-US" sz="3200" dirty="0">
                <a:latin typeface="Courier"/>
                <a:cs typeface="Courier"/>
              </a:rPr>
              <a:t>site_name</a:t>
            </a:r>
            <a:r>
              <a:rPr lang="en-US" sz="3200" dirty="0">
                <a:solidFill>
                  <a:srgbClr val="C8352B"/>
                </a:solidFill>
                <a:latin typeface="Courier"/>
                <a:cs typeface="Courier"/>
              </a:rPr>
              <a:t>}"</a:t>
            </a:r>
            <a:endParaRPr lang="en-US" sz="3200" i="1" spc="-5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>
              <a:lnSpc>
                <a:spcPts val="3820"/>
              </a:lnSpc>
            </a:pPr>
            <a:endParaRPr sz="3200" dirty="0">
              <a:latin typeface="Courier"/>
              <a:cs typeface="Courier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5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</p:spTree>
    <p:extLst>
      <p:ext uri="{BB962C8B-B14F-4D97-AF65-F5344CB8AC3E}">
        <p14:creationId xmlns:p14="http://schemas.microsoft.com/office/powerpoint/2010/main" val="3273528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 smtClean="0">
                <a:latin typeface="Courier New"/>
                <a:cs typeface="Courier New"/>
              </a:rPr>
              <a:t>cookbooks/apache/recipes/default.rb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9" name="object 55"/>
          <p:cNvSpPr txBox="1"/>
          <p:nvPr/>
        </p:nvSpPr>
        <p:spPr>
          <a:xfrm>
            <a:off x="1041400" y="2660650"/>
            <a:ext cx="1432560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a template for Apache virtual host configuration</a:t>
            </a:r>
          </a:p>
          <a:p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template 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"/etc/httpd/conf.d/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#{</a:t>
            </a:r>
            <a:r>
              <a:rPr lang="pt-BR" sz="3200" dirty="0" smtClean="0">
                <a:solidFill>
                  <a:srgbClr val="000000"/>
                </a:solidFill>
                <a:latin typeface="Courier" pitchFamily="49" charset="0"/>
              </a:rPr>
              <a:t>site_name</a:t>
            </a:r>
            <a:r>
              <a:rPr lang="pt-BR" sz="3200" b="1" dirty="0" smtClean="0">
                <a:solidFill>
                  <a:srgbClr val="C97D9A"/>
                </a:solidFill>
                <a:latin typeface="Courier-Bold"/>
              </a:rPr>
              <a:t>}</a:t>
            </a:r>
            <a:r>
              <a:rPr lang="pt-BR" sz="3200" dirty="0" smtClean="0">
                <a:solidFill>
                  <a:srgbClr val="C9352B"/>
                </a:solidFill>
                <a:latin typeface="Courier" pitchFamily="49" charset="0"/>
              </a:rPr>
              <a:t>.conf" </a:t>
            </a:r>
            <a:r>
              <a:rPr lang="pt-BR" sz="3200" b="1" dirty="0" smtClean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source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"custom.erb"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mode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"0644"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 variables(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:document_root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document_root,</a:t>
            </a:r>
          </a:p>
          <a:p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	:port 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=&gt;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site_data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"port"</a:t>
            </a:r>
            <a:r>
              <a:rPr lang="en-US" sz="3200" dirty="0" smtClean="0">
                <a:solidFill>
                  <a:srgbClr val="7A7A7A"/>
                </a:solidFill>
                <a:latin typeface="Courier" pitchFamily="49" charset="0"/>
              </a:rPr>
              <a:t>]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)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 notifies </a:t>
            </a:r>
            <a:r>
              <a:rPr lang="en-US" sz="3200" dirty="0" smtClean="0">
                <a:solidFill>
                  <a:srgbClr val="22298F"/>
                </a:solidFill>
                <a:latin typeface="Courier" pitchFamily="49" charset="0"/>
              </a:rPr>
              <a:t>:restart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, </a:t>
            </a:r>
            <a:r>
              <a:rPr lang="en-US" sz="3200" dirty="0" smtClean="0">
                <a:solidFill>
                  <a:srgbClr val="C9352B"/>
                </a:solidFill>
                <a:latin typeface="Courier" pitchFamily="49" charset="0"/>
              </a:rPr>
              <a:t>"service[httpd]"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lang="en-US" sz="3200" dirty="0">
                <a:latin typeface="Courier New"/>
                <a:cs typeface="Courier New"/>
              </a:rPr>
              <a:t>cookbooks/apache/recipes/default.rb</a:t>
            </a:r>
          </a:p>
          <a:p>
            <a:pPr marL="12700">
              <a:lnSpc>
                <a:spcPct val="100000"/>
              </a:lnSpc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3200" i="1" dirty="0" smtClean="0">
                <a:solidFill>
                  <a:srgbClr val="4F9293"/>
                </a:solidFill>
                <a:latin typeface="Courier"/>
                <a:cs typeface="Courier"/>
              </a:rPr>
              <a:t># </a:t>
            </a:r>
            <a:r>
              <a:rPr lang="en-US" sz="3200" i="1" dirty="0">
                <a:solidFill>
                  <a:srgbClr val="4F9293"/>
                </a:solidFill>
                <a:latin typeface="Courier"/>
                <a:cs typeface="Courier"/>
              </a:rPr>
              <a:t>Add a directory resource to create the document_root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directory </a:t>
            </a:r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document_root </a:t>
            </a:r>
            <a:r>
              <a:rPr lang="en-US" sz="3200" b="1" dirty="0">
                <a:solidFill>
                  <a:srgbClr val="008F00"/>
                </a:solidFill>
                <a:latin typeface="Courier-Bold"/>
              </a:rPr>
              <a:t>do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mode </a:t>
            </a:r>
            <a:r>
              <a:rPr lang="en-US" sz="3200" dirty="0">
                <a:solidFill>
                  <a:srgbClr val="C9352B"/>
                </a:solidFill>
                <a:latin typeface="Courier" pitchFamily="49" charset="0"/>
              </a:rPr>
              <a:t>"0755"</a:t>
            </a:r>
          </a:p>
          <a:p>
            <a:r>
              <a:rPr lang="en-US" sz="3200" dirty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 pitchFamily="49" charset="0"/>
              </a:rPr>
              <a:t>recursive </a:t>
            </a:r>
            <a:r>
              <a:rPr lang="en-US" sz="3200" dirty="0">
                <a:solidFill>
                  <a:srgbClr val="008F00"/>
                </a:solidFill>
                <a:latin typeface="Courier" pitchFamily="49" charset="0"/>
              </a:rPr>
              <a:t>true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-Bold"/>
              </a:rPr>
              <a:t>end</a:t>
            </a:r>
            <a:endParaRPr sz="3200" dirty="0"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3652</Words>
  <Application>Microsoft Macintosh PowerPoint</Application>
  <PresentationFormat>Custom</PresentationFormat>
  <Paragraphs>584</Paragraphs>
  <Slides>56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Change the Cookbook’s Version Number in the Metadata</vt:lpstr>
      <vt:lpstr>Resource &amp; Provider Naming</vt:lpstr>
      <vt:lpstr>The Resource DSL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 Resource</vt:lpstr>
      <vt:lpstr>Exercise: Create Attribute Parameters for the apache_vhost Resource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the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124</cp:revision>
  <dcterms:created xsi:type="dcterms:W3CDTF">2015-06-04T12:17:04Z</dcterms:created>
  <dcterms:modified xsi:type="dcterms:W3CDTF">2015-07-08T06:17:29Z</dcterms:modified>
</cp:coreProperties>
</file>