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496" r:id="rId2"/>
    <p:sldId id="497" r:id="rId3"/>
    <p:sldId id="498" r:id="rId4"/>
    <p:sldId id="499" r:id="rId5"/>
    <p:sldId id="500" r:id="rId6"/>
    <p:sldId id="501" r:id="rId7"/>
    <p:sldId id="502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2" r:id="rId18"/>
    <p:sldId id="513" r:id="rId19"/>
    <p:sldId id="514" r:id="rId20"/>
    <p:sldId id="515" r:id="rId21"/>
    <p:sldId id="516" r:id="rId22"/>
    <p:sldId id="517" r:id="rId23"/>
    <p:sldId id="518" r:id="rId24"/>
    <p:sldId id="519" r:id="rId25"/>
    <p:sldId id="520" r:id="rId26"/>
    <p:sldId id="521" r:id="rId27"/>
    <p:sldId id="522" r:id="rId28"/>
    <p:sldId id="523" r:id="rId29"/>
    <p:sldId id="524" r:id="rId30"/>
    <p:sldId id="525" r:id="rId31"/>
    <p:sldId id="527" r:id="rId32"/>
    <p:sldId id="528" r:id="rId33"/>
    <p:sldId id="529" r:id="rId34"/>
    <p:sldId id="539" r:id="rId35"/>
    <p:sldId id="531" r:id="rId36"/>
    <p:sldId id="532" r:id="rId37"/>
    <p:sldId id="533" r:id="rId38"/>
    <p:sldId id="534" r:id="rId39"/>
    <p:sldId id="535" r:id="rId40"/>
    <p:sldId id="540" r:id="rId41"/>
    <p:sldId id="537" r:id="rId42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83046" autoAdjust="0"/>
  </p:normalViewPr>
  <p:slideViewPr>
    <p:cSldViewPr>
      <p:cViewPr varScale="1">
        <p:scale>
          <a:sx n="39" d="100"/>
          <a:sy n="39" d="100"/>
        </p:scale>
        <p:origin x="1332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D79C7-D95B-4D16-86A8-8C2F57A7C75E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C434E-4382-4ED8-A9E9-63A68844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6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6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58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50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</a:t>
            </a:r>
            <a:r>
              <a:rPr lang="en-US" baseline="0" dirty="0" smtClean="0"/>
              <a:t>type q to exit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87891"/>
            <a:ext cx="533400" cy="276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6-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chef.io/handler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bydoc.info/stdlib/core/1.9.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by-toolbox.com/categories/e_mail" TargetMode="External"/><Relationship Id="rId5" Type="http://schemas.openxmlformats.org/officeDocument/2006/relationships/hyperlink" Target="https://www.rubygems.org/" TargetMode="External"/><Relationship Id="rId4" Type="http://schemas.openxmlformats.org/officeDocument/2006/relationships/hyperlink" Target="http://www.rubydoc.info/stdlib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you@somewhere.com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nddo.github.io/chef-handler-zookeeper/" TargetMode="External"/><Relationship Id="rId2" Type="http://schemas.openxmlformats.org/officeDocument/2006/relationships/hyperlink" Target="http://ampledata.org/splunk_storm_chef_handler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onddo.github.io/chef-handler-sn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ef/chef-report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42250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0" dirty="0"/>
              <a:t>I</a:t>
            </a:r>
            <a:r>
              <a:rPr dirty="0"/>
              <a:t>m</a:t>
            </a:r>
            <a:r>
              <a:rPr spc="-10" dirty="0"/>
              <a:t>pl</a:t>
            </a:r>
            <a:r>
              <a:rPr dirty="0"/>
              <a:t>eme</a:t>
            </a:r>
            <a:r>
              <a:rPr spc="-10" dirty="0"/>
              <a:t>n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117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lang="en-US" sz="1800" dirty="0" smtClean="0">
                <a:solidFill>
                  <a:srgbClr val="A1C3E5"/>
                </a:solidFill>
                <a:latin typeface="Arial"/>
                <a:cs typeface="Arial"/>
              </a:rPr>
              <a:t>.2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dirty="0" smtClean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20" name="object 115"/>
          <p:cNvSpPr txBox="1"/>
          <p:nvPr/>
        </p:nvSpPr>
        <p:spPr>
          <a:xfrm>
            <a:off x="927100" y="4991380"/>
            <a:ext cx="103124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Communica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5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Clien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5" name="object 41"/>
          <p:cNvSpPr txBox="1">
            <a:spLocks/>
          </p:cNvSpPr>
          <p:nvPr/>
        </p:nvSpPr>
        <p:spPr>
          <a:xfrm>
            <a:off x="7823200" y="8687891"/>
            <a:ext cx="533400" cy="276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6-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chef_handler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8864"/>
          </a:xfrm>
          <a:prstGeom prst="rect">
            <a:avLst/>
          </a:prstGeom>
        </p:spPr>
        <p:txBody>
          <a:bodyPr vert="horz" wrap="square" lIns="0" tIns="25080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300" spc="15" dirty="0"/>
              <a:t>Exe</a:t>
            </a:r>
            <a:r>
              <a:rPr sz="5300" spc="10" dirty="0"/>
              <a:t>r</a:t>
            </a:r>
            <a:r>
              <a:rPr sz="5300" spc="15" dirty="0"/>
              <a:t>c</a:t>
            </a:r>
            <a:r>
              <a:rPr sz="5300" dirty="0"/>
              <a:t>i</a:t>
            </a:r>
            <a:r>
              <a:rPr sz="5300" spc="15" dirty="0"/>
              <a:t>se</a:t>
            </a:r>
            <a:r>
              <a:rPr sz="5300" spc="5" dirty="0"/>
              <a:t>: </a:t>
            </a:r>
            <a:r>
              <a:rPr sz="5300" spc="20" dirty="0"/>
              <a:t>U</a:t>
            </a:r>
            <a:r>
              <a:rPr sz="5300" spc="10" dirty="0"/>
              <a:t>p</a:t>
            </a:r>
            <a:r>
              <a:rPr sz="5300" dirty="0"/>
              <a:t>l</a:t>
            </a:r>
            <a:r>
              <a:rPr sz="5300" spc="10" dirty="0"/>
              <a:t>o</a:t>
            </a:r>
            <a:r>
              <a:rPr sz="5300" spc="15" dirty="0"/>
              <a:t>ad</a:t>
            </a:r>
            <a:r>
              <a:rPr sz="5300" spc="5" dirty="0"/>
              <a:t> t</a:t>
            </a:r>
            <a:r>
              <a:rPr sz="5300" spc="10" dirty="0"/>
              <a:t>h</a:t>
            </a:r>
            <a:r>
              <a:rPr sz="5300" spc="15" dirty="0"/>
              <a:t>e</a:t>
            </a:r>
            <a:r>
              <a:rPr sz="5300" spc="5" dirty="0"/>
              <a:t> </a:t>
            </a:r>
            <a:r>
              <a:rPr sz="5300" spc="15" dirty="0"/>
              <a:t>c</a:t>
            </a:r>
            <a:r>
              <a:rPr sz="5300" spc="10" dirty="0"/>
              <a:t>hef_h</a:t>
            </a:r>
            <a:r>
              <a:rPr sz="5300" spc="15" dirty="0"/>
              <a:t>a</a:t>
            </a:r>
            <a:r>
              <a:rPr sz="5300" spc="10" dirty="0"/>
              <a:t>nd</a:t>
            </a:r>
            <a:r>
              <a:rPr sz="5300" dirty="0"/>
              <a:t>l</a:t>
            </a:r>
            <a:r>
              <a:rPr sz="5300" spc="15" dirty="0"/>
              <a:t>e</a:t>
            </a:r>
            <a:r>
              <a:rPr sz="5300" spc="10" dirty="0"/>
              <a:t>r</a:t>
            </a:r>
            <a:r>
              <a:rPr sz="5300" spc="5" dirty="0"/>
              <a:t> </a:t>
            </a:r>
            <a:r>
              <a:rPr lang="en-US" sz="5300" spc="15" dirty="0"/>
              <a:t>C</a:t>
            </a:r>
            <a:r>
              <a:rPr sz="5300" spc="10" dirty="0" smtClean="0"/>
              <a:t>oo</a:t>
            </a:r>
            <a:r>
              <a:rPr sz="5300" spc="15" dirty="0" smtClean="0"/>
              <a:t>k</a:t>
            </a:r>
            <a:r>
              <a:rPr sz="5300" spc="10" dirty="0" smtClean="0"/>
              <a:t>boo</a:t>
            </a:r>
            <a:r>
              <a:rPr sz="5300" spc="15" dirty="0" smtClean="0"/>
              <a:t>k</a:t>
            </a:r>
            <a:endParaRPr sz="53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</a:endParaRPr>
          </a:p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</a:endParaRPr>
          </a:p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dirty="0">
                <a:solidFill>
                  <a:srgbClr val="FFFFFF"/>
                </a:solidFill>
                <a:latin typeface="Courier"/>
              </a:rPr>
              <a:t>	</a:t>
            </a:r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Uploading </a:t>
            </a:r>
            <a:r>
              <a:rPr lang="en-US" sz="3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chef_handler </a:t>
            </a:r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[1.1.9]</a:t>
            </a:r>
            <a:endParaRPr lang="en-US" sz="36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Uploaded </a:t>
            </a:r>
            <a:r>
              <a:rPr lang="en-US" sz="3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cookbook.</a:t>
            </a:r>
          </a:p>
          <a:p>
            <a:r>
              <a:rPr lang="en-US" sz="800" dirty="0">
                <a:solidFill>
                  <a:srgbClr val="000000"/>
                </a:solidFill>
                <a:latin typeface="GillSans"/>
              </a:rPr>
              <a:t>250</a:t>
            </a:r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0465" algn="l"/>
              </a:tabLst>
            </a:pPr>
            <a:r>
              <a:rPr sz="7050" spc="-5" dirty="0"/>
              <a:t>Th</a:t>
            </a:r>
            <a:r>
              <a:rPr sz="7050" dirty="0"/>
              <a:t>e Pr</a:t>
            </a:r>
            <a:r>
              <a:rPr sz="7050" spc="-5" dirty="0"/>
              <a:t>obl</a:t>
            </a:r>
            <a:r>
              <a:rPr sz="7050" spc="5" dirty="0"/>
              <a:t>em</a:t>
            </a:r>
            <a:r>
              <a:rPr sz="7050" dirty="0"/>
              <a:t> a</a:t>
            </a:r>
            <a:r>
              <a:rPr sz="7050" spc="-5" dirty="0"/>
              <a:t>n</a:t>
            </a:r>
            <a:r>
              <a:rPr sz="7050" dirty="0"/>
              <a:t>d	S</a:t>
            </a:r>
            <a:r>
              <a:rPr sz="7050" spc="-5" dirty="0"/>
              <a:t>u</a:t>
            </a:r>
            <a:r>
              <a:rPr sz="7050" dirty="0"/>
              <a:t>ccess </a:t>
            </a:r>
            <a:r>
              <a:rPr sz="7050" spc="5" dirty="0"/>
              <a:t>C</a:t>
            </a:r>
            <a:r>
              <a:rPr sz="7050" dirty="0"/>
              <a:t>r</a:t>
            </a:r>
            <a:r>
              <a:rPr sz="7050" spc="-5" dirty="0"/>
              <a:t>i</a:t>
            </a:r>
            <a:r>
              <a:rPr sz="7050" dirty="0"/>
              <a:t>ter</a:t>
            </a:r>
            <a:r>
              <a:rPr sz="7050" spc="-5" dirty="0"/>
              <a:t>i</a:t>
            </a:r>
            <a:r>
              <a:rPr sz="7050"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00835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only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have 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6850" dirty="0">
              <a:latin typeface="Times New Roman"/>
              <a:cs typeface="Times New Roman"/>
            </a:endParaRPr>
          </a:p>
          <a:p>
            <a:pPr marL="393700" marR="28765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receive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aining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t</a:t>
            </a:r>
            <a:r>
              <a:rPr spc="-275" dirty="0"/>
              <a:t>’</a:t>
            </a:r>
            <a:r>
              <a:rPr dirty="0"/>
              <a:t>s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524990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email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 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runs</a:t>
            </a:r>
          </a:p>
          <a:p>
            <a:pPr marL="393700" marR="14497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changed 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do</a:t>
            </a:r>
            <a:r>
              <a:rPr sz="4800" u="heavy" spc="-5" dirty="0">
                <a:latin typeface="Arial"/>
                <a:cs typeface="Arial"/>
                <a:hlinkClick r:id="rId2"/>
              </a:rPr>
              <a:t>cs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handle</a:t>
            </a:r>
            <a:r>
              <a:rPr sz="4800" u="heavy" spc="-5" dirty="0">
                <a:latin typeface="Arial"/>
                <a:cs typeface="Arial"/>
                <a:hlinkClick r:id="rId2"/>
              </a:rPr>
              <a:t>rs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Dea</a:t>
            </a:r>
            <a:r>
              <a:rPr dirty="0"/>
              <a:t>r</a:t>
            </a:r>
            <a:r>
              <a:rPr spc="5" dirty="0"/>
              <a:t> </a:t>
            </a:r>
            <a:r>
              <a:rPr dirty="0"/>
              <a:t>Rub</a:t>
            </a:r>
            <a:r>
              <a:rPr spc="-530" dirty="0"/>
              <a:t>y</a:t>
            </a:r>
            <a:r>
              <a:rPr spc="-5" dirty="0"/>
              <a:t>,</a:t>
            </a:r>
            <a:r>
              <a:rPr dirty="0"/>
              <a:t> </a:t>
            </a:r>
            <a:r>
              <a:rPr spc="-5" dirty="0"/>
              <a:t>Ho</a:t>
            </a:r>
            <a:r>
              <a:rPr dirty="0"/>
              <a:t>w</a:t>
            </a:r>
            <a:r>
              <a:rPr spc="5" dirty="0"/>
              <a:t> </a:t>
            </a:r>
            <a:r>
              <a:rPr spc="-5" dirty="0"/>
              <a:t>D</a:t>
            </a:r>
            <a:r>
              <a:rPr dirty="0"/>
              <a:t>o</a:t>
            </a:r>
            <a:r>
              <a:rPr spc="-125" dirty="0"/>
              <a:t> </a:t>
            </a:r>
            <a:r>
              <a:rPr spc="-565" dirty="0"/>
              <a:t>Y</a:t>
            </a:r>
            <a:r>
              <a:rPr spc="-10" dirty="0"/>
              <a:t>o</a:t>
            </a:r>
            <a:r>
              <a:rPr spc="-5" dirty="0"/>
              <a:t>u </a:t>
            </a:r>
            <a:r>
              <a:rPr dirty="0"/>
              <a:t>Ema</a:t>
            </a:r>
            <a:r>
              <a:rPr spc="-10" dirty="0"/>
              <a:t>il</a:t>
            </a:r>
            <a:r>
              <a:rPr spc="-5" dirty="0"/>
              <a:t>?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87400" y="1903823"/>
            <a:ext cx="13741400" cy="3526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marR="5080" indent="-354330">
              <a:lnSpc>
                <a:spcPts val="5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Hand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ers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i="1" spc="5" dirty="0">
                <a:latin typeface="Arial"/>
                <a:cs typeface="Arial"/>
              </a:rPr>
              <a:t>Ruby</a:t>
            </a:r>
            <a:r>
              <a:rPr sz="4450" i="1" dirty="0">
                <a:latin typeface="Arial"/>
                <a:cs typeface="Arial"/>
              </a:rPr>
              <a:t> </a:t>
            </a:r>
            <a:r>
              <a:rPr sz="4450" i="1" spc="5" dirty="0">
                <a:latin typeface="Arial"/>
                <a:cs typeface="Arial"/>
              </a:rPr>
              <a:t>programs</a:t>
            </a:r>
            <a:r>
              <a:rPr sz="4450" i="1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ha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5" dirty="0">
                <a:latin typeface="Arial"/>
                <a:cs typeface="Arial"/>
              </a:rPr>
              <a:t>can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read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us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orma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f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che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-cl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en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5" dirty="0" smtClean="0">
                <a:latin typeface="Arial"/>
                <a:cs typeface="Arial"/>
              </a:rPr>
              <a:t>ru</a:t>
            </a:r>
            <a:r>
              <a:rPr sz="4450" dirty="0" smtClean="0">
                <a:latin typeface="Arial"/>
                <a:cs typeface="Arial"/>
              </a:rPr>
              <a:t>n</a:t>
            </a:r>
            <a:endParaRPr sz="4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38C24"/>
              </a:buClr>
              <a:buFont typeface="Arial"/>
              <a:buChar char="•"/>
            </a:pPr>
            <a:endParaRPr sz="6250" dirty="0">
              <a:latin typeface="Times New Roman"/>
              <a:cs typeface="Times New Roman"/>
            </a:endParaRPr>
          </a:p>
          <a:p>
            <a:pPr marL="367030" marR="111125" indent="-354330">
              <a:lnSpc>
                <a:spcPts val="5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-75" dirty="0">
                <a:latin typeface="Arial"/>
                <a:cs typeface="Arial"/>
              </a:rPr>
              <a:t>W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cou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wri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 li</a:t>
            </a:r>
            <a:r>
              <a:rPr sz="4450" spc="5" dirty="0">
                <a:latin typeface="Arial"/>
                <a:cs typeface="Arial"/>
              </a:rPr>
              <a:t>brary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 smtClean="0">
                <a:latin typeface="Arial"/>
                <a:cs typeface="Arial"/>
              </a:rPr>
              <a:t>t</a:t>
            </a:r>
            <a:r>
              <a:rPr sz="4450" spc="5" dirty="0" smtClean="0">
                <a:latin typeface="Arial"/>
                <a:cs typeface="Arial"/>
              </a:rPr>
              <a:t>o</a:t>
            </a:r>
            <a:r>
              <a:rPr sz="4450" dirty="0" smtClean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send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10" dirty="0">
                <a:latin typeface="Arial"/>
                <a:cs typeface="Arial"/>
              </a:rPr>
              <a:t>ma</a:t>
            </a:r>
            <a:r>
              <a:rPr sz="4450" dirty="0">
                <a:latin typeface="Arial"/>
                <a:cs typeface="Arial"/>
              </a:rPr>
              <a:t>il 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we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cou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d</a:t>
            </a:r>
            <a:r>
              <a:rPr sz="4450" dirty="0">
                <a:latin typeface="Arial"/>
                <a:cs typeface="Arial"/>
              </a:rPr>
              <a:t> l</a:t>
            </a:r>
            <a:r>
              <a:rPr sz="4450" spc="5" dirty="0">
                <a:latin typeface="Arial"/>
                <a:cs typeface="Arial"/>
              </a:rPr>
              <a:t>ook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 smtClean="0">
                <a:latin typeface="Arial"/>
                <a:cs typeface="Arial"/>
              </a:rPr>
              <a:t>one</a:t>
            </a:r>
            <a:endParaRPr sz="44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Dear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ub</a:t>
            </a:r>
            <a:r>
              <a:rPr spc="-535" dirty="0"/>
              <a:t>y</a:t>
            </a:r>
            <a:r>
              <a:rPr spc="-5" dirty="0"/>
              <a:t>, </a:t>
            </a:r>
            <a:r>
              <a:rPr dirty="0"/>
              <a:t>H</a:t>
            </a:r>
            <a:r>
              <a:rPr spc="-10" dirty="0"/>
              <a:t>o</a:t>
            </a:r>
            <a:r>
              <a:rPr spc="-5" dirty="0"/>
              <a:t>w </a:t>
            </a:r>
            <a:r>
              <a:rPr dirty="0"/>
              <a:t>D</a:t>
            </a:r>
            <a:r>
              <a:rPr spc="-5" dirty="0"/>
              <a:t>o</a:t>
            </a:r>
            <a:r>
              <a:rPr spc="-135" dirty="0"/>
              <a:t> </a:t>
            </a:r>
            <a:r>
              <a:rPr spc="-535" dirty="0"/>
              <a:t>Y</a:t>
            </a:r>
            <a:r>
              <a:rPr spc="-10" dirty="0"/>
              <a:t>o</a:t>
            </a:r>
            <a:r>
              <a:rPr spc="-5" dirty="0"/>
              <a:t>u </a:t>
            </a:r>
            <a:r>
              <a:rPr dirty="0"/>
              <a:t>Ema</a:t>
            </a:r>
            <a:r>
              <a:rPr spc="-10" dirty="0"/>
              <a:t>il</a:t>
            </a:r>
            <a:r>
              <a:rPr spc="-5" dirty="0"/>
              <a:t>?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9" name="object 40"/>
          <p:cNvSpPr txBox="1"/>
          <p:nvPr/>
        </p:nvSpPr>
        <p:spPr>
          <a:xfrm>
            <a:off x="508000" y="1752600"/>
            <a:ext cx="15283769" cy="13401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3800" dirty="0" smtClean="0">
                <a:latin typeface="Arial"/>
                <a:cs typeface="Arial"/>
              </a:rPr>
              <a:t>We could </a:t>
            </a:r>
            <a:r>
              <a:rPr lang="en-US" sz="3800" dirty="0">
                <a:latin typeface="Arial"/>
                <a:cs typeface="Arial"/>
              </a:rPr>
              <a:t>look at Ruby's Standard </a:t>
            </a:r>
            <a:r>
              <a:rPr lang="en-US" sz="3800" dirty="0" smtClean="0">
                <a:latin typeface="Arial"/>
                <a:cs typeface="Arial"/>
              </a:rPr>
              <a:t>Library - </a:t>
            </a:r>
            <a:r>
              <a:rPr lang="en-US" sz="3800" strike="sngStrike" dirty="0" smtClean="0">
                <a:latin typeface="Arial"/>
                <a:cs typeface="Arial"/>
                <a:hlinkClick r:id="rId3"/>
              </a:rPr>
              <a:t>http</a:t>
            </a:r>
            <a:r>
              <a:rPr lang="en-US" sz="3800" strike="sngStrike" dirty="0">
                <a:latin typeface="Arial"/>
                <a:cs typeface="Arial"/>
                <a:hlinkClick r:id="rId3"/>
              </a:rPr>
              <a:t>://</a:t>
            </a:r>
            <a:r>
              <a:rPr lang="en-US" sz="3800" strike="sngStrike" dirty="0" smtClean="0">
                <a:latin typeface="Arial"/>
                <a:cs typeface="Arial"/>
                <a:hlinkClick r:id="rId3"/>
              </a:rPr>
              <a:t>www.rubydoc.info/stdlib/core/1.9.3</a:t>
            </a:r>
            <a:r>
              <a:rPr lang="en-US" sz="3800" dirty="0" smtClean="0">
                <a:latin typeface="Arial"/>
                <a:cs typeface="Arial"/>
              </a:rPr>
              <a:t> - but that won't get it</a:t>
            </a: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38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r>
              <a:rPr lang="en-US" sz="3800" dirty="0">
                <a:latin typeface="Arial"/>
                <a:cs typeface="Arial"/>
              </a:rPr>
              <a:t>O</a:t>
            </a:r>
            <a:r>
              <a:rPr lang="en-US" sz="3800" dirty="0" smtClean="0">
                <a:latin typeface="Arial"/>
                <a:cs typeface="Arial"/>
              </a:rPr>
              <a:t>r we could </a:t>
            </a:r>
            <a:r>
              <a:rPr lang="en-US" sz="3800" dirty="0">
                <a:latin typeface="Arial"/>
                <a:cs typeface="Arial"/>
              </a:rPr>
              <a:t>look </a:t>
            </a:r>
            <a:r>
              <a:rPr lang="en-US" sz="3800" dirty="0" smtClean="0">
                <a:latin typeface="Arial"/>
                <a:cs typeface="Arial"/>
              </a:rPr>
              <a:t>at Ruby's </a:t>
            </a:r>
            <a:r>
              <a:rPr lang="en-US" sz="3800" dirty="0">
                <a:latin typeface="Arial"/>
                <a:cs typeface="Arial"/>
              </a:rPr>
              <a:t>Extended </a:t>
            </a:r>
            <a:r>
              <a:rPr lang="en-US" sz="3800" dirty="0" smtClean="0">
                <a:latin typeface="Arial"/>
                <a:cs typeface="Arial"/>
              </a:rPr>
              <a:t>Library </a:t>
            </a:r>
            <a:r>
              <a:rPr lang="en-US" sz="3800" dirty="0">
                <a:latin typeface="Arial"/>
                <a:cs typeface="Arial"/>
              </a:rPr>
              <a:t>- </a:t>
            </a:r>
            <a:r>
              <a:rPr lang="en-US" sz="3800" strike="sngStrike" dirty="0">
                <a:latin typeface="Arial"/>
                <a:cs typeface="Arial"/>
                <a:hlinkClick r:id="rId4"/>
              </a:rPr>
              <a:t>http://</a:t>
            </a:r>
            <a:r>
              <a:rPr lang="en-US" sz="3800" strike="sngStrike" dirty="0" smtClean="0">
                <a:latin typeface="Arial"/>
                <a:cs typeface="Arial"/>
                <a:hlinkClick r:id="rId4"/>
              </a:rPr>
              <a:t>www.rubydoc.info/stdlib</a:t>
            </a:r>
            <a:r>
              <a:rPr lang="en-US" sz="3800" dirty="0" smtClean="0">
                <a:latin typeface="Arial"/>
                <a:cs typeface="Arial"/>
              </a:rPr>
              <a:t> - but we won't find it there</a:t>
            </a:r>
            <a:endParaRPr lang="en-US" sz="3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38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r>
              <a:rPr lang="en-US" sz="3800" dirty="0" smtClean="0">
                <a:latin typeface="Arial"/>
                <a:cs typeface="Arial"/>
              </a:rPr>
              <a:t>We could look </a:t>
            </a:r>
            <a:r>
              <a:rPr lang="en-US" sz="3800" dirty="0">
                <a:latin typeface="Arial"/>
                <a:cs typeface="Arial"/>
              </a:rPr>
              <a:t>at Ruby </a:t>
            </a:r>
            <a:r>
              <a:rPr lang="en-US" sz="3800" dirty="0" smtClean="0">
                <a:latin typeface="Arial"/>
                <a:cs typeface="Arial"/>
              </a:rPr>
              <a:t>gems </a:t>
            </a:r>
            <a:r>
              <a:rPr lang="en-US" sz="3800" dirty="0">
                <a:latin typeface="Arial"/>
                <a:cs typeface="Arial"/>
              </a:rPr>
              <a:t>- </a:t>
            </a:r>
            <a:r>
              <a:rPr lang="en-US" sz="3800" strike="sngStrike" dirty="0">
                <a:latin typeface="Arial"/>
                <a:cs typeface="Arial"/>
                <a:hlinkClick r:id="rId5"/>
              </a:rPr>
              <a:t>https://www.rubygems.org</a:t>
            </a:r>
            <a:r>
              <a:rPr lang="en-US" sz="3800" strike="sngStrike" dirty="0" smtClean="0">
                <a:latin typeface="Arial"/>
                <a:cs typeface="Arial"/>
                <a:hlinkClick r:id="rId5"/>
              </a:rPr>
              <a:t>/</a:t>
            </a:r>
            <a:r>
              <a:rPr lang="en-US" sz="3800" dirty="0" smtClean="0">
                <a:latin typeface="Arial"/>
                <a:cs typeface="Arial"/>
              </a:rPr>
              <a:t> - to no avail</a:t>
            </a: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3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r>
              <a:rPr lang="en-US" sz="3800" dirty="0" smtClean="0">
                <a:latin typeface="Arial"/>
                <a:cs typeface="Arial"/>
              </a:rPr>
              <a:t>This will do it </a:t>
            </a:r>
            <a:r>
              <a:rPr lang="en-US" sz="3800" dirty="0">
                <a:latin typeface="Arial"/>
                <a:cs typeface="Arial"/>
              </a:rPr>
              <a:t>- </a:t>
            </a:r>
            <a:r>
              <a:rPr lang="en-US" sz="3800" dirty="0">
                <a:latin typeface="Arial"/>
                <a:cs typeface="Arial"/>
                <a:hlinkClick r:id="rId6"/>
              </a:rPr>
              <a:t>https://</a:t>
            </a:r>
            <a:r>
              <a:rPr lang="en-US" sz="3800" dirty="0" smtClean="0">
                <a:latin typeface="Arial"/>
                <a:cs typeface="Arial"/>
                <a:hlinkClick r:id="rId6"/>
              </a:rPr>
              <a:t>www.ruby-toolbox.com/categories/e_mail</a:t>
            </a:r>
            <a:endParaRPr lang="en-US" sz="38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40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40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40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40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40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r>
              <a:rPr lang="en-US" sz="4000" dirty="0" smtClean="0">
                <a:latin typeface="Arial"/>
                <a:cs typeface="Arial"/>
              </a:rPr>
              <a:t>- </a:t>
            </a:r>
            <a:r>
              <a:rPr lang="en-US" sz="4000" dirty="0">
                <a:latin typeface="Arial"/>
                <a:cs typeface="Arial"/>
              </a:rPr>
              <a:t>but that won't get it</a:t>
            </a: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0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0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0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Lib</a:t>
            </a:r>
            <a:r>
              <a:rPr dirty="0"/>
              <a:t>rary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dirty="0"/>
              <a:t>Patter</a:t>
            </a:r>
            <a:r>
              <a:rPr spc="-5" dirty="0"/>
              <a:t>n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12800" y="1887828"/>
            <a:ext cx="13934440" cy="537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66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</a:p>
          <a:p>
            <a:pPr marL="393700" marR="14604" indent="-381000">
              <a:lnSpc>
                <a:spcPts val="5500"/>
              </a:lnSpc>
              <a:spcBef>
                <a:spcPts val="11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Howeve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we’d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basically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“</a:t>
            </a:r>
            <a:r>
              <a:rPr sz="4800" b="1" spc="-5" dirty="0">
                <a:latin typeface="Arial"/>
                <a:cs typeface="Arial"/>
              </a:rPr>
              <a:t>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rk</a:t>
            </a:r>
            <a:r>
              <a:rPr sz="4800" b="1" spc="-10" dirty="0">
                <a:latin typeface="Arial"/>
                <a:cs typeface="Arial"/>
              </a:rPr>
              <a:t>in</a:t>
            </a:r>
            <a:r>
              <a:rPr sz="4800" b="1" spc="-5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”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ream cookbook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ead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“</a:t>
            </a:r>
            <a:r>
              <a:rPr sz="4800" b="1" spc="-5" dirty="0">
                <a:latin typeface="Arial"/>
                <a:cs typeface="Arial"/>
              </a:rPr>
              <a:t>librar</a:t>
            </a:r>
            <a:r>
              <a:rPr sz="4800" b="1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”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reusabili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y!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email_handler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C</a:t>
            </a:r>
            <a:r>
              <a:rPr sz="4600" dirty="0"/>
              <a:t>reate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lang="en-US" sz="4600" spc="5" dirty="0"/>
              <a:t>C</a:t>
            </a:r>
            <a:r>
              <a:rPr sz="4600" spc="-5" dirty="0" smtClean="0"/>
              <a:t>oo</a:t>
            </a:r>
            <a:r>
              <a:rPr sz="4600" spc="5" dirty="0" smtClean="0"/>
              <a:t>k</a:t>
            </a:r>
            <a:r>
              <a:rPr sz="4600" spc="-5" dirty="0" smtClean="0"/>
              <a:t>boo</a:t>
            </a:r>
            <a:r>
              <a:rPr sz="4600" spc="5" dirty="0" smtClean="0"/>
              <a:t>k</a:t>
            </a:r>
            <a:r>
              <a:rPr sz="4600" dirty="0" smtClean="0"/>
              <a:t> </a:t>
            </a:r>
            <a:r>
              <a:rPr lang="en-US" sz="4600" spc="-5" dirty="0"/>
              <a:t>N</a:t>
            </a:r>
            <a:r>
              <a:rPr sz="4600" spc="5" dirty="0" smtClean="0"/>
              <a:t>ame</a:t>
            </a:r>
            <a:r>
              <a:rPr sz="4600" dirty="0" smtClean="0"/>
              <a:t>d </a:t>
            </a:r>
            <a:r>
              <a:rPr sz="4600" spc="-5" dirty="0"/>
              <a:t>‘</a:t>
            </a:r>
            <a:r>
              <a:rPr sz="4600" spc="5" dirty="0"/>
              <a:t>ema</a:t>
            </a:r>
            <a:r>
              <a:rPr sz="4600" spc="-5" dirty="0"/>
              <a:t>il</a:t>
            </a:r>
            <a:r>
              <a:rPr sz="4600" spc="5" dirty="0"/>
              <a:t>_</a:t>
            </a:r>
            <a:r>
              <a:rPr sz="4600" spc="-5" dirty="0"/>
              <a:t>h</a:t>
            </a:r>
            <a:r>
              <a:rPr sz="4600" spc="5" dirty="0"/>
              <a:t>a</a:t>
            </a:r>
            <a:r>
              <a:rPr sz="4600" spc="-5" dirty="0"/>
              <a:t>ndl</a:t>
            </a:r>
            <a:r>
              <a:rPr sz="4600" spc="5" dirty="0"/>
              <a:t>e</a:t>
            </a:r>
            <a:r>
              <a:rPr sz="4600" spc="170" dirty="0"/>
              <a:t>r</a:t>
            </a:r>
            <a:r>
              <a:rPr sz="4600" dirty="0"/>
              <a:t>’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496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k email_handler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READM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email_handler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CHANGELO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email_handler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metadat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email_handler</a:t>
            </a:r>
            <a:endParaRPr sz="37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3" y="1834668"/>
            <a:ext cx="143389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cookbooks/email_handler/recipes/default.rb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388001" y="8163089"/>
            <a:ext cx="3479999" cy="498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3581400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35814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5020"/>
              </a:lnSpc>
            </a:pPr>
            <a:r>
              <a:rPr sz="4200" spc="-5" dirty="0">
                <a:latin typeface="Courier New"/>
                <a:cs typeface="Courier New"/>
              </a:rPr>
              <a:t>chef_ge</a:t>
            </a:r>
            <a:r>
              <a:rPr sz="4200" dirty="0">
                <a:latin typeface="Courier New"/>
                <a:cs typeface="Courier New"/>
              </a:rPr>
              <a:t>m </a:t>
            </a:r>
            <a:r>
              <a:rPr sz="4200" dirty="0">
                <a:solidFill>
                  <a:srgbClr val="C8352B"/>
                </a:solidFill>
                <a:latin typeface="Courier New"/>
                <a:cs typeface="Courier New"/>
              </a:rPr>
              <a:t>"pony" </a:t>
            </a:r>
            <a:r>
              <a:rPr sz="42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4200" dirty="0">
              <a:latin typeface="Courier New"/>
              <a:cs typeface="Courier New"/>
            </a:endParaRPr>
          </a:p>
          <a:p>
            <a:pPr marL="830580">
              <a:lnSpc>
                <a:spcPts val="5000"/>
              </a:lnSpc>
            </a:pPr>
            <a:r>
              <a:rPr sz="4200" spc="-5" dirty="0">
                <a:latin typeface="Courier New"/>
                <a:cs typeface="Courier New"/>
              </a:rPr>
              <a:t>actio</a:t>
            </a:r>
            <a:r>
              <a:rPr sz="4200" dirty="0">
                <a:latin typeface="Courier New"/>
                <a:cs typeface="Courier New"/>
              </a:rPr>
              <a:t>n </a:t>
            </a:r>
            <a:r>
              <a:rPr sz="4200" dirty="0">
                <a:solidFill>
                  <a:srgbClr val="22288F"/>
                </a:solidFill>
                <a:latin typeface="Courier New"/>
                <a:cs typeface="Courier New"/>
              </a:rPr>
              <a:t>:install</a:t>
            </a:r>
            <a:endParaRPr sz="4200" dirty="0">
              <a:latin typeface="Courier New"/>
              <a:cs typeface="Courier New"/>
            </a:endParaRPr>
          </a:p>
          <a:p>
            <a:pPr marL="190500">
              <a:lnSpc>
                <a:spcPts val="5020"/>
              </a:lnSpc>
            </a:pPr>
            <a:r>
              <a:rPr sz="42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4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300" dirty="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include_recip</a:t>
            </a:r>
            <a:r>
              <a:rPr sz="4200" dirty="0">
                <a:latin typeface="Courier New"/>
                <a:cs typeface="Courier New"/>
              </a:rPr>
              <a:t>e</a:t>
            </a:r>
            <a:r>
              <a:rPr sz="4200" spc="5" dirty="0"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C8352B"/>
                </a:solidFill>
                <a:latin typeface="Courier New"/>
                <a:cs typeface="Courier New"/>
              </a:rPr>
              <a:t>"chef_handler"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E</a:t>
            </a:r>
            <a:r>
              <a:rPr spc="-10" dirty="0"/>
              <a:t>di</a:t>
            </a:r>
            <a:r>
              <a:rPr dirty="0"/>
              <a:t>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d</a:t>
            </a:r>
            <a:r>
              <a:rPr dirty="0"/>
              <a:t>efa</a:t>
            </a:r>
            <a:r>
              <a:rPr spc="-10" dirty="0"/>
              <a:t>ul</a:t>
            </a:r>
            <a:r>
              <a:rPr dirty="0"/>
              <a:t>t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ec</a:t>
            </a:r>
            <a:r>
              <a:rPr spc="-10" dirty="0" smtClean="0"/>
              <a:t>ip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ef_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ndl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977900" y="1804789"/>
            <a:ext cx="14824075" cy="587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294640" algn="l"/>
              </a:tabLst>
            </a:pPr>
            <a:r>
              <a:rPr sz="3550" b="1" dirty="0">
                <a:latin typeface="Courier New"/>
                <a:cs typeface="Courier New"/>
              </a:rPr>
              <a:t>chef_handler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is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a resource packaged wi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che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_handler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cookbook</a:t>
            </a:r>
          </a:p>
          <a:p>
            <a:pPr marL="294640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spc="-5" dirty="0">
                <a:latin typeface="Arial"/>
                <a:cs typeface="Arial"/>
              </a:rPr>
              <a:t>I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has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wo ac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ions,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b="1" dirty="0">
                <a:latin typeface="Courier New"/>
                <a:cs typeface="Courier New"/>
              </a:rPr>
              <a:t>:enable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spc="-5" dirty="0">
                <a:latin typeface="Arial"/>
                <a:cs typeface="Arial"/>
              </a:rPr>
              <a:t>an</a:t>
            </a:r>
            <a:r>
              <a:rPr sz="3550" dirty="0">
                <a:latin typeface="Arial"/>
                <a:cs typeface="Arial"/>
              </a:rPr>
              <a:t>d </a:t>
            </a:r>
            <a:r>
              <a:rPr sz="3550" b="1" dirty="0">
                <a:latin typeface="Courier New"/>
                <a:cs typeface="Courier New"/>
              </a:rPr>
              <a:t>:disable</a:t>
            </a:r>
            <a:endParaRPr sz="3550" dirty="0">
              <a:latin typeface="Courier New"/>
              <a:cs typeface="Courier New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spc="-5" dirty="0">
                <a:latin typeface="Arial"/>
                <a:cs typeface="Arial"/>
              </a:rPr>
              <a:t>I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has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hree argumen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s</a:t>
            </a:r>
          </a:p>
          <a:p>
            <a:pPr marL="713740" lvl="1" indent="-281940">
              <a:lnSpc>
                <a:spcPct val="100000"/>
              </a:lnSpc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source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he 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ile con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aining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handler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code</a:t>
            </a:r>
          </a:p>
          <a:p>
            <a:pPr marL="713740" lvl="1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arguments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any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pieces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of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in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orma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ion needed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o ini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ialize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handler</a:t>
            </a:r>
          </a:p>
          <a:p>
            <a:pPr marL="713740" lvl="1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supports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 </a:t>
            </a:r>
            <a:r>
              <a:rPr sz="3550" b="1" dirty="0">
                <a:latin typeface="Courier New"/>
                <a:cs typeface="Courier New"/>
              </a:rPr>
              <a:t>:report</a:t>
            </a:r>
            <a:r>
              <a:rPr sz="3550" dirty="0">
                <a:latin typeface="Arial"/>
                <a:cs typeface="Arial"/>
              </a:rPr>
              <a:t>, </a:t>
            </a:r>
            <a:r>
              <a:rPr sz="3550" b="1" dirty="0">
                <a:latin typeface="Courier New"/>
                <a:cs typeface="Courier New"/>
              </a:rPr>
              <a:t>:exception</a:t>
            </a:r>
            <a:endParaRPr sz="3550" dirty="0">
              <a:latin typeface="Courier New"/>
              <a:cs typeface="Courier New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dirty="0">
                <a:latin typeface="Arial"/>
                <a:cs typeface="Arial"/>
              </a:rPr>
              <a:t>De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aul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s:</a:t>
            </a:r>
          </a:p>
          <a:p>
            <a:pPr marL="713740" lvl="1" indent="-281940">
              <a:lnSpc>
                <a:spcPct val="100000"/>
              </a:lnSpc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:</a:t>
            </a:r>
            <a:r>
              <a:rPr sz="3550" b="1" dirty="0" smtClean="0">
                <a:latin typeface="Courier New"/>
                <a:cs typeface="Courier New"/>
              </a:rPr>
              <a:t>enable</a:t>
            </a:r>
            <a:endParaRPr lang="en-US" sz="3550" b="1" dirty="0" smtClean="0">
              <a:latin typeface="Courier New"/>
              <a:cs typeface="Courier New"/>
            </a:endParaRPr>
          </a:p>
          <a:p>
            <a:pPr marL="713740" lvl="1" indent="-281940"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lang="en-US" sz="3550" b="1" spc="-5" dirty="0">
                <a:latin typeface="Courier New"/>
                <a:cs typeface="Courier New"/>
              </a:rPr>
              <a:t>:repor</a:t>
            </a:r>
            <a:r>
              <a:rPr lang="en-US" sz="3550" b="1" dirty="0">
                <a:latin typeface="Courier New"/>
                <a:cs typeface="Courier New"/>
              </a:rPr>
              <a:t>t </a:t>
            </a:r>
            <a:r>
              <a:rPr lang="en-US" sz="3550" b="1" spc="-5" dirty="0">
                <a:latin typeface="Courier New"/>
                <a:cs typeface="Courier New"/>
              </a:rPr>
              <a:t>=</a:t>
            </a:r>
            <a:r>
              <a:rPr lang="en-US" sz="3550" b="1" dirty="0">
                <a:latin typeface="Courier New"/>
                <a:cs typeface="Courier New"/>
              </a:rPr>
              <a:t>&gt; tru</a:t>
            </a:r>
            <a:r>
              <a:rPr lang="en-US" sz="3550" b="1" spc="-5" dirty="0">
                <a:latin typeface="Courier New"/>
                <a:cs typeface="Courier New"/>
              </a:rPr>
              <a:t>e</a:t>
            </a:r>
            <a:r>
              <a:rPr lang="en-US" sz="3550" dirty="0">
                <a:latin typeface="Arial"/>
                <a:cs typeface="Arial"/>
              </a:rPr>
              <a:t>, </a:t>
            </a:r>
            <a:r>
              <a:rPr lang="en-US" sz="3550" b="1" spc="-5" dirty="0">
                <a:latin typeface="Courier New"/>
                <a:cs typeface="Courier New"/>
              </a:rPr>
              <a:t>:</a:t>
            </a:r>
            <a:r>
              <a:rPr lang="en-US" sz="3550" b="1" spc="-5" dirty="0" smtClean="0">
                <a:latin typeface="Courier New"/>
                <a:cs typeface="Courier New"/>
              </a:rPr>
              <a:t>exception </a:t>
            </a:r>
            <a:r>
              <a:rPr lang="en-US" sz="3550" b="1" spc="-5" dirty="0">
                <a:latin typeface="Courier New"/>
                <a:cs typeface="Courier New"/>
              </a:rPr>
              <a:t>=</a:t>
            </a:r>
            <a:r>
              <a:rPr lang="en-US" sz="3550" b="1" dirty="0">
                <a:latin typeface="Courier New"/>
                <a:cs typeface="Courier New"/>
              </a:rPr>
              <a:t>&gt; </a:t>
            </a:r>
            <a:r>
              <a:rPr lang="en-US" sz="3550" b="1" dirty="0" smtClean="0">
                <a:latin typeface="Courier New"/>
                <a:cs typeface="Courier New"/>
              </a:rPr>
              <a:t>true</a:t>
            </a:r>
            <a:endParaRPr sz="35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34748" y="1831462"/>
            <a:ext cx="127887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cookbooks/email_handler/recipes/default.rb</a:t>
            </a: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lang="en-US" dirty="0" smtClean="0">
              <a:solidFill>
                <a:srgbClr val="6B6B6B"/>
              </a:solidFill>
              <a:latin typeface="Courier"/>
            </a:endParaRPr>
          </a:p>
          <a:p>
            <a:endParaRPr lang="en-US" dirty="0">
              <a:solidFill>
                <a:srgbClr val="6B6B6B"/>
              </a:solidFill>
              <a:latin typeface="Courier"/>
            </a:endParaRPr>
          </a:p>
          <a:p>
            <a:r>
              <a:rPr lang="en-US" sz="2400" dirty="0" smtClean="0">
                <a:solidFill>
                  <a:srgbClr val="6B6B6B"/>
                </a:solidFill>
                <a:latin typeface="Courier"/>
              </a:rPr>
              <a:t> chef_gem "pony" do</a:t>
            </a:r>
          </a:p>
          <a:p>
            <a:r>
              <a:rPr lang="en-US" sz="2400" dirty="0">
                <a:solidFill>
                  <a:srgbClr val="6B6B6B"/>
                </a:solidFill>
                <a:latin typeface="Courier"/>
              </a:rPr>
              <a:t> </a:t>
            </a:r>
            <a:r>
              <a:rPr lang="en-US" sz="2400" dirty="0" smtClean="0">
                <a:solidFill>
                  <a:srgbClr val="6B6B6B"/>
                </a:solidFill>
                <a:latin typeface="Courier"/>
              </a:rPr>
              <a:t>  action :install</a:t>
            </a:r>
          </a:p>
          <a:p>
            <a:r>
              <a:rPr lang="en-US" sz="2400" dirty="0" smtClean="0">
                <a:solidFill>
                  <a:srgbClr val="6B6B6B"/>
                </a:solidFill>
                <a:latin typeface="Courier"/>
              </a:rPr>
              <a:t> end</a:t>
            </a:r>
          </a:p>
          <a:p>
            <a:endParaRPr lang="en-US" sz="2400" dirty="0" smtClean="0">
              <a:solidFill>
                <a:srgbClr val="6B6B6B"/>
              </a:solidFill>
              <a:latin typeface="Courier"/>
            </a:endParaRPr>
          </a:p>
          <a:p>
            <a:r>
              <a:rPr lang="en-US" sz="2400" dirty="0" smtClean="0">
                <a:solidFill>
                  <a:srgbClr val="6B6B6B"/>
                </a:solidFill>
                <a:latin typeface="Courier"/>
              </a:rPr>
              <a:t> include_recipe "chef_handler"</a:t>
            </a:r>
          </a:p>
          <a:p>
            <a:endParaRPr lang="en-US" sz="2400" dirty="0" smtClean="0">
              <a:solidFill>
                <a:srgbClr val="6B6B6B"/>
              </a:solidFill>
              <a:latin typeface="Courier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cookbook_file 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"</a:t>
            </a:r>
            <a:r>
              <a:rPr lang="en-US" sz="2400" b="1" dirty="0" smtClean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node</a:t>
            </a:r>
            <a:r>
              <a:rPr lang="en-US" sz="2400" dirty="0" smtClean="0">
                <a:solidFill>
                  <a:srgbClr val="7A7A7A"/>
                </a:solidFill>
                <a:latin typeface="Courier"/>
              </a:rPr>
              <a:t>[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'chef_handler'</a:t>
            </a:r>
            <a:r>
              <a:rPr lang="en-US" sz="2400" dirty="0" smtClean="0">
                <a:solidFill>
                  <a:srgbClr val="7A7A7A"/>
                </a:solidFill>
                <a:latin typeface="Courier"/>
              </a:rPr>
              <a:t>][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'handler_path'</a:t>
            </a:r>
            <a:r>
              <a:rPr lang="en-US" sz="2400" dirty="0" smtClean="0">
                <a:solidFill>
                  <a:srgbClr val="7A7A7A"/>
                </a:solidFill>
                <a:latin typeface="Courier"/>
              </a:rPr>
              <a:t>]</a:t>
            </a:r>
            <a:r>
              <a:rPr lang="en-US" sz="2400" b="1" dirty="0" smtClean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/email_handler.rb" </a:t>
            </a:r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  source 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"handlers/email_handler.rb"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  owner 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"root"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  group 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"root"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  mode 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"0644"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lang="en-US" sz="2400" dirty="0" smtClean="0"/>
          </a:p>
          <a:p>
            <a:endParaRPr lang="en-US" dirty="0" smtClean="0"/>
          </a:p>
          <a:p>
            <a:endParaRPr dirty="0"/>
          </a:p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Se</a:t>
            </a:r>
            <a:r>
              <a:rPr spc="-5" dirty="0"/>
              <a:t>t</a:t>
            </a:r>
            <a:r>
              <a:rPr spc="-10" dirty="0"/>
              <a:t>u</a:t>
            </a:r>
            <a:r>
              <a:rPr spc="-5" dirty="0"/>
              <a:t>p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  <p:sp>
        <p:nvSpPr>
          <p:cNvPr id="67" name="object 67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4" name="object 66"/>
          <p:cNvSpPr/>
          <p:nvPr/>
        </p:nvSpPr>
        <p:spPr>
          <a:xfrm>
            <a:off x="869950" y="4953000"/>
            <a:ext cx="14592300" cy="2514600"/>
          </a:xfrm>
          <a:custGeom>
            <a:avLst/>
            <a:gdLst/>
            <a:ahLst/>
            <a:cxnLst/>
            <a:rect l="l" t="t" r="r" b="b"/>
            <a:pathLst>
              <a:path w="14592300" h="2870200">
                <a:moveTo>
                  <a:pt x="0" y="2870199"/>
                </a:moveTo>
                <a:lnTo>
                  <a:pt x="14592300" y="2870199"/>
                </a:lnTo>
                <a:lnTo>
                  <a:pt x="14592300" y="0"/>
                </a:lnTo>
                <a:lnTo>
                  <a:pt x="0" y="0"/>
                </a:lnTo>
                <a:lnTo>
                  <a:pt x="0" y="2870199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046075" cy="403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Describe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699" y="1816100"/>
            <a:ext cx="14342011" cy="5723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err="1" smtClean="0">
                <a:latin typeface="Courier New"/>
                <a:cs typeface="Courier New"/>
              </a:rPr>
              <a:t>EDITOR:</a:t>
            </a:r>
            <a:r>
              <a:rPr sz="3100" dirty="0" err="1" smtClean="0">
                <a:latin typeface="Courier New"/>
                <a:cs typeface="Courier New"/>
              </a:rPr>
              <a:t>cookbooks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sz="3100" dirty="0" err="1" smtClean="0">
                <a:latin typeface="Courier New"/>
                <a:cs typeface="Courier New"/>
              </a:rPr>
              <a:t>email_handler</a:t>
            </a:r>
            <a:r>
              <a:rPr sz="3100" dirty="0" smtClean="0">
                <a:latin typeface="Courier New"/>
                <a:cs typeface="Courier New"/>
              </a:rPr>
              <a:t>/recipes/default.rb</a:t>
            </a:r>
            <a:endParaRPr sz="3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5D5D5D"/>
                </a:solidFill>
                <a:latin typeface="Courier New"/>
                <a:cs typeface="Courier New"/>
              </a:rPr>
              <a:t>cookbook_fil</a:t>
            </a:r>
            <a:r>
              <a:rPr sz="2400" dirty="0">
                <a:solidFill>
                  <a:srgbClr val="5D5D5D"/>
                </a:solidFill>
                <a:latin typeface="Courier New"/>
                <a:cs typeface="Courier New"/>
              </a:rPr>
              <a:t>e "</a:t>
            </a:r>
            <a:r>
              <a:rPr sz="2400" b="1" dirty="0">
                <a:solidFill>
                  <a:srgbClr val="5D5D5D"/>
                </a:solidFill>
                <a:latin typeface="Courier New"/>
                <a:cs typeface="Courier New"/>
              </a:rPr>
              <a:t>#{</a:t>
            </a:r>
            <a:r>
              <a:rPr sz="2400" dirty="0">
                <a:solidFill>
                  <a:srgbClr val="5D5D5D"/>
                </a:solidFill>
                <a:latin typeface="Courier New"/>
                <a:cs typeface="Courier New"/>
              </a:rPr>
              <a:t>node['chef_handler']['handler_path'</a:t>
            </a:r>
            <a:r>
              <a:rPr sz="2400" spc="-5" dirty="0">
                <a:solidFill>
                  <a:srgbClr val="5D5D5D"/>
                </a:solidFill>
                <a:latin typeface="Courier New"/>
                <a:cs typeface="Courier New"/>
              </a:rPr>
              <a:t>]</a:t>
            </a:r>
            <a:r>
              <a:rPr sz="2400" b="1" dirty="0">
                <a:solidFill>
                  <a:srgbClr val="5D5D5D"/>
                </a:solidFill>
                <a:latin typeface="Courier New"/>
                <a:cs typeface="Courier New"/>
              </a:rPr>
              <a:t>}</a:t>
            </a:r>
            <a:r>
              <a:rPr sz="2400" spc="-5" dirty="0">
                <a:solidFill>
                  <a:srgbClr val="5D5D5D"/>
                </a:solidFill>
                <a:latin typeface="Courier New"/>
                <a:cs typeface="Courier New"/>
              </a:rPr>
              <a:t>/email_handler.rb</a:t>
            </a:r>
            <a:r>
              <a:rPr sz="2400" dirty="0">
                <a:solidFill>
                  <a:srgbClr val="5D5D5D"/>
                </a:solidFill>
                <a:latin typeface="Courier New"/>
                <a:cs typeface="Courier New"/>
              </a:rPr>
              <a:t>" </a:t>
            </a:r>
            <a:r>
              <a:rPr sz="2400" b="1" dirty="0">
                <a:solidFill>
                  <a:srgbClr val="5D5D5D"/>
                </a:solidFill>
                <a:latin typeface="Courier New"/>
                <a:cs typeface="Courier New"/>
              </a:rPr>
              <a:t>do</a:t>
            </a:r>
            <a:endParaRPr sz="2400" dirty="0">
              <a:latin typeface="Courier New"/>
              <a:cs typeface="Courier New"/>
            </a:endParaRPr>
          </a:p>
          <a:p>
            <a:pPr marL="378460" marR="7464425">
              <a:lnSpc>
                <a:spcPct val="100699"/>
              </a:lnSpc>
            </a:pPr>
            <a:r>
              <a:rPr sz="2400" spc="-5" dirty="0">
                <a:solidFill>
                  <a:srgbClr val="5D5D5D"/>
                </a:solidFill>
                <a:latin typeface="Courier New"/>
                <a:cs typeface="Courier New"/>
              </a:rPr>
              <a:t>sourc</a:t>
            </a:r>
            <a:r>
              <a:rPr sz="2400" dirty="0">
                <a:solidFill>
                  <a:srgbClr val="5D5D5D"/>
                </a:solidFill>
                <a:latin typeface="Courier New"/>
                <a:cs typeface="Courier New"/>
              </a:rPr>
              <a:t>e "handlers/email_handler.rb" </a:t>
            </a:r>
            <a:r>
              <a:rPr sz="2400" spc="-5" dirty="0">
                <a:solidFill>
                  <a:srgbClr val="5D5D5D"/>
                </a:solidFill>
                <a:latin typeface="Courier New"/>
                <a:cs typeface="Courier New"/>
              </a:rPr>
              <a:t>owne</a:t>
            </a:r>
            <a:r>
              <a:rPr sz="2400" dirty="0">
                <a:solidFill>
                  <a:srgbClr val="5D5D5D"/>
                </a:solidFill>
                <a:latin typeface="Courier New"/>
                <a:cs typeface="Courier New"/>
              </a:rPr>
              <a:t>r "root"</a:t>
            </a:r>
            <a:endParaRPr sz="2400" dirty="0">
              <a:latin typeface="Courier New"/>
              <a:cs typeface="Courier New"/>
            </a:endParaRPr>
          </a:p>
          <a:p>
            <a:pPr marL="378460" marR="11488420">
              <a:lnSpc>
                <a:spcPct val="100699"/>
              </a:lnSpc>
            </a:pPr>
            <a:r>
              <a:rPr sz="2400" spc="-5" dirty="0">
                <a:solidFill>
                  <a:srgbClr val="5D5D5D"/>
                </a:solidFill>
                <a:latin typeface="Courier New"/>
                <a:cs typeface="Courier New"/>
              </a:rPr>
              <a:t>grou</a:t>
            </a:r>
            <a:r>
              <a:rPr sz="2400" dirty="0">
                <a:solidFill>
                  <a:srgbClr val="5D5D5D"/>
                </a:solidFill>
                <a:latin typeface="Courier New"/>
                <a:cs typeface="Courier New"/>
              </a:rPr>
              <a:t>p "root" </a:t>
            </a:r>
            <a:r>
              <a:rPr sz="2400" spc="-5" dirty="0">
                <a:solidFill>
                  <a:srgbClr val="5D5D5D"/>
                </a:solidFill>
                <a:latin typeface="Courier New"/>
                <a:cs typeface="Courier New"/>
              </a:rPr>
              <a:t>mod</a:t>
            </a:r>
            <a:r>
              <a:rPr sz="2400" dirty="0">
                <a:solidFill>
                  <a:srgbClr val="5D5D5D"/>
                </a:solidFill>
                <a:latin typeface="Courier New"/>
                <a:cs typeface="Courier New"/>
              </a:rPr>
              <a:t>e "0644"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5D5D5D"/>
                </a:solidFill>
                <a:latin typeface="Courier New"/>
                <a:cs typeface="Courier New"/>
              </a:rPr>
              <a:t>end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231255" algn="l"/>
              </a:tabLst>
            </a:pPr>
            <a:r>
              <a:rPr sz="2400" spc="-5" dirty="0">
                <a:latin typeface="Courier New"/>
                <a:cs typeface="Courier New"/>
              </a:rPr>
              <a:t>chef_handle</a:t>
            </a:r>
            <a:r>
              <a:rPr sz="2400" dirty="0">
                <a:latin typeface="Courier New"/>
                <a:cs typeface="Courier New"/>
              </a:rPr>
              <a:t>r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"MyCompany::EmailMe"	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 dirty="0">
              <a:latin typeface="Courier New"/>
              <a:cs typeface="Courier New"/>
            </a:endParaRPr>
          </a:p>
          <a:p>
            <a:pPr marL="378460" marR="1793875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sourc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solidFill>
                  <a:srgbClr val="C97D9A"/>
                </a:solidFill>
                <a:latin typeface="Courier New"/>
                <a:cs typeface="Courier New"/>
              </a:rPr>
              <a:t>#{</a:t>
            </a:r>
            <a:r>
              <a:rPr sz="2400" dirty="0">
                <a:latin typeface="Courier New"/>
                <a:cs typeface="Courier New"/>
              </a:rPr>
              <a:t>node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'chef_handler'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'handler_path'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</a:t>
            </a:r>
            <a:r>
              <a:rPr sz="2400" b="1" dirty="0">
                <a:solidFill>
                  <a:srgbClr val="C97D9A"/>
                </a:solidFill>
                <a:latin typeface="Courier New"/>
                <a:cs typeface="Courier New"/>
              </a:rPr>
              <a:t>}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/email_handler.rb" </a:t>
            </a:r>
            <a:r>
              <a:rPr sz="2400" spc="-5" dirty="0">
                <a:latin typeface="Courier New"/>
                <a:cs typeface="Courier New"/>
              </a:rPr>
              <a:t>argument</a:t>
            </a:r>
            <a:r>
              <a:rPr sz="2400" dirty="0">
                <a:latin typeface="Courier New"/>
                <a:cs typeface="Courier New"/>
              </a:rPr>
              <a:t>s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400" dirty="0">
                <a:latin typeface="Courier New"/>
                <a:cs typeface="Courier New"/>
              </a:rPr>
              <a:t>node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'email_handler'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'from_address'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</a:t>
            </a:r>
          </a:p>
          <a:p>
            <a:pPr marL="378460" marR="5086350" indent="2011680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node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'email_handler'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'to_address'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]] </a:t>
            </a:r>
            <a:r>
              <a:rPr sz="2400" spc="-5" dirty="0">
                <a:latin typeface="Courier New"/>
                <a:cs typeface="Courier New"/>
              </a:rPr>
              <a:t>actio</a:t>
            </a:r>
            <a:r>
              <a:rPr sz="2400" dirty="0">
                <a:latin typeface="Courier New"/>
                <a:cs typeface="Courier New"/>
              </a:rPr>
              <a:t>n 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:enable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Se</a:t>
            </a:r>
            <a:r>
              <a:rPr spc="-5" dirty="0"/>
              <a:t>t</a:t>
            </a:r>
            <a:r>
              <a:rPr spc="-10" dirty="0"/>
              <a:t>u</a:t>
            </a:r>
            <a:r>
              <a:rPr spc="-5" dirty="0"/>
              <a:t>p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857250" y="4972050"/>
            <a:ext cx="14592300" cy="2590800"/>
          </a:xfrm>
          <a:custGeom>
            <a:avLst/>
            <a:gdLst/>
            <a:ahLst/>
            <a:cxnLst/>
            <a:rect l="l" t="t" r="r" b="b"/>
            <a:pathLst>
              <a:path w="14592300" h="2590800">
                <a:moveTo>
                  <a:pt x="0" y="2590800"/>
                </a:moveTo>
                <a:lnTo>
                  <a:pt x="14592300" y="2590800"/>
                </a:lnTo>
                <a:lnTo>
                  <a:pt x="14592300" y="0"/>
                </a:lnTo>
                <a:lnTo>
                  <a:pt x="0" y="0"/>
                </a:lnTo>
                <a:lnTo>
                  <a:pt x="0" y="259080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37375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4350" baseline="1915" dirty="0">
                <a:latin typeface="Courier New"/>
                <a:cs typeface="Courier New"/>
              </a:rPr>
              <a:t>cookbooks/email_handler/attributes/default.rb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934001" y="39243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1320800"/>
          </a:xfrm>
          <a:custGeom>
            <a:avLst/>
            <a:gdLst/>
            <a:ahLst/>
            <a:cxnLst/>
            <a:rect l="l" t="t" r="r" b="b"/>
            <a:pathLst>
              <a:path w="14630400" h="1320800">
                <a:moveTo>
                  <a:pt x="0" y="0"/>
                </a:moveTo>
                <a:lnTo>
                  <a:pt x="14630400" y="0"/>
                </a:lnTo>
                <a:lnTo>
                  <a:pt x="14630400" y="1320800"/>
                </a:lnTo>
                <a:lnTo>
                  <a:pt x="0" y="132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838200" y="2387600"/>
            <a:ext cx="14630400" cy="13208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 marR="916940">
              <a:lnSpc>
                <a:spcPct val="100000"/>
              </a:lnSpc>
            </a:pPr>
            <a:r>
              <a:rPr sz="3000" dirty="0">
                <a:latin typeface="Courier New"/>
                <a:cs typeface="Courier New"/>
              </a:rPr>
              <a:t>default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'email_handler'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'from_address'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] = 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"chef@localhost" </a:t>
            </a:r>
            <a:r>
              <a:rPr sz="3000" dirty="0">
                <a:latin typeface="Courier New"/>
                <a:cs typeface="Courier New"/>
              </a:rPr>
              <a:t>default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'email_handler'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'to_address'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] = 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"chef@localhost"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Set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dirty="0"/>
              <a:t>A</a:t>
            </a:r>
            <a:r>
              <a:rPr dirty="0" smtClean="0"/>
              <a:t>ttr</a:t>
            </a:r>
            <a:r>
              <a:rPr spc="-10" dirty="0" smtClean="0"/>
              <a:t>ibu</a:t>
            </a:r>
            <a:r>
              <a:rPr dirty="0" smtClean="0"/>
              <a:t>tes</a:t>
            </a:r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327400"/>
          </a:xfrm>
          <a:custGeom>
            <a:avLst/>
            <a:gdLst/>
            <a:ahLst/>
            <a:cxnLst/>
            <a:rect l="l" t="t" r="r" b="b"/>
            <a:pathLst>
              <a:path w="14630400" h="3327400">
                <a:moveTo>
                  <a:pt x="0" y="0"/>
                </a:moveTo>
                <a:lnTo>
                  <a:pt x="14630400" y="0"/>
                </a:lnTo>
                <a:lnTo>
                  <a:pt x="146304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33274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 marR="9193530">
              <a:lnSpc>
                <a:spcPct val="100899"/>
              </a:lnSpc>
            </a:pPr>
            <a:r>
              <a:rPr sz="3800" dirty="0">
                <a:solidFill>
                  <a:srgbClr val="008F00"/>
                </a:solidFill>
                <a:latin typeface="Courier New"/>
                <a:cs typeface="Courier New"/>
              </a:rPr>
              <a:t>require </a:t>
            </a:r>
            <a:r>
              <a:rPr sz="3800" dirty="0">
                <a:solidFill>
                  <a:srgbClr val="C8352B"/>
                </a:solidFill>
                <a:latin typeface="Courier New"/>
                <a:cs typeface="Courier New"/>
              </a:rPr>
              <a:t>'rubygems' </a:t>
            </a:r>
            <a:r>
              <a:rPr sz="3800" dirty="0">
                <a:solidFill>
                  <a:srgbClr val="008F00"/>
                </a:solidFill>
                <a:latin typeface="Courier New"/>
                <a:cs typeface="Courier New"/>
              </a:rPr>
              <a:t>require </a:t>
            </a:r>
            <a:r>
              <a:rPr sz="3800" dirty="0">
                <a:solidFill>
                  <a:srgbClr val="C8352B"/>
                </a:solidFill>
                <a:latin typeface="Courier New"/>
                <a:cs typeface="Courier New"/>
              </a:rPr>
              <a:t>'pony'</a:t>
            </a:r>
            <a:endParaRPr sz="3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3800" b="1" dirty="0">
                <a:solidFill>
                  <a:srgbClr val="008F00"/>
                </a:solidFill>
                <a:latin typeface="Courier New"/>
                <a:cs typeface="Courier New"/>
              </a:rPr>
              <a:t>module </a:t>
            </a:r>
            <a:r>
              <a:rPr sz="3800" b="1" dirty="0">
                <a:solidFill>
                  <a:srgbClr val="0433FF"/>
                </a:solidFill>
                <a:latin typeface="Courier New"/>
                <a:cs typeface="Courier New"/>
              </a:rPr>
              <a:t>MyCompany</a:t>
            </a:r>
            <a:endParaRPr sz="3800" dirty="0">
              <a:latin typeface="Courier New"/>
              <a:cs typeface="Courier New"/>
            </a:endParaRPr>
          </a:p>
          <a:p>
            <a:pPr marL="769620">
              <a:lnSpc>
                <a:spcPct val="100000"/>
              </a:lnSpc>
              <a:spcBef>
                <a:spcPts val="40"/>
              </a:spcBef>
            </a:pPr>
            <a:r>
              <a:rPr sz="3800" b="1" dirty="0">
                <a:solidFill>
                  <a:srgbClr val="008F00"/>
                </a:solidFill>
                <a:latin typeface="Courier New"/>
                <a:cs typeface="Courier New"/>
              </a:rPr>
              <a:t>class </a:t>
            </a:r>
            <a:r>
              <a:rPr sz="3800" b="1" dirty="0">
                <a:solidFill>
                  <a:srgbClr val="0433FF"/>
                </a:solidFill>
                <a:latin typeface="Courier New"/>
                <a:cs typeface="Courier New"/>
              </a:rPr>
              <a:t>EmailMe </a:t>
            </a:r>
            <a:r>
              <a:rPr sz="3800" dirty="0">
                <a:solidFill>
                  <a:srgbClr val="797979"/>
                </a:solidFill>
                <a:latin typeface="Courier New"/>
                <a:cs typeface="Courier New"/>
              </a:rPr>
              <a:t>&lt; </a:t>
            </a:r>
            <a:r>
              <a:rPr sz="3800" dirty="0">
                <a:solidFill>
                  <a:srgbClr val="22288F"/>
                </a:solidFill>
                <a:latin typeface="Courier New"/>
                <a:cs typeface="Courier New"/>
              </a:rPr>
              <a:t>Chef</a:t>
            </a:r>
            <a:r>
              <a:rPr sz="3800" dirty="0">
                <a:latin typeface="Courier New"/>
                <a:cs typeface="Courier New"/>
              </a:rPr>
              <a:t>:</a:t>
            </a:r>
            <a:r>
              <a:rPr sz="3800" dirty="0">
                <a:solidFill>
                  <a:srgbClr val="22288F"/>
                </a:solidFill>
                <a:latin typeface="Courier New"/>
                <a:cs typeface="Courier New"/>
              </a:rPr>
              <a:t>:Handler</a:t>
            </a:r>
            <a:endParaRPr sz="38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495300" y="5943600"/>
            <a:ext cx="15275560" cy="262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146050" marR="5080" indent="-133350">
              <a:lnSpc>
                <a:spcPct val="96100"/>
              </a:lnSpc>
              <a:spcBef>
                <a:spcPts val="1019"/>
              </a:spcBef>
            </a:pPr>
            <a:r>
              <a:rPr sz="6300" baseline="-3968" dirty="0">
                <a:solidFill>
                  <a:srgbClr val="F45200"/>
                </a:solidFill>
                <a:latin typeface="Arial"/>
                <a:cs typeface="Arial"/>
              </a:rPr>
              <a:t>•</a:t>
            </a:r>
            <a:r>
              <a:rPr sz="3350" dirty="0">
                <a:latin typeface="Arial"/>
                <a:cs typeface="Arial"/>
              </a:rPr>
              <a:t>All </a:t>
            </a:r>
            <a:r>
              <a:rPr sz="3350" spc="5" dirty="0">
                <a:latin typeface="Arial"/>
                <a:cs typeface="Arial"/>
              </a:rPr>
              <a:t>cu</a:t>
            </a:r>
            <a:r>
              <a:rPr sz="3350" dirty="0">
                <a:latin typeface="Arial"/>
                <a:cs typeface="Arial"/>
              </a:rPr>
              <a:t>s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om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excep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on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repo</a:t>
            </a:r>
            <a:r>
              <a:rPr sz="3350" dirty="0">
                <a:latin typeface="Arial"/>
                <a:cs typeface="Arial"/>
              </a:rPr>
              <a:t>rt </a:t>
            </a:r>
            <a:r>
              <a:rPr sz="3350" spc="5" dirty="0">
                <a:latin typeface="Arial"/>
                <a:cs typeface="Arial"/>
              </a:rPr>
              <a:t>hand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rs </a:t>
            </a:r>
            <a:r>
              <a:rPr sz="3350" spc="5" dirty="0">
                <a:latin typeface="Arial"/>
                <a:cs typeface="Arial"/>
              </a:rPr>
              <a:t>are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de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ned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using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Ruby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mu</a:t>
            </a:r>
            <a:r>
              <a:rPr sz="3350" dirty="0">
                <a:latin typeface="Arial"/>
                <a:cs typeface="Arial"/>
              </a:rPr>
              <a:t>st </a:t>
            </a:r>
            <a:r>
              <a:rPr sz="3350" spc="5" dirty="0">
                <a:latin typeface="Arial"/>
                <a:cs typeface="Arial"/>
              </a:rPr>
              <a:t>be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subclass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o</a:t>
            </a:r>
            <a:r>
              <a:rPr sz="3350" dirty="0">
                <a:latin typeface="Arial"/>
                <a:cs typeface="Arial"/>
              </a:rPr>
              <a:t>f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b="1" spc="5" dirty="0">
                <a:latin typeface="Courier New"/>
                <a:cs typeface="Courier New"/>
              </a:rPr>
              <a:t>Chef::Handler</a:t>
            </a:r>
            <a:r>
              <a:rPr sz="3350" b="1" spc="-1080" dirty="0">
                <a:latin typeface="Courier New"/>
                <a:cs typeface="Courier New"/>
              </a:rPr>
              <a:t> </a:t>
            </a:r>
            <a:r>
              <a:rPr sz="3350" dirty="0">
                <a:latin typeface="Arial"/>
                <a:cs typeface="Arial"/>
              </a:rPr>
              <a:t>class.</a:t>
            </a:r>
          </a:p>
          <a:p>
            <a:pPr marL="146050" indent="-133350">
              <a:lnSpc>
                <a:spcPts val="3890"/>
              </a:lnSpc>
            </a:pPr>
            <a:r>
              <a:rPr sz="6300" baseline="-3968" dirty="0">
                <a:solidFill>
                  <a:srgbClr val="F45200"/>
                </a:solidFill>
                <a:latin typeface="Arial"/>
                <a:cs typeface="Arial"/>
              </a:rPr>
              <a:t>•</a:t>
            </a:r>
            <a:r>
              <a:rPr sz="3350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modu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cla</a:t>
            </a:r>
            <a:r>
              <a:rPr sz="3350" spc="5" dirty="0">
                <a:latin typeface="Arial"/>
                <a:cs typeface="Arial"/>
              </a:rPr>
              <a:t>ss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ma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ch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wha</a:t>
            </a:r>
            <a:r>
              <a:rPr sz="3350" dirty="0">
                <a:latin typeface="Arial"/>
                <a:cs typeface="Arial"/>
              </a:rPr>
              <a:t>t </a:t>
            </a:r>
            <a:r>
              <a:rPr sz="3350" spc="5" dirty="0">
                <a:latin typeface="Arial"/>
                <a:cs typeface="Arial"/>
              </a:rPr>
              <a:t>we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de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ned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name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o</a:t>
            </a:r>
            <a:r>
              <a:rPr sz="3350" dirty="0">
                <a:latin typeface="Arial"/>
                <a:cs typeface="Arial"/>
              </a:rPr>
              <a:t>f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che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spc="5" dirty="0">
                <a:latin typeface="Arial"/>
                <a:cs typeface="Arial"/>
              </a:rPr>
              <a:t>_hand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r</a:t>
            </a:r>
          </a:p>
          <a:p>
            <a:pPr marL="146050">
              <a:lnSpc>
                <a:spcPts val="3825"/>
              </a:lnSpc>
            </a:pP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recipe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987800"/>
          </a:xfrm>
          <a:custGeom>
            <a:avLst/>
            <a:gdLst/>
            <a:ahLst/>
            <a:cxnLst/>
            <a:rect l="l" t="t" r="r" b="b"/>
            <a:pathLst>
              <a:path w="14630400" h="3987800">
                <a:moveTo>
                  <a:pt x="0" y="0"/>
                </a:moveTo>
                <a:lnTo>
                  <a:pt x="14630400" y="0"/>
                </a:lnTo>
                <a:lnTo>
                  <a:pt x="14630400" y="3987800"/>
                </a:lnTo>
                <a:lnTo>
                  <a:pt x="0" y="3987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838200" y="2286000"/>
            <a:ext cx="14630400" cy="4201150"/>
          </a:xfrm>
          <a:prstGeom prst="rect">
            <a:avLst/>
          </a:prstGeom>
          <a:ln w="25400">
            <a:solidFill>
              <a:srgbClr val="435363"/>
            </a:solidFill>
            <a:prstDash val="sysDash"/>
          </a:ln>
        </p:spPr>
        <p:txBody>
          <a:bodyPr vert="horz" wrap="square" lIns="0" tIns="0" rIns="0" bIns="0" rtlCol="0">
            <a:spAutoFit/>
          </a:bodyPr>
          <a:lstStyle/>
          <a:p>
            <a:endParaRPr lang="en-US" sz="3900" b="1" dirty="0" smtClean="0">
              <a:solidFill>
                <a:srgbClr val="008F00"/>
              </a:solidFill>
              <a:latin typeface="Courier-Bold"/>
            </a:endParaRPr>
          </a:p>
          <a:p>
            <a:r>
              <a:rPr lang="en-US" sz="3900" b="1" dirty="0" smtClean="0">
                <a:solidFill>
                  <a:srgbClr val="008F00"/>
                </a:solidFill>
                <a:latin typeface="Courier-Bold"/>
              </a:rPr>
              <a:t>  class </a:t>
            </a:r>
            <a:r>
              <a:rPr lang="en-US" sz="3900" b="1" dirty="0">
                <a:solidFill>
                  <a:srgbClr val="0433FF"/>
                </a:solidFill>
                <a:latin typeface="Courier-Bold"/>
              </a:rPr>
              <a:t>EmailMe </a:t>
            </a:r>
            <a:r>
              <a:rPr lang="en-US" sz="3900" dirty="0">
                <a:solidFill>
                  <a:srgbClr val="7A7A7A"/>
                </a:solidFill>
                <a:latin typeface="Courier"/>
              </a:rPr>
              <a:t>&lt; </a:t>
            </a:r>
            <a:r>
              <a:rPr lang="en-US" sz="3900" dirty="0">
                <a:solidFill>
                  <a:srgbClr val="22298F"/>
                </a:solidFill>
                <a:latin typeface="Courier"/>
              </a:rPr>
              <a:t>Chef</a:t>
            </a:r>
            <a:r>
              <a:rPr lang="en-US" sz="3900" dirty="0">
                <a:solidFill>
                  <a:srgbClr val="000000"/>
                </a:solidFill>
                <a:latin typeface="Courier"/>
              </a:rPr>
              <a:t>:</a:t>
            </a:r>
            <a:r>
              <a:rPr lang="en-US" sz="3900" dirty="0">
                <a:solidFill>
                  <a:srgbClr val="22298F"/>
                </a:solidFill>
                <a:latin typeface="Courier"/>
              </a:rPr>
              <a:t>:</a:t>
            </a:r>
            <a:r>
              <a:rPr lang="en-US" sz="3900" dirty="0" smtClean="0">
                <a:solidFill>
                  <a:srgbClr val="22298F"/>
                </a:solidFill>
                <a:latin typeface="Courier"/>
              </a:rPr>
              <a:t>Handler</a:t>
            </a:r>
          </a:p>
          <a:p>
            <a:endParaRPr lang="en-US" sz="3900" dirty="0">
              <a:solidFill>
                <a:srgbClr val="22298F"/>
              </a:solidFill>
              <a:latin typeface="Courier"/>
            </a:endParaRPr>
          </a:p>
          <a:p>
            <a:r>
              <a:rPr lang="en-US" sz="3900" b="1" dirty="0" smtClean="0">
                <a:solidFill>
                  <a:srgbClr val="008F00"/>
                </a:solidFill>
                <a:latin typeface="Courier-Bold"/>
              </a:rPr>
              <a:t>	</a:t>
            </a:r>
            <a:r>
              <a:rPr lang="en-US" sz="3900" b="1" dirty="0" err="1" smtClean="0">
                <a:solidFill>
                  <a:srgbClr val="008F00"/>
                </a:solidFill>
                <a:latin typeface="Courier-Bold"/>
              </a:rPr>
              <a:t>def</a:t>
            </a:r>
            <a:r>
              <a:rPr lang="en-US" sz="3900" b="1" dirty="0" smtClean="0">
                <a:solidFill>
                  <a:srgbClr val="008F00"/>
                </a:solidFill>
                <a:latin typeface="Courier-Bold"/>
              </a:rPr>
              <a:t> </a:t>
            </a:r>
            <a:r>
              <a:rPr lang="en-US" sz="3900" dirty="0">
                <a:solidFill>
                  <a:srgbClr val="0433FF"/>
                </a:solidFill>
                <a:latin typeface="Courier"/>
              </a:rPr>
              <a:t>initialize</a:t>
            </a:r>
            <a:r>
              <a:rPr lang="en-US" sz="39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3900" dirty="0" err="1">
                <a:solidFill>
                  <a:srgbClr val="000000"/>
                </a:solidFill>
                <a:latin typeface="Courier"/>
              </a:rPr>
              <a:t>from_address</a:t>
            </a:r>
            <a:r>
              <a:rPr lang="en-US" sz="3900" dirty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3900" dirty="0" err="1">
                <a:solidFill>
                  <a:srgbClr val="000000"/>
                </a:solidFill>
                <a:latin typeface="Courier"/>
              </a:rPr>
              <a:t>to_address</a:t>
            </a:r>
            <a:r>
              <a:rPr lang="en-US" sz="3900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r>
              <a:rPr lang="en-US" sz="3900" dirty="0" smtClean="0">
                <a:solidFill>
                  <a:srgbClr val="22298F"/>
                </a:solidFill>
                <a:latin typeface="Courier"/>
              </a:rPr>
              <a:t>	  @</a:t>
            </a:r>
            <a:r>
              <a:rPr lang="en-US" sz="3900" dirty="0" err="1">
                <a:solidFill>
                  <a:srgbClr val="22298F"/>
                </a:solidFill>
                <a:latin typeface="Courier"/>
              </a:rPr>
              <a:t>from_address</a:t>
            </a:r>
            <a:r>
              <a:rPr lang="en-US" sz="3900" dirty="0">
                <a:solidFill>
                  <a:srgbClr val="22298F"/>
                </a:solidFill>
                <a:latin typeface="Courier"/>
              </a:rPr>
              <a:t> </a:t>
            </a:r>
            <a:r>
              <a:rPr lang="en-US" sz="3900" dirty="0">
                <a:solidFill>
                  <a:srgbClr val="7A7A7A"/>
                </a:solidFill>
                <a:latin typeface="Courier"/>
              </a:rPr>
              <a:t>= </a:t>
            </a:r>
            <a:r>
              <a:rPr lang="en-US" sz="3900" dirty="0" err="1">
                <a:solidFill>
                  <a:srgbClr val="000000"/>
                </a:solidFill>
                <a:latin typeface="Courier"/>
              </a:rPr>
              <a:t>from_address</a:t>
            </a:r>
            <a:endParaRPr lang="en-US" sz="3900" dirty="0">
              <a:solidFill>
                <a:srgbClr val="000000"/>
              </a:solidFill>
              <a:latin typeface="Courier"/>
            </a:endParaRPr>
          </a:p>
          <a:p>
            <a:r>
              <a:rPr lang="en-US" sz="3900" dirty="0" smtClean="0">
                <a:solidFill>
                  <a:srgbClr val="22298F"/>
                </a:solidFill>
                <a:latin typeface="Courier"/>
              </a:rPr>
              <a:t>	  @</a:t>
            </a:r>
            <a:r>
              <a:rPr lang="en-US" sz="3900" dirty="0" err="1">
                <a:solidFill>
                  <a:srgbClr val="22298F"/>
                </a:solidFill>
                <a:latin typeface="Courier"/>
              </a:rPr>
              <a:t>to_address</a:t>
            </a:r>
            <a:r>
              <a:rPr lang="en-US" sz="3900" dirty="0">
                <a:solidFill>
                  <a:srgbClr val="22298F"/>
                </a:solidFill>
                <a:latin typeface="Courier"/>
              </a:rPr>
              <a:t> </a:t>
            </a:r>
            <a:r>
              <a:rPr lang="en-US" sz="3900" dirty="0">
                <a:solidFill>
                  <a:srgbClr val="7A7A7A"/>
                </a:solidFill>
                <a:latin typeface="Courier"/>
              </a:rPr>
              <a:t>= </a:t>
            </a:r>
            <a:r>
              <a:rPr lang="en-US" sz="3900" dirty="0" err="1">
                <a:solidFill>
                  <a:srgbClr val="000000"/>
                </a:solidFill>
                <a:latin typeface="Courier"/>
              </a:rPr>
              <a:t>to_address</a:t>
            </a:r>
            <a:endParaRPr lang="en-US" sz="3900" dirty="0">
              <a:solidFill>
                <a:srgbClr val="000000"/>
              </a:solidFill>
              <a:latin typeface="Courier"/>
            </a:endParaRPr>
          </a:p>
          <a:p>
            <a:r>
              <a:rPr lang="en-US" sz="3900" b="1" dirty="0" smtClean="0">
                <a:solidFill>
                  <a:srgbClr val="008F00"/>
                </a:solidFill>
                <a:latin typeface="Courier-Bold"/>
              </a:rPr>
              <a:t>     end</a:t>
            </a:r>
            <a:endParaRPr sz="3900" dirty="0" smtClean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12800" y="6451600"/>
            <a:ext cx="14622780" cy="243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</a:t>
            </a:r>
            <a:r>
              <a:rPr sz="3200" b="1" dirty="0" smtClean="0">
                <a:latin typeface="Courier New"/>
                <a:cs typeface="Courier New"/>
              </a:rPr>
              <a:t>FILE!</a:t>
            </a:r>
            <a:endParaRPr sz="3200" dirty="0" smtClean="0">
              <a:latin typeface="Courier New"/>
              <a:cs typeface="Courier New"/>
            </a:endParaRPr>
          </a:p>
          <a:p>
            <a:pPr marL="313690" indent="-300990">
              <a:lnSpc>
                <a:spcPct val="100000"/>
              </a:lnSpc>
              <a:spcBef>
                <a:spcPts val="1820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3800" spc="-10" dirty="0" smtClean="0">
                <a:latin typeface="Arial"/>
                <a:cs typeface="Arial"/>
              </a:rPr>
              <a:t>I</a:t>
            </a:r>
            <a:r>
              <a:rPr sz="3800" spc="-5" dirty="0" smtClean="0">
                <a:latin typeface="Arial"/>
                <a:cs typeface="Arial"/>
              </a:rPr>
              <a:t>ni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ialize 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he handler </a:t>
            </a:r>
            <a:r>
              <a:rPr sz="3800" spc="-10" dirty="0" smtClean="0">
                <a:latin typeface="Arial"/>
                <a:cs typeface="Arial"/>
              </a:rPr>
              <a:t>w</a:t>
            </a:r>
            <a:r>
              <a:rPr sz="3800" spc="-5" dirty="0" smtClean="0">
                <a:latin typeface="Arial"/>
                <a:cs typeface="Arial"/>
              </a:rPr>
              <a:t>i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h 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he argu</a:t>
            </a:r>
            <a:r>
              <a:rPr sz="3800" spc="-10" dirty="0" smtClean="0">
                <a:latin typeface="Arial"/>
                <a:cs typeface="Arial"/>
              </a:rPr>
              <a:t>me</a:t>
            </a:r>
            <a:r>
              <a:rPr sz="3800" spc="-5" dirty="0" smtClean="0">
                <a:latin typeface="Arial"/>
                <a:cs typeface="Arial"/>
              </a:rPr>
              <a:t>n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s we passed in 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he de</a:t>
            </a:r>
            <a:r>
              <a:rPr sz="3800" spc="-10" dirty="0" smtClean="0">
                <a:latin typeface="Arial"/>
                <a:cs typeface="Arial"/>
              </a:rPr>
              <a:t>f</a:t>
            </a:r>
            <a:r>
              <a:rPr sz="3800" spc="-5" dirty="0" smtClean="0">
                <a:latin typeface="Arial"/>
                <a:cs typeface="Arial"/>
              </a:rPr>
              <a:t>ini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ion</a:t>
            </a:r>
            <a:endParaRPr sz="3800" dirty="0" smtClean="0">
              <a:latin typeface="Arial"/>
              <a:cs typeface="Arial"/>
            </a:endParaRPr>
          </a:p>
          <a:p>
            <a:pPr marL="313690" marR="664845" indent="-300990">
              <a:lnSpc>
                <a:spcPts val="4300"/>
              </a:lnSpc>
              <a:spcBef>
                <a:spcPts val="1045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3800" spc="-360" dirty="0" smtClean="0">
                <a:latin typeface="Arial"/>
                <a:cs typeface="Arial"/>
              </a:rPr>
              <a:t>Y</a:t>
            </a:r>
            <a:r>
              <a:rPr sz="3800" spc="-5" dirty="0" smtClean="0">
                <a:latin typeface="Arial"/>
                <a:cs typeface="Arial"/>
              </a:rPr>
              <a:t>ou </a:t>
            </a:r>
            <a:r>
              <a:rPr sz="3800" spc="-5" dirty="0">
                <a:latin typeface="Arial"/>
                <a:cs typeface="Arial"/>
              </a:rPr>
              <a:t>can crea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e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he </a:t>
            </a:r>
            <a:r>
              <a:rPr sz="3800" spc="-10" dirty="0">
                <a:latin typeface="Arial"/>
                <a:cs typeface="Arial"/>
              </a:rPr>
              <a:t>met</a:t>
            </a:r>
            <a:r>
              <a:rPr sz="3800" spc="-5" dirty="0">
                <a:latin typeface="Arial"/>
                <a:cs typeface="Arial"/>
              </a:rPr>
              <a:t>hod </a:t>
            </a:r>
            <a:r>
              <a:rPr sz="3800" spc="-10" dirty="0">
                <a:latin typeface="Arial"/>
                <a:cs typeface="Arial"/>
              </a:rPr>
              <a:t>w</a:t>
            </a:r>
            <a:r>
              <a:rPr sz="3800" spc="-5" dirty="0">
                <a:latin typeface="Arial"/>
                <a:cs typeface="Arial"/>
              </a:rPr>
              <a:t>i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 any args you need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o </a:t>
            </a:r>
            <a:r>
              <a:rPr sz="3800" spc="-10" dirty="0">
                <a:latin typeface="Arial"/>
                <a:cs typeface="Arial"/>
              </a:rPr>
              <a:t>me</a:t>
            </a:r>
            <a:r>
              <a:rPr sz="3800" spc="-5" dirty="0">
                <a:latin typeface="Arial"/>
                <a:cs typeface="Arial"/>
              </a:rPr>
              <a:t>et your requiremen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s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ini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a</a:t>
            </a:r>
            <a:r>
              <a:rPr spc="-10" dirty="0"/>
              <a:t>li</a:t>
            </a:r>
            <a:r>
              <a:rPr dirty="0"/>
              <a:t>ze</a:t>
            </a:r>
            <a:r>
              <a:rPr spc="-5" dirty="0"/>
              <a:t> </a:t>
            </a:r>
            <a:r>
              <a:rPr dirty="0"/>
              <a:t>Me</a:t>
            </a:r>
            <a:r>
              <a:rPr spc="-5" dirty="0"/>
              <a:t>t</a:t>
            </a:r>
            <a:r>
              <a:rPr spc="-10" dirty="0"/>
              <a:t>ho</a:t>
            </a:r>
            <a:r>
              <a:rPr spc="-5" dirty="0"/>
              <a:t>d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  <a:r>
              <a:rPr lang="en-US" sz="2800" dirty="0" smtClean="0">
                <a:solidFill>
                  <a:srgbClr val="22298F"/>
                </a:solidFill>
                <a:latin typeface="Courier"/>
              </a:rPr>
              <a:t>@</a:t>
            </a:r>
            <a:r>
              <a:rPr lang="en-US" sz="2800" dirty="0" err="1">
                <a:solidFill>
                  <a:srgbClr val="22298F"/>
                </a:solidFill>
                <a:latin typeface="Courier"/>
              </a:rPr>
              <a:t>to_address</a:t>
            </a:r>
            <a:r>
              <a:rPr lang="en-US" sz="2800" dirty="0">
                <a:solidFill>
                  <a:srgbClr val="22298F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7A7A7A"/>
                </a:solidFill>
                <a:latin typeface="Courier"/>
              </a:rPr>
              <a:t>= </a:t>
            </a:r>
            <a:r>
              <a:rPr lang="en-US" sz="2800" dirty="0" err="1">
                <a:solidFill>
                  <a:srgbClr val="000000"/>
                </a:solidFill>
                <a:latin typeface="Courier"/>
              </a:rPr>
              <a:t>to_address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r>
              <a:rPr lang="en-US" sz="2800" b="1" dirty="0">
                <a:solidFill>
                  <a:srgbClr val="008F00"/>
                </a:solidFill>
                <a:latin typeface="Courier-Bold"/>
              </a:rPr>
              <a:t> </a:t>
            </a:r>
            <a:r>
              <a:rPr lang="en-US" sz="2800" b="1" dirty="0" smtClean="0">
                <a:solidFill>
                  <a:srgbClr val="008F00"/>
                </a:solidFill>
                <a:latin typeface="Courier-Bold"/>
              </a:rPr>
              <a:t>        end</a:t>
            </a:r>
          </a:p>
          <a:p>
            <a:endParaRPr lang="en-US" sz="28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800" b="1" dirty="0" smtClean="0">
                <a:solidFill>
                  <a:srgbClr val="008F00"/>
                </a:solidFill>
                <a:latin typeface="Courier-Bold"/>
              </a:rPr>
              <a:t>	</a:t>
            </a:r>
            <a:r>
              <a:rPr lang="en-US" sz="2800" b="1" dirty="0" err="1" smtClean="0">
                <a:solidFill>
                  <a:srgbClr val="008F00"/>
                </a:solidFill>
                <a:latin typeface="Courier-Bold"/>
              </a:rPr>
              <a:t>def</a:t>
            </a:r>
            <a:r>
              <a:rPr lang="en-US" sz="2800" b="1" dirty="0" smtClean="0">
                <a:solidFill>
                  <a:srgbClr val="008F00"/>
                </a:solidFill>
                <a:latin typeface="Courier-Bold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urier"/>
              </a:rPr>
              <a:t>report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</a:rPr>
              <a:t>	  status </a:t>
            </a:r>
            <a:r>
              <a:rPr lang="en-US" sz="2800" dirty="0">
                <a:solidFill>
                  <a:srgbClr val="7A7A7A"/>
                </a:solidFill>
                <a:latin typeface="Courier"/>
              </a:rPr>
              <a:t>= </a:t>
            </a:r>
            <a:r>
              <a:rPr lang="en-US" sz="2800" dirty="0">
                <a:solidFill>
                  <a:srgbClr val="C9352B"/>
                </a:solidFill>
                <a:latin typeface="Courier"/>
              </a:rPr>
              <a:t>"Failed"</a:t>
            </a:r>
          </a:p>
          <a:p>
            <a:r>
              <a:rPr lang="en-US" sz="2800" b="1" dirty="0" smtClean="0">
                <a:solidFill>
                  <a:srgbClr val="008F00"/>
                </a:solidFill>
                <a:latin typeface="Courier-Bold"/>
              </a:rPr>
              <a:t>	    if 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success?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</a:rPr>
              <a:t>	   status 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= </a:t>
            </a:r>
            <a:r>
              <a:rPr lang="en-US" sz="2800" dirty="0">
                <a:solidFill>
                  <a:srgbClr val="C9352B"/>
                </a:solidFill>
                <a:latin typeface="Courier"/>
              </a:rPr>
              <a:t>"Successful"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</a:rPr>
              <a:t>    end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</a:rPr>
              <a:t>    subject </a:t>
            </a:r>
            <a:r>
              <a:rPr lang="en-US" sz="2800" dirty="0">
                <a:solidFill>
                  <a:srgbClr val="7A7A7A"/>
                </a:solidFill>
                <a:latin typeface="Courier"/>
              </a:rPr>
              <a:t>= </a:t>
            </a:r>
            <a:r>
              <a:rPr lang="en-US" sz="2800" dirty="0">
                <a:solidFill>
                  <a:srgbClr val="C9352B"/>
                </a:solidFill>
                <a:latin typeface="Courier"/>
              </a:rPr>
              <a:t>"</a:t>
            </a:r>
            <a:r>
              <a:rPr lang="en-US" sz="28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status</a:t>
            </a:r>
            <a:r>
              <a:rPr lang="en-US" sz="2800" b="1" dirty="0">
                <a:solidFill>
                  <a:srgbClr val="C97D9A"/>
                </a:solidFill>
                <a:latin typeface="Courier-Bold"/>
              </a:rPr>
              <a:t>} </a:t>
            </a:r>
            <a:r>
              <a:rPr lang="en-US" sz="2800" dirty="0">
                <a:solidFill>
                  <a:srgbClr val="C9352B"/>
                </a:solidFill>
                <a:latin typeface="Courier"/>
              </a:rPr>
              <a:t>Chef run report from </a:t>
            </a:r>
            <a:r>
              <a:rPr lang="en-US" sz="28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node</a:t>
            </a:r>
            <a:r>
              <a:rPr lang="en-US" sz="2800" dirty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name</a:t>
            </a:r>
            <a:r>
              <a:rPr lang="en-US" sz="28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2800" dirty="0">
                <a:solidFill>
                  <a:srgbClr val="C9352B"/>
                </a:solidFill>
                <a:latin typeface="Courier"/>
              </a:rPr>
              <a:t>"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</a:rPr>
              <a:t>report_string</a:t>
            </a:r>
            <a:r>
              <a:rPr lang="en-US" sz="28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7A7A7A"/>
                </a:solidFill>
                <a:latin typeface="Courier"/>
              </a:rPr>
              <a:t>= </a:t>
            </a:r>
            <a:r>
              <a:rPr lang="en-US" sz="2800" dirty="0">
                <a:solidFill>
                  <a:srgbClr val="C9352B"/>
                </a:solidFill>
                <a:latin typeface="Courier"/>
              </a:rPr>
              <a:t>""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890251" y="6991349"/>
            <a:ext cx="367614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</a:t>
            </a:r>
            <a:r>
              <a:rPr spc="-10" dirty="0" smtClean="0"/>
              <a:t>po</a:t>
            </a:r>
            <a:r>
              <a:rPr dirty="0" smtClean="0"/>
              <a:t>rt</a:t>
            </a:r>
            <a:r>
              <a:rPr spc="-5" dirty="0" smtClean="0"/>
              <a:t> </a:t>
            </a:r>
            <a:r>
              <a:rPr dirty="0"/>
              <a:t>Me</a:t>
            </a:r>
            <a:r>
              <a:rPr spc="-5" dirty="0"/>
              <a:t>t</a:t>
            </a:r>
            <a:r>
              <a:rPr spc="-10" dirty="0"/>
              <a:t>ho</a:t>
            </a:r>
            <a:r>
              <a:rPr spc="-5" dirty="0"/>
              <a:t>d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812800" y="7535238"/>
            <a:ext cx="13693775" cy="103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431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3600" dirty="0">
                <a:latin typeface="Arial"/>
                <a:cs typeface="Arial"/>
              </a:rPr>
              <a:t>The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b="1" dirty="0">
                <a:latin typeface="Courier New"/>
                <a:cs typeface="Courier New"/>
              </a:rPr>
              <a:t>report</a:t>
            </a:r>
            <a:r>
              <a:rPr sz="3600" b="1" spc="-1160" dirty="0">
                <a:latin typeface="Courier New"/>
                <a:cs typeface="Courier New"/>
              </a:rPr>
              <a:t> </a:t>
            </a:r>
            <a:r>
              <a:rPr sz="3600" dirty="0">
                <a:latin typeface="Arial"/>
                <a:cs typeface="Arial"/>
              </a:rPr>
              <a:t>in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ace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 smtClean="0">
                <a:latin typeface="Arial"/>
                <a:cs typeface="Arial"/>
              </a:rPr>
              <a:t>used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spc="-10" dirty="0" smtClean="0">
                <a:latin typeface="Arial"/>
                <a:cs typeface="Arial"/>
              </a:rPr>
              <a:t>t</a:t>
            </a:r>
            <a:r>
              <a:rPr sz="3600" dirty="0" smtClean="0">
                <a:latin typeface="Arial"/>
                <a:cs typeface="Arial"/>
              </a:rPr>
              <a:t>o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dirty="0" smtClean="0">
                <a:latin typeface="Arial"/>
                <a:cs typeface="Arial"/>
              </a:rPr>
              <a:t>de</a:t>
            </a:r>
            <a:r>
              <a:rPr sz="3600" spc="-10" dirty="0" smtClean="0">
                <a:latin typeface="Arial"/>
                <a:cs typeface="Arial"/>
              </a:rPr>
              <a:t>f</a:t>
            </a:r>
            <a:r>
              <a:rPr sz="3600" dirty="0" smtClean="0">
                <a:latin typeface="Arial"/>
                <a:cs typeface="Arial"/>
              </a:rPr>
              <a:t>ine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how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handler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will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behave and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required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pa</a:t>
            </a:r>
            <a:r>
              <a:rPr sz="3600" spc="-5" dirty="0">
                <a:latin typeface="Arial"/>
                <a:cs typeface="Arial"/>
              </a:rPr>
              <a:t>rt 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f </a:t>
            </a:r>
            <a:r>
              <a:rPr sz="3600" dirty="0">
                <a:latin typeface="Arial"/>
                <a:cs typeface="Arial"/>
              </a:rPr>
              <a:t>any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cu</a:t>
            </a:r>
            <a:r>
              <a:rPr sz="3600" spc="-5" dirty="0">
                <a:latin typeface="Arial"/>
                <a:cs typeface="Arial"/>
              </a:rPr>
              <a:t>s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om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handler</a:t>
            </a:r>
          </a:p>
        </p:txBody>
      </p:sp>
      <p:sp>
        <p:nvSpPr>
          <p:cNvPr id="66" name="object 66"/>
          <p:cNvSpPr/>
          <p:nvPr/>
        </p:nvSpPr>
        <p:spPr>
          <a:xfrm>
            <a:off x="1257554" y="2552700"/>
            <a:ext cx="7480046" cy="977900"/>
          </a:xfrm>
          <a:custGeom>
            <a:avLst/>
            <a:gdLst/>
            <a:ahLst/>
            <a:cxnLst/>
            <a:rect l="l" t="t" r="r" b="b"/>
            <a:pathLst>
              <a:path w="9931400" h="977900">
                <a:moveTo>
                  <a:pt x="0" y="0"/>
                </a:moveTo>
                <a:lnTo>
                  <a:pt x="9931400" y="0"/>
                </a:lnTo>
                <a:lnTo>
                  <a:pt x="9931400" y="977900"/>
                </a:lnTo>
                <a:lnTo>
                  <a:pt x="0" y="97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0100" y="2292796"/>
            <a:ext cx="14630400" cy="3864831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2400" i="1" dirty="0">
                <a:solidFill>
                  <a:srgbClr val="4F9293"/>
                </a:solidFill>
                <a:latin typeface="Courier-Oblique"/>
              </a:rPr>
              <a:t># report on changed resources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	if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! 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run_status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updated_resources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empty?</a:t>
            </a:r>
          </a:p>
          <a:p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	   # </a:t>
            </a:r>
            <a:r>
              <a:rPr lang="en-US" sz="2400" i="1" dirty="0">
                <a:solidFill>
                  <a:srgbClr val="4F9293"/>
                </a:solidFill>
                <a:latin typeface="Courier-Oblique"/>
              </a:rPr>
              <a:t>get some info about all the changed resources!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	 run_status</a:t>
            </a:r>
            <a:r>
              <a:rPr lang="en-US" sz="2400" dirty="0" smtClean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updated_resources</a:t>
            </a:r>
            <a:r>
              <a:rPr lang="en-US" sz="2400" dirty="0" smtClean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each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|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r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|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	  report_string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+= 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"The resource 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r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name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} 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was changed in cookbook</a:t>
            </a:r>
          </a:p>
          <a:p>
            <a:r>
              <a:rPr lang="en-US" sz="2400" b="1" dirty="0" smtClean="0">
                <a:solidFill>
                  <a:srgbClr val="C97D9A"/>
                </a:solidFill>
                <a:latin typeface="Courier-Bold"/>
              </a:rPr>
              <a:t>  #{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r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cookbook_name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} 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at 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r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source_line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2400" b="1" dirty="0">
                <a:solidFill>
                  <a:srgbClr val="C97A2C"/>
                </a:solidFill>
                <a:latin typeface="Courier-Bold"/>
              </a:rPr>
              <a:t>\n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"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	     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           else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      report_string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+= 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"No resources changed by chef-client</a:t>
            </a:r>
            <a:r>
              <a:rPr lang="en-US" sz="2400" b="1" dirty="0">
                <a:solidFill>
                  <a:srgbClr val="C97A2C"/>
                </a:solidFill>
                <a:latin typeface="Courier-Bold"/>
              </a:rPr>
              <a:t>\n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"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       end</a:t>
            </a:r>
            <a:endParaRPr lang="en-US" sz="2400" dirty="0" smtClean="0">
              <a:solidFill>
                <a:srgbClr val="C9352B"/>
              </a:solidFill>
              <a:latin typeface="Courier"/>
            </a:endParaRPr>
          </a:p>
          <a:p>
            <a:endParaRPr lang="en-US" sz="2000" dirty="0">
              <a:solidFill>
                <a:srgbClr val="C9352B"/>
              </a:solidFill>
              <a:latin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599"/>
            <a:ext cx="14630400" cy="3982915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upd</a:t>
            </a:r>
            <a:r>
              <a:rPr dirty="0"/>
              <a:t>ate</a:t>
            </a:r>
            <a:r>
              <a:rPr spc="-10" dirty="0"/>
              <a:t>d</a:t>
            </a:r>
            <a:r>
              <a:rPr dirty="0"/>
              <a:t>_res</a:t>
            </a:r>
            <a:r>
              <a:rPr spc="-10" dirty="0"/>
              <a:t>ou</a:t>
            </a:r>
            <a:r>
              <a:rPr dirty="0"/>
              <a:t>rces</a:t>
            </a:r>
            <a:r>
              <a:rPr spc="-5" dirty="0"/>
              <a:t> </a:t>
            </a:r>
            <a:r>
              <a:rPr dirty="0"/>
              <a:t>Has</a:t>
            </a:r>
            <a:r>
              <a:rPr spc="-5" dirty="0"/>
              <a:t>h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660400" y="6477000"/>
            <a:ext cx="14532610" cy="2439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325" marR="5080" indent="-301625">
              <a:lnSpc>
                <a:spcPts val="4430"/>
              </a:lnSpc>
              <a:buClr>
                <a:srgbClr val="F38C24"/>
              </a:buClr>
              <a:buFont typeface="Arial"/>
              <a:buChar char="•"/>
              <a:tabLst>
                <a:tab pos="314325" algn="l"/>
              </a:tabLst>
            </a:pPr>
            <a:r>
              <a:rPr sz="3800" b="1" dirty="0">
                <a:latin typeface="Courier New"/>
                <a:cs typeface="Courier New"/>
              </a:rPr>
              <a:t>updated_resources</a:t>
            </a:r>
            <a:r>
              <a:rPr sz="3800" b="1" spc="-1225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records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orma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ion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abou</a:t>
            </a:r>
            <a:r>
              <a:rPr sz="3800" spc="-5" dirty="0">
                <a:latin typeface="Arial"/>
                <a:cs typeface="Arial"/>
              </a:rPr>
              <a:t>t </a:t>
            </a:r>
            <a:r>
              <a:rPr sz="3800" dirty="0">
                <a:latin typeface="Arial"/>
                <a:cs typeface="Arial"/>
              </a:rPr>
              <a:t>all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resources changed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during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che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-clien</a:t>
            </a:r>
            <a:r>
              <a:rPr sz="3800" spc="-5" dirty="0">
                <a:latin typeface="Arial"/>
                <a:cs typeface="Arial"/>
              </a:rPr>
              <a:t>t </a:t>
            </a:r>
            <a:r>
              <a:rPr sz="3800" dirty="0">
                <a:latin typeface="Arial"/>
                <a:cs typeface="Arial"/>
              </a:rPr>
              <a:t>run</a:t>
            </a:r>
          </a:p>
          <a:p>
            <a:pPr marL="314325" indent="-301625">
              <a:spcBef>
                <a:spcPts val="1105"/>
              </a:spcBef>
              <a:buClr>
                <a:srgbClr val="F38C24"/>
              </a:buClr>
              <a:buFontTx/>
              <a:buChar char="•"/>
              <a:tabLst>
                <a:tab pos="314325" algn="l"/>
              </a:tabLst>
            </a:pPr>
            <a:r>
              <a:rPr sz="3800" dirty="0" smtClean="0">
                <a:latin typeface="Arial"/>
                <a:cs typeface="Arial"/>
              </a:rPr>
              <a:t>read</a:t>
            </a:r>
            <a:r>
              <a:rPr sz="3800" spc="-5" dirty="0" smtClean="0">
                <a:latin typeface="Arial"/>
                <a:cs typeface="Arial"/>
              </a:rPr>
              <a:t> 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dirty="0" smtClean="0">
                <a:latin typeface="Arial"/>
                <a:cs typeface="Arial"/>
              </a:rPr>
              <a:t>hrough</a:t>
            </a:r>
            <a:r>
              <a:rPr sz="3800" spc="-5" dirty="0" smtClean="0">
                <a:latin typeface="Arial"/>
                <a:cs typeface="Arial"/>
              </a:rPr>
              <a:t> 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dirty="0" smtClean="0">
                <a:latin typeface="Arial"/>
                <a:cs typeface="Arial"/>
              </a:rPr>
              <a:t>his</a:t>
            </a:r>
            <a:r>
              <a:rPr sz="3800" spc="-5" dirty="0" smtClean="0">
                <a:latin typeface="Arial"/>
                <a:cs typeface="Arial"/>
              </a:rPr>
              <a:t> </a:t>
            </a:r>
            <a:r>
              <a:rPr sz="3800" dirty="0" smtClean="0">
                <a:latin typeface="Arial"/>
                <a:cs typeface="Arial"/>
              </a:rPr>
              <a:t>hash</a:t>
            </a:r>
            <a:r>
              <a:rPr sz="3800" spc="-5" dirty="0" smtClean="0">
                <a:latin typeface="Arial"/>
                <a:cs typeface="Arial"/>
              </a:rPr>
              <a:t> </a:t>
            </a:r>
            <a:r>
              <a:rPr sz="3800" dirty="0" smtClean="0">
                <a:latin typeface="Arial"/>
                <a:cs typeface="Arial"/>
              </a:rPr>
              <a:t>wi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dirty="0" smtClean="0">
                <a:latin typeface="Arial"/>
                <a:cs typeface="Arial"/>
              </a:rPr>
              <a:t>h</a:t>
            </a:r>
            <a:r>
              <a:rPr sz="3800" spc="-5" dirty="0" smtClean="0">
                <a:latin typeface="Arial"/>
                <a:cs typeface="Arial"/>
              </a:rPr>
              <a:t> </a:t>
            </a:r>
            <a:r>
              <a:rPr sz="3800" b="1" dirty="0" smtClean="0">
                <a:latin typeface="Courier New"/>
                <a:cs typeface="Courier New"/>
              </a:rPr>
              <a:t>.each</a:t>
            </a:r>
            <a:r>
              <a:rPr sz="3800" spc="-5" dirty="0" smtClean="0">
                <a:latin typeface="Arial"/>
                <a:cs typeface="Arial"/>
              </a:rPr>
              <a:t>, </a:t>
            </a:r>
            <a:r>
              <a:rPr sz="3800" dirty="0" smtClean="0">
                <a:latin typeface="Arial"/>
                <a:cs typeface="Arial"/>
              </a:rPr>
              <a:t>pull</a:t>
            </a:r>
            <a:r>
              <a:rPr sz="3800" spc="-5" dirty="0" smtClean="0">
                <a:latin typeface="Arial"/>
                <a:cs typeface="Arial"/>
              </a:rPr>
              <a:t> </a:t>
            </a:r>
            <a:r>
              <a:rPr sz="3800" dirty="0" smtClean="0">
                <a:latin typeface="Arial"/>
                <a:cs typeface="Arial"/>
              </a:rPr>
              <a:t>in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dirty="0" smtClean="0">
                <a:latin typeface="Arial"/>
                <a:cs typeface="Arial"/>
              </a:rPr>
              <a:t>ere</a:t>
            </a:r>
            <a:r>
              <a:rPr sz="3800" spc="-5" dirty="0" smtClean="0">
                <a:latin typeface="Arial"/>
                <a:cs typeface="Arial"/>
              </a:rPr>
              <a:t>s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dirty="0" smtClean="0">
                <a:latin typeface="Arial"/>
                <a:cs typeface="Arial"/>
              </a:rPr>
              <a:t>ing</a:t>
            </a:r>
            <a:r>
              <a:rPr sz="3800" spc="-5" dirty="0" smtClean="0">
                <a:latin typeface="Arial"/>
                <a:cs typeface="Arial"/>
              </a:rPr>
              <a:t> </a:t>
            </a:r>
            <a:r>
              <a:rPr sz="3800" dirty="0" smtClean="0">
                <a:latin typeface="Arial"/>
                <a:cs typeface="Arial"/>
              </a:rPr>
              <a:t>in</a:t>
            </a:r>
            <a:r>
              <a:rPr sz="3800" spc="-10" dirty="0" smtClean="0">
                <a:latin typeface="Arial"/>
                <a:cs typeface="Arial"/>
              </a:rPr>
              <a:t>f</a:t>
            </a:r>
            <a:r>
              <a:rPr sz="3800" dirty="0" smtClean="0">
                <a:latin typeface="Arial"/>
                <a:cs typeface="Arial"/>
              </a:rPr>
              <a:t>orma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dirty="0" smtClean="0">
                <a:latin typeface="Arial"/>
                <a:cs typeface="Arial"/>
              </a:rPr>
              <a:t>ion</a:t>
            </a:r>
            <a:r>
              <a:rPr sz="3800" spc="-5" dirty="0" smtClean="0">
                <a:latin typeface="Arial"/>
                <a:cs typeface="Arial"/>
              </a:rPr>
              <a:t> </a:t>
            </a:r>
            <a:r>
              <a:rPr sz="3800" dirty="0" smtClean="0">
                <a:latin typeface="Arial"/>
                <a:cs typeface="Arial"/>
              </a:rPr>
              <a:t>ou</a:t>
            </a:r>
            <a:r>
              <a:rPr sz="3800" spc="-5" dirty="0" smtClean="0">
                <a:latin typeface="Arial"/>
                <a:cs typeface="Arial"/>
              </a:rPr>
              <a:t>t</a:t>
            </a:r>
            <a:r>
              <a:rPr lang="en-US" sz="3800" spc="-5" dirty="0" smtClean="0">
                <a:latin typeface="Arial"/>
                <a:cs typeface="Arial"/>
              </a:rPr>
              <a:t> </a:t>
            </a:r>
            <a:r>
              <a:rPr lang="en-US" sz="3800" dirty="0">
                <a:latin typeface="Arial"/>
                <a:cs typeface="Arial"/>
              </a:rPr>
              <a:t>abou</a:t>
            </a:r>
            <a:r>
              <a:rPr lang="en-US" sz="3800" spc="-5" dirty="0">
                <a:latin typeface="Arial"/>
                <a:cs typeface="Arial"/>
              </a:rPr>
              <a:t>t </a:t>
            </a:r>
            <a:r>
              <a:rPr lang="en-US" sz="3800" dirty="0">
                <a:latin typeface="Arial"/>
                <a:cs typeface="Arial"/>
              </a:rPr>
              <a:t>each</a:t>
            </a:r>
            <a:r>
              <a:rPr lang="en-US" sz="3800" spc="-5" dirty="0">
                <a:latin typeface="Arial"/>
                <a:cs typeface="Arial"/>
              </a:rPr>
              <a:t> </a:t>
            </a:r>
            <a:r>
              <a:rPr lang="en-US" sz="3800" dirty="0" smtClean="0">
                <a:latin typeface="Arial"/>
                <a:cs typeface="Arial"/>
              </a:rPr>
              <a:t>resource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308100" y="6972300"/>
            <a:ext cx="13221969" cy="1955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40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marR="5080" indent="-381000">
              <a:lnSpc>
                <a:spcPts val="5660"/>
              </a:lnSpc>
              <a:spcBef>
                <a:spcPts val="103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Pony.mail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message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aining 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Fini</a:t>
            </a:r>
            <a:r>
              <a:rPr dirty="0"/>
              <a:t>s</a:t>
            </a:r>
            <a:r>
              <a:rPr spc="-5" dirty="0"/>
              <a:t>h </a:t>
            </a:r>
            <a:r>
              <a:rPr dirty="0"/>
              <a:t>ema</a:t>
            </a:r>
            <a:r>
              <a:rPr spc="-10" dirty="0"/>
              <a:t>il</a:t>
            </a:r>
            <a:r>
              <a:rPr dirty="0"/>
              <a:t>_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ndl</a:t>
            </a:r>
            <a:r>
              <a:rPr dirty="0"/>
              <a:t>e</a:t>
            </a:r>
            <a:r>
              <a:rPr spc="-400" dirty="0"/>
              <a:t>r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9" name="object 59"/>
          <p:cNvSpPr/>
          <p:nvPr/>
        </p:nvSpPr>
        <p:spPr>
          <a:xfrm>
            <a:off x="1117600" y="2701445"/>
            <a:ext cx="13093700" cy="4156555"/>
          </a:xfrm>
          <a:custGeom>
            <a:avLst/>
            <a:gdLst/>
            <a:ahLst/>
            <a:cxnLst/>
            <a:rect l="l" t="t" r="r" b="b"/>
            <a:pathLst>
              <a:path w="13093700" h="977900">
                <a:moveTo>
                  <a:pt x="0" y="0"/>
                </a:moveTo>
                <a:lnTo>
                  <a:pt x="13093700" y="0"/>
                </a:lnTo>
                <a:lnTo>
                  <a:pt x="13093700" y="977900"/>
                </a:lnTo>
                <a:lnTo>
                  <a:pt x="0" y="97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  <a:prstDash val="sysDash"/>
          </a:ln>
        </p:spPr>
        <p:txBody>
          <a:bodyPr wrap="square" lIns="0" tIns="0" rIns="0" bIns="0" rtlCol="0"/>
          <a:lstStyle/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report_string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+= 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"No resources changed by chef-client</a:t>
            </a:r>
            <a:r>
              <a:rPr lang="en-US" sz="2400" b="1" dirty="0">
                <a:solidFill>
                  <a:srgbClr val="C97A2C"/>
                </a:solidFill>
                <a:latin typeface="Courier-Bold"/>
              </a:rPr>
              <a:t>\n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"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 </a:t>
            </a:r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     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endParaRPr lang="en-US" sz="2400" dirty="0" smtClean="0">
              <a:solidFill>
                <a:srgbClr val="9C1300"/>
              </a:solidFill>
              <a:latin typeface="Courier"/>
            </a:endParaRPr>
          </a:p>
          <a:p>
            <a:r>
              <a:rPr lang="en-US" sz="2400" dirty="0" smtClean="0">
                <a:solidFill>
                  <a:srgbClr val="9C1300"/>
                </a:solidFill>
                <a:latin typeface="Courier"/>
              </a:rPr>
              <a:t>    </a:t>
            </a:r>
            <a:r>
              <a:rPr lang="en-US" sz="2400" dirty="0" err="1" smtClean="0">
                <a:solidFill>
                  <a:srgbClr val="9C1300"/>
                </a:solidFill>
                <a:latin typeface="Courier"/>
              </a:rPr>
              <a:t>Pony</a:t>
            </a:r>
            <a:r>
              <a:rPr lang="en-US" sz="2400" dirty="0" err="1" smtClean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mail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2400" dirty="0">
                <a:solidFill>
                  <a:srgbClr val="22298F"/>
                </a:solidFill>
                <a:latin typeface="Courier"/>
              </a:rPr>
              <a:t>:to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=&gt; </a:t>
            </a:r>
            <a:r>
              <a:rPr lang="en-US" sz="2400" dirty="0">
                <a:solidFill>
                  <a:srgbClr val="22298F"/>
                </a:solidFill>
                <a:latin typeface="Courier"/>
              </a:rPr>
              <a:t>@</a:t>
            </a:r>
            <a:r>
              <a:rPr lang="en-US" sz="2400" dirty="0" err="1">
                <a:solidFill>
                  <a:srgbClr val="22298F"/>
                </a:solidFill>
                <a:latin typeface="Courier"/>
              </a:rPr>
              <a:t>to_address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,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/>
              </a:rPr>
              <a:t>		    :</a:t>
            </a:r>
            <a:r>
              <a:rPr lang="en-US" sz="2400" dirty="0">
                <a:solidFill>
                  <a:srgbClr val="22298F"/>
                </a:solidFill>
                <a:latin typeface="Courier"/>
              </a:rPr>
              <a:t>from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=&gt; </a:t>
            </a:r>
            <a:r>
              <a:rPr lang="en-US" sz="2400" dirty="0">
                <a:solidFill>
                  <a:srgbClr val="22298F"/>
                </a:solidFill>
                <a:latin typeface="Courier"/>
              </a:rPr>
              <a:t>@</a:t>
            </a:r>
            <a:r>
              <a:rPr lang="en-US" sz="2400" dirty="0" err="1">
                <a:solidFill>
                  <a:srgbClr val="22298F"/>
                </a:solidFill>
                <a:latin typeface="Courier"/>
              </a:rPr>
              <a:t>from_address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,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/>
              </a:rPr>
              <a:t> 		    :</a:t>
            </a:r>
            <a:r>
              <a:rPr lang="en-US" sz="2400" dirty="0">
                <a:solidFill>
                  <a:srgbClr val="22298F"/>
                </a:solidFill>
                <a:latin typeface="Courier"/>
              </a:rPr>
              <a:t>subject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subject,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/>
              </a:rPr>
              <a:t>	         :</a:t>
            </a:r>
            <a:r>
              <a:rPr lang="en-US" sz="2400" dirty="0">
                <a:solidFill>
                  <a:srgbClr val="22298F"/>
                </a:solidFill>
                <a:latin typeface="Courier"/>
              </a:rPr>
              <a:t>body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report_string)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        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   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dirty="0"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9" name="object 66"/>
          <p:cNvSpPr/>
          <p:nvPr/>
        </p:nvSpPr>
        <p:spPr>
          <a:xfrm>
            <a:off x="1651000" y="2895600"/>
            <a:ext cx="10744200" cy="977900"/>
          </a:xfrm>
          <a:custGeom>
            <a:avLst/>
            <a:gdLst/>
            <a:ahLst/>
            <a:cxnLst/>
            <a:rect l="l" t="t" r="r" b="b"/>
            <a:pathLst>
              <a:path w="9931400" h="977900">
                <a:moveTo>
                  <a:pt x="0" y="0"/>
                </a:moveTo>
                <a:lnTo>
                  <a:pt x="9931400" y="0"/>
                </a:lnTo>
                <a:lnTo>
                  <a:pt x="9931400" y="977900"/>
                </a:lnTo>
                <a:lnTo>
                  <a:pt x="0" y="97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p</a:t>
            </a:r>
            <a:r>
              <a:rPr dirty="0"/>
              <a:t>e</a:t>
            </a:r>
            <a:r>
              <a:rPr spc="-10" dirty="0"/>
              <a:t>nd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c</a:t>
            </a:r>
            <a:r>
              <a:rPr spc="-10" dirty="0"/>
              <a:t>i</a:t>
            </a:r>
            <a:r>
              <a:rPr dirty="0"/>
              <a:t>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25500" y="1757206"/>
            <a:ext cx="13384530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necessary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available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agen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(</a:t>
            </a:r>
            <a:r>
              <a:rPr sz="4800" spc="-5" dirty="0">
                <a:latin typeface="Arial"/>
                <a:cs typeface="Arial"/>
              </a:rPr>
              <a:t>M</a:t>
            </a:r>
            <a:r>
              <a:rPr sz="4800" spc="-36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A)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reader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(MUA)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pieces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heir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</a:t>
            </a:r>
            <a:r>
              <a:rPr sz="4800" spc="-5" dirty="0">
                <a:latin typeface="Arial"/>
                <a:cs typeface="Arial"/>
              </a:rPr>
              <a:t>ks!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05000"/>
            <a:ext cx="14655800" cy="646331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sit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downloa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postfi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3.</a:t>
            </a: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>6.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79670"/>
          </a:xfrm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spc="5" dirty="0"/>
              <a:t>Exe</a:t>
            </a:r>
            <a:r>
              <a:rPr sz="5750" dirty="0"/>
              <a:t>r</a:t>
            </a:r>
            <a:r>
              <a:rPr sz="5750" spc="5" dirty="0"/>
              <a:t>c</a:t>
            </a:r>
            <a:r>
              <a:rPr sz="5750" spc="-5" dirty="0"/>
              <a:t>i</a:t>
            </a:r>
            <a:r>
              <a:rPr sz="5750" spc="5" dirty="0"/>
              <a:t>se</a:t>
            </a:r>
            <a:r>
              <a:rPr sz="5750" dirty="0"/>
              <a:t>: </a:t>
            </a:r>
            <a:r>
              <a:rPr sz="5750" spc="5" dirty="0"/>
              <a:t>D</a:t>
            </a:r>
            <a:r>
              <a:rPr sz="5750" dirty="0"/>
              <a:t>own</a:t>
            </a:r>
            <a:r>
              <a:rPr sz="5750" spc="-5" dirty="0"/>
              <a:t>l</a:t>
            </a:r>
            <a:r>
              <a:rPr sz="5750" dirty="0"/>
              <a:t>o</a:t>
            </a:r>
            <a:r>
              <a:rPr sz="5750" spc="5" dirty="0"/>
              <a:t>ad</a:t>
            </a:r>
            <a:r>
              <a:rPr sz="5750" dirty="0"/>
              <a:t> th</a:t>
            </a:r>
            <a:r>
              <a:rPr sz="5750" spc="5" dirty="0"/>
              <a:t>e</a:t>
            </a:r>
            <a:r>
              <a:rPr sz="5750" dirty="0"/>
              <a:t> po</a:t>
            </a:r>
            <a:r>
              <a:rPr sz="5750" spc="5" dirty="0"/>
              <a:t>s</a:t>
            </a:r>
            <a:r>
              <a:rPr sz="5750" dirty="0"/>
              <a:t>tf</a:t>
            </a:r>
            <a:r>
              <a:rPr sz="5750" spc="-5" dirty="0"/>
              <a:t>i</a:t>
            </a:r>
            <a:r>
              <a:rPr sz="5750" spc="5" dirty="0"/>
              <a:t>x</a:t>
            </a:r>
            <a:r>
              <a:rPr sz="5750" dirty="0"/>
              <a:t> </a:t>
            </a:r>
            <a:r>
              <a:rPr lang="en-US" sz="5750" spc="5" dirty="0"/>
              <a:t>C</a:t>
            </a:r>
            <a:r>
              <a:rPr sz="5750" dirty="0" smtClean="0"/>
              <a:t>oo</a:t>
            </a:r>
            <a:r>
              <a:rPr sz="5750" spc="5" dirty="0" smtClean="0"/>
              <a:t>k</a:t>
            </a:r>
            <a:r>
              <a:rPr sz="5750" dirty="0" smtClean="0"/>
              <a:t>boo</a:t>
            </a:r>
            <a:r>
              <a:rPr sz="5750" spc="5" dirty="0" smtClean="0"/>
              <a:t>k</a:t>
            </a:r>
            <a:endParaRPr sz="57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19200" y="4000500"/>
            <a:ext cx="13789660" cy="3880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postfi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site 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3.6.2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o /Users/YOU/chef-repo/ 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postfix-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 3.6.2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4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 dirty="0">
              <a:latin typeface="Times New Roman"/>
              <a:cs typeface="Times New Roman"/>
            </a:endParaRPr>
          </a:p>
          <a:p>
            <a:pPr marL="12700" marR="1925320"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saved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: /Users/YOU/chef-repo/ 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postfix-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 3.6.2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17700"/>
            <a:ext cx="14655800" cy="1092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ta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-zxv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postfix-3.1.8.tar.g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sz="4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C cookbooks/</a:t>
            </a:r>
            <a:endParaRPr sz="40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79670"/>
          </a:xfrm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spc="5" dirty="0"/>
              <a:t>Exe</a:t>
            </a:r>
            <a:r>
              <a:rPr sz="5750" dirty="0"/>
              <a:t>r</a:t>
            </a:r>
            <a:r>
              <a:rPr sz="5750" spc="5" dirty="0"/>
              <a:t>c</a:t>
            </a:r>
            <a:r>
              <a:rPr sz="5750" spc="-5" dirty="0"/>
              <a:t>i</a:t>
            </a:r>
            <a:r>
              <a:rPr sz="5750" spc="5" dirty="0"/>
              <a:t>se</a:t>
            </a:r>
            <a:r>
              <a:rPr sz="5750" dirty="0"/>
              <a:t>: </a:t>
            </a:r>
            <a:r>
              <a:rPr sz="5750" spc="5" dirty="0"/>
              <a:t>D</a:t>
            </a:r>
            <a:r>
              <a:rPr sz="5750" dirty="0"/>
              <a:t>own</a:t>
            </a:r>
            <a:r>
              <a:rPr sz="5750" spc="-5" dirty="0"/>
              <a:t>l</a:t>
            </a:r>
            <a:r>
              <a:rPr sz="5750" dirty="0"/>
              <a:t>o</a:t>
            </a:r>
            <a:r>
              <a:rPr sz="5750" spc="5" dirty="0"/>
              <a:t>ad</a:t>
            </a:r>
            <a:r>
              <a:rPr sz="5750" dirty="0"/>
              <a:t> th</a:t>
            </a:r>
            <a:r>
              <a:rPr sz="5750" spc="5" dirty="0"/>
              <a:t>e</a:t>
            </a:r>
            <a:r>
              <a:rPr sz="5750" dirty="0"/>
              <a:t> po</a:t>
            </a:r>
            <a:r>
              <a:rPr sz="5750" spc="5" dirty="0"/>
              <a:t>s</a:t>
            </a:r>
            <a:r>
              <a:rPr sz="5750" dirty="0"/>
              <a:t>tf</a:t>
            </a:r>
            <a:r>
              <a:rPr sz="5750" spc="-5" dirty="0"/>
              <a:t>i</a:t>
            </a:r>
            <a:r>
              <a:rPr sz="5750" spc="5" dirty="0"/>
              <a:t>x</a:t>
            </a:r>
            <a:r>
              <a:rPr sz="5750" dirty="0"/>
              <a:t> </a:t>
            </a:r>
            <a:r>
              <a:rPr lang="en-US" sz="5750" spc="5" dirty="0"/>
              <a:t>C</a:t>
            </a:r>
            <a:r>
              <a:rPr sz="5750" dirty="0" smtClean="0"/>
              <a:t>oo</a:t>
            </a:r>
            <a:r>
              <a:rPr sz="5750" spc="5" dirty="0" smtClean="0"/>
              <a:t>k</a:t>
            </a:r>
            <a:r>
              <a:rPr sz="5750" dirty="0" smtClean="0"/>
              <a:t>boo</a:t>
            </a:r>
            <a:r>
              <a:rPr sz="5750" spc="5" dirty="0" smtClean="0"/>
              <a:t>k</a:t>
            </a:r>
            <a:endParaRPr sz="57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</a:t>
            </a:r>
            <a:endParaRPr sz="3000" dirty="0">
              <a:latin typeface="Courier New"/>
              <a:cs typeface="Courier New"/>
            </a:endParaRPr>
          </a:p>
          <a:p>
            <a:pPr marL="349250" marR="9176385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postfix/CHANGELOG.md x postfix/README.md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postfix/attributes</a:t>
            </a:r>
            <a:endParaRPr sz="3000" dirty="0">
              <a:latin typeface="Courier New"/>
              <a:cs typeface="Courier New"/>
            </a:endParaRPr>
          </a:p>
          <a:p>
            <a:pPr marL="349250" marR="7091045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postfix/attributes/default.rb x postfix/files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postfix/files/default/tests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ts val="3575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postfix/files/default/tests/minitest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ts val="3635"/>
              </a:lnSpc>
            </a:pPr>
            <a:r>
              <a:rPr sz="3050" spc="-1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postfix/files/default/tests/minitest/support</a:t>
            </a:r>
            <a:endParaRPr sz="3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Handlers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028419" cy="558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34417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i="1" dirty="0">
                <a:latin typeface="Arial"/>
                <a:cs typeface="Arial"/>
              </a:rPr>
              <a:t>Ruby</a:t>
            </a:r>
            <a:r>
              <a:rPr sz="4800" i="1" spc="-5" dirty="0">
                <a:latin typeface="Arial"/>
                <a:cs typeface="Arial"/>
              </a:rPr>
              <a:t> </a:t>
            </a:r>
            <a:r>
              <a:rPr sz="4800" i="1" dirty="0">
                <a:latin typeface="Arial"/>
                <a:cs typeface="Arial"/>
              </a:rPr>
              <a:t>programs</a:t>
            </a:r>
            <a:r>
              <a:rPr sz="4800" i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us 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postfix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90476"/>
          </a:xfrm>
          <a:prstGeom prst="rect">
            <a:avLst/>
          </a:prstGeom>
        </p:spPr>
        <p:txBody>
          <a:bodyPr vert="horz" wrap="square" lIns="0" tIns="1350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-5" dirty="0"/>
              <a:t>Exerc</a:t>
            </a:r>
            <a:r>
              <a:rPr sz="6200" spc="-10" dirty="0"/>
              <a:t>i</a:t>
            </a:r>
            <a:r>
              <a:rPr sz="6200" spc="-5" dirty="0"/>
              <a:t>se: U</a:t>
            </a:r>
            <a:r>
              <a:rPr sz="6200" spc="-15" dirty="0"/>
              <a:t>p</a:t>
            </a:r>
            <a:r>
              <a:rPr sz="6200" spc="-10" dirty="0"/>
              <a:t>l</a:t>
            </a:r>
            <a:r>
              <a:rPr sz="6200" spc="-15" dirty="0"/>
              <a:t>o</a:t>
            </a:r>
            <a:r>
              <a:rPr sz="6200" spc="-5" dirty="0"/>
              <a:t>a</a:t>
            </a:r>
            <a:r>
              <a:rPr sz="6200" spc="-10" dirty="0"/>
              <a:t>d</a:t>
            </a:r>
            <a:r>
              <a:rPr sz="6200" spc="-5" dirty="0"/>
              <a:t> t</a:t>
            </a:r>
            <a:r>
              <a:rPr sz="6200" spc="-15" dirty="0"/>
              <a:t>h</a:t>
            </a:r>
            <a:r>
              <a:rPr sz="6200" spc="-5" dirty="0"/>
              <a:t>e </a:t>
            </a:r>
            <a:r>
              <a:rPr sz="6200" spc="-15" dirty="0"/>
              <a:t>po</a:t>
            </a:r>
            <a:r>
              <a:rPr sz="6200" spc="-5" dirty="0"/>
              <a:t>stf</a:t>
            </a:r>
            <a:r>
              <a:rPr sz="6200" spc="-10" dirty="0"/>
              <a:t>i</a:t>
            </a:r>
            <a:r>
              <a:rPr sz="6200" spc="-5" dirty="0"/>
              <a:t>x </a:t>
            </a:r>
            <a:r>
              <a:rPr lang="en-US" sz="6200" spc="-5" dirty="0" smtClean="0"/>
              <a:t>C</a:t>
            </a:r>
            <a:r>
              <a:rPr sz="6200" spc="-15" dirty="0" smtClean="0"/>
              <a:t>oo</a:t>
            </a:r>
            <a:r>
              <a:rPr sz="6200" spc="-5" dirty="0" smtClean="0"/>
              <a:t>k</a:t>
            </a:r>
            <a:r>
              <a:rPr sz="6200" spc="-15" dirty="0" smtClean="0"/>
              <a:t>boo</a:t>
            </a:r>
            <a:r>
              <a:rPr sz="6200" spc="-5" dirty="0" smtClean="0"/>
              <a:t>k</a:t>
            </a:r>
            <a:endParaRPr sz="620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727200" y="5395317"/>
            <a:ext cx="120396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postfix 		[3.1.8]</a:t>
            </a:r>
          </a:p>
          <a:p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upload complete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GillSans"/>
              </a:rPr>
              <a:t>270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mailx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5633"/>
          </a:xfrm>
          <a:prstGeom prst="rect">
            <a:avLst/>
          </a:prstGeom>
        </p:spPr>
        <p:txBody>
          <a:bodyPr vert="horz" wrap="square" lIns="0" tIns="8681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50" dirty="0"/>
              <a:t>Exerc</a:t>
            </a:r>
            <a:r>
              <a:rPr sz="6550" spc="-10" dirty="0"/>
              <a:t>i</a:t>
            </a:r>
            <a:r>
              <a:rPr sz="6550" dirty="0"/>
              <a:t>se:</a:t>
            </a:r>
            <a:r>
              <a:rPr sz="6550" spc="-5" dirty="0"/>
              <a:t> </a:t>
            </a:r>
            <a:r>
              <a:rPr sz="6550" dirty="0"/>
              <a:t>Create</a:t>
            </a:r>
            <a:r>
              <a:rPr sz="6550" spc="-5" dirty="0"/>
              <a:t> </a:t>
            </a:r>
            <a:r>
              <a:rPr sz="6550" dirty="0"/>
              <a:t>t</a:t>
            </a:r>
            <a:r>
              <a:rPr sz="6550" spc="-5" dirty="0"/>
              <a:t>h</a:t>
            </a:r>
            <a:r>
              <a:rPr sz="6550" dirty="0"/>
              <a:t>e</a:t>
            </a:r>
            <a:r>
              <a:rPr sz="6550" spc="-5" dirty="0"/>
              <a:t> </a:t>
            </a:r>
            <a:r>
              <a:rPr sz="6550" dirty="0" err="1"/>
              <a:t>ma</a:t>
            </a:r>
            <a:r>
              <a:rPr sz="6550" spc="-10" dirty="0" err="1"/>
              <a:t>il</a:t>
            </a:r>
            <a:r>
              <a:rPr sz="6550" dirty="0" err="1"/>
              <a:t>x</a:t>
            </a:r>
            <a:r>
              <a:rPr sz="6550" spc="-5" dirty="0"/>
              <a:t> </a:t>
            </a:r>
            <a:r>
              <a:rPr lang="en-US" sz="6550" dirty="0"/>
              <a:t>C</a:t>
            </a:r>
            <a:r>
              <a:rPr sz="6550" spc="-5" dirty="0" smtClean="0"/>
              <a:t>oo</a:t>
            </a:r>
            <a:r>
              <a:rPr sz="6550" dirty="0" smtClean="0"/>
              <a:t>k</a:t>
            </a:r>
            <a:r>
              <a:rPr sz="6550" spc="-5" dirty="0" smtClean="0"/>
              <a:t>boo</a:t>
            </a:r>
            <a:r>
              <a:rPr sz="6550" dirty="0" smtClean="0"/>
              <a:t>k</a:t>
            </a:r>
            <a:endParaRPr sz="65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496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k mailx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READM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mailx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CHANGELO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mailx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metadat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mailx</a:t>
            </a:r>
            <a:endParaRPr sz="37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3" y="1816100"/>
            <a:ext cx="1350375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</a:t>
            </a:r>
            <a:r>
              <a:rPr sz="3200" dirty="0" smtClean="0">
                <a:latin typeface="Courier New"/>
                <a:cs typeface="Courier New"/>
              </a:rPr>
              <a:t>okbooks/</a:t>
            </a:r>
            <a:r>
              <a:rPr sz="3200" dirty="0" err="1" smtClean="0">
                <a:latin typeface="Courier New"/>
                <a:cs typeface="Courier New"/>
              </a:rPr>
              <a:t>mailx</a:t>
            </a:r>
            <a:r>
              <a:rPr sz="3200" dirty="0" smtClean="0">
                <a:latin typeface="Courier New"/>
                <a:cs typeface="Courier New"/>
              </a:rPr>
              <a:t>/recipes/default.rb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4001" y="48133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235200"/>
          </a:xfrm>
          <a:custGeom>
            <a:avLst/>
            <a:gdLst/>
            <a:ahLst/>
            <a:cxnLst/>
            <a:rect l="l" t="t" r="r" b="b"/>
            <a:pathLst>
              <a:path w="14630400" h="2235200">
                <a:moveTo>
                  <a:pt x="0" y="0"/>
                </a:moveTo>
                <a:lnTo>
                  <a:pt x="14630400" y="0"/>
                </a:lnTo>
                <a:lnTo>
                  <a:pt x="14630400" y="2235200"/>
                </a:lnTo>
                <a:lnTo>
                  <a:pt x="0" y="2235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838200" y="2387600"/>
            <a:ext cx="14630400" cy="22352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4000" spc="-5" dirty="0">
                <a:latin typeface="Courier New"/>
                <a:cs typeface="Courier New"/>
              </a:rPr>
              <a:t>packag</a:t>
            </a:r>
            <a:r>
              <a:rPr sz="4000" dirty="0">
                <a:latin typeface="Courier New"/>
                <a:cs typeface="Courier New"/>
              </a:rPr>
              <a:t>e </a:t>
            </a:r>
            <a:r>
              <a:rPr sz="4000" dirty="0">
                <a:solidFill>
                  <a:srgbClr val="C8352B"/>
                </a:solidFill>
                <a:latin typeface="Courier New"/>
                <a:cs typeface="Courier New"/>
              </a:rPr>
              <a:t>"mailx" </a:t>
            </a:r>
            <a:r>
              <a:rPr sz="40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4000" dirty="0">
              <a:latin typeface="Courier New"/>
              <a:cs typeface="Courier New"/>
            </a:endParaRPr>
          </a:p>
          <a:p>
            <a:pPr marL="800100">
              <a:lnSpc>
                <a:spcPct val="100000"/>
              </a:lnSpc>
            </a:pPr>
            <a:r>
              <a:rPr sz="4000" spc="-5" dirty="0">
                <a:latin typeface="Courier New"/>
                <a:cs typeface="Courier New"/>
              </a:rPr>
              <a:t>actio</a:t>
            </a:r>
            <a:r>
              <a:rPr sz="4000" dirty="0">
                <a:latin typeface="Courier New"/>
                <a:cs typeface="Courier New"/>
              </a:rPr>
              <a:t>n </a:t>
            </a:r>
            <a:r>
              <a:rPr sz="4000" dirty="0">
                <a:solidFill>
                  <a:srgbClr val="22288F"/>
                </a:solidFill>
                <a:latin typeface="Courier New"/>
                <a:cs typeface="Courier New"/>
              </a:rPr>
              <a:t>:install</a:t>
            </a:r>
            <a:endParaRPr sz="40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r>
              <a:rPr sz="40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40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</a:t>
            </a:r>
            <a:r>
              <a:rPr spc="-5" dirty="0"/>
              <a:t>l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P</a:t>
            </a:r>
            <a:r>
              <a:rPr dirty="0" smtClean="0"/>
              <a:t>acka</a:t>
            </a:r>
            <a:r>
              <a:rPr spc="-10" dirty="0" smtClean="0"/>
              <a:t>g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92366"/>
            <a:ext cx="147397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cookbooks/email_handler/recipes/default.rb</a:t>
            </a: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588000"/>
          </a:xfrm>
          <a:custGeom>
            <a:avLst/>
            <a:gdLst/>
            <a:ahLst/>
            <a:cxnLst/>
            <a:rect l="l" t="t" r="r" b="b"/>
            <a:pathLst>
              <a:path w="14630400" h="5588000">
                <a:moveTo>
                  <a:pt x="0" y="0"/>
                </a:moveTo>
                <a:lnTo>
                  <a:pt x="14630400" y="0"/>
                </a:lnTo>
                <a:lnTo>
                  <a:pt x="14630400" y="5588000"/>
                </a:lnTo>
                <a:lnTo>
                  <a:pt x="0" y="558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6934001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7679"/>
          </a:xfrm>
          <a:prstGeom prst="rect">
            <a:avLst/>
          </a:prstGeom>
        </p:spPr>
        <p:txBody>
          <a:bodyPr vert="horz" wrap="square" lIns="0" tIns="109163" rIns="0" bIns="0" rtlCol="0">
            <a:spAutoFit/>
          </a:bodyPr>
          <a:lstStyle/>
          <a:p>
            <a:pPr marL="12700">
              <a:lnSpc>
                <a:spcPts val="768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-235" dirty="0"/>
              <a:t> </a:t>
            </a:r>
            <a:r>
              <a:rPr sz="6450" spc="20" dirty="0"/>
              <a:t>A</a:t>
            </a:r>
            <a:r>
              <a:rPr sz="6450" spc="10" dirty="0"/>
              <a:t>d</a:t>
            </a:r>
            <a:r>
              <a:rPr sz="6450" spc="15" dirty="0"/>
              <a:t>d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lang="en-US" sz="6450" spc="25" dirty="0"/>
              <a:t>M</a:t>
            </a:r>
            <a:r>
              <a:rPr sz="6450" spc="15" dirty="0" smtClean="0"/>
              <a:t>a</a:t>
            </a:r>
            <a:r>
              <a:rPr sz="6450" dirty="0" smtClean="0"/>
              <a:t>i</a:t>
            </a:r>
            <a:r>
              <a:rPr sz="6450" spc="5" dirty="0" smtClean="0"/>
              <a:t>l </a:t>
            </a:r>
            <a:r>
              <a:rPr lang="en-US" sz="6450" spc="10" dirty="0"/>
              <a:t>D</a:t>
            </a:r>
            <a:r>
              <a:rPr sz="6450" spc="15" dirty="0" smtClean="0"/>
              <a:t>e</a:t>
            </a:r>
            <a:r>
              <a:rPr sz="6450" spc="10" dirty="0" smtClean="0"/>
              <a:t>p</a:t>
            </a:r>
            <a:r>
              <a:rPr sz="6450" spc="15" dirty="0" smtClean="0"/>
              <a:t>e</a:t>
            </a:r>
            <a:r>
              <a:rPr sz="6450" spc="10" dirty="0" smtClean="0"/>
              <a:t>nd</a:t>
            </a:r>
            <a:r>
              <a:rPr sz="6450" spc="15" dirty="0" smtClean="0"/>
              <a:t>e</a:t>
            </a:r>
            <a:r>
              <a:rPr sz="6450" spc="10" dirty="0" smtClean="0"/>
              <a:t>n</a:t>
            </a:r>
            <a:r>
              <a:rPr sz="6450" spc="15" dirty="0" smtClean="0"/>
              <a:t>c</a:t>
            </a:r>
            <a:r>
              <a:rPr sz="6450" dirty="0" smtClean="0"/>
              <a:t>i</a:t>
            </a:r>
            <a:r>
              <a:rPr sz="6450" spc="15" dirty="0" smtClean="0"/>
              <a:t>es</a:t>
            </a:r>
            <a:endParaRPr sz="6450" dirty="0"/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800100" y="2374900"/>
          <a:ext cx="14630400" cy="558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0"/>
              </a:tblGrid>
              <a:tr h="2336800"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chef_ge</a:t>
                      </a:r>
                      <a:r>
                        <a:rPr sz="2800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m </a:t>
                      </a:r>
                      <a:r>
                        <a:rPr sz="2800" spc="-5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"pony</a:t>
                      </a:r>
                      <a:r>
                        <a:rPr sz="2800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" </a:t>
                      </a:r>
                      <a:r>
                        <a:rPr sz="2800" b="1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  <a:p>
                      <a:pPr marL="59182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800" spc="-5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actio</a:t>
                      </a:r>
                      <a:r>
                        <a:rPr sz="2800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n :install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  <a:p>
                      <a:pPr marL="1651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800" b="1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end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"/>
                        </a:spcBef>
                      </a:pPr>
                      <a:endParaRPr sz="2950" dirty="0">
                        <a:latin typeface="Times New Roman"/>
                        <a:cs typeface="Times New Roman"/>
                      </a:endParaRPr>
                    </a:p>
                    <a:p>
                      <a:pPr marL="165100">
                        <a:lnSpc>
                          <a:spcPts val="3040"/>
                        </a:lnSpc>
                      </a:pPr>
                      <a:r>
                        <a:rPr sz="2800" spc="-5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include_recip</a:t>
                      </a:r>
                      <a:r>
                        <a:rPr sz="2800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e "chef_handler"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76200">
                      <a:solidFill>
                        <a:srgbClr val="F18B21"/>
                      </a:solidFill>
                      <a:prstDash val="solid"/>
                    </a:lnL>
                    <a:lnR w="76200">
                      <a:solidFill>
                        <a:srgbClr val="F18B21"/>
                      </a:solidFill>
                      <a:prstDash val="solid"/>
                    </a:lnR>
                    <a:lnT w="25400">
                      <a:solidFill>
                        <a:srgbClr val="435363"/>
                      </a:solidFill>
                      <a:prstDash val="solid"/>
                    </a:lnT>
                    <a:lnB w="76200">
                      <a:solidFill>
                        <a:srgbClr val="F18B21"/>
                      </a:solidFill>
                      <a:prstDash val="solid"/>
                    </a:lnB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165100" marR="9259570">
                        <a:lnSpc>
                          <a:spcPct val="10120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include_recip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28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"postfix" </a:t>
                      </a:r>
                      <a:r>
                        <a:rPr sz="2800" spc="-5" dirty="0">
                          <a:latin typeface="Courier New"/>
                          <a:cs typeface="Courier New"/>
                        </a:rPr>
                        <a:t>include_recip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28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"mailx"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76200">
                      <a:solidFill>
                        <a:srgbClr val="F18B21"/>
                      </a:solidFill>
                      <a:prstDash val="solid"/>
                    </a:lnL>
                    <a:lnR w="76200">
                      <a:solidFill>
                        <a:srgbClr val="F18B21"/>
                      </a:solidFill>
                      <a:prstDash val="solid"/>
                    </a:lnR>
                    <a:lnT w="76200">
                      <a:solidFill>
                        <a:srgbClr val="F18B21"/>
                      </a:solidFill>
                      <a:prstDash val="solid"/>
                    </a:lnT>
                    <a:lnB w="76200">
                      <a:solidFill>
                        <a:srgbClr val="F18B21"/>
                      </a:solidFill>
                      <a:prstDash val="solid"/>
                    </a:lnB>
                  </a:tcPr>
                </a:tc>
              </a:tr>
              <a:tr h="2235200">
                <a:tc>
                  <a:txBody>
                    <a:bodyPr/>
                    <a:lstStyle/>
                    <a:p>
                      <a:pPr marL="165100" marR="2645410">
                        <a:lnSpc>
                          <a:spcPct val="101200"/>
                        </a:lnSpc>
                      </a:pPr>
                      <a:r>
                        <a:rPr sz="2800" spc="-5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cookbook_fil</a:t>
                      </a:r>
                      <a:r>
                        <a:rPr sz="2800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e "</a:t>
                      </a:r>
                      <a:r>
                        <a:rPr sz="2800" b="1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#{</a:t>
                      </a:r>
                      <a:r>
                        <a:rPr sz="2800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node['chef_handler']['handler_path'</a:t>
                      </a:r>
                      <a:r>
                        <a:rPr sz="2800" spc="-5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800" b="1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sz="2800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/ </a:t>
                      </a:r>
                      <a:r>
                        <a:rPr sz="2800" spc="-5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email_handler.rb</a:t>
                      </a:r>
                      <a:r>
                        <a:rPr sz="2800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" </a:t>
                      </a:r>
                      <a:r>
                        <a:rPr sz="2800" b="1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  <a:p>
                      <a:pPr marL="591820" marR="6699884">
                        <a:lnSpc>
                          <a:spcPct val="101200"/>
                        </a:lnSpc>
                      </a:pPr>
                      <a:r>
                        <a:rPr sz="2800" spc="-5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sourc</a:t>
                      </a:r>
                      <a:r>
                        <a:rPr sz="2800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e "handlers/email_handler.rb" </a:t>
                      </a:r>
                      <a:r>
                        <a:rPr sz="2800" spc="-5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owne</a:t>
                      </a:r>
                      <a:r>
                        <a:rPr sz="2800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r "root"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76200">
                      <a:solidFill>
                        <a:srgbClr val="F18B21"/>
                      </a:solidFill>
                      <a:prstDash val="solid"/>
                    </a:lnL>
                    <a:lnR w="76200">
                      <a:solidFill>
                        <a:srgbClr val="F18B21"/>
                      </a:solidFill>
                      <a:prstDash val="solid"/>
                    </a:lnR>
                    <a:lnT w="76200">
                      <a:solidFill>
                        <a:srgbClr val="F18B21"/>
                      </a:solidFill>
                      <a:prstDash val="solid"/>
                    </a:lnT>
                    <a:lnB w="25400">
                      <a:solidFill>
                        <a:srgbClr val="43536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34668"/>
            <a:ext cx="143110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cookbooks/email_handler/metadata.rb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6934001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graphicFrame>
        <p:nvGraphicFramePr>
          <p:cNvPr id="31" name="object 54"/>
          <p:cNvGraphicFramePr>
            <a:graphicFrameLocks noGrp="1"/>
          </p:cNvGraphicFramePr>
          <p:nvPr/>
        </p:nvGraphicFramePr>
        <p:xfrm>
          <a:off x="819150" y="2374900"/>
          <a:ext cx="14630400" cy="575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4850"/>
                <a:gridCol w="8845550"/>
              </a:tblGrid>
              <a:tr h="4197350">
                <a:tc gridSpan="2"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tabLst>
                          <a:tab pos="3947160" algn="l"/>
                        </a:tabLst>
                      </a:pPr>
                      <a:r>
                        <a:rPr sz="29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name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"email_handler"</a:t>
                      </a:r>
                      <a:endParaRPr sz="2900" dirty="0">
                        <a:latin typeface="Courier New"/>
                        <a:cs typeface="Courier New"/>
                      </a:endParaRPr>
                    </a:p>
                    <a:p>
                      <a:pPr marL="190500" marR="6449695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 New"/>
                          <a:cs typeface="Courier New"/>
                        </a:rPr>
                        <a:t>maintaine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r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"You" </a:t>
                      </a:r>
                      <a:r>
                        <a:rPr sz="2900" spc="-5" dirty="0">
                          <a:latin typeface="Courier New"/>
                          <a:cs typeface="Courier New"/>
                        </a:rPr>
                        <a:t>maintainer_emai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l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900" u="heavy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  <a:hlinkClick r:id="rId4"/>
                        </a:rPr>
                        <a:t>you@somewhere.co</a:t>
                      </a:r>
                      <a:r>
                        <a:rPr sz="2900" u="heavy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  <a:hlinkClick r:id="rId4"/>
                        </a:rPr>
                        <a:t>m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 </a:t>
                      </a:r>
                      <a:r>
                        <a:rPr sz="2900" spc="-5" dirty="0">
                          <a:latin typeface="Courier New"/>
                          <a:cs typeface="Courier New"/>
                        </a:rPr>
                        <a:t>licens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e	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"Apach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e 2.0"</a:t>
                      </a:r>
                      <a:endParaRPr sz="2900" dirty="0">
                        <a:latin typeface="Courier New"/>
                        <a:cs typeface="Courier New"/>
                      </a:endParaRPr>
                    </a:p>
                    <a:p>
                      <a:pPr marL="190500" marR="1587500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 New"/>
                          <a:cs typeface="Courier New"/>
                        </a:rPr>
                        <a:t>descriptio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n	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"Emai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l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n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ever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y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Che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f run" </a:t>
                      </a:r>
                      <a:r>
                        <a:rPr sz="2900" spc="-5" dirty="0">
                          <a:latin typeface="Courier New"/>
                          <a:cs typeface="Courier New"/>
                        </a:rPr>
                        <a:t>long_descriptio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n 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 New"/>
                          <a:cs typeface="Courier New"/>
                        </a:rPr>
                        <a:t>IO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read(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 New"/>
                          <a:cs typeface="Courier New"/>
                        </a:rPr>
                        <a:t>File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join(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 New"/>
                          <a:cs typeface="Courier New"/>
                        </a:rPr>
                        <a:t>File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dirname(</a:t>
                      </a:r>
                      <a:r>
                        <a:rPr sz="2900" u="heavy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sz="29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FIL</a:t>
                      </a:r>
                      <a:r>
                        <a:rPr sz="2900" spc="-5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900" u="heavy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sz="2900" spc="-5" dirty="0">
                          <a:latin typeface="Courier New"/>
                          <a:cs typeface="Courier New"/>
                        </a:rPr>
                        <a:t>),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'README.md'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))</a:t>
                      </a:r>
                    </a:p>
                    <a:p>
                      <a:pPr marL="190500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 New"/>
                          <a:cs typeface="Courier New"/>
                        </a:rPr>
                        <a:t>versio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n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"0.1.0"</a:t>
                      </a:r>
                      <a:endParaRPr sz="29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435363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T w="25400">
                      <a:solidFill>
                        <a:srgbClr val="43536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55750">
                <a:tc>
                  <a:txBody>
                    <a:bodyPr/>
                    <a:lstStyle/>
                    <a:p>
                      <a:pPr marL="184150" marR="692150">
                        <a:lnSpc>
                          <a:spcPct val="100600"/>
                        </a:lnSpc>
                      </a:pPr>
                      <a:r>
                        <a:rPr sz="2900" spc="-5" dirty="0">
                          <a:latin typeface="Courier New"/>
                          <a:cs typeface="Courier New"/>
                        </a:rPr>
                        <a:t>depend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"chef_handler" </a:t>
                      </a:r>
                      <a:r>
                        <a:rPr sz="2900" spc="-5" dirty="0">
                          <a:latin typeface="Courier New"/>
                          <a:cs typeface="Courier New"/>
                        </a:rPr>
                        <a:t>depend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"postfix" </a:t>
                      </a:r>
                      <a:r>
                        <a:rPr sz="2900" spc="-5" dirty="0">
                          <a:latin typeface="Courier New"/>
                          <a:cs typeface="Courier New"/>
                        </a:rPr>
                        <a:t>depend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"mailx"</a:t>
                      </a:r>
                      <a:endParaRPr sz="29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18B21"/>
                      </a:solidFill>
                      <a:prstDash val="solid"/>
                    </a:lnL>
                    <a:lnR w="38100">
                      <a:solidFill>
                        <a:srgbClr val="F18B21"/>
                      </a:solidFill>
                      <a:prstDash val="solid"/>
                    </a:lnR>
                    <a:lnB w="38100">
                      <a:solidFill>
                        <a:srgbClr val="F18B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9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18B21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B w="25400">
                      <a:solidFill>
                        <a:srgbClr val="43536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5" name="object 56"/>
          <p:cNvSpPr/>
          <p:nvPr/>
        </p:nvSpPr>
        <p:spPr>
          <a:xfrm>
            <a:off x="4705350" y="2809711"/>
            <a:ext cx="6324600" cy="1838489"/>
          </a:xfrm>
          <a:custGeom>
            <a:avLst/>
            <a:gdLst/>
            <a:ahLst/>
            <a:cxnLst/>
            <a:rect l="l" t="t" r="r" b="b"/>
            <a:pathLst>
              <a:path w="6324600" h="1803400">
                <a:moveTo>
                  <a:pt x="0" y="0"/>
                </a:moveTo>
                <a:lnTo>
                  <a:pt x="6324600" y="0"/>
                </a:lnTo>
                <a:lnTo>
                  <a:pt x="6324600" y="1803400"/>
                </a:lnTo>
                <a:lnTo>
                  <a:pt x="0" y="1803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56"/>
          <p:cNvSpPr/>
          <p:nvPr/>
        </p:nvSpPr>
        <p:spPr>
          <a:xfrm>
            <a:off x="812800" y="6553199"/>
            <a:ext cx="5778500" cy="1609889"/>
          </a:xfrm>
          <a:custGeom>
            <a:avLst/>
            <a:gdLst/>
            <a:ahLst/>
            <a:cxnLst/>
            <a:rect l="l" t="t" r="r" b="b"/>
            <a:pathLst>
              <a:path w="6324600" h="1803400">
                <a:moveTo>
                  <a:pt x="0" y="0"/>
                </a:moveTo>
                <a:lnTo>
                  <a:pt x="6324600" y="0"/>
                </a:lnTo>
                <a:lnTo>
                  <a:pt x="6324600" y="1803400"/>
                </a:lnTo>
                <a:lnTo>
                  <a:pt x="0" y="1803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808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587500"/>
            <a:ext cx="14655800" cy="17526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 marR="2550160">
              <a:lnSpc>
                <a:spcPts val="5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email_handler postfi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x mailx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65261"/>
          </a:xfrm>
          <a:prstGeom prst="rect">
            <a:avLst/>
          </a:prstGeom>
        </p:spPr>
        <p:txBody>
          <a:bodyPr vert="horz" wrap="square" lIns="0" tIns="27009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50" spc="20" dirty="0"/>
              <a:t>Ex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15" dirty="0"/>
              <a:t>c</a:t>
            </a:r>
            <a:r>
              <a:rPr sz="5150" dirty="0"/>
              <a:t>i</a:t>
            </a:r>
            <a:r>
              <a:rPr sz="5150" spc="15" dirty="0"/>
              <a:t>se</a:t>
            </a:r>
            <a:r>
              <a:rPr sz="5150" spc="10" dirty="0"/>
              <a:t>:</a:t>
            </a:r>
            <a:r>
              <a:rPr sz="5150" spc="5" dirty="0"/>
              <a:t> </a:t>
            </a:r>
            <a:r>
              <a:rPr sz="5150" spc="25" dirty="0"/>
              <a:t>U</a:t>
            </a:r>
            <a:r>
              <a:rPr sz="5150" spc="15" dirty="0"/>
              <a:t>p</a:t>
            </a:r>
            <a:r>
              <a:rPr sz="5150" dirty="0"/>
              <a:t>l</a:t>
            </a:r>
            <a:r>
              <a:rPr sz="5150" spc="15" dirty="0"/>
              <a:t>oa</a:t>
            </a:r>
            <a:r>
              <a:rPr sz="5150" spc="20" dirty="0"/>
              <a:t>d</a:t>
            </a:r>
            <a:r>
              <a:rPr sz="5150" spc="5" dirty="0"/>
              <a:t> </a:t>
            </a:r>
            <a:r>
              <a:rPr sz="5150" spc="10" dirty="0"/>
              <a:t>t</a:t>
            </a:r>
            <a:r>
              <a:rPr sz="5150" spc="15" dirty="0"/>
              <a:t>he</a:t>
            </a:r>
            <a:r>
              <a:rPr sz="5150" spc="5" dirty="0"/>
              <a:t> </a:t>
            </a:r>
            <a:r>
              <a:rPr sz="5150" spc="20" dirty="0"/>
              <a:t>ema</a:t>
            </a:r>
            <a:r>
              <a:rPr sz="5150" dirty="0"/>
              <a:t>il</a:t>
            </a:r>
            <a:r>
              <a:rPr sz="5150" spc="15" dirty="0"/>
              <a:t>_hand</a:t>
            </a:r>
            <a:r>
              <a:rPr sz="5150" dirty="0"/>
              <a:t>l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5" dirty="0"/>
              <a:t> </a:t>
            </a:r>
            <a:r>
              <a:rPr lang="en-US" sz="5150" spc="15" dirty="0"/>
              <a:t>C</a:t>
            </a:r>
            <a:r>
              <a:rPr sz="5150" spc="15" dirty="0" smtClean="0"/>
              <a:t>ookbook</a:t>
            </a:r>
            <a:endParaRPr sz="51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648200"/>
            <a:ext cx="13068300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email_handler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[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0.1.0]</a:t>
            </a:r>
          </a:p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postfix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		[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3.6.2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]</a:t>
            </a:r>
            <a:endParaRPr lang="en-US" sz="4200" dirty="0">
              <a:solidFill>
                <a:srgbClr val="FFFFFF"/>
              </a:solidFill>
              <a:latin typeface="Courier"/>
            </a:endParaRPr>
          </a:p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</a:t>
            </a:r>
            <a:r>
              <a:rPr lang="en-US" sz="4200" dirty="0" err="1">
                <a:solidFill>
                  <a:srgbClr val="FFFFFF"/>
                </a:solidFill>
                <a:latin typeface="Courier"/>
              </a:rPr>
              <a:t>mailx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			[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0.1.0]</a:t>
            </a:r>
          </a:p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Uploaded 3 cookbooks.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03400"/>
            <a:ext cx="132888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roles/base.rb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273701" y="8074119"/>
            <a:ext cx="3708599" cy="511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247900"/>
          </a:xfrm>
          <a:custGeom>
            <a:avLst/>
            <a:gdLst/>
            <a:ahLst/>
            <a:cxnLst/>
            <a:rect l="l" t="t" r="r" b="b"/>
            <a:pathLst>
              <a:path w="14630400" h="2247900">
                <a:moveTo>
                  <a:pt x="0" y="0"/>
                </a:moveTo>
                <a:lnTo>
                  <a:pt x="14630400" y="0"/>
                </a:lnTo>
                <a:lnTo>
                  <a:pt x="14630400" y="2247900"/>
                </a:lnTo>
                <a:lnTo>
                  <a:pt x="0" y="224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22479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>
                <a:solidFill>
                  <a:srgbClr val="008F00"/>
                </a:solidFill>
                <a:latin typeface="Courier New"/>
                <a:cs typeface="Courier New"/>
              </a:rPr>
              <a:t>name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"base"</a:t>
            </a:r>
            <a:endParaRPr sz="24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descriptio</a:t>
            </a:r>
            <a:r>
              <a:rPr sz="2400" dirty="0">
                <a:latin typeface="Courier New"/>
                <a:cs typeface="Courier New"/>
              </a:rPr>
              <a:t>n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"Bas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e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Serve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r Role"</a:t>
            </a:r>
            <a:endParaRPr sz="2400" dirty="0">
              <a:latin typeface="Courier New"/>
              <a:cs typeface="Courier New"/>
            </a:endParaRPr>
          </a:p>
          <a:p>
            <a:pPr marL="190500" marR="688340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run_lis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"recipe[email_handler]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"recipe[chef-client::delete_validation]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"recipe[chef-client::config]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"recipe[chef-client]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"recipe[ntp]"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"recipe[motd]"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"recipe[users]"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90066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-210" dirty="0"/>
              <a:t> </a:t>
            </a:r>
            <a:r>
              <a:rPr sz="5800" spc="20" dirty="0"/>
              <a:t>A</a:t>
            </a:r>
            <a:r>
              <a:rPr sz="5800" spc="10" dirty="0"/>
              <a:t>d</a:t>
            </a:r>
            <a:r>
              <a:rPr sz="5800" spc="15" dirty="0"/>
              <a:t>d</a:t>
            </a:r>
            <a:r>
              <a:rPr sz="5800" spc="5" dirty="0"/>
              <a:t> </a:t>
            </a:r>
            <a:r>
              <a:rPr sz="5800" spc="20" dirty="0"/>
              <a:t>ema</a:t>
            </a:r>
            <a:r>
              <a:rPr sz="5800" dirty="0"/>
              <a:t>il</a:t>
            </a:r>
            <a:r>
              <a:rPr sz="5800" spc="15" dirty="0"/>
              <a:t>_</a:t>
            </a:r>
            <a:r>
              <a:rPr sz="5800" spc="10" dirty="0"/>
              <a:t>h</a:t>
            </a:r>
            <a:r>
              <a:rPr sz="5800" spc="15" dirty="0"/>
              <a:t>a</a:t>
            </a:r>
            <a:r>
              <a:rPr sz="5800" spc="10" dirty="0"/>
              <a:t>nd</a:t>
            </a:r>
            <a:r>
              <a:rPr sz="5800" dirty="0"/>
              <a:t>l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5" dirty="0"/>
              <a:t> </a:t>
            </a:r>
            <a:r>
              <a:rPr sz="5800" spc="10" dirty="0"/>
              <a:t>to</a:t>
            </a:r>
            <a:r>
              <a:rPr sz="5800" spc="5" dirty="0"/>
              <a:t> </a:t>
            </a:r>
            <a:r>
              <a:rPr lang="en-US" sz="5800" spc="10" dirty="0"/>
              <a:t>B</a:t>
            </a:r>
            <a:r>
              <a:rPr sz="5800" spc="15" dirty="0" smtClean="0"/>
              <a:t>ase</a:t>
            </a:r>
            <a:r>
              <a:rPr sz="5800" spc="5" dirty="0" smtClean="0"/>
              <a:t> </a:t>
            </a:r>
            <a:r>
              <a:rPr lang="en-US" sz="5800" spc="10" dirty="0"/>
              <a:t>R</a:t>
            </a:r>
            <a:r>
              <a:rPr sz="5800" spc="10" dirty="0" smtClean="0"/>
              <a:t>o</a:t>
            </a:r>
            <a:r>
              <a:rPr sz="5800" dirty="0" smtClean="0"/>
              <a:t>l</a:t>
            </a:r>
            <a:r>
              <a:rPr sz="5800" spc="15" dirty="0" smtClean="0"/>
              <a:t>e</a:t>
            </a:r>
            <a:endParaRPr sz="5800" dirty="0"/>
          </a:p>
        </p:txBody>
      </p:sp>
      <p:sp>
        <p:nvSpPr>
          <p:cNvPr id="58" name="object 58"/>
          <p:cNvSpPr/>
          <p:nvPr/>
        </p:nvSpPr>
        <p:spPr>
          <a:xfrm>
            <a:off x="2635250" y="3124200"/>
            <a:ext cx="4279900" cy="406400"/>
          </a:xfrm>
          <a:custGeom>
            <a:avLst/>
            <a:gdLst/>
            <a:ahLst/>
            <a:cxnLst/>
            <a:rect l="l" t="t" r="r" b="b"/>
            <a:pathLst>
              <a:path w="4279900" h="406400">
                <a:moveTo>
                  <a:pt x="0" y="0"/>
                </a:moveTo>
                <a:lnTo>
                  <a:pt x="4279900" y="0"/>
                </a:lnTo>
                <a:lnTo>
                  <a:pt x="4279900" y="406400"/>
                </a:lnTo>
                <a:lnTo>
                  <a:pt x="0" y="406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539264" cy="1069354"/>
          </a:xfrm>
          <a:prstGeom prst="rect">
            <a:avLst/>
          </a:prstGeom>
        </p:spPr>
        <p:txBody>
          <a:bodyPr vert="horz" wrap="square" lIns="0" tIns="2893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50" spc="-10" dirty="0"/>
              <a:t>Bes</a:t>
            </a:r>
            <a:r>
              <a:rPr sz="5050" spc="-5" dirty="0"/>
              <a:t>t Pract</a:t>
            </a:r>
            <a:r>
              <a:rPr sz="5050" spc="-10" dirty="0"/>
              <a:t>i</a:t>
            </a:r>
            <a:r>
              <a:rPr sz="5050" spc="-5" dirty="0"/>
              <a:t>ce:</a:t>
            </a:r>
            <a:r>
              <a:rPr sz="5050" spc="-195" dirty="0"/>
              <a:t> </a:t>
            </a:r>
            <a:r>
              <a:rPr sz="5050" spc="-10" dirty="0"/>
              <a:t>A</a:t>
            </a:r>
            <a:r>
              <a:rPr sz="5050" spc="-15" dirty="0"/>
              <a:t>d</a:t>
            </a:r>
            <a:r>
              <a:rPr sz="5050" spc="-10" dirty="0"/>
              <a:t>d</a:t>
            </a:r>
            <a:r>
              <a:rPr sz="5050" spc="-5" dirty="0"/>
              <a:t> </a:t>
            </a:r>
            <a:r>
              <a:rPr lang="en-US" sz="5050" spc="-15" dirty="0"/>
              <a:t>H</a:t>
            </a:r>
            <a:r>
              <a:rPr sz="5050" spc="-5" dirty="0" smtClean="0"/>
              <a:t>a</a:t>
            </a:r>
            <a:r>
              <a:rPr sz="5050" spc="-15" dirty="0" smtClean="0"/>
              <a:t>nd</a:t>
            </a:r>
            <a:r>
              <a:rPr sz="5050" spc="-10" dirty="0" smtClean="0"/>
              <a:t>l</a:t>
            </a:r>
            <a:r>
              <a:rPr sz="5050" spc="-5" dirty="0" smtClean="0"/>
              <a:t>ers </a:t>
            </a:r>
            <a:r>
              <a:rPr sz="5050" spc="-5" dirty="0"/>
              <a:t>at </a:t>
            </a:r>
            <a:r>
              <a:rPr lang="en-US" sz="5050" spc="-15" dirty="0"/>
              <a:t>B</a:t>
            </a:r>
            <a:r>
              <a:rPr sz="5050" spc="-5" dirty="0" smtClean="0"/>
              <a:t>e</a:t>
            </a:r>
            <a:r>
              <a:rPr sz="5050" spc="-15" dirty="0" smtClean="0"/>
              <a:t>g</a:t>
            </a:r>
            <a:r>
              <a:rPr sz="5050" spc="-10" dirty="0" smtClean="0"/>
              <a:t>i</a:t>
            </a:r>
            <a:r>
              <a:rPr sz="5050" spc="-15" dirty="0" smtClean="0"/>
              <a:t>nn</a:t>
            </a:r>
            <a:r>
              <a:rPr sz="5050" spc="-10" dirty="0" smtClean="0"/>
              <a:t>i</a:t>
            </a:r>
            <a:r>
              <a:rPr sz="5050" spc="-15" dirty="0" smtClean="0"/>
              <a:t>n</a:t>
            </a:r>
            <a:r>
              <a:rPr sz="5050" spc="-10" dirty="0" smtClean="0"/>
              <a:t>g</a:t>
            </a:r>
            <a:r>
              <a:rPr sz="5050" spc="-5" dirty="0" smtClean="0"/>
              <a:t> </a:t>
            </a:r>
            <a:r>
              <a:rPr sz="5050" spc="-15" dirty="0"/>
              <a:t>o</a:t>
            </a:r>
            <a:r>
              <a:rPr sz="5050" spc="-5" dirty="0"/>
              <a:t>f </a:t>
            </a:r>
            <a:r>
              <a:rPr lang="en-US" sz="5050" spc="-5" dirty="0" smtClean="0"/>
              <a:t>R</a:t>
            </a:r>
            <a:r>
              <a:rPr sz="5050" spc="-15" dirty="0" smtClean="0"/>
              <a:t>u</a:t>
            </a:r>
            <a:r>
              <a:rPr sz="5050" spc="-10" dirty="0" smtClean="0"/>
              <a:t>n</a:t>
            </a:r>
            <a:endParaRPr sz="505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858806"/>
            <a:ext cx="14558644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929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(especially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run_li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wa</a:t>
            </a:r>
            <a:r>
              <a:rPr sz="4800" spc="-36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ail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base.rb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ase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38779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endParaRPr lang="en-US" sz="42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endParaRPr lang="en-US" sz="4200" spc="-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sz="4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base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endParaRPr sz="4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94434" y="3980941"/>
            <a:ext cx="14096103" cy="4493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/>
              </a:rPr>
              <a:t>...</a:t>
            </a:r>
          </a:p>
          <a:p>
            <a:r>
              <a:rPr lang="en-US" sz="3600" dirty="0" smtClean="0">
                <a:solidFill>
                  <a:srgbClr val="FFFFFF"/>
                </a:solidFill>
                <a:latin typeface="Courier"/>
              </a:rPr>
              <a:t> * </a:t>
            </a:r>
            <a:r>
              <a:rPr lang="en-US" sz="3600" dirty="0">
                <a:solidFill>
                  <a:srgbClr val="FFFFFF"/>
                </a:solidFill>
                <a:latin typeface="Courier"/>
              </a:rPr>
              <a:t>chef_handler[MyCompany::EmailMe] action enable</a:t>
            </a:r>
          </a:p>
          <a:p>
            <a:r>
              <a:rPr lang="en-US" sz="3600" dirty="0" smtClean="0">
                <a:solidFill>
                  <a:srgbClr val="96D45F"/>
                </a:solidFill>
                <a:latin typeface="Courier"/>
              </a:rPr>
              <a:t>  - </a:t>
            </a:r>
            <a:r>
              <a:rPr lang="en-US" sz="3600" dirty="0">
                <a:solidFill>
                  <a:srgbClr val="96D45F"/>
                </a:solidFill>
                <a:latin typeface="Courier"/>
              </a:rPr>
              <a:t>load /var/chef/handlers/email_handler.rb</a:t>
            </a:r>
          </a:p>
          <a:p>
            <a:r>
              <a:rPr lang="en-US" sz="3600" dirty="0" smtClean="0">
                <a:solidFill>
                  <a:srgbClr val="96D45F"/>
                </a:solidFill>
                <a:latin typeface="Courier"/>
              </a:rPr>
              <a:t>  - enable </a:t>
            </a:r>
            <a:r>
              <a:rPr lang="en-US" sz="3600" dirty="0">
                <a:solidFill>
                  <a:srgbClr val="96D45F"/>
                </a:solidFill>
                <a:latin typeface="Courier"/>
              </a:rPr>
              <a:t>chef_handler[MyCompany::EmailMe] as a</a:t>
            </a:r>
          </a:p>
          <a:p>
            <a:r>
              <a:rPr lang="en-US" sz="3600" dirty="0">
                <a:solidFill>
                  <a:srgbClr val="96D45F"/>
                </a:solidFill>
                <a:latin typeface="Courier"/>
              </a:rPr>
              <a:t>report handler</a:t>
            </a:r>
          </a:p>
          <a:p>
            <a:r>
              <a:rPr lang="en-US" sz="3600" dirty="0" smtClean="0">
                <a:solidFill>
                  <a:srgbClr val="96D45F"/>
                </a:solidFill>
                <a:latin typeface="Courier"/>
              </a:rPr>
              <a:t>  - </a:t>
            </a:r>
            <a:r>
              <a:rPr lang="en-US" sz="3600" dirty="0">
                <a:solidFill>
                  <a:srgbClr val="96D45F"/>
                </a:solidFill>
                <a:latin typeface="Courier"/>
              </a:rPr>
              <a:t>enable chef_handler[MyCompany::EmailMe] as a</a:t>
            </a:r>
          </a:p>
          <a:p>
            <a:r>
              <a:rPr lang="en-US" sz="3600" dirty="0">
                <a:solidFill>
                  <a:srgbClr val="96D45F"/>
                </a:solidFill>
                <a:latin typeface="Courier"/>
              </a:rPr>
              <a:t>exception handler</a:t>
            </a:r>
          </a:p>
          <a:p>
            <a:r>
              <a:rPr lang="en-US" sz="4000" dirty="0">
                <a:solidFill>
                  <a:srgbClr val="FFFFFF"/>
                </a:solidFill>
                <a:latin typeface="Courier"/>
              </a:rPr>
              <a:t>...</a:t>
            </a:r>
            <a:endParaRPr sz="365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</a:t>
            </a:r>
            <a:r>
              <a:rPr spc="-10" dirty="0"/>
              <a:t>po</a:t>
            </a:r>
            <a:r>
              <a:rPr dirty="0"/>
              <a:t>rt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5194280" cy="494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succeeds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Courier New"/>
                <a:cs typeface="Courier New"/>
              </a:rPr>
              <a:t>run_status.success</a:t>
            </a:r>
            <a:r>
              <a:rPr sz="4800" b="1" dirty="0">
                <a:latin typeface="Courier New"/>
                <a:cs typeface="Courier New"/>
              </a:rPr>
              <a:t>?</a:t>
            </a:r>
            <a:r>
              <a:rPr sz="4800" b="1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is </a:t>
            </a:r>
            <a:r>
              <a:rPr sz="4800" b="1" dirty="0">
                <a:latin typeface="Courier New"/>
                <a:cs typeface="Courier New"/>
              </a:rPr>
              <a:t>true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ampleda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a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org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splunk_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orm_che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</a:t>
            </a:r>
            <a:r>
              <a:rPr sz="4800" u="heavy" dirty="0">
                <a:latin typeface="Arial"/>
                <a:cs typeface="Arial"/>
                <a:hlinkClick r:id="rId2"/>
              </a:rPr>
              <a:t>_handle</a:t>
            </a:r>
            <a:r>
              <a:rPr sz="4800" u="heavy" spc="-265" dirty="0">
                <a:latin typeface="Arial"/>
                <a:cs typeface="Arial"/>
                <a:hlinkClick r:id="rId2"/>
              </a:rPr>
              <a:t>r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onddo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gi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hub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</a:t>
            </a:r>
            <a:r>
              <a:rPr sz="4800" u="heavy" dirty="0">
                <a:latin typeface="Arial"/>
                <a:cs typeface="Arial"/>
                <a:hlinkClick r:id="rId3"/>
              </a:rPr>
              <a:t>-handler-zookeepe</a:t>
            </a:r>
            <a:r>
              <a:rPr sz="4800" u="heavy" spc="-5" dirty="0">
                <a:latin typeface="Arial"/>
                <a:cs typeface="Arial"/>
                <a:hlinkClick r:id="rId3"/>
              </a:rPr>
              <a:t>r/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</a:rPr>
              <a:t>h</a:t>
            </a:r>
            <a:r>
              <a:rPr sz="4800" u="heavy" spc="-10" dirty="0">
                <a:latin typeface="Arial"/>
                <a:cs typeface="Arial"/>
              </a:rPr>
              <a:t>tt</a:t>
            </a:r>
            <a:r>
              <a:rPr sz="4800" u="heavy" dirty="0">
                <a:latin typeface="Arial"/>
                <a:cs typeface="Arial"/>
              </a:rPr>
              <a:t>p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://</a:t>
            </a:r>
            <a:r>
              <a:rPr sz="4800" u="heavy" dirty="0">
                <a:latin typeface="Arial"/>
                <a:cs typeface="Arial"/>
              </a:rPr>
              <a:t>gi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hub</a:t>
            </a:r>
            <a:r>
              <a:rPr sz="4800" u="heavy" spc="-10" dirty="0">
                <a:latin typeface="Arial"/>
                <a:cs typeface="Arial"/>
              </a:rPr>
              <a:t>.</a:t>
            </a:r>
            <a:r>
              <a:rPr sz="4800" u="heavy" dirty="0">
                <a:latin typeface="Arial"/>
                <a:cs typeface="Arial"/>
              </a:rPr>
              <a:t>co</a:t>
            </a:r>
            <a:r>
              <a:rPr sz="4800" u="heavy" spc="-5" dirty="0">
                <a:latin typeface="Arial"/>
                <a:cs typeface="Arial"/>
              </a:rPr>
              <a:t>m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reali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spc="-5" dirty="0">
                <a:latin typeface="Arial"/>
                <a:cs typeface="Arial"/>
              </a:rPr>
              <a:t>y</a:t>
            </a:r>
            <a:r>
              <a:rPr sz="4800" u="heavy" spc="-10" dirty="0">
                <a:latin typeface="Arial"/>
                <a:cs typeface="Arial"/>
              </a:rPr>
              <a:t>f</a:t>
            </a:r>
            <a:r>
              <a:rPr sz="4800" u="heavy" dirty="0">
                <a:latin typeface="Arial"/>
                <a:cs typeface="Arial"/>
              </a:rPr>
              <a:t>orge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che</a:t>
            </a:r>
            <a:r>
              <a:rPr sz="4800" u="heavy" spc="-10" dirty="0">
                <a:latin typeface="Arial"/>
                <a:cs typeface="Arial"/>
              </a:rPr>
              <a:t>f</a:t>
            </a:r>
            <a:r>
              <a:rPr sz="4800" u="heavy" dirty="0">
                <a:latin typeface="Arial"/>
                <a:cs typeface="Arial"/>
              </a:rPr>
              <a:t>-graphi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e_handler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6510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mail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Messa</a:t>
            </a:r>
            <a:r>
              <a:rPr spc="-10" dirty="0"/>
              <a:t>g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Us</a:t>
            </a:r>
            <a:r>
              <a:rPr spc="-10" dirty="0"/>
              <a:t>in</a:t>
            </a:r>
            <a:r>
              <a:rPr spc="-5" dirty="0"/>
              <a:t>g "</a:t>
            </a:r>
            <a:r>
              <a:rPr dirty="0"/>
              <a:t>ma</a:t>
            </a:r>
            <a:r>
              <a:rPr spc="-10" dirty="0"/>
              <a:t>il</a:t>
            </a:r>
            <a:r>
              <a:rPr dirty="0"/>
              <a:t>"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2997200"/>
            <a:ext cx="14655800" cy="5613400"/>
          </a:xfrm>
          <a:custGeom>
            <a:avLst/>
            <a:gdLst/>
            <a:ahLst/>
            <a:cxnLst/>
            <a:rect l="l" t="t" r="r" b="b"/>
            <a:pathLst>
              <a:path w="14655800" h="5613400">
                <a:moveTo>
                  <a:pt x="0" y="0"/>
                </a:moveTo>
                <a:lnTo>
                  <a:pt x="14655800" y="0"/>
                </a:lnTo>
                <a:lnTo>
                  <a:pt x="14655800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2997200"/>
            <a:ext cx="14655800" cy="5613400"/>
          </a:xfrm>
          <a:custGeom>
            <a:avLst/>
            <a:gdLst/>
            <a:ahLst/>
            <a:cxnLst/>
            <a:rect l="l" t="t" r="r" b="b"/>
            <a:pathLst>
              <a:path w="14655800" h="5613400">
                <a:moveTo>
                  <a:pt x="0" y="0"/>
                </a:moveTo>
                <a:lnTo>
                  <a:pt x="14655800" y="0"/>
                </a:lnTo>
                <a:lnTo>
                  <a:pt x="14655800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4899" y="3362958"/>
            <a:ext cx="14041949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Heirloom Mail version 12.4 7/29/08. Type ? for help.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"/var/spool/mail/chef": 1 message 1 new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&gt;N 1 pony@unknown Wed May 14 09:14 30/2412 "Successful Chef run report from node1"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&amp; r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To: chef@localhost pony@unknown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Subject: Re: Successful Chef run report from </a:t>
            </a:r>
            <a:r>
              <a:rPr lang="en-US" sz="2000" dirty="0" smtClean="0">
                <a:solidFill>
                  <a:srgbClr val="FFFFFF"/>
                </a:solidFill>
                <a:latin typeface="Courier"/>
              </a:rPr>
              <a:t>node1</a:t>
            </a:r>
          </a:p>
          <a:p>
            <a:endParaRPr lang="en-US" sz="2000" dirty="0">
              <a:solidFill>
                <a:srgbClr val="FFFFFF"/>
              </a:solidFill>
              <a:latin typeface="Courier"/>
            </a:endParaRP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pony@unknown wrote</a:t>
            </a:r>
            <a:r>
              <a:rPr lang="en-US" sz="2000" dirty="0" smtClean="0">
                <a:solidFill>
                  <a:srgbClr val="FFFFFF"/>
                </a:solidFill>
                <a:latin typeface="Courier"/>
              </a:rPr>
              <a:t>:</a:t>
            </a:r>
          </a:p>
          <a:p>
            <a:endParaRPr lang="en-US" sz="2000" dirty="0">
              <a:solidFill>
                <a:srgbClr val="FFFFFF"/>
              </a:solidFill>
              <a:latin typeface="Courier"/>
            </a:endParaRP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 The resource pony was changed in cookbook email_handler at /var/chef/cache/cookbooks/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email_handler/recipes/default.rb:9:in `from_file'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 The resource /var/chef/handlers was changed in cookbook chef_handler at /var/chef/cache/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cookbooks/chef_handler/recipes/default.rb:23:in `from_file'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 The resource /etc/postfix/main.cf was changed in cookbook postfix at /var/chef/cache/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cookbooks/postfix/recipes/default.rb:95:in `block in from_file'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 The resource /etc/postfix/master.cf was changed in cookbook postfix at /var/chef/cache/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cookbooks/postfix/recipes/default.rb:95:in `block in from_file'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8" name="object 59"/>
          <p:cNvSpPr/>
          <p:nvPr/>
        </p:nvSpPr>
        <p:spPr>
          <a:xfrm>
            <a:off x="889000" y="4254500"/>
            <a:ext cx="1270000" cy="393700"/>
          </a:xfrm>
          <a:custGeom>
            <a:avLst/>
            <a:gdLst/>
            <a:ahLst/>
            <a:cxnLst/>
            <a:rect l="l" t="t" r="r" b="b"/>
            <a:pathLst>
              <a:path w="1270000" h="393700">
                <a:moveTo>
                  <a:pt x="0" y="0"/>
                </a:moveTo>
                <a:lnTo>
                  <a:pt x="1270000" y="0"/>
                </a:lnTo>
                <a:lnTo>
                  <a:pt x="1270000" y="393700"/>
                </a:lnTo>
                <a:lnTo>
                  <a:pt x="0" y="3937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7028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846106"/>
            <a:ext cx="14469744" cy="403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Handlers?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Exce</a:t>
            </a:r>
            <a:r>
              <a:rPr spc="-10" dirty="0"/>
              <a:t>p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154150" cy="494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ails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Courier New"/>
                <a:cs typeface="Courier New"/>
              </a:rPr>
              <a:t>run_status.failed</a:t>
            </a:r>
            <a:r>
              <a:rPr sz="4800" b="1" dirty="0">
                <a:latin typeface="Courier New"/>
                <a:cs typeface="Courier New"/>
              </a:rPr>
              <a:t>?</a:t>
            </a:r>
            <a:r>
              <a:rPr sz="4800" b="1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is </a:t>
            </a:r>
            <a:r>
              <a:rPr sz="4800" b="1" dirty="0">
                <a:latin typeface="Courier New"/>
                <a:cs typeface="Courier New"/>
              </a:rPr>
              <a:t>true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</a:rPr>
              <a:t>h</a:t>
            </a:r>
            <a:r>
              <a:rPr sz="4800" u="heavy" spc="-10" dirty="0">
                <a:latin typeface="Arial"/>
                <a:cs typeface="Arial"/>
              </a:rPr>
              <a:t>tt</a:t>
            </a:r>
            <a:r>
              <a:rPr sz="4800" u="heavy" dirty="0">
                <a:latin typeface="Arial"/>
                <a:cs typeface="Arial"/>
              </a:rPr>
              <a:t>p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://</a:t>
            </a:r>
            <a:r>
              <a:rPr sz="4800" u="heavy" dirty="0">
                <a:latin typeface="Arial"/>
                <a:cs typeface="Arial"/>
              </a:rPr>
              <a:t>gi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hub</a:t>
            </a:r>
            <a:r>
              <a:rPr sz="4800" u="heavy" spc="-10" dirty="0">
                <a:latin typeface="Arial"/>
                <a:cs typeface="Arial"/>
              </a:rPr>
              <a:t>.</a:t>
            </a:r>
            <a:r>
              <a:rPr sz="4800" u="heavy" dirty="0">
                <a:latin typeface="Arial"/>
                <a:cs typeface="Arial"/>
              </a:rPr>
              <a:t>co</a:t>
            </a:r>
            <a:r>
              <a:rPr sz="4800" u="heavy" spc="-5" dirty="0">
                <a:latin typeface="Arial"/>
                <a:cs typeface="Arial"/>
              </a:rPr>
              <a:t>m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morgo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h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airbrake_handler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</a:rPr>
              <a:t>h</a:t>
            </a:r>
            <a:r>
              <a:rPr sz="4800" u="heavy" spc="-10" dirty="0">
                <a:latin typeface="Arial"/>
                <a:cs typeface="Arial"/>
              </a:rPr>
              <a:t>tt</a:t>
            </a:r>
            <a:r>
              <a:rPr sz="4800" u="heavy" dirty="0">
                <a:latin typeface="Arial"/>
                <a:cs typeface="Arial"/>
              </a:rPr>
              <a:t>p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://</a:t>
            </a:r>
            <a:r>
              <a:rPr sz="4800" u="heavy" dirty="0">
                <a:latin typeface="Arial"/>
                <a:cs typeface="Arial"/>
              </a:rPr>
              <a:t>gi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hub</a:t>
            </a:r>
            <a:r>
              <a:rPr sz="4800" u="heavy" spc="-10" dirty="0">
                <a:latin typeface="Arial"/>
                <a:cs typeface="Arial"/>
              </a:rPr>
              <a:t>.</a:t>
            </a:r>
            <a:r>
              <a:rPr sz="4800" u="heavy" dirty="0">
                <a:latin typeface="Arial"/>
                <a:cs typeface="Arial"/>
              </a:rPr>
              <a:t>co</a:t>
            </a:r>
            <a:r>
              <a:rPr sz="4800" u="heavy" spc="-5" dirty="0">
                <a:latin typeface="Arial"/>
                <a:cs typeface="Arial"/>
              </a:rPr>
              <a:t>m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jblaine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syslog_handler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onddo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gi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hub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</a:t>
            </a:r>
            <a:r>
              <a:rPr sz="4800" u="heavy" dirty="0">
                <a:latin typeface="Arial"/>
                <a:cs typeface="Arial"/>
                <a:hlinkClick r:id="rId2"/>
              </a:rPr>
              <a:t>-handler-sn</a:t>
            </a:r>
            <a:r>
              <a:rPr sz="4800" u="heavy" spc="-5" dirty="0">
                <a:latin typeface="Arial"/>
                <a:cs typeface="Arial"/>
                <a:hlinkClick r:id="rId2"/>
              </a:rPr>
              <a:t>s/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Start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674215" cy="6378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247904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NOT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loaded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_handler resource</a:t>
            </a: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chef_gem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b="1" dirty="0">
                <a:latin typeface="Courier New"/>
                <a:cs typeface="Courier New"/>
              </a:rPr>
              <a:t>start_handlers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10" dirty="0">
                <a:latin typeface="Arial"/>
                <a:cs typeface="Arial"/>
              </a:rPr>
              <a:t>t.</a:t>
            </a:r>
            <a:r>
              <a:rPr sz="4800" dirty="0">
                <a:latin typeface="Arial"/>
                <a:cs typeface="Arial"/>
              </a:rPr>
              <a:t>rb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gi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hub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.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m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f</a:t>
            </a:r>
            <a:r>
              <a:rPr lang="en-US" sz="4800" u="heavy" spc="-10" dirty="0" smtClean="0">
                <a:latin typeface="Arial"/>
                <a:cs typeface="Arial"/>
                <a:hlinkClick r:id="rId2"/>
              </a:rPr>
              <a:t>/chef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-repo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r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ing</a:t>
            </a:r>
            <a:endParaRPr lang="en-US" sz="4800" u="heavy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tabLst>
                <a:tab pos="393700" algn="l"/>
              </a:tabLst>
            </a:pP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25500" y="1922306"/>
            <a:ext cx="13763625" cy="322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library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b="1" dirty="0">
                <a:latin typeface="Courier New"/>
                <a:cs typeface="Courier New"/>
              </a:rPr>
              <a:t>chef-client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</a:p>
          <a:p>
            <a:pPr marL="393700" indent="-381000">
              <a:lnSpc>
                <a:spcPct val="10000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hrough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client.rb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55399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sit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downloa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63705"/>
          </a:xfrm>
          <a:prstGeom prst="rect">
            <a:avLst/>
          </a:prstGeom>
        </p:spPr>
        <p:txBody>
          <a:bodyPr vert="horz" wrap="square" lIns="0" tIns="29903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/>
              <a:t>Exe</a:t>
            </a:r>
            <a:r>
              <a:rPr sz="4950" spc="5" dirty="0"/>
              <a:t>r</a:t>
            </a:r>
            <a:r>
              <a:rPr sz="4950" spc="10" dirty="0"/>
              <a:t>c</a:t>
            </a:r>
            <a:r>
              <a:rPr sz="4950" spc="-5" dirty="0"/>
              <a:t>i</a:t>
            </a:r>
            <a:r>
              <a:rPr sz="4950" spc="10" dirty="0"/>
              <a:t>se</a:t>
            </a:r>
            <a:r>
              <a:rPr sz="4950" spc="5" dirty="0"/>
              <a:t>:</a:t>
            </a:r>
            <a:r>
              <a:rPr sz="4950" dirty="0"/>
              <a:t> </a:t>
            </a:r>
            <a:r>
              <a:rPr sz="4950" spc="10" dirty="0"/>
              <a:t>D</a:t>
            </a:r>
            <a:r>
              <a:rPr sz="4950" spc="5" dirty="0"/>
              <a:t>own</a:t>
            </a:r>
            <a:r>
              <a:rPr sz="4950" spc="-5" dirty="0"/>
              <a:t>l</a:t>
            </a:r>
            <a:r>
              <a:rPr sz="4950" spc="5" dirty="0"/>
              <a:t>o</a:t>
            </a:r>
            <a:r>
              <a:rPr sz="4950" spc="10" dirty="0"/>
              <a:t>ad</a:t>
            </a:r>
            <a:r>
              <a:rPr sz="4950" dirty="0"/>
              <a:t> </a:t>
            </a:r>
            <a:r>
              <a:rPr sz="4950" spc="5" dirty="0"/>
              <a:t>th</a:t>
            </a:r>
            <a:r>
              <a:rPr sz="4950" spc="10" dirty="0"/>
              <a:t>e</a:t>
            </a:r>
            <a:r>
              <a:rPr sz="4950" dirty="0"/>
              <a:t> </a:t>
            </a:r>
            <a:r>
              <a:rPr sz="4950" spc="10" dirty="0"/>
              <a:t>c</a:t>
            </a:r>
            <a:r>
              <a:rPr sz="4950" spc="5" dirty="0"/>
              <a:t>hef_h</a:t>
            </a:r>
            <a:r>
              <a:rPr sz="4950" spc="10" dirty="0"/>
              <a:t>a</a:t>
            </a:r>
            <a:r>
              <a:rPr sz="4950" spc="5" dirty="0"/>
              <a:t>nd</a:t>
            </a:r>
            <a:r>
              <a:rPr sz="4950" spc="-5" dirty="0"/>
              <a:t>l</a:t>
            </a:r>
            <a:r>
              <a:rPr sz="4950" spc="10" dirty="0"/>
              <a:t>e</a:t>
            </a:r>
            <a:r>
              <a:rPr sz="4950" spc="5" dirty="0"/>
              <a:t>r</a:t>
            </a:r>
            <a:r>
              <a:rPr sz="4950" dirty="0"/>
              <a:t> </a:t>
            </a:r>
            <a:r>
              <a:rPr lang="en-US" sz="4950" spc="10" dirty="0"/>
              <a:t>C</a:t>
            </a:r>
            <a:r>
              <a:rPr sz="4950" spc="5" dirty="0" smtClean="0"/>
              <a:t>oo</a:t>
            </a:r>
            <a:r>
              <a:rPr sz="4950" spc="10" dirty="0" smtClean="0"/>
              <a:t>k</a:t>
            </a:r>
            <a:r>
              <a:rPr sz="4950" spc="5" dirty="0" smtClean="0"/>
              <a:t>boo</a:t>
            </a:r>
            <a:r>
              <a:rPr sz="4950" spc="10" dirty="0" smtClean="0"/>
              <a:t>k</a:t>
            </a:r>
            <a:endParaRPr sz="49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305299"/>
            <a:ext cx="11797665" cy="3326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 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1.1.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/Users/YOU/chef-repo/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3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R="1637664"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saved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: /Users/YOU/chef-repo/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3303992" y="4305299"/>
            <a:ext cx="109728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site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55399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-zxv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.tar.g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sz="36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cookbooks/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70910"/>
          </a:xfrm>
          <a:prstGeom prst="rect">
            <a:avLst/>
          </a:prstGeom>
        </p:spPr>
        <p:txBody>
          <a:bodyPr vert="horz" wrap="square" lIns="0" tIns="26045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dirty="0"/>
              <a:t>Exerc</a:t>
            </a:r>
            <a:r>
              <a:rPr sz="5250" spc="-5" dirty="0"/>
              <a:t>i</a:t>
            </a:r>
            <a:r>
              <a:rPr sz="5250" dirty="0"/>
              <a:t>se: </a:t>
            </a:r>
            <a:r>
              <a:rPr sz="5250" spc="5" dirty="0"/>
              <a:t>D</a:t>
            </a:r>
            <a:r>
              <a:rPr sz="5250" spc="-5" dirty="0"/>
              <a:t>ownlo</a:t>
            </a:r>
            <a:r>
              <a:rPr sz="5250" dirty="0"/>
              <a:t>ad t</a:t>
            </a:r>
            <a:r>
              <a:rPr sz="5250" spc="-5" dirty="0"/>
              <a:t>h</a:t>
            </a:r>
            <a:r>
              <a:rPr sz="5250" dirty="0"/>
              <a:t>e c</a:t>
            </a:r>
            <a:r>
              <a:rPr sz="5250" spc="-5" dirty="0"/>
              <a:t>h</a:t>
            </a:r>
            <a:r>
              <a:rPr sz="5250" dirty="0"/>
              <a:t>ef-c</a:t>
            </a:r>
            <a:r>
              <a:rPr sz="5250" spc="-5" dirty="0"/>
              <a:t>li</a:t>
            </a:r>
            <a:r>
              <a:rPr sz="5250" dirty="0"/>
              <a:t>e</a:t>
            </a:r>
            <a:r>
              <a:rPr sz="5250" spc="-5" dirty="0"/>
              <a:t>n</a:t>
            </a:r>
            <a:r>
              <a:rPr sz="5250" dirty="0"/>
              <a:t>t </a:t>
            </a:r>
            <a:r>
              <a:rPr lang="en-US" sz="5250" dirty="0" smtClean="0"/>
              <a:t>C</a:t>
            </a:r>
            <a:r>
              <a:rPr sz="5250" spc="-5" dirty="0" smtClean="0"/>
              <a:t>oo</a:t>
            </a:r>
            <a:r>
              <a:rPr sz="5250" dirty="0" smtClean="0"/>
              <a:t>k</a:t>
            </a:r>
            <a:r>
              <a:rPr sz="5250" spc="-5" dirty="0" smtClean="0"/>
              <a:t>boo</a:t>
            </a:r>
            <a:r>
              <a:rPr sz="5250" dirty="0" smtClean="0"/>
              <a:t>k</a:t>
            </a:r>
            <a:endParaRPr sz="52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5280">
              <a:lnSpc>
                <a:spcPts val="322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</a:t>
            </a:r>
            <a:endParaRPr sz="2700" dirty="0">
              <a:latin typeface="Courier New"/>
              <a:cs typeface="Courier New"/>
            </a:endParaRPr>
          </a:p>
          <a:p>
            <a:pPr marL="335280" marR="8730615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chef_handler/CHANGELOG.md x chef_handler/README.md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08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chef_handler/attributes</a:t>
            </a:r>
            <a:endParaRPr sz="2700" dirty="0">
              <a:latin typeface="Courier New"/>
              <a:cs typeface="Courier New"/>
            </a:endParaRPr>
          </a:p>
          <a:p>
            <a:pPr marL="335280" marR="6878955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chef_handler/attributes/default.rb x chef_handler/files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08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2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chef_handler/files/default/handlers</a:t>
            </a:r>
            <a:endParaRPr sz="2700" dirty="0">
              <a:latin typeface="Courier New"/>
              <a:cs typeface="Courier New"/>
            </a:endParaRPr>
          </a:p>
          <a:p>
            <a:pPr marL="335280" marR="5232400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chef_handler/files/default/handlers/README x chef_handler/libraries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1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chef_handler/libraries/matchers.rb</a:t>
            </a:r>
            <a:endParaRPr sz="27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1697</Words>
  <Application>Microsoft Office PowerPoint</Application>
  <PresentationFormat>Custom</PresentationFormat>
  <Paragraphs>397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Courier</vt:lpstr>
      <vt:lpstr>Courier New</vt:lpstr>
      <vt:lpstr>Courier-Bold</vt:lpstr>
      <vt:lpstr>Courier-Oblique</vt:lpstr>
      <vt:lpstr>Gill Sans MT</vt:lpstr>
      <vt:lpstr>GillSans</vt:lpstr>
      <vt:lpstr>Times New Roman</vt:lpstr>
      <vt:lpstr>Office Theme</vt:lpstr>
      <vt:lpstr>Implementing Chef Handlers</vt:lpstr>
      <vt:lpstr>Lesson Objectives</vt:lpstr>
      <vt:lpstr>Handlers</vt:lpstr>
      <vt:lpstr>Report Handlers</vt:lpstr>
      <vt:lpstr>Exception Handlers</vt:lpstr>
      <vt:lpstr>Start Handlers</vt:lpstr>
      <vt:lpstr>Writing Custom Handlers</vt:lpstr>
      <vt:lpstr>Exercise: Download the chef_handler Cookbook</vt:lpstr>
      <vt:lpstr>Exercise: Download the chef-client Cookbook</vt:lpstr>
      <vt:lpstr>Exercise: Upload the chef_handler Cookbook</vt:lpstr>
      <vt:lpstr>The Problem and Success Criteria</vt:lpstr>
      <vt:lpstr>Let’s Write a Handler</vt:lpstr>
      <vt:lpstr>Dear Ruby, How Do You Email?</vt:lpstr>
      <vt:lpstr>Dear Ruby, How Do You Email?</vt:lpstr>
      <vt:lpstr>Library Cookbook Pattern</vt:lpstr>
      <vt:lpstr>Exercise: Create a Cookbook Named ‘email_handler’</vt:lpstr>
      <vt:lpstr>Exercise: Edit the default Recipe</vt:lpstr>
      <vt:lpstr>The chef_handler Resource</vt:lpstr>
      <vt:lpstr>Exercise: Setup the Handler</vt:lpstr>
      <vt:lpstr>Exercise: Setup the Handler</vt:lpstr>
      <vt:lpstr>Exercise: Set the Attributes</vt:lpstr>
      <vt:lpstr>Exercise: Write the Handler</vt:lpstr>
      <vt:lpstr>The initialize Method</vt:lpstr>
      <vt:lpstr>The Report Method</vt:lpstr>
      <vt:lpstr>The updated_resources Hash</vt:lpstr>
      <vt:lpstr>Exercise: Finish email_handler.rb</vt:lpstr>
      <vt:lpstr>Other Dependencies</vt:lpstr>
      <vt:lpstr>Exercise: Download the postfix Cookbook</vt:lpstr>
      <vt:lpstr>Exercise: Download the postfix Cookbook</vt:lpstr>
      <vt:lpstr>Exercise: Upload the postfix Cookbook</vt:lpstr>
      <vt:lpstr>Exercise: Create the mailx Cookbook</vt:lpstr>
      <vt:lpstr>Exercise: Install the Package</vt:lpstr>
      <vt:lpstr>Exercise: Add the Mail Dependencies</vt:lpstr>
      <vt:lpstr>Exercise: Update the metadata.rb</vt:lpstr>
      <vt:lpstr>Exercise: Upload the email_handler Cookbook</vt:lpstr>
      <vt:lpstr>Exercise: Add email_handler to Base Role</vt:lpstr>
      <vt:lpstr>Best Practice: Add Handlers at Beginning of Run</vt:lpstr>
      <vt:lpstr>Exercise: Upload the base Role</vt:lpstr>
      <vt:lpstr>Exercise: Run chef-client</vt:lpstr>
      <vt:lpstr>Read the Message Using "mail"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73</cp:revision>
  <dcterms:created xsi:type="dcterms:W3CDTF">2015-06-04T12:17:04Z</dcterms:created>
  <dcterms:modified xsi:type="dcterms:W3CDTF">2015-07-07T14:51:40Z</dcterms:modified>
</cp:coreProperties>
</file>