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71" r:id="rId2"/>
    <p:sldId id="572" r:id="rId3"/>
    <p:sldId id="574" r:id="rId4"/>
    <p:sldId id="600" r:id="rId5"/>
    <p:sldId id="576" r:id="rId6"/>
    <p:sldId id="601" r:id="rId7"/>
    <p:sldId id="597" r:id="rId8"/>
    <p:sldId id="602" r:id="rId9"/>
    <p:sldId id="577" r:id="rId10"/>
    <p:sldId id="578" r:id="rId11"/>
    <p:sldId id="608" r:id="rId12"/>
    <p:sldId id="609" r:id="rId13"/>
    <p:sldId id="610" r:id="rId14"/>
    <p:sldId id="611" r:id="rId15"/>
    <p:sldId id="612" r:id="rId16"/>
    <p:sldId id="598" r:id="rId17"/>
    <p:sldId id="582" r:id="rId18"/>
    <p:sldId id="614" r:id="rId19"/>
    <p:sldId id="584" r:id="rId20"/>
    <p:sldId id="585" r:id="rId21"/>
    <p:sldId id="586" r:id="rId22"/>
    <p:sldId id="613" r:id="rId23"/>
    <p:sldId id="61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2879" autoAdjust="0"/>
  </p:normalViewPr>
  <p:slideViewPr>
    <p:cSldViewPr>
      <p:cViewPr varScale="1">
        <p:scale>
          <a:sx n="66" d="100"/>
          <a:sy n="66" d="100"/>
        </p:scale>
        <p:origin x="-1016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18/11/15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Setup a test for Ubuntu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3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rspec</a:t>
            </a:r>
            <a:r>
              <a:rPr lang="en-US" baseline="0" dirty="0" smtClean="0"/>
              <a:t> implements the package resource twice in the test, and in </a:t>
            </a:r>
            <a:r>
              <a:rPr lang="en-US" baseline="0" smtClean="0"/>
              <a:t>this case the </a:t>
            </a:r>
            <a:r>
              <a:rPr lang="en-US" baseline="0" dirty="0" err="1" smtClean="0"/>
              <a:t>apt_package</a:t>
            </a:r>
            <a:r>
              <a:rPr lang="en-US" baseline="0" dirty="0" smtClean="0"/>
              <a:t> resource doesn't get touched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8601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 smtClean="0">
                <a:latin typeface="Courier"/>
                <a:cs typeface="Courier"/>
              </a:rPr>
              <a:t>let</a:t>
            </a:r>
            <a:r>
              <a:rPr lang="en-US" sz="2800" dirty="0">
                <a:latin typeface="Courier"/>
                <a:cs typeface="Courier"/>
              </a:rPr>
              <a:t>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smtClean="0">
                <a:latin typeface="Courier"/>
                <a:cs typeface="Courier"/>
              </a:rPr>
              <a:t>runner </a:t>
            </a:r>
            <a:r>
              <a:rPr lang="en-US" sz="2800" dirty="0"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indent="169863"/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620000"/>
            <a:ext cx="1562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>
                <a:latin typeface="Arial"/>
                <a:cs typeface="Arial"/>
              </a:rPr>
              <a:t>https://</a:t>
            </a:r>
            <a:r>
              <a:rPr lang="en-US" sz="3200" dirty="0" err="1">
                <a:latin typeface="Arial"/>
                <a:cs typeface="Arial"/>
              </a:rPr>
              <a:t>github.com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>
                <a:latin typeface="Arial"/>
                <a:cs typeface="Arial"/>
              </a:rPr>
              <a:t>sethvargo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chefspec</a:t>
            </a:r>
            <a:endParaRPr lang="en-US"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Loads a file that contains common libraries and helper methods that are shared across all tests.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1600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describing the cookbook's recipe under test. The text here is the name of the fully-qualified name of the recipe to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3622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let</a:t>
            </a:r>
            <a:r>
              <a:rPr lang="en-US" sz="3200" dirty="0" smtClean="0">
                <a:latin typeface="Arial"/>
                <a:cs typeface="Arial"/>
              </a:rPr>
              <a:t> sets up a helper 'method' named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that creates our in-memory chef-client run for the cookbook recipe currently under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895600"/>
            <a:ext cx="15621000" cy="1752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it </a:t>
            </a:r>
            <a:r>
              <a:rPr lang="en-US" sz="3200" dirty="0" smtClean="0">
                <a:latin typeface="Arial"/>
                <a:cs typeface="Arial"/>
              </a:rPr>
              <a:t>defines a single test. The text is used to describe the test. </a:t>
            </a:r>
            <a:r>
              <a:rPr lang="en-US" sz="3200" dirty="0">
                <a:latin typeface="Arial"/>
                <a:cs typeface="Arial"/>
              </a:rPr>
              <a:t>Within the block the </a:t>
            </a:r>
            <a:r>
              <a:rPr lang="en-US" sz="3200" dirty="0" smtClean="0">
                <a:latin typeface="Arial"/>
                <a:cs typeface="Arial"/>
              </a:rPr>
              <a:t>expectations are </a:t>
            </a:r>
            <a:r>
              <a:rPr lang="en-US" sz="3200" dirty="0">
                <a:latin typeface="Arial"/>
                <a:cs typeface="Arial"/>
              </a:rPr>
              <a:t>defined.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029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0200"/>
            <a:ext cx="15604700" cy="52578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an expectation. Stating an expectation that the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to have a resource take a particular 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486400"/>
            <a:ext cx="15621000" cy="4572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</a:t>
            </a:r>
            <a:r>
              <a:rPr dirty="0" smtClean="0">
                <a:latin typeface="Courier"/>
                <a:cs typeface="Courier"/>
              </a:rPr>
              <a:t>/motd/spec/unit/</a:t>
            </a:r>
            <a:r>
              <a:rPr lang="en-US" dirty="0" smtClean="0">
                <a:latin typeface="Courier"/>
                <a:cs typeface="Courier"/>
              </a:rPr>
              <a:t>recipes/</a:t>
            </a:r>
            <a:r>
              <a:rPr dirty="0" smtClean="0">
                <a:latin typeface="Courier"/>
                <a:cs typeface="Courier"/>
              </a:rPr>
              <a:t>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12800" y="6553200"/>
            <a:ext cx="14500860" cy="187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Arial"/>
                <a:cs typeface="Arial"/>
              </a:rPr>
              <a:t>shou</a:t>
            </a:r>
            <a:r>
              <a:rPr sz="4000" spc="5" dirty="0" smtClean="0">
                <a:latin typeface="Arial"/>
                <a:cs typeface="Arial"/>
              </a:rPr>
              <a:t>l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ma</a:t>
            </a:r>
            <a:r>
              <a:rPr sz="4000" dirty="0" smtClean="0">
                <a:latin typeface="Arial"/>
                <a:cs typeface="Arial"/>
              </a:rPr>
              <a:t>t</a:t>
            </a:r>
            <a:r>
              <a:rPr sz="4000" spc="10" dirty="0" smtClean="0">
                <a:latin typeface="Arial"/>
                <a:cs typeface="Arial"/>
              </a:rPr>
              <a:t>ch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 </a:t>
            </a:r>
            <a:r>
              <a:rPr lang="en-US" sz="4000" b="1" u="sng" spc="5" dirty="0" smtClean="0">
                <a:latin typeface="Arial"/>
                <a:cs typeface="Arial"/>
              </a:rPr>
              <a:t>must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sz="4000" spc="5" dirty="0" smtClean="0">
                <a:latin typeface="Arial"/>
                <a:cs typeface="Arial"/>
              </a:rPr>
              <a:t>en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Courier New"/>
                <a:cs typeface="Courier New"/>
              </a:rPr>
              <a:t>_spec.rb</a:t>
            </a:r>
            <a:endParaRPr lang="en-US" sz="4000" spc="10" dirty="0" smtClean="0">
              <a:latin typeface="Courier New"/>
              <a:cs typeface="Courier New"/>
            </a:endParaRPr>
          </a:p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lang="en-US" sz="4000" spc="10" dirty="0" smtClean="0">
                <a:latin typeface="Arial"/>
                <a:cs typeface="Arial"/>
              </a:rPr>
              <a:t>An </a:t>
            </a:r>
            <a:r>
              <a:rPr lang="en-US" sz="4000" spc="10" dirty="0" smtClean="0">
                <a:latin typeface="Courier New"/>
                <a:cs typeface="Courier New"/>
              </a:rPr>
              <a:t>it</a:t>
            </a:r>
            <a:r>
              <a:rPr lang="en-US" sz="4000" spc="10" dirty="0" smtClean="0">
                <a:latin typeface="Arial"/>
                <a:cs typeface="Arial"/>
              </a:rPr>
              <a:t> without a </a:t>
            </a:r>
            <a:r>
              <a:rPr lang="en-US" sz="4000" spc="10" dirty="0" err="1" smtClean="0">
                <a:latin typeface="Courier New"/>
                <a:cs typeface="Courier New"/>
              </a:rPr>
              <a:t>do..end</a:t>
            </a:r>
            <a:r>
              <a:rPr lang="en-US" sz="4000" spc="10" dirty="0" smtClean="0">
                <a:latin typeface="Courier New"/>
                <a:cs typeface="Courier New"/>
              </a:rPr>
              <a:t> </a:t>
            </a:r>
            <a:r>
              <a:rPr lang="en-US" sz="4000" spc="10" dirty="0" smtClean="0">
                <a:latin typeface="Arial"/>
                <a:cs typeface="Arial"/>
              </a:rPr>
              <a:t>block means the test is </a:t>
            </a:r>
            <a:r>
              <a:rPr lang="en-US" sz="4000" b="1" spc="10" dirty="0" smtClean="0">
                <a:latin typeface="Arial"/>
                <a:cs typeface="Arial"/>
              </a:rPr>
              <a:t>pending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31" name="object 41"/>
          <p:cNvSpPr/>
          <p:nvPr/>
        </p:nvSpPr>
        <p:spPr>
          <a:xfrm>
            <a:off x="651300" y="2362200"/>
            <a:ext cx="15172900" cy="40386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endParaRPr lang="en-US" sz="24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it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correctly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pPr marL="203200" marR="6188075">
              <a:lnSpc>
                <a:spcPct val="1018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048000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creates an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correctly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Not yet implemented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/spec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/unit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/recipes/default_spec.rb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...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sz="3200" dirty="0">
                <a:latin typeface="Courier"/>
                <a:cs typeface="Courier"/>
              </a:rPr>
              <a:t>motd/spec/unit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lang="en-US" sz="3200" dirty="0" smtClean="0">
                <a:latin typeface="Courier"/>
                <a:cs typeface="Courier"/>
              </a:rPr>
              <a:t>recipes/</a:t>
            </a:r>
            <a:r>
              <a:rPr sz="3200" dirty="0" smtClean="0">
                <a:latin typeface="Courier"/>
                <a:cs typeface="Courier"/>
              </a:rPr>
              <a:t>default_spec.rb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41"/>
          <p:cNvSpPr/>
          <p:nvPr/>
        </p:nvSpPr>
        <p:spPr>
          <a:xfrm>
            <a:off x="651300" y="2362200"/>
            <a:ext cx="15172900" cy="5791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lang="en-US" sz="2400" spc="-5" dirty="0">
                <a:latin typeface="Courier"/>
                <a:cs typeface="Courier"/>
              </a:rPr>
              <a:t>describ</a:t>
            </a:r>
            <a:r>
              <a:rPr lang="en-US" sz="2400" dirty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end</a:t>
            </a:r>
            <a:endParaRPr lang="en-US" sz="25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tabLst>
                <a:tab pos="622617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correctly'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expect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chef_run</a:t>
            </a:r>
            <a:r>
              <a:rPr lang="en-US" sz="2400" spc="-5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o </a:t>
            </a:r>
            <a:r>
              <a:rPr lang="en-US" sz="2400" dirty="0" err="1">
                <a:latin typeface="Courier"/>
                <a:cs typeface="Courier"/>
              </a:rPr>
              <a:t>create_template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with(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user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group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mode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)</a:t>
            </a:r>
            <a:endParaRPr lang="en-US" sz="2400" dirty="0">
              <a:latin typeface="Courier"/>
              <a:cs typeface="Courier"/>
            </a:endParaRP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39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7432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743200"/>
            <a:ext cx="14655800" cy="58674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124200"/>
            <a:ext cx="13696950" cy="470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unit/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recipes/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default_spec.rb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318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730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 smtClean="0">
                <a:latin typeface="Courier"/>
                <a:cs typeface="Courier"/>
              </a:rPr>
              <a:t>cookbooks/</a:t>
            </a:r>
            <a:r>
              <a:rPr sz="3200" dirty="0">
                <a:latin typeface="Courier"/>
                <a:cs typeface="Courier"/>
              </a:rPr>
              <a:t>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lang="en-US" sz="3600" spc="-5" dirty="0" smtClean="0">
                <a:latin typeface="Courier"/>
                <a:cs typeface="Courier"/>
              </a:rPr>
              <a:t>user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latin typeface="Courier"/>
                <a:cs typeface="Courier"/>
              </a:rPr>
              <a:t>action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22288F"/>
                </a:solidFill>
                <a:latin typeface="Courier"/>
                <a:cs typeface="Courier"/>
              </a:rPr>
              <a:t>:create </a:t>
            </a: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Update 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858000"/>
            <a:ext cx="145008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user</a:t>
            </a:r>
            <a:r>
              <a:rPr lang="en-US" sz="4000" spc="-5" dirty="0" smtClean="0">
                <a:latin typeface="Arial"/>
                <a:cs typeface="Arial"/>
              </a:rPr>
              <a:t> an</a:t>
            </a:r>
            <a:r>
              <a:rPr lang="en-US" sz="4000" dirty="0" smtClean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 smtClean="0">
                <a:latin typeface="Arial"/>
                <a:cs typeface="Arial"/>
              </a:rPr>
              <a:t>passe</a:t>
            </a:r>
            <a:r>
              <a:rPr lang="en-US" sz="4000" spc="-5" dirty="0" smtClean="0">
                <a:latin typeface="Arial"/>
                <a:cs typeface="Arial"/>
              </a:rPr>
              <a:t>s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Add explicit </a:t>
            </a:r>
            <a:r>
              <a:rPr lang="en-US" sz="4000" dirty="0">
                <a:latin typeface="Courier New"/>
                <a:cs typeface="Courier New"/>
              </a:rPr>
              <a:t>action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4419600"/>
            <a:ext cx="14630400" cy="1524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372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spc="5" dirty="0">
                <a:latin typeface="Arial"/>
                <a:cs typeface="Arial"/>
              </a:rPr>
              <a:t>Un</a:t>
            </a:r>
            <a:r>
              <a:rPr lang="en-US" sz="4450" dirty="0">
                <a:latin typeface="Arial"/>
                <a:cs typeface="Arial"/>
              </a:rPr>
              <a:t>it 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es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s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spc="5" dirty="0" smtClean="0">
                <a:latin typeface="Arial"/>
                <a:cs typeface="Arial"/>
              </a:rPr>
              <a:t>qu</a:t>
            </a:r>
            <a:r>
              <a:rPr lang="en-US" sz="4450" dirty="0" smtClean="0">
                <a:latin typeface="Arial"/>
                <a:cs typeface="Arial"/>
              </a:rPr>
              <a:t>i</a:t>
            </a:r>
            <a:r>
              <a:rPr lang="en-US" sz="4450" spc="5" dirty="0" smtClean="0">
                <a:latin typeface="Arial"/>
                <a:cs typeface="Arial"/>
              </a:rPr>
              <a:t>ckly </a:t>
            </a:r>
            <a:r>
              <a:rPr sz="4450" spc="5" dirty="0" smtClean="0">
                <a:latin typeface="Arial"/>
                <a:cs typeface="Arial"/>
              </a:rPr>
              <a:t>asse</a:t>
            </a:r>
            <a:r>
              <a:rPr sz="4450" dirty="0" smtClean="0">
                <a:latin typeface="Arial"/>
                <a:cs typeface="Arial"/>
              </a:rPr>
              <a:t>rt </a:t>
            </a:r>
            <a:r>
              <a:rPr lang="en-US" sz="4450" dirty="0" smtClean="0">
                <a:latin typeface="Arial"/>
                <a:cs typeface="Arial"/>
              </a:rPr>
              <a:t>our </a:t>
            </a:r>
            <a:r>
              <a:rPr sz="4450" dirty="0" smtClean="0">
                <a:latin typeface="Arial"/>
                <a:cs typeface="Arial"/>
              </a:rPr>
              <a:t>i</a:t>
            </a:r>
            <a:r>
              <a:rPr sz="4450" spc="5" dirty="0" smtClean="0">
                <a:latin typeface="Arial"/>
                <a:cs typeface="Arial"/>
              </a:rPr>
              <a:t>n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ended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behavio</a:t>
            </a:r>
            <a:r>
              <a:rPr sz="4450" dirty="0" smtClean="0">
                <a:latin typeface="Arial"/>
                <a:cs typeface="Arial"/>
              </a:rPr>
              <a:t>r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Act as documentation for the recipe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Ensure that when we or others work with the recipe they do not break our intended behavior.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endParaRPr sz="4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Courier New"/>
                <a:cs typeface="Courier New"/>
              </a:rPr>
              <a:t>apache </a:t>
            </a:r>
            <a:r>
              <a:rPr sz="4800" dirty="0" smtClean="0">
                <a:latin typeface="Arial"/>
                <a:cs typeface="Arial"/>
              </a:rPr>
              <a:t>cookbook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smtClean="0">
                <a:latin typeface="Arial"/>
                <a:cs typeface="Arial"/>
              </a:rPr>
              <a:t>apache is </a:t>
            </a:r>
            <a:r>
              <a:rPr lang="en-US" sz="4000" spc="-5" dirty="0" smtClean="0">
                <a:latin typeface="Arial"/>
                <a:cs typeface="Arial"/>
              </a:rPr>
              <a:t>installed through the </a:t>
            </a:r>
            <a:r>
              <a:rPr lang="en-US" sz="4000" spc="-5" dirty="0" smtClean="0">
                <a:latin typeface="Arial"/>
                <a:cs typeface="Arial"/>
              </a:rPr>
              <a:t>'</a:t>
            </a:r>
            <a:r>
              <a:rPr lang="en-US" sz="4000" spc="-5" dirty="0" err="1" smtClean="0">
                <a:latin typeface="Arial"/>
                <a:cs typeface="Arial"/>
              </a:rPr>
              <a:t>httpd</a:t>
            </a:r>
            <a:r>
              <a:rPr lang="en-US" sz="4000" spc="-5" dirty="0" smtClean="0">
                <a:latin typeface="Arial"/>
                <a:cs typeface="Arial"/>
              </a:rPr>
              <a:t>' package</a:t>
            </a:r>
            <a:r>
              <a:rPr lang="en-US" sz="4000" spc="-5" dirty="0" smtClean="0">
                <a:latin typeface="Arial"/>
                <a:cs typeface="Arial"/>
              </a:rPr>
              <a:t>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>
                <a:latin typeface="Arial"/>
                <a:cs typeface="Arial"/>
              </a:rPr>
              <a:t>apache is </a:t>
            </a:r>
            <a:r>
              <a:rPr lang="en-US" sz="4000" spc="-5" dirty="0" smtClean="0">
                <a:latin typeface="Arial"/>
                <a:cs typeface="Arial"/>
              </a:rPr>
              <a:t>installed through the </a:t>
            </a:r>
            <a:r>
              <a:rPr lang="en-US" sz="4000" spc="-5" dirty="0" smtClean="0">
                <a:latin typeface="Arial"/>
                <a:cs typeface="Arial"/>
              </a:rPr>
              <a:t>'apache2' package</a:t>
            </a:r>
            <a:r>
              <a:rPr lang="en-US" sz="4000" spc="-5" dirty="0" smtClean="0"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66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/apache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325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lang="en-US" sz="5400" dirty="0" smtClean="0"/>
              <a:t>d</a:t>
            </a:r>
            <a:r>
              <a:rPr lang="en-US" sz="5400" spc="-10" dirty="0" smtClean="0"/>
              <a:t>irectories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27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3600" dirty="0" err="1">
                <a:solidFill>
                  <a:srgbClr val="C8352B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endParaRPr lang="en-US" sz="3600" dirty="0"/>
          </a:p>
          <a:p>
            <a:pPr marL="236538"/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apache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Courier New"/>
                <a:cs typeface="Courier New"/>
              </a:rPr>
              <a:t>apache </a:t>
            </a:r>
            <a:r>
              <a:rPr sz="4200" dirty="0" smtClean="0">
                <a:latin typeface="Arial"/>
                <a:cs typeface="Arial"/>
              </a:rPr>
              <a:t>cookbook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03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apache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5200" y="2438400"/>
            <a:ext cx="14325600" cy="5561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apache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: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 smtClean="0">
                <a:latin typeface="Courier"/>
                <a:cs typeface="Courier"/>
              </a:rPr>
              <a:t>.new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fr-FR" sz="2400" dirty="0" smtClean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smtClean="0">
                <a:latin typeface="Courier"/>
                <a:cs typeface="Courier"/>
              </a:rPr>
              <a:t>,</a:t>
            </a:r>
            <a:br>
              <a:rPr lang="fr-FR" sz="2400" dirty="0" smtClean="0">
                <a:latin typeface="Courier"/>
                <a:cs typeface="Courier"/>
              </a:rPr>
            </a:br>
            <a:r>
              <a:rPr lang="fr-FR" sz="2400" dirty="0" smtClean="0">
                <a:latin typeface="Courier"/>
                <a:cs typeface="Courier"/>
              </a:rPr>
              <a:t>                                           </a:t>
            </a:r>
            <a:r>
              <a:rPr lang="fr-FR" sz="2400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lang="fr-FR" sz="2400" dirty="0" smtClean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'apache2'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 # ... CONTINUED ON THE NEXT SLIDE ...</a:t>
            </a:r>
            <a:endParaRPr sz="2400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9229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633912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  #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 CONTINUED </a:t>
            </a:r>
            <a:r>
              <a:rPr lang="en-US" sz="2400" dirty="0" smtClean="0">
                <a:solidFill>
                  <a:srgbClr val="7F7F7F"/>
                </a:solidFill>
                <a:latin typeface="Courier"/>
                <a:cs typeface="Courier"/>
              </a:rPr>
              <a:t>FROM PREVIOUS SLIDE </a:t>
            </a:r>
            <a:r>
              <a:rPr lang="en-US" sz="2400" dirty="0">
                <a:solidFill>
                  <a:srgbClr val="7F7F7F"/>
                </a:solidFill>
                <a:latin typeface="Courier"/>
                <a:cs typeface="Courier"/>
              </a:rPr>
              <a:t>...</a:t>
            </a:r>
            <a:endParaRPr lang="en-US" sz="2400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fr-FR" sz="2400" dirty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 smtClean="0">
                <a:solidFill>
                  <a:srgbClr val="C8352B"/>
                </a:solidFill>
                <a:latin typeface="Courier"/>
                <a:cs typeface="Courier"/>
              </a:rPr>
              <a:t>centos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>
                <a:latin typeface="Courier"/>
                <a:cs typeface="Courier"/>
              </a:rPr>
              <a:t>,</a:t>
            </a:r>
            <a:br>
              <a:rPr lang="fr-FR" sz="2400" dirty="0">
                <a:latin typeface="Courier"/>
                <a:cs typeface="Courier"/>
              </a:rPr>
            </a:br>
            <a:r>
              <a:rPr lang="fr-FR" sz="2400" dirty="0">
                <a:latin typeface="Courier"/>
                <a:cs typeface="Courier"/>
              </a:rPr>
              <a:t>                                          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fr-FR" sz="2400" dirty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end</a:t>
            </a: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  <p:sp>
        <p:nvSpPr>
          <p:cNvPr id="44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apache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556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6358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048000"/>
            <a:ext cx="13933694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FFFFFF"/>
                </a:solidFill>
                <a:latin typeface="Courier New"/>
                <a:cs typeface="Courier New"/>
              </a:rPr>
              <a:t>Finished in 3.16 seconds (files took 6.79 seconds to load)</a:t>
            </a: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FFFFFF"/>
                </a:solidFill>
                <a:latin typeface="Courier New"/>
                <a:cs typeface="Courier New"/>
              </a:rPr>
              <a:t>2 examples, 1 </a:t>
            </a:r>
            <a:r>
              <a:rPr lang="en-US"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failure</a:t>
            </a: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lang="en-US" sz="20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ChefSpec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Coverage report generated...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Total Resources:   7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Touched Resources: 1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Touch Coverage:    14.29%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Untouched Resources: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apt_package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]                 apache/recipes/default.rb:10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[welcome]              apache/recipes/default.rb:14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[clowns]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[bears] 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[lions] 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service[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]                     apache/recipes/default.rb:31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4" name="Rectangle 43"/>
          <p:cNvSpPr/>
          <p:nvPr/>
        </p:nvSpPr>
        <p:spPr>
          <a:xfrm>
            <a:off x="812800" y="3352800"/>
            <a:ext cx="14630400" cy="4572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 smtClean="0">
                <a:latin typeface="Courier New"/>
                <a:cs typeface="Courier New"/>
              </a:rPr>
              <a:t>I</a:t>
            </a:r>
            <a:r>
              <a:rPr sz="3200" b="1" dirty="0" smtClean="0">
                <a:latin typeface="Courier New"/>
                <a:cs typeface="Courier New"/>
              </a:rPr>
              <a:t>N 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</a:t>
            </a:r>
            <a:r>
              <a:rPr lang="en-US" sz="3200" dirty="0" smtClean="0">
                <a:latin typeface="Courier New"/>
                <a:cs typeface="Courier New"/>
              </a:rPr>
              <a:t>apache</a:t>
            </a:r>
            <a:r>
              <a:rPr sz="3200" dirty="0" smtClean="0">
                <a:latin typeface="Courier New"/>
                <a:cs typeface="Courier New"/>
              </a:rPr>
              <a:t>/attributes/default.rb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8354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...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'apache'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'package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"apache2"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'apache'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'package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httpd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66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lang="en-US" sz="3200" dirty="0" smtClean="0">
                <a:latin typeface="Courier New"/>
                <a:cs typeface="Courier New"/>
              </a:rPr>
              <a:t>apache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>
                <a:latin typeface="Courier New"/>
                <a:cs typeface="Courier New"/>
              </a:rPr>
              <a:t>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apache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23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6358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048000"/>
            <a:ext cx="13933694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FFFFFF"/>
                </a:solidFill>
                <a:latin typeface="Courier New"/>
                <a:cs typeface="Courier New"/>
              </a:rPr>
              <a:t>Finished in 3.1 seconds (files took 5.98 seconds to load)</a:t>
            </a: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FFFFFF"/>
                </a:solidFill>
                <a:latin typeface="Courier New"/>
                <a:cs typeface="Courier New"/>
              </a:rPr>
              <a:t>2 examples, 0 </a:t>
            </a:r>
            <a:r>
              <a:rPr lang="en-US"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failures</a:t>
            </a:r>
          </a:p>
          <a:p>
            <a:pPr marL="12700">
              <a:lnSpc>
                <a:spcPct val="100000"/>
              </a:lnSpc>
            </a:pPr>
            <a:r>
              <a:rPr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lang="en-US"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0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endParaRPr lang="en-US" sz="20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ChefSpec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Coverage report </a:t>
            </a:r>
            <a:r>
              <a:rPr lang="en-US" sz="2000" dirty="0" smtClean="0">
                <a:solidFill>
                  <a:srgbClr val="FFFFFF"/>
                </a:solidFill>
                <a:latin typeface="Courier New"/>
                <a:cs typeface="Courier New"/>
              </a:rPr>
              <a:t>generated…</a:t>
            </a: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Total Resources:   7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Touched Resources: 2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Touch Coverage:    28.57%%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Untouched Resources:</a:t>
            </a: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[welcome]              apache/recipes/default.rb:14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[clowns]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[bears] 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apache_vhost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[lions]                apache/recipes/default.rb:23</a:t>
            </a: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  service[</a:t>
            </a:r>
            <a:r>
              <a:rPr lang="en-US" sz="2000" dirty="0" err="1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lang="en-US" sz="2000" dirty="0">
                <a:solidFill>
                  <a:srgbClr val="FFFFFF"/>
                </a:solidFill>
                <a:latin typeface="Courier New"/>
                <a:cs typeface="Courier New"/>
              </a:rPr>
              <a:t>]                     apache/recipes/default.rb:31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4" name="Rectangle 43"/>
          <p:cNvSpPr/>
          <p:nvPr/>
        </p:nvSpPr>
        <p:spPr>
          <a:xfrm>
            <a:off x="812800" y="3352800"/>
            <a:ext cx="14630400" cy="4572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  <p:extLst>
      <p:ext uri="{BB962C8B-B14F-4D97-AF65-F5344CB8AC3E}">
        <p14:creationId xmlns:p14="http://schemas.microsoft.com/office/powerpoint/2010/main" val="2085450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14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Chef Development Kit (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r>
              <a:rPr lang="en-US" sz="4800" dirty="0" smtClean="0">
                <a:latin typeface="Arial"/>
                <a:cs typeface="Arial"/>
              </a:rPr>
              <a:t>)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 smtClean="0"/>
              <a:t>ChefSpec</a:t>
            </a:r>
            <a:r>
              <a:rPr lang="en-US" spc="-10" dirty="0"/>
              <a:t> </a:t>
            </a:r>
            <a:r>
              <a:rPr lang="en-US" spc="-10" dirty="0" smtClean="0"/>
              <a:t>is </a:t>
            </a:r>
            <a:r>
              <a:rPr lang="en-US" spc="-10" dirty="0" err="1" smtClean="0"/>
              <a:t>RSpec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335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syn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x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err="1" smtClean="0">
                <a:latin typeface="Arial"/>
                <a:cs typeface="Arial"/>
              </a:rPr>
              <a:t>ChefSpec</a:t>
            </a:r>
            <a:r>
              <a:rPr lang="en-US" sz="4800" spc="-5" dirty="0" smtClean="0">
                <a:latin typeface="Arial"/>
                <a:cs typeface="Arial"/>
              </a:rPr>
              <a:t> adds the knowledge of Chef to </a:t>
            </a:r>
            <a:r>
              <a:rPr lang="en-US" sz="4800" spc="-5" dirty="0" err="1" smtClean="0">
                <a:latin typeface="Arial"/>
                <a:cs typeface="Arial"/>
              </a:rPr>
              <a:t>RSpec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2800" y="2362200"/>
            <a:ext cx="14630400" cy="166199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endParaRPr lang="en-US" sz="3600" dirty="0"/>
          </a:p>
          <a:p>
            <a:pPr marL="236538"/>
            <a:r>
              <a:rPr lang="en-US" sz="36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5011400" cy="274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 smtClean="0"/>
              <a:t>a</a:t>
            </a:r>
            <a:r>
              <a:rPr lang="en-US" sz="5400" spc="-5" dirty="0" smtClean="0"/>
              <a:t> </a:t>
            </a:r>
            <a:r>
              <a:rPr lang="en-US" sz="5400" spc="-10" dirty="0" smtClean="0"/>
              <a:t>d</a:t>
            </a:r>
            <a:r>
              <a:rPr sz="5400" spc="-10" dirty="0" smtClean="0"/>
              <a:t>i</a:t>
            </a:r>
            <a:r>
              <a:rPr sz="5400" dirty="0" smtClean="0"/>
              <a:t>rec</a:t>
            </a:r>
            <a:r>
              <a:rPr sz="5400" spc="-5" dirty="0" smtClean="0"/>
              <a:t>t</a:t>
            </a:r>
            <a:r>
              <a:rPr sz="5400" spc="-10" dirty="0" smtClean="0"/>
              <a:t>o</a:t>
            </a:r>
            <a:r>
              <a:rPr sz="5400" dirty="0" smtClean="0"/>
              <a:t>r</a:t>
            </a:r>
            <a:r>
              <a:rPr lang="en-US" sz="5400" dirty="0" smtClean="0"/>
              <a:t>ies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4648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4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2005</Words>
  <Application>Microsoft Macintosh PowerPoint</Application>
  <PresentationFormat>Custom</PresentationFormat>
  <Paragraphs>378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 Introduction to ChefSpec</vt:lpstr>
      <vt:lpstr>Lesson Objectives</vt:lpstr>
      <vt:lpstr>Problem Statement</vt:lpstr>
      <vt:lpstr>Installing ChefSpec</vt:lpstr>
      <vt:lpstr>ChefSpec is RSpec</vt:lpstr>
      <vt:lpstr>Exercise: Move into cookbook</vt:lpstr>
      <vt:lpstr>Exercise: Create a Spec Helper</vt:lpstr>
      <vt:lpstr>Exercise: Make a directories for the tests</vt:lpstr>
      <vt:lpstr>General Test Approach</vt:lpstr>
      <vt:lpstr>ChefSpec Example</vt:lpstr>
      <vt:lpstr>ChefSpec Example</vt:lpstr>
      <vt:lpstr>ChefSpec Example</vt:lpstr>
      <vt:lpstr>ChefSpec Example</vt:lpstr>
      <vt:lpstr>ChefSpec Example</vt:lpstr>
      <vt:lpstr>ChefSpec Example</vt:lpstr>
      <vt:lpstr>Exercise: Create a Skeleton Test</vt:lpstr>
      <vt:lpstr>Exercise: Run rspec From the Cookbook</vt:lpstr>
      <vt:lpstr>Exercise: Write a Real Test</vt:lpstr>
      <vt:lpstr>Exercise: Run rspec</vt:lpstr>
      <vt:lpstr>Exercise: Update Original Recipe</vt:lpstr>
      <vt:lpstr>Exercise: Run rspec Again</vt:lpstr>
      <vt:lpstr>Why Write Unit Tests?</vt:lpstr>
      <vt:lpstr>Using Fauxhai to Mock Platforms</vt:lpstr>
      <vt:lpstr>Exercise: Move into cookbook</vt:lpstr>
      <vt:lpstr>Exercise: Make directories for the tests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John Fitzpatrick</cp:lastModifiedBy>
  <cp:revision>184</cp:revision>
  <dcterms:created xsi:type="dcterms:W3CDTF">2015-06-04T12:17:04Z</dcterms:created>
  <dcterms:modified xsi:type="dcterms:W3CDTF">2015-11-18T15:14:13Z</dcterms:modified>
</cp:coreProperties>
</file>