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97" r:id="rId10"/>
    <p:sldId id="580" r:id="rId11"/>
    <p:sldId id="598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9" autoAdjust="0"/>
  </p:normalViewPr>
  <p:slideViewPr>
    <p:cSldViewPr>
      <p:cViewPr varScale="1">
        <p:scale>
          <a:sx n="40" d="100"/>
          <a:sy n="40" d="100"/>
        </p:scale>
        <p:origin x="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cookbooks/motd/spec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‘</a:t>
            </a:r>
            <a:r>
              <a:rPr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spc="-10" dirty="0"/>
              <a:t>D</a:t>
            </a:r>
            <a:r>
              <a:rPr spc="-10" dirty="0" smtClean="0"/>
              <a:t>i</a:t>
            </a:r>
            <a:r>
              <a:rPr dirty="0" smtClean="0"/>
              <a:t>rec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dirty="0" smtClean="0"/>
              <a:t>ry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29210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35154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 smtClean="0"/>
              <a:t>cookbooks/</a:t>
            </a:r>
            <a:r>
              <a:rPr dirty="0" err="1" smtClean="0"/>
              <a:t>motd</a:t>
            </a:r>
            <a:r>
              <a:rPr dirty="0" smtClean="0"/>
              <a:t>/spec/unit/</a:t>
            </a:r>
            <a:r>
              <a:rPr dirty="0" err="1" smtClean="0"/>
              <a:t>default_spec.rb</a:t>
            </a:r>
            <a:endParaRPr dirty="0" smtClean="0"/>
          </a:p>
          <a:p>
            <a:pPr marL="228600" marR="8942705">
              <a:lnSpc>
                <a:spcPct val="203700"/>
              </a:lnSpc>
              <a:spcBef>
                <a:spcPts val="715"/>
              </a:spcBef>
            </a:pPr>
            <a:r>
              <a:rPr sz="1800" dirty="0" err="1" smtClean="0">
                <a:solidFill>
                  <a:srgbClr val="008F00"/>
                </a:solidFill>
              </a:rPr>
              <a:t>require_relative</a:t>
            </a:r>
            <a:r>
              <a:rPr sz="1800" dirty="0" smtClean="0">
                <a:solidFill>
                  <a:srgbClr val="008F00"/>
                </a:solidFill>
              </a:rPr>
              <a:t> </a:t>
            </a:r>
            <a:r>
              <a:rPr sz="1800" dirty="0" smtClean="0">
                <a:solidFill>
                  <a:srgbClr val="C8352B"/>
                </a:solidFill>
              </a:rPr>
              <a:t>'../</a:t>
            </a:r>
            <a:r>
              <a:rPr sz="1800" dirty="0" err="1" smtClean="0">
                <a:solidFill>
                  <a:srgbClr val="C8352B"/>
                </a:solidFill>
              </a:rPr>
              <a:t>spec_helper.rb</a:t>
            </a:r>
            <a:r>
              <a:rPr sz="1800" dirty="0" smtClean="0">
                <a:solidFill>
                  <a:srgbClr val="C8352B"/>
                </a:solidFill>
              </a:rPr>
              <a:t>' </a:t>
            </a:r>
            <a:r>
              <a:rPr sz="1800" spc="-5" dirty="0" smtClean="0"/>
              <a:t>describ</a:t>
            </a:r>
            <a:r>
              <a:rPr sz="1800" dirty="0" smtClean="0"/>
              <a:t>e </a:t>
            </a:r>
            <a:r>
              <a:rPr sz="1800" dirty="0" smtClean="0">
                <a:solidFill>
                  <a:srgbClr val="C8352B"/>
                </a:solidFill>
              </a:rPr>
              <a:t>'</a:t>
            </a:r>
            <a:r>
              <a:rPr sz="1800" dirty="0" err="1" smtClean="0">
                <a:solidFill>
                  <a:srgbClr val="C8352B"/>
                </a:solidFill>
              </a:rPr>
              <a:t>motd</a:t>
            </a:r>
            <a:r>
              <a:rPr sz="1800" dirty="0" smtClean="0">
                <a:solidFill>
                  <a:srgbClr val="C8352B"/>
                </a:solidFill>
              </a:rPr>
              <a:t>::default' </a:t>
            </a:r>
            <a:r>
              <a:rPr sz="18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1800" dirty="0" smtClean="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40"/>
              </a:spcBef>
            </a:pPr>
            <a:r>
              <a:rPr sz="1800" dirty="0" smtClean="0"/>
              <a:t>let</a:t>
            </a:r>
            <a:r>
              <a:rPr sz="1800" dirty="0"/>
              <a:t>(</a:t>
            </a:r>
            <a:r>
              <a:rPr sz="1800" dirty="0">
                <a:solidFill>
                  <a:srgbClr val="22288F"/>
                </a:solidFill>
              </a:rPr>
              <a:t>:chef_run</a:t>
            </a:r>
            <a:r>
              <a:rPr sz="1800" dirty="0"/>
              <a:t>) { </a:t>
            </a:r>
            <a:r>
              <a:rPr sz="1800" dirty="0">
                <a:solidFill>
                  <a:srgbClr val="9C1200"/>
                </a:solidFill>
              </a:rPr>
              <a:t>ChefSpec</a:t>
            </a:r>
            <a:r>
              <a:rPr sz="1800" dirty="0">
                <a:solidFill>
                  <a:srgbClr val="797979"/>
                </a:solidFill>
              </a:rPr>
              <a:t>::</a:t>
            </a:r>
            <a:r>
              <a:rPr sz="1800" dirty="0">
                <a:solidFill>
                  <a:srgbClr val="9C1200"/>
                </a:solidFill>
              </a:rPr>
              <a:t>Runner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dirty="0"/>
              <a:t>new</a:t>
            </a:r>
            <a:r>
              <a:rPr sz="1800" dirty="0">
                <a:solidFill>
                  <a:srgbClr val="797979"/>
                </a:solidFill>
              </a:rPr>
              <a:t>.</a:t>
            </a:r>
            <a:r>
              <a:rPr sz="1800" spc="-5" dirty="0"/>
              <a:t>converge(described_recipe</a:t>
            </a:r>
            <a:r>
              <a:rPr sz="1800" dirty="0"/>
              <a:t>) </a:t>
            </a:r>
            <a:r>
              <a:rPr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it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'does something' </a:t>
            </a:r>
            <a:r>
              <a:rPr lang="en-US" sz="1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pPr algn="l"/>
            <a:r>
              <a:rPr lang="en-US" sz="1800" dirty="0" smtClean="0">
                <a:solidFill>
                  <a:srgbClr val="000000"/>
                </a:solidFill>
                <a:latin typeface="Courier"/>
              </a:rPr>
              <a:t>     skip </a:t>
            </a:r>
            <a:r>
              <a:rPr lang="en-US" sz="1800" dirty="0">
                <a:solidFill>
                  <a:srgbClr val="C9352B"/>
                </a:solidFill>
                <a:latin typeface="Courier"/>
              </a:rPr>
              <a:t>'need to write this test'</a:t>
            </a: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lang="en-US" sz="1800" b="1" dirty="0">
              <a:solidFill>
                <a:srgbClr val="008F00"/>
              </a:solidFill>
              <a:latin typeface="Courier-Bold"/>
            </a:endParaRPr>
          </a:p>
          <a:p>
            <a:pPr algn="l"/>
            <a:r>
              <a:rPr lang="en-US" sz="18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1800" dirty="0"/>
          </a:p>
        </p:txBody>
      </p:sp>
      <p:sp>
        <p:nvSpPr>
          <p:cNvPr id="44" name="object 44"/>
          <p:cNvSpPr txBox="1"/>
          <p:nvPr/>
        </p:nvSpPr>
        <p:spPr>
          <a:xfrm>
            <a:off x="6946701" y="4826000"/>
            <a:ext cx="33148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5530140"/>
            <a:ext cx="14500860" cy="346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shou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ch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>
                <a:latin typeface="Courier New"/>
                <a:cs typeface="Courier New"/>
              </a:rPr>
              <a:t>default_</a:t>
            </a:r>
            <a:r>
              <a:rPr sz="4000" spc="5" dirty="0">
                <a:latin typeface="Arial"/>
                <a:cs typeface="Arial"/>
              </a:rPr>
              <a:t>),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en</a:t>
            </a:r>
            <a:r>
              <a:rPr sz="4000" spc="10" dirty="0">
                <a:latin typeface="Arial"/>
                <a:cs typeface="Arial"/>
              </a:rPr>
              <a:t>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>
                <a:latin typeface="Courier New"/>
                <a:cs typeface="Courier New"/>
              </a:rPr>
              <a:t>_spec.rb</a:t>
            </a:r>
            <a:endParaRPr sz="4000" dirty="0">
              <a:latin typeface="Courier New"/>
              <a:cs typeface="Courier New"/>
            </a:endParaRPr>
          </a:p>
          <a:p>
            <a:pPr marL="347980" indent="-335280">
              <a:lnSpc>
                <a:spcPct val="100000"/>
              </a:lnSpc>
              <a:spcBef>
                <a:spcPts val="1155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describe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l</a:t>
            </a:r>
            <a:r>
              <a:rPr sz="4000" spc="15" dirty="0">
                <a:latin typeface="Arial"/>
                <a:cs typeface="Arial"/>
              </a:rPr>
              <a:t>wa</a:t>
            </a:r>
            <a:r>
              <a:rPr sz="4000" spc="10" dirty="0">
                <a:latin typeface="Arial"/>
                <a:cs typeface="Arial"/>
              </a:rPr>
              <a:t>ys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cookbook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and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endParaRPr sz="4000" dirty="0">
              <a:latin typeface="Arial"/>
              <a:cs typeface="Arial"/>
            </a:endParaRPr>
          </a:p>
          <a:p>
            <a:pPr marL="347980" marR="5080" indent="-335280">
              <a:lnSpc>
                <a:spcPts val="4940"/>
              </a:lnSpc>
              <a:spcBef>
                <a:spcPts val="1400"/>
              </a:spcBef>
              <a:buClr>
                <a:srgbClr val="F38C24"/>
              </a:buClr>
              <a:buFont typeface="Arial"/>
              <a:buChar char="•"/>
              <a:tabLst>
                <a:tab pos="347980" algn="l"/>
              </a:tabLst>
            </a:pPr>
            <a:r>
              <a:rPr sz="4000" spc="10" dirty="0">
                <a:latin typeface="Courier New"/>
                <a:cs typeface="Courier New"/>
              </a:rPr>
              <a:t>skip</a:t>
            </a:r>
            <a:r>
              <a:rPr sz="4000" spc="-1350" dirty="0">
                <a:latin typeface="Courier New"/>
                <a:cs typeface="Courier New"/>
              </a:rPr>
              <a:t> </a:t>
            </a:r>
            <a:r>
              <a:rPr sz="4000" spc="5" dirty="0">
                <a:latin typeface="Arial"/>
                <a:cs typeface="Arial"/>
              </a:rPr>
              <a:t>- </a:t>
            </a:r>
            <a:r>
              <a:rPr sz="4000" spc="10" dirty="0">
                <a:latin typeface="Arial"/>
                <a:cs typeface="Arial"/>
              </a:rPr>
              <a:t>specia</a:t>
            </a:r>
            <a:r>
              <a:rPr sz="4000" spc="5" dirty="0">
                <a:latin typeface="Arial"/>
                <a:cs typeface="Arial"/>
              </a:rPr>
              <a:t>l </a:t>
            </a:r>
            <a:r>
              <a:rPr sz="4000" spc="10" dirty="0">
                <a:latin typeface="Arial"/>
                <a:cs typeface="Arial"/>
              </a:rPr>
              <a:t>syn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ax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ll </a:t>
            </a:r>
            <a:r>
              <a:rPr sz="4000" spc="15" dirty="0">
                <a:latin typeface="Arial"/>
                <a:cs typeface="Arial"/>
              </a:rPr>
              <a:t>RSp</a:t>
            </a:r>
            <a:r>
              <a:rPr sz="4000" spc="10" dirty="0">
                <a:latin typeface="Arial"/>
                <a:cs typeface="Arial"/>
              </a:rPr>
              <a:t>ec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kn</a:t>
            </a:r>
            <a:r>
              <a:rPr sz="4000" spc="15" dirty="0">
                <a:latin typeface="Arial"/>
                <a:cs typeface="Arial"/>
              </a:rPr>
              <a:t>ow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you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need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do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some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wo</a:t>
            </a:r>
            <a:r>
              <a:rPr sz="4000" spc="10" dirty="0">
                <a:latin typeface="Arial"/>
                <a:cs typeface="Arial"/>
              </a:rPr>
              <a:t>rk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ye</a:t>
            </a:r>
            <a:r>
              <a:rPr sz="4000" spc="5" dirty="0">
                <a:latin typeface="Arial"/>
                <a:cs typeface="Arial"/>
              </a:rPr>
              <a:t>t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875023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does something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need to write this test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./cookbooks/</a:t>
            </a:r>
            <a:r>
              <a:rPr lang="en-US" sz="28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/spec/unit/default_spec.rb:7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cookbooks/motd/spec/unit/default_spec.rb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194300"/>
          </a:xfrm>
          <a:custGeom>
            <a:avLst/>
            <a:gdLst/>
            <a:ahLst/>
            <a:cxnLst/>
            <a:rect l="l" t="t" r="r" b="b"/>
            <a:pathLst>
              <a:path w="14630400" h="5194300">
                <a:moveTo>
                  <a:pt x="0" y="0"/>
                </a:moveTo>
                <a:lnTo>
                  <a:pt x="14630400" y="0"/>
                </a:lnTo>
                <a:lnTo>
                  <a:pt x="14630400" y="5194300"/>
                </a:lnTo>
                <a:lnTo>
                  <a:pt x="0" y="5194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8200" y="2387600"/>
            <a:ext cx="14630400" cy="51943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7821930">
              <a:lnSpc>
                <a:spcPct val="201399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 </a:t>
            </a: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'motd::default'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tabLst>
                <a:tab pos="622617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'create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a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mot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correctly'	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expect(chef_run</a:t>
            </a:r>
            <a:r>
              <a:rPr sz="2400" spc="-5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 create_template(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'/etc/motd'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with(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:user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:group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r>
              <a:rPr sz="2400" dirty="0">
                <a:latin typeface="Courier New"/>
                <a:cs typeface="Courier New"/>
              </a:rPr>
              <a:t>,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:mode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400" dirty="0">
              <a:latin typeface="Courier New"/>
              <a:cs typeface="Courier New"/>
            </a:endParaRP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190500" marR="13491844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13696950" cy="4559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./spec/unit/default_spec.rb:7:i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&lt;to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(required)&gt;'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3683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templat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600" spc="-5" dirty="0">
                <a:latin typeface="Courier New"/>
                <a:cs typeface="Courier New"/>
              </a:rPr>
              <a:t>sourc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"motd.erb" </a:t>
            </a:r>
            <a:r>
              <a:rPr sz="3600" spc="-5" dirty="0">
                <a:latin typeface="Courier New"/>
                <a:cs typeface="Courier New"/>
              </a:rPr>
              <a:t>mod</a:t>
            </a:r>
            <a:r>
              <a:rPr sz="3600" dirty="0">
                <a:latin typeface="Courier New"/>
                <a:cs typeface="Courier New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"0644"</a:t>
            </a:r>
            <a:endParaRPr sz="3600" dirty="0">
              <a:latin typeface="Courier New"/>
              <a:cs typeface="Courier New"/>
            </a:endParaRPr>
          </a:p>
          <a:p>
            <a:pPr marL="789940" marR="8333105">
              <a:lnSpc>
                <a:spcPts val="4300"/>
              </a:lnSpc>
            </a:pPr>
            <a:r>
              <a:rPr sz="3600" spc="-5" dirty="0">
                <a:latin typeface="Courier New"/>
                <a:cs typeface="Courier New"/>
              </a:rPr>
              <a:t>owne</a:t>
            </a:r>
            <a:r>
              <a:rPr sz="3600" dirty="0">
                <a:latin typeface="Courier New"/>
                <a:cs typeface="Courier New"/>
              </a:rPr>
              <a:t>r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 </a:t>
            </a:r>
            <a:r>
              <a:rPr sz="3600" spc="-5" dirty="0">
                <a:latin typeface="Courier New"/>
                <a:cs typeface="Courier New"/>
              </a:rPr>
              <a:t>grou</a:t>
            </a:r>
            <a:r>
              <a:rPr sz="3600" dirty="0">
                <a:latin typeface="Courier New"/>
                <a:cs typeface="Courier New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"root"</a:t>
            </a:r>
            <a:endParaRPr sz="3600" dirty="0">
              <a:latin typeface="Courier New"/>
              <a:cs typeface="Courier New"/>
            </a:endParaRP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Fix</a:t>
            </a:r>
            <a:r>
              <a:rPr spc="-10" dirty="0"/>
              <a:t> </a:t>
            </a:r>
            <a:r>
              <a:rPr lang="en-US" spc="-5" dirty="0"/>
              <a:t>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8" name="object 48"/>
          <p:cNvSpPr/>
          <p:nvPr/>
        </p:nvSpPr>
        <p:spPr>
          <a:xfrm>
            <a:off x="1295400" y="4254500"/>
            <a:ext cx="4000500" cy="1168400"/>
          </a:xfrm>
          <a:custGeom>
            <a:avLst/>
            <a:gdLst/>
            <a:ahLst/>
            <a:cxnLst/>
            <a:rect l="l" t="t" r="r" b="b"/>
            <a:pathLst>
              <a:path w="4000500" h="1168400">
                <a:moveTo>
                  <a:pt x="0" y="0"/>
                </a:moveTo>
                <a:lnTo>
                  <a:pt x="4000500" y="0"/>
                </a:lnTo>
                <a:lnTo>
                  <a:pt x="4000500" y="1168400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588698"/>
            <a:ext cx="145008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owner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spc="-5" dirty="0">
                <a:latin typeface="Arial"/>
                <a:cs typeface="Arial"/>
              </a:rPr>
              <a:t>an</a:t>
            </a:r>
            <a:r>
              <a:rPr lang="en-US" sz="4000" dirty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>
                <a:latin typeface="Arial"/>
                <a:cs typeface="Arial"/>
              </a:rPr>
              <a:t>passe</a:t>
            </a:r>
            <a:r>
              <a:rPr lang="en-US" sz="4000" spc="-5" dirty="0">
                <a:latin typeface="Arial"/>
                <a:cs typeface="Arial"/>
              </a:rPr>
              <a:t>s.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motd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5600" y="305359"/>
            <a:ext cx="15074900" cy="1060103"/>
          </a:xfrm>
          <a:prstGeom prst="rect">
            <a:avLst/>
          </a:prstGeom>
        </p:spPr>
        <p:txBody>
          <a:bodyPr vert="horz" wrap="square" lIns="0" tIns="3183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15" dirty="0"/>
              <a:t>Ex</a:t>
            </a:r>
            <a:r>
              <a:rPr sz="4800" spc="10" dirty="0"/>
              <a:t>erc</a:t>
            </a:r>
            <a:r>
              <a:rPr sz="4800" dirty="0"/>
              <a:t>i</a:t>
            </a:r>
            <a:r>
              <a:rPr sz="4800" spc="10" dirty="0"/>
              <a:t>se</a:t>
            </a:r>
            <a:r>
              <a:rPr sz="4800" spc="5" dirty="0"/>
              <a:t>: </a:t>
            </a:r>
            <a:r>
              <a:rPr sz="4800" spc="15" dirty="0"/>
              <a:t>U</a:t>
            </a:r>
            <a:r>
              <a:rPr sz="4800" spc="5" dirty="0"/>
              <a:t>p</a:t>
            </a:r>
            <a:r>
              <a:rPr sz="4800" dirty="0"/>
              <a:t>l</a:t>
            </a:r>
            <a:r>
              <a:rPr sz="4800" spc="5" dirty="0"/>
              <a:t>o</a:t>
            </a:r>
            <a:r>
              <a:rPr sz="4800" spc="10" dirty="0"/>
              <a:t>ad</a:t>
            </a:r>
            <a:r>
              <a:rPr sz="4800" spc="5" dirty="0"/>
              <a:t> </a:t>
            </a:r>
            <a:r>
              <a:rPr lang="en-US" sz="4800" spc="10" dirty="0"/>
              <a:t>A</a:t>
            </a:r>
            <a:r>
              <a:rPr sz="4800" dirty="0" smtClean="0"/>
              <a:t>l</a:t>
            </a:r>
            <a:r>
              <a:rPr sz="4800" spc="5" dirty="0" smtClean="0"/>
              <a:t>l </a:t>
            </a:r>
            <a:r>
              <a:rPr lang="en-US" sz="4800" spc="10" dirty="0"/>
              <a:t>R</a:t>
            </a:r>
            <a:r>
              <a:rPr sz="4800" spc="10" dirty="0" smtClean="0"/>
              <a:t>ece</a:t>
            </a:r>
            <a:r>
              <a:rPr sz="4800" spc="5" dirty="0" smtClean="0"/>
              <a:t>nt</a:t>
            </a:r>
            <a:r>
              <a:rPr sz="4800" dirty="0" smtClean="0"/>
              <a:t>l</a:t>
            </a:r>
            <a:r>
              <a:rPr sz="4800" spc="10" dirty="0" smtClean="0"/>
              <a:t>y</a:t>
            </a:r>
            <a:r>
              <a:rPr lang="en-US" sz="4800" spc="5" dirty="0" smtClean="0"/>
              <a:t>-c</a:t>
            </a:r>
            <a:r>
              <a:rPr sz="4800" spc="5" dirty="0" smtClean="0"/>
              <a:t>h</a:t>
            </a:r>
            <a:r>
              <a:rPr sz="4800" spc="10" dirty="0" smtClean="0"/>
              <a:t>a</a:t>
            </a:r>
            <a:r>
              <a:rPr sz="4800" spc="5" dirty="0" smtClean="0"/>
              <a:t>ng</a:t>
            </a:r>
            <a:r>
              <a:rPr sz="4800" spc="10" dirty="0" smtClean="0"/>
              <a:t>ed</a:t>
            </a:r>
            <a:r>
              <a:rPr sz="4800" spc="5" dirty="0" smtClean="0"/>
              <a:t> </a:t>
            </a:r>
            <a:r>
              <a:rPr lang="en-US" sz="4800" spc="10" dirty="0"/>
              <a:t>C</a:t>
            </a:r>
            <a:r>
              <a:rPr sz="4800" spc="5" dirty="0" smtClean="0"/>
              <a:t>oo</a:t>
            </a:r>
            <a:r>
              <a:rPr sz="4800" spc="10" dirty="0" smtClean="0"/>
              <a:t>k</a:t>
            </a:r>
            <a:r>
              <a:rPr sz="4800" spc="5" dirty="0" smtClean="0"/>
              <a:t>boo</a:t>
            </a:r>
            <a:r>
              <a:rPr sz="4800" spc="10" dirty="0" smtClean="0"/>
              <a:t>ks</a:t>
            </a:r>
            <a:endParaRPr sz="48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4876800"/>
            <a:ext cx="13576353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apache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0.4.0]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Uploaded 2 cookbooks.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Debian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RedHa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varian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at_exit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we’re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8" y="1743169"/>
            <a:ext cx="12634259" cy="492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41400" y="2647950"/>
            <a:ext cx="13718540" cy="4093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require_relative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'../spec_helper.rb'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describ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'mailx::default'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contex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n Debian'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let(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:chef_run</a:t>
            </a:r>
            <a:r>
              <a:rPr sz="2400" dirty="0">
                <a:latin typeface="Courier New"/>
                <a:cs typeface="Courier New"/>
              </a:rPr>
              <a:t>) {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new({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'ubuntu'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:version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'14.04'</a:t>
            </a:r>
            <a:r>
              <a:rPr sz="2400" dirty="0">
                <a:latin typeface="Courier New"/>
                <a:cs typeface="Courier New"/>
              </a:rPr>
              <a:t>})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converge(described_recipe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  <a:tabLst>
                <a:tab pos="8413115" algn="l"/>
              </a:tabLst>
            </a:pP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	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 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800100" y="7387493"/>
            <a:ext cx="1228788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di</a:t>
            </a:r>
            <a:r>
              <a:rPr sz="4200" spc="-85" dirty="0">
                <a:latin typeface="Arial"/>
                <a:cs typeface="Arial"/>
              </a:rPr>
              <a:t>f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eren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pla</a:t>
            </a:r>
            <a:r>
              <a:rPr sz="4200" spc="-10" dirty="0">
                <a:latin typeface="Arial"/>
                <a:cs typeface="Arial"/>
              </a:rPr>
              <a:t>tf</a:t>
            </a:r>
            <a:r>
              <a:rPr sz="4200" dirty="0">
                <a:latin typeface="Arial"/>
                <a:cs typeface="Arial"/>
              </a:rPr>
              <a:t>orms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contex</a:t>
            </a:r>
            <a:r>
              <a:rPr lang="en-US" sz="2400" dirty="0" smtClean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 New"/>
                <a:cs typeface="Courier New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400" dirty="0">
              <a:latin typeface="Courier New"/>
              <a:cs typeface="Courier New"/>
            </a:endParaRPr>
          </a:p>
          <a:p>
            <a:pPr marL="241300" marR="315595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let(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</a:t>
            </a:r>
            <a:r>
              <a:rPr lang="en-US" sz="2400" dirty="0" err="1">
                <a:solidFill>
                  <a:srgbClr val="22288F"/>
                </a:solidFill>
                <a:latin typeface="Courier New"/>
                <a:cs typeface="Courier New"/>
              </a:rPr>
              <a:t>chef_run</a:t>
            </a:r>
            <a:r>
              <a:rPr lang="en-US" sz="2400" dirty="0">
                <a:latin typeface="Courier New"/>
                <a:cs typeface="Courier New"/>
              </a:rPr>
              <a:t>) { </a:t>
            </a:r>
            <a:r>
              <a:rPr lang="en-US" sz="24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40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dirty="0" err="1">
                <a:latin typeface="Courier New"/>
                <a:cs typeface="Courier New"/>
              </a:rPr>
              <a:t>new</a:t>
            </a:r>
            <a:r>
              <a:rPr lang="en-US" sz="2400" dirty="0">
                <a:latin typeface="Courier New"/>
                <a:cs typeface="Courier New"/>
              </a:rPr>
              <a:t>({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:platform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'centos'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>
                <a:solidFill>
                  <a:srgbClr val="22288F"/>
                </a:solidFill>
                <a:latin typeface="Courier New"/>
                <a:cs typeface="Courier New"/>
              </a:rPr>
              <a:t>:version 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'6.5'</a:t>
            </a:r>
            <a:r>
              <a:rPr lang="en-US" sz="2400" dirty="0">
                <a:latin typeface="Courier New"/>
                <a:cs typeface="Courier New"/>
              </a:rPr>
              <a:t>})</a:t>
            </a:r>
            <a:r>
              <a:rPr lang="en-US"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400" spc="-5" dirty="0">
                <a:latin typeface="Courier New"/>
                <a:cs typeface="Courier New"/>
              </a:rPr>
              <a:t>converge(</a:t>
            </a:r>
            <a:r>
              <a:rPr lang="en-US" sz="2400" spc="-5" dirty="0" err="1">
                <a:latin typeface="Courier New"/>
                <a:cs typeface="Courier New"/>
              </a:rPr>
              <a:t>described_recipe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i</a:t>
            </a:r>
            <a:r>
              <a:rPr lang="en-US" sz="2400" dirty="0">
                <a:latin typeface="Courier New"/>
                <a:cs typeface="Courier New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</a:rPr>
              <a:t>    expect(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400" dirty="0" err="1">
                <a:solidFill>
                  <a:srgbClr val="000000"/>
                </a:solidFill>
                <a:latin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24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2400" dirty="0">
                <a:solidFill>
                  <a:srgbClr val="C9352B"/>
                </a:solidFill>
                <a:latin typeface="Courier"/>
              </a:rPr>
              <a:t>'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7300" y="1816100"/>
            <a:ext cx="1426610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cookbooks/mailx/spec/unit/default_spec.rb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/>
          </a:p>
          <a:p>
            <a:r>
              <a:rPr lang="en-US" dirty="0" smtClean="0"/>
              <a:t> 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'platform_family'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debian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when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rhel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</a:rPr>
              <a:t>  default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packag</a:t>
            </a:r>
            <a:r>
              <a:rPr sz="4000" dirty="0">
                <a:latin typeface="Courier New"/>
                <a:cs typeface="Courier New"/>
              </a:rPr>
              <a:t>e nod</a:t>
            </a:r>
            <a:r>
              <a:rPr sz="4000" spc="-5" dirty="0">
                <a:latin typeface="Courier New"/>
                <a:cs typeface="Courier New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mail</a:t>
            </a:r>
            <a:r>
              <a:rPr lang="en-US" sz="4000" dirty="0" err="1" smtClean="0">
                <a:solidFill>
                  <a:srgbClr val="C8352B"/>
                </a:solidFill>
                <a:latin typeface="Courier New"/>
                <a:cs typeface="Courier New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 New"/>
                <a:cs typeface="Courier New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4000" dirty="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actio</a:t>
            </a:r>
            <a:r>
              <a:rPr sz="4000" dirty="0">
                <a:latin typeface="Courier New"/>
                <a:cs typeface="Courier New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 New"/>
                <a:cs typeface="Courier New"/>
              </a:rPr>
              <a:t>:install</a:t>
            </a:r>
            <a:endParaRPr sz="40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4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4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cookbooks/mailx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588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oying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code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cheap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dirty="0">
                <a:latin typeface="Arial"/>
                <a:cs typeface="Arial"/>
              </a:rPr>
              <a:t>Fi</a:t>
            </a:r>
            <a:r>
              <a:rPr sz="4450" spc="5" dirty="0">
                <a:latin typeface="Arial"/>
                <a:cs typeface="Arial"/>
              </a:rPr>
              <a:t>xing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ft</a:t>
            </a:r>
            <a:r>
              <a:rPr sz="4450" spc="5" dirty="0">
                <a:latin typeface="Arial"/>
                <a:cs typeface="Arial"/>
              </a:rPr>
              <a:t>erwards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expensive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Programmer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cost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Opera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cost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(bugs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cause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ou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ages)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asse</a:t>
            </a:r>
            <a:r>
              <a:rPr sz="4450" dirty="0">
                <a:latin typeface="Arial"/>
                <a:cs typeface="Arial"/>
              </a:rPr>
              <a:t>rt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i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ended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behavio</a:t>
            </a:r>
            <a:r>
              <a:rPr sz="4450" dirty="0">
                <a:latin typeface="Arial"/>
                <a:cs typeface="Arial"/>
              </a:rPr>
              <a:t>r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it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run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qu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ckly</a:t>
            </a:r>
            <a:endParaRPr sz="4450">
              <a:latin typeface="Arial"/>
              <a:cs typeface="Arial"/>
            </a:endParaRPr>
          </a:p>
          <a:p>
            <a:pPr marL="367030" marR="5080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5" dirty="0">
                <a:latin typeface="Arial"/>
                <a:cs typeface="Arial"/>
              </a:rPr>
              <a:t>I</a:t>
            </a:r>
            <a:r>
              <a:rPr sz="4450" dirty="0">
                <a:latin typeface="Arial"/>
                <a:cs typeface="Arial"/>
              </a:rPr>
              <a:t>f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need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re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cookbook,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ensure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 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break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any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ng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you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chefspe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c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v 4.0.1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Successfull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installe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chefspec-4.0.1</a:t>
            </a:r>
            <a:endParaRPr sz="4800" dirty="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ge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installed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  <a:r>
              <a:rPr spc="-5" dirty="0"/>
              <a:t> </a:t>
            </a:r>
            <a:r>
              <a:rPr dirty="0"/>
              <a:t>Sy</a:t>
            </a:r>
            <a:r>
              <a:rPr spc="-10" dirty="0"/>
              <a:t>n</a:t>
            </a:r>
            <a:r>
              <a:rPr dirty="0"/>
              <a:t>tax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668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 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</a:t>
            </a:r>
            <a:r>
              <a:rPr sz="4800" spc="-5" dirty="0">
                <a:latin typeface="Arial"/>
                <a:cs typeface="Arial"/>
              </a:rPr>
              <a:t>c!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0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context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oge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describe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it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describing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behavior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95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expect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sz="7050" spc="-5" dirty="0"/>
              <a:t>G</a:t>
            </a:r>
            <a:r>
              <a:rPr sz="7050" dirty="0"/>
              <a:t>e</a:t>
            </a:r>
            <a:r>
              <a:rPr sz="7050" spc="-5" dirty="0"/>
              <a:t>n</a:t>
            </a:r>
            <a:r>
              <a:rPr sz="7050" dirty="0"/>
              <a:t>eral	</a:t>
            </a:r>
            <a:r>
              <a:rPr sz="7050" spc="-525" dirty="0"/>
              <a:t>T</a:t>
            </a:r>
            <a:r>
              <a:rPr sz="7050" dirty="0"/>
              <a:t>est </a:t>
            </a:r>
            <a:r>
              <a:rPr sz="7050" spc="-5" dirty="0"/>
              <a:t>Fo</a:t>
            </a:r>
            <a:r>
              <a:rPr sz="7050" dirty="0"/>
              <a:t>r</a:t>
            </a:r>
            <a:r>
              <a:rPr sz="7050" spc="5" dirty="0"/>
              <a:t>m</a:t>
            </a:r>
            <a:r>
              <a:rPr sz="7050" dirty="0"/>
              <a:t>at f</a:t>
            </a:r>
            <a:r>
              <a:rPr sz="7050" spc="-5" dirty="0"/>
              <a:t>o</a:t>
            </a:r>
            <a:r>
              <a:rPr sz="7050" dirty="0"/>
              <a:t>r </a:t>
            </a:r>
            <a:r>
              <a:rPr sz="7050" spc="5" dirty="0"/>
              <a:t>C</a:t>
            </a:r>
            <a:r>
              <a:rPr sz="7050" spc="-5" dirty="0"/>
              <a:t>h</a:t>
            </a:r>
            <a:r>
              <a:rPr sz="7050" dirty="0"/>
              <a:t>efS</a:t>
            </a:r>
            <a:r>
              <a:rPr sz="7050" spc="-5" dirty="0"/>
              <a:t>p</a:t>
            </a:r>
            <a:r>
              <a:rPr sz="7050" dirty="0"/>
              <a:t>ec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62624" y="4676232"/>
            <a:ext cx="14585950" cy="3983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070" indent="-29337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06070" algn="l"/>
                <a:tab pos="2559050" algn="l"/>
              </a:tabLst>
            </a:pPr>
            <a:r>
              <a:rPr sz="3700" spc="-10" dirty="0">
                <a:latin typeface="Courier New"/>
                <a:cs typeface="Courier New"/>
              </a:rPr>
              <a:t>requir</a:t>
            </a:r>
            <a:r>
              <a:rPr sz="3700" spc="-5" dirty="0">
                <a:latin typeface="Courier New"/>
                <a:cs typeface="Courier New"/>
              </a:rPr>
              <a:t>e</a:t>
            </a:r>
            <a:r>
              <a:rPr sz="3700" dirty="0">
                <a:latin typeface="Courier New"/>
                <a:cs typeface="Courier New"/>
              </a:rPr>
              <a:t>	</a:t>
            </a:r>
            <a:r>
              <a:rPr sz="3700" spc="-5" dirty="0">
                <a:latin typeface="Courier New"/>
                <a:cs typeface="Courier New"/>
              </a:rPr>
              <a:t>‘chefspec’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load Che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Spec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describe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hing under 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est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chef_run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crea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e a Chef run in memory &amp; converge it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described_recipe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is syn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ic sugar 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or ‘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he_cookbook</a:t>
            </a:r>
            <a:r>
              <a:rPr sz="3700" spc="-10" dirty="0">
                <a:latin typeface="Arial"/>
                <a:cs typeface="Arial"/>
              </a:rPr>
              <a:t>::</a:t>
            </a:r>
            <a:r>
              <a:rPr sz="3700" spc="-5" dirty="0">
                <a:latin typeface="Arial"/>
                <a:cs typeface="Arial"/>
              </a:rPr>
              <a:t>de</a:t>
            </a:r>
            <a:r>
              <a:rPr sz="3700" spc="-10" dirty="0">
                <a:latin typeface="Arial"/>
                <a:cs typeface="Arial"/>
              </a:rPr>
              <a:t>f</a:t>
            </a:r>
            <a:r>
              <a:rPr sz="3700" spc="-5" dirty="0">
                <a:latin typeface="Arial"/>
                <a:cs typeface="Arial"/>
              </a:rPr>
              <a:t>aul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’</a:t>
            </a:r>
            <a:endParaRPr sz="3700" dirty="0">
              <a:latin typeface="Arial"/>
              <a:cs typeface="Arial"/>
            </a:endParaRPr>
          </a:p>
          <a:p>
            <a:pPr marL="306070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306070" algn="l"/>
              </a:tabLst>
            </a:pPr>
            <a:r>
              <a:rPr sz="3700" spc="-5" dirty="0">
                <a:latin typeface="Courier New"/>
                <a:cs typeface="Courier New"/>
              </a:rPr>
              <a:t>it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block - make some asser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 (expec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ions)</a:t>
            </a:r>
            <a:endParaRPr sz="3700" dirty="0">
              <a:latin typeface="Arial"/>
              <a:cs typeface="Arial"/>
            </a:endParaRPr>
          </a:p>
          <a:p>
            <a:pPr marL="725170" lvl="1" indent="-293370">
              <a:lnSpc>
                <a:spcPct val="100000"/>
              </a:lnSpc>
              <a:spcBef>
                <a:spcPts val="1005"/>
              </a:spcBef>
              <a:buClr>
                <a:srgbClr val="F38C24"/>
              </a:buClr>
              <a:buFont typeface="Arial"/>
              <a:buChar char="•"/>
              <a:tabLst>
                <a:tab pos="725170" algn="l"/>
              </a:tabLst>
            </a:pPr>
            <a:r>
              <a:rPr sz="3700" spc="-5" dirty="0">
                <a:latin typeface="Courier New"/>
                <a:cs typeface="Courier New"/>
              </a:rPr>
              <a:t>some_condition</a:t>
            </a:r>
            <a:r>
              <a:rPr sz="3700" spc="-1195" dirty="0">
                <a:latin typeface="Courier New"/>
                <a:cs typeface="Courier New"/>
              </a:rPr>
              <a:t> </a:t>
            </a:r>
            <a:r>
              <a:rPr sz="3700" spc="-5" dirty="0">
                <a:latin typeface="Arial"/>
                <a:cs typeface="Arial"/>
              </a:rPr>
              <a:t>- known as a “ma</a:t>
            </a:r>
            <a:r>
              <a:rPr sz="3700" spc="-10" dirty="0">
                <a:latin typeface="Arial"/>
                <a:cs typeface="Arial"/>
              </a:rPr>
              <a:t>t</a:t>
            </a:r>
            <a:r>
              <a:rPr sz="3700" spc="-5" dirty="0">
                <a:latin typeface="Arial"/>
                <a:cs typeface="Arial"/>
              </a:rPr>
              <a:t>cher”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28883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203200" lvl="0"/>
            <a:endParaRPr lang="en-US" sz="2000" kern="0" dirty="0" smtClean="0">
              <a:solidFill>
                <a:srgbClr val="008F00"/>
              </a:solidFill>
              <a:latin typeface="Courier New"/>
              <a:cs typeface="Courier New"/>
            </a:endParaRPr>
          </a:p>
          <a:p>
            <a:pPr marL="203200" lvl="0"/>
            <a:r>
              <a:rPr lang="en-US" sz="2000" kern="0" dirty="0" smtClean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spec_helper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>
              <a:spcBef>
                <a:spcPts val="55"/>
              </a:spcBef>
            </a:pPr>
            <a:endParaRPr lang="en-US" sz="2000" kern="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describ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e 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lang="en-US" sz="2000" kern="0" dirty="0" err="1">
                <a:solidFill>
                  <a:srgbClr val="C8352B"/>
                </a:solidFill>
                <a:latin typeface="Courier New"/>
                <a:cs typeface="Courier New"/>
              </a:rPr>
              <a:t>the_cookbook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::default'	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000" kern="0" spc="-5" dirty="0" err="1">
                <a:solidFill>
                  <a:prstClr val="black"/>
                </a:solidFill>
                <a:latin typeface="Courier New"/>
                <a:cs typeface="Courier New"/>
              </a:rPr>
              <a:t>chef_ru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000" kern="0" dirty="0" smtClean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lang="en-US" sz="2000" kern="0" dirty="0" smtClean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lang="en-US" sz="2000" kern="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lang="en-US" sz="2000" kern="0" dirty="0" err="1">
                <a:solidFill>
                  <a:srgbClr val="9C1200"/>
                </a:solidFill>
                <a:latin typeface="Courier New"/>
                <a:cs typeface="Courier New"/>
              </a:rPr>
              <a:t>Runner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new</a:t>
            </a:r>
            <a:r>
              <a:rPr lang="en-US" sz="2000" kern="0" dirty="0" err="1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converge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kern="0" dirty="0" err="1">
                <a:solidFill>
                  <a:prstClr val="black"/>
                </a:solidFill>
                <a:latin typeface="Courier New"/>
                <a:cs typeface="Courier New"/>
              </a:rPr>
              <a:t>described_recipe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lang="en-US" sz="2000" kern="0" spc="-5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lang="en-US" sz="2000" kern="0" dirty="0">
                <a:solidFill>
                  <a:prstClr val="black"/>
                </a:solidFill>
                <a:latin typeface="Courier New"/>
                <a:cs typeface="Courier New"/>
              </a:rPr>
              <a:t>t </a:t>
            </a:r>
            <a:r>
              <a:rPr lang="en-US" sz="2000" kern="0" spc="-5" dirty="0">
                <a:solidFill>
                  <a:srgbClr val="C8352B"/>
                </a:solidFill>
                <a:latin typeface="Courier New"/>
                <a:cs typeface="Courier New"/>
              </a:rPr>
              <a:t>'doe</a:t>
            </a:r>
            <a:r>
              <a:rPr lang="en-US" sz="2000" kern="0" dirty="0">
                <a:solidFill>
                  <a:srgbClr val="C8352B"/>
                </a:solidFill>
                <a:latin typeface="Courier New"/>
                <a:cs typeface="Courier New"/>
              </a:rPr>
              <a:t>s something' </a:t>
            </a:r>
            <a:r>
              <a:rPr lang="en-US" sz="2000" b="1" kern="0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lang="en-US" sz="2000" kern="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     expect(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chef_run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2000" dirty="0">
                <a:solidFill>
                  <a:srgbClr val="7A7A7A"/>
                </a:solidFill>
                <a:latin typeface="Courier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to </a:t>
            </a:r>
            <a:r>
              <a:rPr lang="en-US" sz="2000" i="1" dirty="0" err="1">
                <a:solidFill>
                  <a:srgbClr val="000000"/>
                </a:solidFill>
                <a:latin typeface="Courier-Oblique"/>
              </a:rPr>
              <a:t>some_condition</a:t>
            </a:r>
            <a:endParaRPr lang="en-US" sz="2000" i="1" dirty="0">
              <a:solidFill>
                <a:srgbClr val="000000"/>
              </a:solidFill>
              <a:latin typeface="Courier-Oblique"/>
            </a:endParaRPr>
          </a:p>
          <a:p>
            <a:r>
              <a:rPr lang="en-US" sz="2000" b="1" dirty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000" b="1" dirty="0" smtClean="0">
                <a:solidFill>
                  <a:srgbClr val="008F00"/>
                </a:solidFill>
                <a:latin typeface="Courier-Bold"/>
              </a:rPr>
              <a:t>  </a:t>
            </a:r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000" dirty="0">
              <a:solidFill>
                <a:srgbClr val="008F00"/>
              </a:solidFill>
              <a:latin typeface="Courier-Bold"/>
            </a:endParaRPr>
          </a:p>
          <a:p>
            <a:r>
              <a:rPr lang="en-US" sz="2000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0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20447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>
                <a:solidFill>
                  <a:srgbClr val="008F00"/>
                </a:solidFill>
                <a:latin typeface="Courier New"/>
                <a:cs typeface="Courier New"/>
              </a:rPr>
              <a:t>require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'chefspec'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 dirty="0" smtClean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3600" dirty="0" err="1" smtClean="0">
                <a:solidFill>
                  <a:srgbClr val="008F00"/>
                </a:solidFill>
                <a:latin typeface="Courier New"/>
                <a:cs typeface="Courier New"/>
              </a:rPr>
              <a:t>at_exit</a:t>
            </a:r>
            <a:r>
              <a:rPr sz="3600" dirty="0" smtClean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{ 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ChefSpec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::</a:t>
            </a:r>
            <a:r>
              <a:rPr sz="3600" dirty="0">
                <a:solidFill>
                  <a:srgbClr val="9C1200"/>
                </a:solidFill>
                <a:latin typeface="Courier New"/>
                <a:cs typeface="Courier New"/>
              </a:rPr>
              <a:t>Coverage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600" spc="-5" dirty="0">
                <a:latin typeface="Courier New"/>
                <a:cs typeface="Courier New"/>
              </a:rPr>
              <a:t>report</a:t>
            </a:r>
            <a:r>
              <a:rPr sz="3600" dirty="0">
                <a:latin typeface="Courier New"/>
                <a:cs typeface="Courier New"/>
              </a:rPr>
              <a:t>! }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671550" cy="387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445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‘chefspec’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  <a:endParaRPr sz="42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1219</Words>
  <Application>Microsoft Office PowerPoint</Application>
  <PresentationFormat>Custom</PresentationFormat>
  <Paragraphs>273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Courier-Bold</vt:lpstr>
      <vt:lpstr>Courier-Oblique</vt:lpstr>
      <vt:lpstr>Gill Sans MT</vt:lpstr>
      <vt:lpstr>Times New Roman</vt:lpstr>
      <vt:lpstr>Office Theme</vt:lpstr>
      <vt:lpstr>An Introduction to ChefSpec</vt:lpstr>
      <vt:lpstr>Lesson Objectives</vt:lpstr>
      <vt:lpstr>Why Write Unit Tests?</vt:lpstr>
      <vt:lpstr>Problem Statement</vt:lpstr>
      <vt:lpstr>Install ChefSpec</vt:lpstr>
      <vt:lpstr>Introduction to ChefSpec Syntax</vt:lpstr>
      <vt:lpstr>General Test Approach</vt:lpstr>
      <vt:lpstr>General Test Format for ChefSpec</vt:lpstr>
      <vt:lpstr>Exercise: Create a Spec Helper</vt:lpstr>
      <vt:lpstr>Exercise: Make a ‘spec’ Directory</vt:lpstr>
      <vt:lpstr>Exercise: Create a Skeleton Test</vt:lpstr>
      <vt:lpstr>Exercise: Run rspec From the Cookbook</vt:lpstr>
      <vt:lpstr>Exercise: Write a Real Test</vt:lpstr>
      <vt:lpstr>Exercise: Run rspec</vt:lpstr>
      <vt:lpstr>Exercise: Fix Original Recipe</vt:lpstr>
      <vt:lpstr>Exercise: Run rspec Again</vt:lpstr>
      <vt:lpstr>Exercise: Upload All Recently-changed Cookbooks</vt:lpstr>
      <vt:lpstr>Using Fauxhai to Mock Platforms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50</cp:revision>
  <dcterms:created xsi:type="dcterms:W3CDTF">2015-06-04T12:17:04Z</dcterms:created>
  <dcterms:modified xsi:type="dcterms:W3CDTF">2015-07-06T15:59:03Z</dcterms:modified>
</cp:coreProperties>
</file>