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314" r:id="rId11"/>
    <p:sldId id="287" r:id="rId12"/>
    <p:sldId id="289" r:id="rId13"/>
    <p:sldId id="290" r:id="rId14"/>
    <p:sldId id="293" r:id="rId15"/>
    <p:sldId id="315" r:id="rId16"/>
    <p:sldId id="294" r:id="rId17"/>
    <p:sldId id="295" r:id="rId18"/>
    <p:sldId id="296" r:id="rId19"/>
    <p:sldId id="297" r:id="rId20"/>
    <p:sldId id="316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44" d="100"/>
          <a:sy n="44" d="100"/>
        </p:scale>
        <p:origin x="1152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BBBD-CE9C-1D41-9B2A-D4EF86505811}" type="datetimeFigureOut">
              <a:rPr lang="en-US" smtClean="0"/>
              <a:t>7/7/2015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F37-5980-1B4A-BE2D-672B4DC162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pem.  See https://www.chef.io/blog/2015/04/16/validatorless-bootstraps/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GOTCHA!  Don’t use the old-school bootstrapping</a:t>
            </a:r>
          </a:p>
          <a:p>
            <a:endParaRPr lang="en-US" dirty="0" smtClean="0"/>
          </a:p>
          <a:p>
            <a:r>
              <a:rPr lang="en-US" dirty="0" smtClean="0"/>
              <a:t>You may see something like the following:</a:t>
            </a:r>
          </a:p>
          <a:p>
            <a:endParaRPr lang="en-US" dirty="0" smtClean="0"/>
          </a:p>
          <a:p>
            <a:r>
              <a:rPr lang="en-US" dirty="0" smtClean="0"/>
              <a:t>Doing old-style registration with the validation key at /Users/nathenharvey/intermediate/chef-fundamentals-repo-master/.chef/nharveynyc201506prep-validator.pem...</a:t>
            </a:r>
          </a:p>
          <a:p>
            <a:r>
              <a:rPr lang="en-US" dirty="0" smtClean="0"/>
              <a:t>Delete your validation key in order to use your user credentials instead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54.174.197.139 Server Response:</a:t>
            </a:r>
          </a:p>
          <a:p>
            <a:r>
              <a:rPr lang="en-US" dirty="0" smtClean="0"/>
              <a:t>54.174.197.139 ----------------</a:t>
            </a:r>
          </a:p>
          <a:p>
            <a:r>
              <a:rPr lang="en-US" dirty="0" smtClean="0"/>
              <a:t>54.174.197.139 Failed to authenticate as 'node1'. Ensure that your node_name and client key are correct.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Relevant Config Settings:</a:t>
            </a:r>
          </a:p>
          <a:p>
            <a:r>
              <a:rPr lang="en-US" dirty="0" smtClean="0"/>
              <a:t>54.174.197.139 -------------------------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chef_server_url</a:t>
            </a:r>
            <a:r>
              <a:rPr lang="en-US" dirty="0" smtClean="0"/>
              <a:t>   "https://api.opscode.com/organizations/nharveynyc201506prep"</a:t>
            </a:r>
          </a:p>
          <a:p>
            <a:r>
              <a:rPr lang="en-US" dirty="0" smtClean="0"/>
              <a:t>54.174.197.139 node_name         "node1"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client_key</a:t>
            </a:r>
            <a:r>
              <a:rPr lang="en-US" dirty="0" smtClean="0"/>
              <a:t>        "/</a:t>
            </a:r>
            <a:r>
              <a:rPr lang="en-US" dirty="0" err="1" smtClean="0"/>
              <a:t>etc</a:t>
            </a:r>
            <a:r>
              <a:rPr lang="en-US" dirty="0" smtClean="0"/>
              <a:t>/chef/</a:t>
            </a:r>
            <a:r>
              <a:rPr lang="en-US" dirty="0" err="1" smtClean="0"/>
              <a:t>client.pem</a:t>
            </a:r>
            <a:r>
              <a:rPr lang="en-US" dirty="0" smtClean="0"/>
              <a:t>"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If these settings are correct, your </a:t>
            </a:r>
            <a:r>
              <a:rPr lang="en-US" dirty="0" err="1" smtClean="0"/>
              <a:t>client_key</a:t>
            </a:r>
            <a:r>
              <a:rPr lang="en-US" dirty="0" smtClean="0"/>
              <a:t> may be invalid, or</a:t>
            </a:r>
          </a:p>
          <a:p>
            <a:r>
              <a:rPr lang="en-US" dirty="0" smtClean="0"/>
              <a:t>54.174.197.139 you may have a chef user with the same client name as this node.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[2015-06-23T04:22:59+00:00] FATAL: </a:t>
            </a:r>
            <a:r>
              <a:rPr lang="en-US" dirty="0" err="1" smtClean="0"/>
              <a:t>Stacktrace</a:t>
            </a:r>
            <a:r>
              <a:rPr lang="en-US" dirty="0" smtClean="0"/>
              <a:t> dumped to /</a:t>
            </a:r>
            <a:r>
              <a:rPr lang="en-US" dirty="0" err="1" smtClean="0"/>
              <a:t>var</a:t>
            </a:r>
            <a:r>
              <a:rPr lang="en-US" dirty="0" smtClean="0"/>
              <a:t>/chef/cache/chef-</a:t>
            </a:r>
            <a:r>
              <a:rPr lang="en-US" dirty="0" err="1" smtClean="0"/>
              <a:t>stacktrace.out</a:t>
            </a:r>
            <a:endParaRPr lang="en-US" dirty="0" smtClean="0"/>
          </a:p>
          <a:p>
            <a:r>
              <a:rPr lang="en-US" dirty="0" smtClean="0"/>
              <a:t>54.174.197.139 Chef Client failed. 0 resources updated in 1.216833535 seconds</a:t>
            </a:r>
          </a:p>
          <a:p>
            <a:r>
              <a:rPr lang="en-US" dirty="0" smtClean="0"/>
              <a:t>54.174.197.139 [2015-06-23T04:22:59+00:00] ERROR: 401 "Unauthorized"</a:t>
            </a:r>
          </a:p>
          <a:p>
            <a:r>
              <a:rPr lang="en-US" dirty="0" smtClean="0"/>
              <a:t>54.174.197.139 [2015-06-23T04:22:59+00:00] FATAL: Chef::Exceptions::</a:t>
            </a:r>
            <a:r>
              <a:rPr lang="en-US" dirty="0" err="1" smtClean="0"/>
              <a:t>ChildConvergeError</a:t>
            </a:r>
            <a:r>
              <a:rPr lang="en-US" dirty="0" smtClean="0"/>
              <a:t>: Chef run process exited unsuccessfully (exit code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solution is to remove your validator.pem from your .chef directory.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hosts are setup on ports 80, 8000, and 8081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scode.com/chef/install.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scode.com/chef/metadata" TargetMode="External"/><Relationship Id="rId5" Type="http://schemas.openxmlformats.org/officeDocument/2006/relationships/hyperlink" Target="http://www.opscode.com/" TargetMode="External"/><Relationship Id="rId4" Type="http://schemas.openxmlformats.org/officeDocument/2006/relationships/hyperlink" Target="http://www.opscode.com.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6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313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8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isi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erprise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(</a:t>
            </a:r>
            <a:r>
              <a:rPr sz="4400" u="heavy" dirty="0">
                <a:latin typeface="Arial"/>
                <a:cs typeface="Arial"/>
              </a:rPr>
              <a:t>manage</a:t>
            </a:r>
            <a:r>
              <a:rPr sz="4400" u="heavy" spc="-10" dirty="0">
                <a:latin typeface="Arial"/>
                <a:cs typeface="Arial"/>
              </a:rPr>
              <a:t>.</a:t>
            </a:r>
            <a:r>
              <a:rPr sz="4400" u="heavy" dirty="0">
                <a:latin typeface="Arial"/>
                <a:cs typeface="Arial"/>
              </a:rPr>
              <a:t>che</a:t>
            </a:r>
            <a:r>
              <a:rPr sz="4400" u="heavy" spc="-10" dirty="0">
                <a:latin typeface="Arial"/>
                <a:cs typeface="Arial"/>
              </a:rPr>
              <a:t>f.</a:t>
            </a:r>
            <a:r>
              <a:rPr sz="4400" u="heavy" dirty="0">
                <a:latin typeface="Arial"/>
                <a:cs typeface="Arial"/>
              </a:rPr>
              <a:t>i</a:t>
            </a:r>
            <a:r>
              <a:rPr sz="4400" u="heavy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Sign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accoun</a:t>
            </a:r>
            <a:r>
              <a:rPr sz="4400" spc="-5" dirty="0">
                <a:latin typeface="Arial"/>
                <a:cs typeface="Arial"/>
              </a:rPr>
              <a:t>t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4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98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easy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'S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'</a:t>
            </a:r>
            <a:endParaRPr sz="4400" dirty="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class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your</a:t>
            </a:r>
            <a:r>
              <a:rPr lang="en-US" sz="4400" dirty="0" smtClean="0">
                <a:latin typeface="Arial"/>
                <a:cs typeface="Arial"/>
              </a:rPr>
              <a:t> user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lang="en-US" sz="6600" spc="10" dirty="0"/>
              <a:t>Y</a:t>
            </a:r>
            <a:r>
              <a:rPr sz="6600" spc="5" dirty="0" smtClean="0"/>
              <a:t>ou</a:t>
            </a:r>
            <a:r>
              <a:rPr sz="6600" spc="10" dirty="0" smtClean="0"/>
              <a:t>r</a:t>
            </a:r>
            <a:r>
              <a:rPr sz="6600" spc="5" dirty="0" smtClean="0"/>
              <a:t> </a:t>
            </a:r>
            <a:r>
              <a:rPr lang="en-US" sz="6600" spc="10" dirty="0"/>
              <a:t>C</a:t>
            </a:r>
            <a:r>
              <a:rPr sz="6600" dirty="0" smtClean="0"/>
              <a:t>li</a:t>
            </a:r>
            <a:r>
              <a:rPr sz="6600" spc="10" dirty="0" smtClean="0"/>
              <a:t>e</a:t>
            </a:r>
            <a:r>
              <a:rPr sz="6600" spc="5" dirty="0" smtClean="0"/>
              <a:t>nt </a:t>
            </a:r>
            <a:r>
              <a:rPr sz="6600" spc="5" dirty="0"/>
              <a:t>p</a:t>
            </a:r>
            <a:r>
              <a:rPr sz="6600" spc="15" dirty="0"/>
              <a:t>em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priva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Onl</a:t>
            </a:r>
            <a:r>
              <a:rPr sz="4400" b="1" dirty="0">
                <a:latin typeface="Arial"/>
                <a:cs typeface="Arial"/>
              </a:rPr>
              <a:t>y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d</a:t>
            </a:r>
            <a:r>
              <a:rPr sz="4400" b="1" spc="-5" dirty="0">
                <a:latin typeface="Arial"/>
                <a:cs typeface="Arial"/>
              </a:rPr>
              <a:t>o t</a:t>
            </a:r>
            <a:r>
              <a:rPr sz="4400" b="1" spc="-10" dirty="0">
                <a:latin typeface="Arial"/>
                <a:cs typeface="Arial"/>
              </a:rPr>
              <a:t>hi</a:t>
            </a:r>
            <a:r>
              <a:rPr sz="4400" b="1" dirty="0">
                <a:latin typeface="Arial"/>
                <a:cs typeface="Arial"/>
              </a:rPr>
              <a:t>s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don</a:t>
            </a:r>
            <a:r>
              <a:rPr sz="4400" spc="-5" dirty="0">
                <a:latin typeface="Arial"/>
                <a:cs typeface="Arial"/>
              </a:rPr>
              <a:t>'t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 available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op</a:t>
            </a: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dirty="0" smtClean="0"/>
              <a:t>opu</a:t>
            </a:r>
            <a:r>
              <a:rPr sz="5100" spc="-5" dirty="0" smtClean="0"/>
              <a:t>l</a:t>
            </a:r>
            <a:r>
              <a:rPr sz="5100" spc="5" dirty="0" smtClean="0"/>
              <a:t>ate</a:t>
            </a:r>
            <a:r>
              <a:rPr sz="5100" dirty="0" smtClean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</a:t>
            </a:r>
            <a:r>
              <a:rPr lang="en-US" sz="5100" dirty="0" smtClean="0"/>
              <a:t>D</a:t>
            </a:r>
            <a:r>
              <a:rPr sz="5100" spc="-5" dirty="0" smtClean="0"/>
              <a:t>i</a:t>
            </a:r>
            <a:r>
              <a:rPr sz="5100" spc="5" dirty="0" smtClean="0"/>
              <a:t>rec</a:t>
            </a:r>
            <a:r>
              <a:rPr sz="5100" dirty="0" smtClean="0"/>
              <a:t>to</a:t>
            </a:r>
            <a:r>
              <a:rPr sz="5100" spc="5" dirty="0" smtClean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589031"/>
            <a:ext cx="14435455" cy="271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dirty="0" smtClean="0">
                <a:latin typeface="Arial"/>
                <a:cs typeface="Arial"/>
              </a:rPr>
              <a:t>ile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064942"/>
          </a:xfrm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</a:t>
            </a:r>
            <a:r>
              <a:rPr dirty="0" smtClean="0">
                <a:solidFill>
                  <a:srgbClr val="FFFFFF"/>
                </a:solidFill>
              </a:rPr>
              <a:t>intermediate/chef-fundamentals-repo-master</a:t>
            </a:r>
            <a:endParaRPr lang="en-US" dirty="0" smtClean="0">
              <a:solidFill>
                <a:srgbClr val="FFFFFF"/>
              </a:solidFill>
            </a:endParaRPr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mkdi</a:t>
            </a:r>
            <a:r>
              <a:rPr lang="en-US" dirty="0">
                <a:solidFill>
                  <a:srgbClr val="FFFFFF"/>
                </a:solidFill>
              </a:rPr>
              <a:t>r 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~/Downloads/&lt;yourname&gt;.pe</a:t>
            </a:r>
            <a:r>
              <a:rPr lang="en-US" dirty="0">
                <a:solidFill>
                  <a:srgbClr val="FFFFFF"/>
                </a:solidFill>
              </a:rPr>
              <a:t>m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~/Downloads/knife.r</a:t>
            </a:r>
            <a:r>
              <a:rPr lang="en-US" dirty="0">
                <a:solidFill>
                  <a:srgbClr val="FFFFFF"/>
                </a:solidFill>
              </a:rPr>
              <a:t>b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lang="en-US" spc="-10" dirty="0"/>
              <a:t>W</a:t>
            </a:r>
            <a:r>
              <a:rPr spc="-10" dirty="0" smtClean="0"/>
              <a:t>o</a:t>
            </a:r>
            <a:r>
              <a:rPr dirty="0" smtClean="0"/>
              <a:t>rksta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your-org&gt;-validator.pem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Upload to Hosted Chef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Upload the following to the Chef server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cookbooks 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data bags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roles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13976986" cy="473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apache         [0.2.0]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chef-client    [4.3.0]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chef_handler   [1.1.9]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cron           [1.6.1]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logrotate      [1.9.2]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motd           [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0.1.0]</a:t>
            </a:r>
            <a:endParaRPr lang="en-US" sz="2800" spc="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ntp            [1.8.6]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pci  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users          [0.1.0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windows        [1.37.0]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Uploaded all cookbooks.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 dirty="0" smtClean="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49244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45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>completing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his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lesson</a:t>
            </a:r>
            <a:r>
              <a:rPr lang="en-US" sz="4400" spc="-5" dirty="0" smtClean="0">
                <a:latin typeface="Arial"/>
                <a:cs typeface="Arial"/>
              </a:rPr>
              <a:t>, </a:t>
            </a:r>
            <a:r>
              <a:rPr sz="4400" dirty="0" smtClean="0">
                <a:latin typeface="Arial"/>
                <a:cs typeface="Arial"/>
              </a:rPr>
              <a:t>you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should </a:t>
            </a:r>
            <a:r>
              <a:rPr sz="4400" dirty="0" smtClean="0">
                <a:latin typeface="Arial"/>
                <a:cs typeface="Arial"/>
              </a:rPr>
              <a:t>be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 smtClean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rganiza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Manually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ce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i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ica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(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&amp;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communica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 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Bulk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role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environmen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 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>
                <a:latin typeface="Arial"/>
                <a:cs typeface="Arial"/>
              </a:rPr>
              <a:t>Che</a:t>
            </a:r>
            <a:r>
              <a:rPr sz="4400" spc="-5">
                <a:latin typeface="Arial"/>
                <a:cs typeface="Arial"/>
              </a:rPr>
              <a:t>f </a:t>
            </a:r>
            <a:r>
              <a:rPr sz="4400" smtClean="0">
                <a:latin typeface="Arial"/>
                <a:cs typeface="Arial"/>
              </a:rPr>
              <a:t>Server</a:t>
            </a:r>
            <a:r>
              <a:rPr lang="en-US" sz="4400">
                <a:latin typeface="Arial"/>
                <a:cs typeface="Arial"/>
              </a:rPr>
              <a:t> 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28800"/>
            <a:ext cx="14655800" cy="1196695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lang="en-US"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r 'role[web]'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12.3.0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825500" y="3289300"/>
            <a:ext cx="14605000" cy="53975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54099" y="3662170"/>
            <a:ext cx="14092749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 --2014-05-1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https://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www.opscode.com/chef/install.sh</a:t>
            </a:r>
            <a:endParaRPr lang="en-US" sz="1750" spc="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www.opscode.com|184.106.28.90|:443..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OK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15,934 	   --.-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K/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2014-05-1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stdout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11.8.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r el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https://www.opscode.com/chef/metadata?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v=11.8.2&amp;prerelease=false&amp;nightlies=false&amp;p=el&amp;pv=6&amp;m=x86_64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  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chef-11.8.2-1.el6.x86_64.rpm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7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9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2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7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lang="en-US" spc="-10" dirty="0"/>
              <a:t>J</a:t>
            </a:r>
            <a:r>
              <a:rPr spc="-10" dirty="0" smtClean="0"/>
              <a:t>u</a:t>
            </a:r>
            <a:r>
              <a:rPr dirty="0" smtClean="0"/>
              <a:t>st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pp</a:t>
            </a:r>
            <a:r>
              <a:rPr dirty="0" smtClean="0"/>
              <a:t>e</a:t>
            </a:r>
            <a:r>
              <a:rPr spc="-10" dirty="0" smtClean="0"/>
              <a:t>n</a:t>
            </a:r>
            <a:r>
              <a:rPr dirty="0" smtClean="0"/>
              <a:t>e</a:t>
            </a:r>
            <a:r>
              <a:rPr spc="-10" dirty="0" smtClean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 dirty="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5" name="object 42"/>
          <p:cNvSpPr txBox="1"/>
          <p:nvPr/>
        </p:nvSpPr>
        <p:spPr>
          <a:xfrm>
            <a:off x="1163637" y="2717798"/>
            <a:ext cx="13508890" cy="580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@</a:t>
            </a: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3400" b="1" dirty="0" smtClean="0">
                <a:solidFill>
                  <a:srgbClr val="FFFFFF"/>
                </a:solidFill>
                <a:latin typeface="Courier New"/>
                <a:cs typeface="Courier New"/>
              </a:rPr>
              <a:t>EXTERNAL_ADDRESS&gt;</a:t>
            </a:r>
          </a:p>
          <a:p>
            <a:pPr marL="12700">
              <a:lnSpc>
                <a:spcPct val="100000"/>
              </a:lnSpc>
            </a:pPr>
            <a:endParaRPr lang="en-US" sz="34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first-boot.json 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: 12.3.0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 dirty="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 dirty="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run_lis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1 'role[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web]'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Set </a:t>
            </a:r>
            <a:r>
              <a:rPr sz="5550" spc="-5" dirty="0" smtClean="0"/>
              <a:t>r</a:t>
            </a:r>
            <a:r>
              <a:rPr sz="5550" spc="-10" dirty="0" smtClean="0"/>
              <a:t>u</a:t>
            </a:r>
            <a:r>
              <a:rPr sz="5550" spc="-5" dirty="0" smtClean="0"/>
              <a:t>n </a:t>
            </a:r>
            <a:r>
              <a:rPr sz="5550" spc="-10" dirty="0" smtClean="0"/>
              <a:t>li</a:t>
            </a:r>
            <a:r>
              <a:rPr sz="5550" spc="-5" dirty="0" smtClean="0"/>
              <a:t>st </a:t>
            </a:r>
            <a:r>
              <a:rPr sz="5550" spc="-5" dirty="0"/>
              <a:t>f</a:t>
            </a:r>
            <a:r>
              <a:rPr sz="5550" spc="-10" dirty="0"/>
              <a:t>o</a:t>
            </a:r>
            <a:r>
              <a:rPr sz="5550" spc="-5" dirty="0"/>
              <a:t>r t</a:t>
            </a:r>
            <a:r>
              <a:rPr sz="5550" spc="-10" dirty="0"/>
              <a:t>h</a:t>
            </a:r>
            <a:r>
              <a:rPr sz="5550" spc="-5" dirty="0"/>
              <a:t>e </a:t>
            </a:r>
            <a:r>
              <a:rPr lang="en-US" sz="5550" spc="-5" dirty="0" smtClean="0"/>
              <a:t>M</a:t>
            </a:r>
            <a:r>
              <a:rPr sz="5550" spc="-5" dirty="0" smtClean="0"/>
              <a:t>a</a:t>
            </a:r>
            <a:r>
              <a:rPr sz="5550" spc="-10" dirty="0" smtClean="0"/>
              <a:t>n</a:t>
            </a:r>
            <a:r>
              <a:rPr sz="5550" spc="-5" dirty="0" smtClean="0"/>
              <a:t>a</a:t>
            </a:r>
            <a:r>
              <a:rPr sz="5550" spc="-10" dirty="0" smtClean="0"/>
              <a:t>g</a:t>
            </a:r>
            <a:r>
              <a:rPr sz="5550" spc="-5" dirty="0" smtClean="0"/>
              <a:t>ed </a:t>
            </a:r>
            <a:r>
              <a:rPr lang="en-US" sz="5550" spc="-10" dirty="0"/>
              <a:t>N</a:t>
            </a:r>
            <a:r>
              <a:rPr sz="5550" spc="-10" dirty="0" smtClean="0"/>
              <a:t>od</a:t>
            </a:r>
            <a:r>
              <a:rPr sz="5550" spc="-5" dirty="0" smtClean="0"/>
              <a:t>e</a:t>
            </a:r>
            <a:endParaRPr sz="55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2800" y="3200400"/>
            <a:ext cx="14655800" cy="557588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run_list: 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67710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705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Forking chef instance to converge...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Starting Chef Client, version 12.3.0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*** Chef 12.3.0 ***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Chef-client pid: 5704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is [role[web]]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expands to [chef-client::delete_validation, chef-client, ntp, motd, users, apache]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Starting Chef Run for node1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Running start handlers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 handlers complete.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resolving cookbooks for run list: ["chef-client::delete_validation", "chef-client", "ntp", "motd", "users", "apache"]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[2015-06-23T05:06:04+00:00] INFO: Loading cookbooks [apache@0.2.0, chef-client@4.3.0, cron@1.6.1, logrotate@1.9.2, motd@0.1.0, ntp@1.8.6, pci@0.1.0, users@0.1.0, chef_handler@1.1.9, windows@1.37.0]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Synchronizing Cookbooks: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  - apache</a:t>
            </a:r>
          </a:p>
          <a:p>
            <a:pPr marL="323850">
              <a:lnSpc>
                <a:spcPct val="100000"/>
              </a:lnSpc>
            </a:pPr>
            <a:endParaRPr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3421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error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21410" y="3033776"/>
            <a:ext cx="725995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* * * * * * * * * * * * * * * * 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validatio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request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disabled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connections</a:t>
            </a:r>
            <a:endParaRPr sz="1500" dirty="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replie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man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496361" y="3033776"/>
            <a:ext cx="172910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still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middle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1410" y="3490976"/>
            <a:ext cx="553148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encrypted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abl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detec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forged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attacks.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1410" y="4176776"/>
            <a:ext cx="7835900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issu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entr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file: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(recommended)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:verify_peer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onl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chef-server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verify_api_cer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true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1410" y="6462776"/>
            <a:ext cx="195897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`knif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check`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95615" y="6462776"/>
            <a:ext cx="345694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troubleshoot comman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so: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67856" y="6462776"/>
            <a:ext cx="265049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errors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us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the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4700" y="7484906"/>
            <a:ext cx="12875260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harmless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purpose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course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xt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4027382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root		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	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?		  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03:19	 0:0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opt/chef/embedded/bin/ruby 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usr/bin</a:t>
            </a:r>
          </a:p>
          <a:p>
            <a:pPr>
              <a:lnSpc>
                <a:spcPts val="4300"/>
              </a:lnSpc>
            </a:pP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lang="fr-FR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lang="fr-FR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chef/client.log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lang="en-US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endParaRPr sz="3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</a:t>
            </a:r>
            <a:r>
              <a:rPr lang="en-US" sz="6400" dirty="0" smtClean="0"/>
              <a:t>R</a:t>
            </a:r>
            <a:r>
              <a:rPr sz="6400" spc="-5" dirty="0" smtClean="0"/>
              <a:t>unnin</a:t>
            </a:r>
            <a:r>
              <a:rPr sz="6400" dirty="0" smtClean="0"/>
              <a:t>g</a:t>
            </a:r>
            <a:endParaRPr sz="640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7000" y="305359"/>
            <a:ext cx="16230600" cy="1035549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20" dirty="0"/>
              <a:t>Exe</a:t>
            </a:r>
            <a:r>
              <a:rPr sz="5400" spc="15" dirty="0"/>
              <a:t>r</a:t>
            </a:r>
            <a:r>
              <a:rPr sz="5400" spc="20" dirty="0"/>
              <a:t>c</a:t>
            </a:r>
            <a:r>
              <a:rPr sz="5400" dirty="0"/>
              <a:t>i</a:t>
            </a:r>
            <a:r>
              <a:rPr sz="5400" spc="20" dirty="0"/>
              <a:t>se</a:t>
            </a:r>
            <a:r>
              <a:rPr sz="5400" spc="10" dirty="0"/>
              <a:t>:</a:t>
            </a:r>
            <a:r>
              <a:rPr sz="5400" spc="5" dirty="0"/>
              <a:t> </a:t>
            </a:r>
            <a:r>
              <a:rPr sz="5400" spc="-290" dirty="0"/>
              <a:t>V</a:t>
            </a:r>
            <a:r>
              <a:rPr sz="5400" spc="20" dirty="0"/>
              <a:t>e</a:t>
            </a:r>
            <a:r>
              <a:rPr sz="5400" spc="15" dirty="0"/>
              <a:t>r</a:t>
            </a:r>
            <a:r>
              <a:rPr sz="5400" dirty="0"/>
              <a:t>i</a:t>
            </a:r>
            <a:r>
              <a:rPr sz="5400" spc="15" dirty="0"/>
              <a:t>fy</a:t>
            </a:r>
            <a:r>
              <a:rPr sz="5400" spc="5" dirty="0"/>
              <a:t> </a:t>
            </a:r>
            <a:r>
              <a:rPr lang="en-US" sz="5400" spc="5" dirty="0" smtClean="0"/>
              <a:t>That </a:t>
            </a:r>
            <a:r>
              <a:rPr sz="5400" spc="10" dirty="0" smtClean="0"/>
              <a:t>t</a:t>
            </a:r>
            <a:r>
              <a:rPr sz="5400" spc="15" dirty="0" smtClean="0"/>
              <a:t>h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10" dirty="0"/>
              <a:t>T</a:t>
            </a:r>
            <a:r>
              <a:rPr sz="5400" spc="20" dirty="0" smtClean="0"/>
              <a:t>wo</a:t>
            </a:r>
            <a:r>
              <a:rPr sz="5400" spc="5" dirty="0" smtClean="0"/>
              <a:t> </a:t>
            </a:r>
            <a:r>
              <a:rPr lang="en-US" sz="5400" spc="20" dirty="0"/>
              <a:t>S</a:t>
            </a:r>
            <a:r>
              <a:rPr sz="5400" dirty="0" smtClean="0"/>
              <a:t>i</a:t>
            </a:r>
            <a:r>
              <a:rPr sz="5400" spc="15" dirty="0" smtClean="0"/>
              <a:t>tes</a:t>
            </a:r>
            <a:r>
              <a:rPr sz="5400" spc="5" dirty="0" smtClean="0"/>
              <a:t> </a:t>
            </a:r>
            <a:r>
              <a:rPr lang="en-US" sz="5400" spc="20" dirty="0" smtClean="0"/>
              <a:t>A</a:t>
            </a:r>
            <a:r>
              <a:rPr sz="5400" spc="15" dirty="0" smtClean="0"/>
              <a:t>r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20" dirty="0"/>
              <a:t>W</a:t>
            </a:r>
            <a:r>
              <a:rPr sz="5400" spc="20" dirty="0" smtClean="0"/>
              <a:t>o</a:t>
            </a:r>
            <a:r>
              <a:rPr sz="5400" spc="15" dirty="0" smtClean="0"/>
              <a:t>r</a:t>
            </a:r>
            <a:r>
              <a:rPr sz="5400" spc="20" dirty="0" smtClean="0"/>
              <a:t>k</a:t>
            </a:r>
            <a:r>
              <a:rPr sz="5400" dirty="0" smtClean="0"/>
              <a:t>i</a:t>
            </a:r>
            <a:r>
              <a:rPr sz="5400" spc="15" dirty="0" smtClean="0"/>
              <a:t>ng</a:t>
            </a:r>
            <a:endParaRPr sz="5400" dirty="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iles?</a:t>
            </a: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copied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repo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Hub?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Bonus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6019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class</a:t>
            </a:r>
            <a:r>
              <a:rPr lang="en-US" sz="4200" dirty="0" smtClean="0">
                <a:latin typeface="Arial"/>
                <a:cs typeface="Arial"/>
              </a:rPr>
              <a:t>,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</a:t>
            </a:r>
            <a:r>
              <a:rPr lang="en-US" sz="6600" spc="5" dirty="0" smtClean="0"/>
              <a:t>U</a:t>
            </a:r>
            <a:r>
              <a:rPr sz="6600" spc="10" dirty="0" smtClean="0"/>
              <a:t>p</a:t>
            </a:r>
            <a:r>
              <a:rPr sz="6600" spc="5" dirty="0" smtClean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lang="en-US" sz="6600" spc="10" dirty="0"/>
              <a:t>W</a:t>
            </a:r>
            <a:r>
              <a:rPr sz="6600" spc="10" dirty="0" smtClean="0"/>
              <a:t>ork</a:t>
            </a:r>
            <a:r>
              <a:rPr sz="6600" dirty="0" smtClean="0"/>
              <a:t>i</a:t>
            </a:r>
            <a:r>
              <a:rPr sz="6600" spc="5" dirty="0" smtClean="0"/>
              <a:t>n</a:t>
            </a:r>
            <a:r>
              <a:rPr sz="6600" spc="10" dirty="0" smtClean="0"/>
              <a:t>g</a:t>
            </a:r>
            <a:r>
              <a:rPr sz="6600" spc="5" dirty="0" smtClean="0"/>
              <a:t> </a:t>
            </a:r>
            <a:r>
              <a:rPr lang="en-US" sz="6600" spc="5" dirty="0"/>
              <a:t>D</a:t>
            </a:r>
            <a:r>
              <a:rPr sz="6600" dirty="0" smtClean="0"/>
              <a:t>i</a:t>
            </a:r>
            <a:r>
              <a:rPr sz="6600" spc="10" dirty="0" smtClean="0"/>
              <a:t>rec</a:t>
            </a:r>
            <a:r>
              <a:rPr sz="6600" spc="5" dirty="0" smtClean="0"/>
              <a:t>to</a:t>
            </a:r>
            <a:r>
              <a:rPr sz="6600" spc="10" dirty="0" smtClean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44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 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p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s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://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learnche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7100" y="3162300"/>
            <a:ext cx="86868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8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lang="en-US"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chef-fundamentals-repo-master.zip</a:t>
            </a:r>
            <a:endParaRPr lang="en-US"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</a:t>
            </a:r>
            <a:r>
              <a:rPr sz="4600" dirty="0" smtClean="0"/>
              <a:t>r</a:t>
            </a:r>
            <a:r>
              <a:rPr sz="4600" spc="5" dirty="0" smtClean="0"/>
              <a:t>e</a:t>
            </a:r>
            <a:r>
              <a:rPr sz="4600" spc="-5" dirty="0" smtClean="0"/>
              <a:t>p</a:t>
            </a:r>
            <a:r>
              <a:rPr sz="4600" dirty="0" smtClean="0"/>
              <a:t>o </a:t>
            </a:r>
            <a:r>
              <a:rPr sz="4600" dirty="0"/>
              <a:t>to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W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k</a:t>
            </a:r>
            <a:r>
              <a:rPr sz="4600" spc="-5" dirty="0" smtClean="0"/>
              <a:t>in</a:t>
            </a:r>
            <a:r>
              <a:rPr sz="4600" dirty="0" smtClean="0"/>
              <a:t>g </a:t>
            </a:r>
            <a:r>
              <a:rPr lang="en-US" sz="4600" spc="-5" dirty="0"/>
              <a:t>D</a:t>
            </a:r>
            <a:r>
              <a:rPr sz="4600" spc="-5" dirty="0" smtClean="0"/>
              <a:t>i</a:t>
            </a:r>
            <a:r>
              <a:rPr sz="4600" dirty="0" smtClean="0"/>
              <a:t>r</a:t>
            </a:r>
            <a:r>
              <a:rPr sz="4600" spc="5" dirty="0" smtClean="0"/>
              <a:t>ec</a:t>
            </a:r>
            <a:r>
              <a:rPr sz="4600" dirty="0" smtClean="0"/>
              <a:t>t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y</a:t>
            </a:r>
            <a:endParaRPr sz="4600" dirty="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362257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041400" y="3505200"/>
            <a:ext cx="14175583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Archive:  chef-fundamentals-repo-master.zip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bb06ea2c0cabaa855e4cb1d1c43bbe4d75caf70d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chef-fundamentals-repo-master/Berksfile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chef-fundamentals-repo-master/README.md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chef-fundamentals-repo-master/Vagrantfile 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chef-fundamentals-repo-master/cookbooks/apache/README.md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400" y="35052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688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 dirty="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 smtClean="0">
                <a:latin typeface="Arial"/>
                <a:cs typeface="Arial"/>
              </a:rPr>
              <a:t>f</a:t>
            </a:r>
            <a:r>
              <a:rPr sz="3450" spc="-5" dirty="0" smtClean="0">
                <a:latin typeface="Arial"/>
                <a:cs typeface="Arial"/>
              </a:rPr>
              <a:t>ile</a:t>
            </a:r>
            <a:r>
              <a:rPr lang="en-US" sz="3450" spc="-5" dirty="0">
                <a:latin typeface="Arial"/>
                <a:cs typeface="Arial"/>
              </a:rPr>
              <a:t> </a:t>
            </a:r>
            <a:r>
              <a:rPr sz="3450" spc="-5" dirty="0" smtClean="0">
                <a:latin typeface="Arial"/>
                <a:cs typeface="Arial"/>
              </a:rPr>
              <a:t>and </a:t>
            </a:r>
            <a:r>
              <a:rPr sz="3450" spc="-5" dirty="0">
                <a:latin typeface="Arial"/>
                <a:cs typeface="Arial"/>
              </a:rPr>
              <a:t>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pem' in it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lang="en-US" sz="6300" spc="20" dirty="0"/>
              <a:t>Y</a:t>
            </a:r>
            <a:r>
              <a:rPr sz="6300" spc="15" dirty="0" smtClean="0"/>
              <a:t>our</a:t>
            </a:r>
            <a:r>
              <a:rPr sz="6300" spc="5" dirty="0" smtClean="0"/>
              <a:t> </a:t>
            </a:r>
            <a:r>
              <a:rPr lang="en-US" sz="6300" spc="15" dirty="0"/>
              <a:t>W</a:t>
            </a:r>
            <a:r>
              <a:rPr sz="6300" spc="15" dirty="0" smtClean="0"/>
              <a:t>or</a:t>
            </a:r>
            <a:r>
              <a:rPr sz="6300" spc="20" dirty="0" smtClean="0"/>
              <a:t>k</a:t>
            </a:r>
            <a:r>
              <a:rPr sz="6300" dirty="0" smtClean="0"/>
              <a:t>i</a:t>
            </a:r>
            <a:r>
              <a:rPr sz="6300" spc="15" dirty="0" smtClean="0"/>
              <a:t>n</a:t>
            </a:r>
            <a:r>
              <a:rPr sz="6300" spc="20" dirty="0" smtClean="0"/>
              <a:t>g</a:t>
            </a:r>
            <a:r>
              <a:rPr sz="6300" spc="5" dirty="0" smtClean="0"/>
              <a:t> </a:t>
            </a:r>
            <a:r>
              <a:rPr lang="en-US" sz="6300" spc="15" dirty="0"/>
              <a:t>D</a:t>
            </a:r>
            <a:r>
              <a:rPr sz="6300" dirty="0" smtClean="0"/>
              <a:t>i</a:t>
            </a:r>
            <a:r>
              <a:rPr sz="6300" spc="15" dirty="0" smtClean="0"/>
              <a:t>r</a:t>
            </a:r>
            <a:r>
              <a:rPr sz="6300" spc="20" dirty="0" smtClean="0"/>
              <a:t>ec</a:t>
            </a:r>
            <a:r>
              <a:rPr sz="6300" spc="10" dirty="0" smtClean="0"/>
              <a:t>t</a:t>
            </a:r>
            <a:r>
              <a:rPr sz="6300" spc="15" dirty="0" smtClean="0"/>
              <a:t>or</a:t>
            </a:r>
            <a:r>
              <a:rPr sz="6300" spc="20" dirty="0" smtClean="0"/>
              <a:t>y</a:t>
            </a:r>
            <a:endParaRPr sz="6300" dirty="0"/>
          </a:p>
        </p:txBody>
      </p:sp>
      <p:sp>
        <p:nvSpPr>
          <p:cNvPr id="50" name="object 44"/>
          <p:cNvSpPr txBox="1"/>
          <p:nvPr/>
        </p:nvSpPr>
        <p:spPr>
          <a:xfrm>
            <a:off x="1193800" y="4884749"/>
            <a:ext cx="13528983" cy="1119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 	 Berksfile  Vagrantfile  data_bags     roles</a:t>
            </a: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  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README.md  cookbooks    environments</a:t>
            </a: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   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6845300" y="7467600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097917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apache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chef-client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chefignore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cron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logrotate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motd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ntp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pci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</a:p>
          <a:p>
            <a:pPr marL="419100">
              <a:lnSpc>
                <a:spcPct val="100000"/>
              </a:lnSpc>
            </a:pPr>
            <a:endParaRPr lang="en-US" sz="2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8 directories, 1 file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03132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base.rb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starter.rb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web.rb</a:t>
            </a: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3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6985000" y="4279899"/>
            <a:ext cx="5638800" cy="270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groups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│   └── clowns.json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├── bobo.json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└── frank.json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2 directories, 3 files</a:t>
            </a:r>
          </a:p>
        </p:txBody>
      </p:sp>
      <p:sp>
        <p:nvSpPr>
          <p:cNvPr id="51" name="object 51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89000" y="6299199"/>
            <a:ext cx="5638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dev.rb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production.rb</a:t>
            </a:r>
          </a:p>
          <a:p>
            <a:pPr marL="127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2 files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6642901"/>
            <a:ext cx="28759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33915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hat</a:t>
            </a:r>
            <a:r>
              <a:rPr lang="en-US" sz="5950" spc="10" dirty="0" smtClean="0"/>
              <a:t>'</a:t>
            </a:r>
            <a:r>
              <a:rPr sz="5950" spc="10" dirty="0" smtClean="0"/>
              <a:t>s</a:t>
            </a:r>
            <a:r>
              <a:rPr sz="5950" spc="5" dirty="0" smtClean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lang="en-US" sz="5950" spc="10" dirty="0"/>
              <a:t>O</a:t>
            </a:r>
            <a:r>
              <a:rPr sz="5950" spc="10" dirty="0" smtClean="0"/>
              <a:t>ur</a:t>
            </a:r>
            <a:r>
              <a:rPr sz="5950" spc="5" dirty="0" smtClean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or</a:t>
            </a:r>
            <a:r>
              <a:rPr sz="5950" spc="15" dirty="0" smtClean="0"/>
              <a:t>k</a:t>
            </a:r>
            <a:r>
              <a:rPr sz="5950" dirty="0" smtClean="0"/>
              <a:t>i</a:t>
            </a:r>
            <a:r>
              <a:rPr sz="5950" spc="10" dirty="0" smtClean="0"/>
              <a:t>n</a:t>
            </a:r>
            <a:r>
              <a:rPr sz="5950" spc="15" dirty="0" smtClean="0"/>
              <a:t>g</a:t>
            </a:r>
            <a:r>
              <a:rPr sz="5950" spc="5" dirty="0" smtClean="0"/>
              <a:t> </a:t>
            </a:r>
            <a:r>
              <a:rPr lang="en-US" sz="5950" spc="10" dirty="0"/>
              <a:t>D</a:t>
            </a:r>
            <a:r>
              <a:rPr sz="5950" dirty="0" smtClean="0"/>
              <a:t>i</a:t>
            </a:r>
            <a:r>
              <a:rPr sz="5950" spc="10" dirty="0" smtClean="0"/>
              <a:t>r</a:t>
            </a:r>
            <a:r>
              <a:rPr sz="5950" spc="15" dirty="0" smtClean="0"/>
              <a:t>ec</a:t>
            </a:r>
            <a:r>
              <a:rPr sz="5950" spc="5" dirty="0" smtClean="0"/>
              <a:t>t</a:t>
            </a:r>
            <a:r>
              <a:rPr sz="5950" spc="10" dirty="0" smtClean="0"/>
              <a:t>or</a:t>
            </a:r>
            <a:r>
              <a:rPr sz="5950" spc="15" dirty="0" smtClean="0"/>
              <a:t>y</a:t>
            </a:r>
            <a:r>
              <a:rPr sz="5950" spc="5" dirty="0" smtClean="0"/>
              <a:t> </a:t>
            </a:r>
            <a:r>
              <a:rPr lang="en-US" sz="5950" spc="10" dirty="0"/>
              <a:t>N</a:t>
            </a:r>
            <a:r>
              <a:rPr sz="5950" spc="10" dirty="0" smtClean="0"/>
              <a:t>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399704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Create a new account on Hosted Chef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Configure your workstation to connect to Hosted Chef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What is required for this?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Do NOT download a starter kit</a:t>
            </a:r>
            <a:endParaRPr lang="en-US" sz="4400" spc="-85" dirty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Courier New"/>
                <a:cs typeface="Courier New"/>
              </a:rPr>
              <a:t>knife client list</a:t>
            </a:r>
            <a:r>
              <a:rPr lang="en-US" sz="4400" spc="-85" dirty="0" smtClean="0">
                <a:latin typeface="Arial"/>
                <a:cs typeface="Arial"/>
              </a:rPr>
              <a:t> should show your validator client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1703</Words>
  <Application>Microsoft Office PowerPoint</Application>
  <PresentationFormat>Custom</PresentationFormat>
  <Paragraphs>378</Paragraphs>
  <Slides>35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Gill Sans MT</vt:lpstr>
      <vt:lpstr>Times New Roman</vt:lpstr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What's in Our Working Directory Now?</vt:lpstr>
      <vt:lpstr>Exercise: Create a New Org</vt:lpstr>
      <vt:lpstr>Exercise: Create a New Org</vt:lpstr>
      <vt:lpstr>Configuring Your Workstation</vt:lpstr>
      <vt:lpstr>Exercise: Download Your Client pem</vt:lpstr>
      <vt:lpstr>Exercise: Create and Populate a .chef Directory</vt:lpstr>
      <vt:lpstr>Exercise: Test Your Workstation</vt:lpstr>
      <vt:lpstr>Exercise: Upload to Hosted Chef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What Just Happened?</vt:lpstr>
      <vt:lpstr>Verify Your Target Instance’s Chef-Client is Configured Properly</vt:lpstr>
      <vt:lpstr>Exercise: Set run list for the Managed Node</vt:lpstr>
      <vt:lpstr>Exercise: Re-run the Chef Client</vt:lpstr>
      <vt:lpstr>SSL Problem?</vt:lpstr>
      <vt:lpstr>Exercise: Verify chef-client is Running</vt:lpstr>
      <vt:lpstr>Exercise: Verify That the Two Sites Are Working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75</cp:revision>
  <dcterms:created xsi:type="dcterms:W3CDTF">2015-06-04T12:17:04Z</dcterms:created>
  <dcterms:modified xsi:type="dcterms:W3CDTF">2015-07-07T15:41:13Z</dcterms:modified>
</cp:coreProperties>
</file>