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41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" TargetMode="External"/><Relationship Id="rId2" Type="http://schemas.openxmlformats.org/officeDocument/2006/relationships/hyperlink" Target="http://www.opscode.com/che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89000" y="4978400"/>
            <a:ext cx="83185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820800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Read-Eval-Prin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-Loop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(REPL)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or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3539469" cy="220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lang="en-US" dirty="0" smtClean="0"/>
              <a:t>DELETE </a:t>
            </a:r>
            <a:r>
              <a:rPr lang="en-US" smtClean="0"/>
              <a:t>This module </a:t>
            </a:r>
            <a:r>
              <a:rPr smtClean="0"/>
              <a:t>c</a:t>
            </a:r>
            <a:r>
              <a:rPr spc="-10" smtClean="0"/>
              <a:t>h</a:t>
            </a:r>
            <a:r>
              <a:rPr smtClean="0"/>
              <a:t>ef-s</a:t>
            </a:r>
            <a:r>
              <a:rPr spc="-10" smtClean="0"/>
              <a:t>h</a:t>
            </a:r>
            <a:r>
              <a:rPr smtClean="0"/>
              <a:t>e</a:t>
            </a:r>
            <a:r>
              <a:rPr spc="-10" smtClean="0"/>
              <a:t>l</a:t>
            </a:r>
            <a:r>
              <a:rPr spc="-5" smtClean="0"/>
              <a:t>l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bugg</a:t>
            </a:r>
            <a:r>
              <a:rPr dirty="0"/>
              <a:t>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21082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  <a:tabLst>
                <a:tab pos="4756150" algn="l"/>
              </a:tabLst>
            </a:pP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s &gt;	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node.normal["interactive"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33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"i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s cool"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63600" y="355600"/>
            <a:ext cx="1404620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d</a:t>
            </a:r>
            <a:r>
              <a:rPr spc="-5" dirty="0"/>
              <a:t>d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no</a:t>
            </a:r>
            <a:r>
              <a:rPr dirty="0"/>
              <a:t>rma</a:t>
            </a:r>
            <a:r>
              <a:rPr spc="-5" dirty="0"/>
              <a:t>l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"i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cool"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node["interactive"]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d</a:t>
            </a:r>
            <a:r>
              <a:rPr spc="-5" dirty="0"/>
              <a:t>d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no</a:t>
            </a:r>
            <a:r>
              <a:rPr dirty="0"/>
              <a:t>rma</a:t>
            </a:r>
            <a:r>
              <a:rPr spc="-5" dirty="0"/>
              <a:t>l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"i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cool"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304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interactive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Sea</a:t>
            </a:r>
            <a:r>
              <a:rPr sz="5750" dirty="0"/>
              <a:t>r</a:t>
            </a:r>
            <a:r>
              <a:rPr sz="5750" spc="5" dirty="0"/>
              <a:t>ch</a:t>
            </a:r>
            <a:r>
              <a:rPr sz="5750" dirty="0"/>
              <a:t> for n</a:t>
            </a:r>
            <a:r>
              <a:rPr sz="5750" spc="5" dirty="0"/>
              <a:t>ew</a:t>
            </a:r>
            <a:r>
              <a:rPr sz="5750" dirty="0"/>
              <a:t> d</a:t>
            </a:r>
            <a:r>
              <a:rPr sz="5750" spc="5" dirty="0"/>
              <a:t>efa</a:t>
            </a:r>
            <a:r>
              <a:rPr sz="5750" dirty="0"/>
              <a:t>u</a:t>
            </a:r>
            <a:r>
              <a:rPr sz="5750" spc="-5" dirty="0"/>
              <a:t>l</a:t>
            </a:r>
            <a:r>
              <a:rPr sz="5750" dirty="0"/>
              <a:t>t </a:t>
            </a:r>
            <a:r>
              <a:rPr sz="5750" spc="5" dirty="0"/>
              <a:t>a</a:t>
            </a:r>
            <a:r>
              <a:rPr sz="5750" dirty="0"/>
              <a:t>ttr</a:t>
            </a:r>
            <a:r>
              <a:rPr sz="5750" spc="-5" dirty="0"/>
              <a:t>i</a:t>
            </a:r>
            <a:r>
              <a:rPr sz="5750" dirty="0"/>
              <a:t>bute</a:t>
            </a:r>
            <a:endParaRPr sz="5750"/>
          </a:p>
        </p:txBody>
      </p:sp>
      <p:sp>
        <p:nvSpPr>
          <p:cNvPr id="41" name="object 41"/>
          <p:cNvSpPr txBox="1"/>
          <p:nvPr/>
        </p:nvSpPr>
        <p:spPr>
          <a:xfrm>
            <a:off x="800100" y="3670300"/>
            <a:ext cx="14655800" cy="49403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49352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interactive: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node.save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Save</a:t>
            </a:r>
            <a:r>
              <a:rPr spc="-5" dirty="0"/>
              <a:t> </a:t>
            </a:r>
            <a:r>
              <a:rPr spc="-10" dirty="0"/>
              <a:t>nod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state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&lt;Chef::Node:0x11671f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@name="node1"&gt;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20066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interactive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0900" y="520700"/>
            <a:ext cx="14465300" cy="66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Sea</a:t>
            </a:r>
            <a:r>
              <a:rPr sz="5750" dirty="0"/>
              <a:t>r</a:t>
            </a:r>
            <a:r>
              <a:rPr sz="5750" spc="5" dirty="0"/>
              <a:t>ch</a:t>
            </a:r>
            <a:r>
              <a:rPr sz="5750" dirty="0"/>
              <a:t> for n</a:t>
            </a:r>
            <a:r>
              <a:rPr sz="5750" spc="5" dirty="0"/>
              <a:t>ew</a:t>
            </a:r>
            <a:r>
              <a:rPr sz="5750" dirty="0"/>
              <a:t> d</a:t>
            </a:r>
            <a:r>
              <a:rPr sz="5750" spc="5" dirty="0"/>
              <a:t>efa</a:t>
            </a:r>
            <a:r>
              <a:rPr sz="5750" dirty="0"/>
              <a:t>u</a:t>
            </a:r>
            <a:r>
              <a:rPr sz="5750" spc="-5" dirty="0"/>
              <a:t>l</a:t>
            </a:r>
            <a:r>
              <a:rPr sz="5750" dirty="0"/>
              <a:t>t </a:t>
            </a:r>
            <a:r>
              <a:rPr sz="5750" spc="5" dirty="0"/>
              <a:t>a</a:t>
            </a:r>
            <a:r>
              <a:rPr sz="5750" dirty="0"/>
              <a:t>ttr</a:t>
            </a:r>
            <a:r>
              <a:rPr sz="5750" spc="-5" dirty="0"/>
              <a:t>i</a:t>
            </a:r>
            <a:r>
              <a:rPr sz="5750" dirty="0"/>
              <a:t>bute</a:t>
            </a:r>
            <a:endParaRPr sz="575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49352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interactive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cool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05000"/>
            <a:ext cx="14655800" cy="1117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-F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j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l |more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dirty="0"/>
              <a:t>i</a:t>
            </a:r>
            <a:r>
              <a:rPr sz="6600" spc="10" dirty="0"/>
              <a:t>s</a:t>
            </a:r>
            <a:r>
              <a:rPr sz="6600" spc="5" dirty="0"/>
              <a:t>p</a:t>
            </a:r>
            <a:r>
              <a:rPr sz="6600" dirty="0"/>
              <a:t>l</a:t>
            </a:r>
            <a:r>
              <a:rPr sz="6600" spc="10" dirty="0"/>
              <a:t>ay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dirty="0"/>
              <a:t>l</a:t>
            </a:r>
            <a:r>
              <a:rPr sz="6600" spc="5" dirty="0"/>
              <a:t>l nod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ttr</a:t>
            </a:r>
            <a:r>
              <a:rPr sz="6600" dirty="0"/>
              <a:t>i</a:t>
            </a:r>
            <a:r>
              <a:rPr sz="6600" spc="5" dirty="0"/>
              <a:t>bu</a:t>
            </a:r>
            <a:r>
              <a:rPr sz="6600" spc="10" dirty="0"/>
              <a:t>tes</a:t>
            </a:r>
            <a:endParaRPr sz="660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57600"/>
            <a:ext cx="14655800" cy="4953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1959">
              <a:lnSpc>
                <a:spcPct val="100000"/>
              </a:lnSpc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250" dirty="0">
              <a:latin typeface="Courier New"/>
              <a:cs typeface="Courier New"/>
            </a:endParaRPr>
          </a:p>
          <a:p>
            <a:pPr marL="636905" marR="10961370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"name"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"node1",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"chef_environment"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"_default",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"run_list"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[</a:t>
            </a:r>
            <a:endParaRPr sz="1250" dirty="0">
              <a:latin typeface="Courier New"/>
              <a:cs typeface="Courier New"/>
            </a:endParaRPr>
          </a:p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"role[webserver]"</a:t>
            </a:r>
            <a:endParaRPr sz="1250" dirty="0">
              <a:latin typeface="Courier New"/>
              <a:cs typeface="Courier New"/>
            </a:endParaRPr>
          </a:p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1250" dirty="0">
              <a:latin typeface="Courier New"/>
              <a:cs typeface="Courier New"/>
            </a:endParaRPr>
          </a:p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"normal"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{</a:t>
            </a:r>
            <a:endParaRPr sz="1250" dirty="0">
              <a:latin typeface="Courier New"/>
              <a:cs typeface="Courier New"/>
            </a:endParaRPr>
          </a:p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"tags"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[</a:t>
            </a:r>
            <a:endParaRPr sz="12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831850">
              <a:lnSpc>
                <a:spcPct val="100000"/>
              </a:lnSpc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1250" dirty="0">
              <a:latin typeface="Courier New"/>
              <a:cs typeface="Courier New"/>
            </a:endParaRPr>
          </a:p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"interactive"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cool"</a:t>
            </a:r>
            <a:endParaRPr sz="1250" dirty="0">
              <a:latin typeface="Courier New"/>
              <a:cs typeface="Courier New"/>
            </a:endParaRPr>
          </a:p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250" dirty="0">
              <a:latin typeface="Courier New"/>
              <a:cs typeface="Courier New"/>
            </a:endParaRPr>
          </a:p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"default"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{</a:t>
            </a:r>
            <a:endParaRPr sz="1250" dirty="0">
              <a:latin typeface="Courier New"/>
              <a:cs typeface="Courier New"/>
            </a:endParaRPr>
          </a:p>
          <a:p>
            <a:pPr marL="83185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"logrotate"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{</a:t>
            </a:r>
            <a:endParaRPr sz="1250" dirty="0">
              <a:latin typeface="Courier New"/>
              <a:cs typeface="Courier New"/>
            </a:endParaRPr>
          </a:p>
          <a:p>
            <a:pPr marL="1222375" marR="11643995" indent="-195580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"global"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{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"weekly"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true,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"rotate"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4,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"create"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"",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"/var/log/wtmp"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250" dirty="0">
              <a:latin typeface="Courier New"/>
              <a:cs typeface="Courier New"/>
            </a:endParaRPr>
          </a:p>
          <a:p>
            <a:pPr marL="1417320" marR="11449050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"missingok"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true,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"monthly"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true,</a:t>
            </a:r>
            <a:endParaRPr sz="1250" dirty="0">
              <a:latin typeface="Courier New"/>
              <a:cs typeface="Courier New"/>
            </a:endParaRPr>
          </a:p>
          <a:p>
            <a:pPr marL="141732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"create"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"066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roo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t utmp",</a:t>
            </a:r>
            <a:endParaRPr sz="1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recipe_mode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83780" algn="l"/>
                <a:tab pos="8478520" algn="l"/>
              </a:tabLst>
            </a:pPr>
            <a:r>
              <a:rPr sz="7050" dirty="0"/>
              <a:t>Exerc</a:t>
            </a:r>
            <a:r>
              <a:rPr sz="7050" spc="-5" dirty="0"/>
              <a:t>i</a:t>
            </a:r>
            <a:r>
              <a:rPr sz="7050" dirty="0"/>
              <a:t>se: S</a:t>
            </a:r>
            <a:r>
              <a:rPr sz="7050" spc="-5" dirty="0"/>
              <a:t>wi</a:t>
            </a:r>
            <a:r>
              <a:rPr sz="7050" dirty="0"/>
              <a:t>tch	to	rec</a:t>
            </a:r>
            <a:r>
              <a:rPr sz="7050" spc="-5" dirty="0"/>
              <a:t>ip</a:t>
            </a:r>
            <a:r>
              <a:rPr sz="7050" dirty="0"/>
              <a:t>e c</a:t>
            </a:r>
            <a:r>
              <a:rPr sz="7050" spc="-5" dirty="0"/>
              <a:t>on</a:t>
            </a:r>
            <a:r>
              <a:rPr sz="7050" dirty="0"/>
              <a:t>text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&gt;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packag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e "tree"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50" dirty="0"/>
              <a:t>Exerc</a:t>
            </a:r>
            <a:r>
              <a:rPr sz="7050" spc="-5" dirty="0"/>
              <a:t>i</a:t>
            </a:r>
            <a:r>
              <a:rPr sz="7050" dirty="0"/>
              <a:t>se: Use a </a:t>
            </a:r>
            <a:r>
              <a:rPr sz="7050" spc="-5" dirty="0"/>
              <a:t>p</a:t>
            </a:r>
            <a:r>
              <a:rPr sz="7050" dirty="0"/>
              <a:t>acka</a:t>
            </a:r>
            <a:r>
              <a:rPr sz="7050" spc="-5" dirty="0"/>
              <a:t>g</a:t>
            </a:r>
            <a:r>
              <a:rPr sz="7050" dirty="0"/>
              <a:t>e res</a:t>
            </a:r>
            <a:r>
              <a:rPr sz="7050" spc="-5" dirty="0"/>
              <a:t>ou</a:t>
            </a:r>
            <a:r>
              <a:rPr sz="7050" dirty="0"/>
              <a:t>rce</a:t>
            </a:r>
            <a:endParaRPr sz="705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67116" y="3817620"/>
            <a:ext cx="396367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&lt;package[tree]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37475" y="3817620"/>
            <a:ext cx="141541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@name: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59282" y="3817620"/>
            <a:ext cx="303720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"tree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@noop: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02894" y="3817620"/>
            <a:ext cx="373252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@before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35430" y="4274820"/>
            <a:ext cx="257429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@params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15669" y="4274820"/>
            <a:ext cx="23418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@provider: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64222" y="4274820"/>
            <a:ext cx="489077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@allowed_actions: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35430" y="4732020"/>
            <a:ext cx="23418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[:nothing,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83982" y="4732020"/>
            <a:ext cx="211074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:install,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00848" y="4732020"/>
            <a:ext cx="419544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:upgrade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:remove,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802894" y="4732020"/>
            <a:ext cx="164718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:purge,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656387" y="4732020"/>
            <a:ext cx="23418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:reconfig]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35430" y="5189220"/>
            <a:ext cx="3964304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@action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:install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05789" y="5189220"/>
            <a:ext cx="211074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@updated: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22655" y="5189220"/>
            <a:ext cx="118364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412775" y="5189220"/>
            <a:ext cx="558546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@updated_by_last_action: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35430" y="5646420"/>
            <a:ext cx="373252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@supports: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74102" y="5646420"/>
            <a:ext cx="442722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@ignore_failure: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107834" y="5646420"/>
            <a:ext cx="118364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497954" y="5646420"/>
            <a:ext cx="257429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@retries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35430" y="6103620"/>
            <a:ext cx="3500754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@retry_delay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`irb_binding'"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42416" y="6103620"/>
            <a:ext cx="303720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@source_line: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86028" y="6103620"/>
            <a:ext cx="326897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"(irb#2):12:in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10729" y="6560820"/>
            <a:ext cx="326897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@elapsed_time: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486028" y="6560820"/>
            <a:ext cx="581787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@candidate_version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35430" y="7018020"/>
            <a:ext cx="651255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@options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@package_name: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54341" y="7018020"/>
            <a:ext cx="141541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"tree"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35430" y="7475220"/>
            <a:ext cx="558609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@resource_name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:package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27595" y="7475220"/>
            <a:ext cx="3500754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@response_file: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034581" y="7475220"/>
            <a:ext cx="3732529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@source</a:t>
            </a: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35430" y="7932419"/>
            <a:ext cx="6744334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@version</a:t>
            </a: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@cookbook_name: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486028" y="7932419"/>
            <a:ext cx="396367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@recipe_name: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656387" y="7932419"/>
            <a:ext cx="95250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solidFill>
                  <a:srgbClr val="FFFFFF"/>
                </a:solidFill>
                <a:latin typeface="Courier New"/>
                <a:cs typeface="Courier New"/>
              </a:rPr>
              <a:t>nil&gt;</a:t>
            </a:r>
            <a:endParaRPr sz="3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44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run_chef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149600"/>
            <a:ext cx="14655800" cy="5461000"/>
          </a:xfrm>
          <a:custGeom>
            <a:avLst/>
            <a:gdLst/>
            <a:ahLst/>
            <a:cxnLst/>
            <a:rect l="l" t="t" r="r" b="b"/>
            <a:pathLst>
              <a:path w="14655800" h="5461000">
                <a:moveTo>
                  <a:pt x="0" y="0"/>
                </a:moveTo>
                <a:lnTo>
                  <a:pt x="14655800" y="0"/>
                </a:lnTo>
                <a:lnTo>
                  <a:pt x="14655800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149600"/>
            <a:ext cx="14655800" cy="5461000"/>
          </a:xfrm>
          <a:custGeom>
            <a:avLst/>
            <a:gdLst/>
            <a:ahLst/>
            <a:cxnLst/>
            <a:rect l="l" t="t" r="r" b="b"/>
            <a:pathLst>
              <a:path w="14655800" h="5461000">
                <a:moveTo>
                  <a:pt x="0" y="0"/>
                </a:moveTo>
                <a:lnTo>
                  <a:pt x="14655800" y="0"/>
                </a:lnTo>
                <a:lnTo>
                  <a:pt x="14655800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74063" y="3485388"/>
            <a:ext cx="3432810" cy="313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[2014-05-13T12:20:27-04:00] [2014-05-13T12:20:27-04:00] [2014-05-13T12:20:27-04:00] [2014-05-13T12:20:27-04:00] [2014-05-13T12:20:27-04:00] [2014-05-13T12:20:32-04:00] [2014-05-13T12:20:32-04:00] [2014-05-13T12:20:32-04:00] [2014-05-13T12:20:32-04:00] [2014-05-13T12:20:32-04:00] [2014-05-13T12:20:32-04:00] [2014-05-13T12:20:32-04:00] [2014-05-13T12:20:32-04:00]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07894" y="3485388"/>
            <a:ext cx="974344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98014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Processin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package[tree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((irb#1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lin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e 2)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package[tree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checkin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r tree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package[tree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installe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(none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candidat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1.5.3-2.el6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package[tree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installin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tree-1.5.3-2.el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bas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e repository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07894" y="4450588"/>
            <a:ext cx="782955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DEBUG: DEBUG: DEBUG: DEBUG: DEBUG: DEBUG: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91352" y="4450588"/>
            <a:ext cx="8228965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Executin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l tree-1.5.3-2.el6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ts val="1900"/>
              </a:lnSpc>
              <a:spcBef>
                <a:spcPts val="90"/>
              </a:spcBef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---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Begi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outpu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tree-1.5.3-2.el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----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STDOUT: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85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STDERR: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91352" y="5415788"/>
            <a:ext cx="229743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---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En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outpu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of Ra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-y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89308" y="5415788"/>
            <a:ext cx="909319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yu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-d0 install sending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98974" y="5415788"/>
            <a:ext cx="532638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0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tree-1.5.3-2.el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----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tree-1.5.3-2.el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returne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85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restar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(delayed)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7894" y="5898388"/>
            <a:ext cx="31807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07894" y="6139688"/>
            <a:ext cx="911288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Processin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restar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(apache::defaul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lin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e 14)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support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, running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74063" y="6622288"/>
            <a:ext cx="7598409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  <a:tabLst>
                <a:tab pos="1526540" algn="l"/>
              </a:tabLst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(pi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	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49825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s running...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[2014-05-13T12:20:32-04:00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DEBUG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s running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74063" y="7104888"/>
            <a:ext cx="103505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httpd Stopping Starting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13035" y="7104888"/>
            <a:ext cx="50253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4900" algn="l"/>
                <a:tab pos="2197100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0:off	1:off	2:on</a:t>
            </a:r>
            <a:r>
              <a:rPr sz="165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3:on</a:t>
            </a:r>
            <a:r>
              <a:rPr sz="165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4:on</a:t>
            </a:r>
            <a:r>
              <a:rPr sz="165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5:on</a:t>
            </a:r>
            <a:r>
              <a:rPr sz="1650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6:off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09938" y="7346188"/>
            <a:ext cx="191897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  <a:tabLst>
                <a:tab pos="1274445" algn="l"/>
                <a:tab pos="1779270" algn="l"/>
              </a:tabLst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[	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K	]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[	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K	]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74063" y="7828788"/>
            <a:ext cx="734568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[2014-05-13T12:20:35-04:00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service[httpd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restarted</a:t>
            </a:r>
            <a:endParaRPr sz="1650">
              <a:latin typeface="Courier New"/>
              <a:cs typeface="Courier New"/>
            </a:endParaRPr>
          </a:p>
          <a:p>
            <a:pPr marL="138430">
              <a:lnSpc>
                <a:spcPts val="1939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endParaRPr sz="1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0900" y="558800"/>
            <a:ext cx="145669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Exam</a:t>
            </a:r>
            <a:r>
              <a:rPr sz="5600" spc="-5" dirty="0"/>
              <a:t>i</a:t>
            </a:r>
            <a:r>
              <a:rPr sz="5600" dirty="0"/>
              <a:t>n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sz="5600" spc="5" dirty="0"/>
              <a:t>res</a:t>
            </a:r>
            <a:r>
              <a:rPr sz="5600" dirty="0"/>
              <a:t>ou</a:t>
            </a:r>
            <a:r>
              <a:rPr sz="5600" spc="5" dirty="0"/>
              <a:t>rces</a:t>
            </a:r>
            <a:r>
              <a:rPr sz="5600" dirty="0"/>
              <a:t> </a:t>
            </a:r>
            <a:r>
              <a:rPr sz="5600" spc="-5" dirty="0"/>
              <a:t>i</a:t>
            </a:r>
            <a:r>
              <a:rPr sz="5600" spc="5" dirty="0"/>
              <a:t>t</a:t>
            </a:r>
            <a:r>
              <a:rPr sz="5600" dirty="0"/>
              <a:t> </a:t>
            </a:r>
            <a:r>
              <a:rPr sz="5600" spc="5" dirty="0"/>
              <a:t>created</a:t>
            </a:r>
            <a:endParaRPr sz="560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74800" y="5067299"/>
            <a:ext cx="12269470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333500" algn="l"/>
              </a:tabLst>
            </a:pP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.	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"apache_vhost[welcome]", "apache_vhost[lions]"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"apache_vhost[clowns]", "apache_vhost[bears]"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35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"package[tree]"]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marR="399415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-shell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console (REPL)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-shell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-shell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inspe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debug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API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Discuss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magic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resources("user[frank]")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63600" y="342900"/>
            <a:ext cx="142367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G</a:t>
            </a:r>
            <a:r>
              <a:rPr dirty="0"/>
              <a:t>ra</a:t>
            </a:r>
            <a:r>
              <a:rPr spc="-5" dirty="0"/>
              <a:t>b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</a:t>
            </a:r>
            <a:r>
              <a:rPr spc="-10" dirty="0"/>
              <a:t>ingl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32738" y="3845052"/>
            <a:ext cx="13648690" cy="165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3210">
              <a:lnSpc>
                <a:spcPct val="101899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&lt;user[frank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@noop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@before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@params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@provider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@allowed_actions: [:nothing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:create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:remove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:modify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:manage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:lock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:unlock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@action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:creat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@updated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@updated_by_last_action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@supports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{:manage_home=&gt;false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:non_unique=&gt;false}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1899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@ignore_failure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@retries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@retry_delay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@source_line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"/var/chef/cache/cookbooks/users/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recipes/default.rb:11:i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from_file'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@elapsed_time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0.00117347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@resource_name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:user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@username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@comment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Belson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@uid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200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@gid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@home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"/home/frank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@shell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"/bin/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32738" y="5521452"/>
            <a:ext cx="7671434" cy="109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bash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@password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@system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@manage_home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@recipe_name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"default"&gt;</a:t>
            </a:r>
            <a:endParaRPr sz="1800">
              <a:latin typeface="Courier New"/>
              <a:cs typeface="Courier New"/>
            </a:endParaRPr>
          </a:p>
          <a:p>
            <a:pPr marL="15113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&lt;user[frank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@noop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@before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@allowed_actions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[:nothing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:create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:remove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:modify,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17408" y="5521452"/>
            <a:ext cx="586422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@non_unique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@cookbook_name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17408" y="6080251"/>
            <a:ext cx="572516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@params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@provider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:manage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:lock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:unlock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@action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:create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32738" y="6639052"/>
            <a:ext cx="13787755" cy="165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@updated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@updated_by_last_action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@supports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{:manage_home=&gt;false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:non_unique=&gt;false}</a:t>
            </a:r>
            <a:endParaRPr sz="1800">
              <a:latin typeface="Courier New"/>
              <a:cs typeface="Courier New"/>
            </a:endParaRPr>
          </a:p>
          <a:p>
            <a:pPr marL="12700" marR="143510">
              <a:lnSpc>
                <a:spcPct val="101899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@ignore_failure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@retries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@retry_delay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@source_line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"/var/chef/cache/cookbooks/users/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recipes/default.rb:11:i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from_file'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@elapsed_time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0.00117347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@resource_name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:user</a:t>
            </a:r>
            <a:endParaRPr sz="1800">
              <a:latin typeface="Courier New"/>
              <a:cs typeface="Courier New"/>
            </a:endParaRPr>
          </a:p>
          <a:p>
            <a:pPr marL="12700" marR="143510">
              <a:lnSpc>
                <a:spcPct val="101899"/>
              </a:lnSpc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@username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@comment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"Fran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Belson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@uid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200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@gid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@home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"/home/frank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@shell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"/bin/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bash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@password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@system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@manage_home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@non_unique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@cookbook_name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@recipe_name</a:t>
            </a:r>
            <a:r>
              <a:rPr sz="1800" spc="1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urier New"/>
                <a:cs typeface="Courier New"/>
              </a:rPr>
              <a:t>"default"&gt;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&gt; </a:t>
            </a: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put</a:t>
            </a: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s resources("user[frank]").to_text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0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15" dirty="0"/>
              <a:t>S</a:t>
            </a:r>
            <a:r>
              <a:rPr sz="3500" spc="10" dirty="0"/>
              <a:t>ho</a:t>
            </a:r>
            <a:r>
              <a:rPr sz="3500" spc="20" dirty="0"/>
              <a:t>w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0" dirty="0"/>
              <a:t>r</a:t>
            </a:r>
            <a:r>
              <a:rPr sz="3500" spc="15" dirty="0"/>
              <a:t>es</a:t>
            </a:r>
            <a:r>
              <a:rPr sz="3500" spc="10" dirty="0"/>
              <a:t>our</a:t>
            </a:r>
            <a:r>
              <a:rPr sz="3500" spc="15" dirty="0"/>
              <a:t>ce</a:t>
            </a:r>
            <a:r>
              <a:rPr sz="3500" spc="5" dirty="0"/>
              <a:t> </a:t>
            </a:r>
            <a:r>
              <a:rPr sz="3500" spc="10" dirty="0"/>
              <a:t>*</a:t>
            </a:r>
            <a:r>
              <a:rPr sz="3500" spc="15" dirty="0"/>
              <a:t>as</a:t>
            </a:r>
            <a:r>
              <a:rPr sz="3500" spc="5" dirty="0"/>
              <a:t> </a:t>
            </a:r>
            <a:r>
              <a:rPr sz="3500" spc="15" dirty="0"/>
              <a:t>y</a:t>
            </a:r>
            <a:r>
              <a:rPr sz="3500" spc="10" dirty="0"/>
              <a:t>o</a:t>
            </a:r>
            <a:r>
              <a:rPr sz="3500" spc="15" dirty="0"/>
              <a:t>u</a:t>
            </a:r>
            <a:r>
              <a:rPr sz="3500" spc="5" dirty="0"/>
              <a:t> </a:t>
            </a:r>
            <a:r>
              <a:rPr sz="3500" spc="10" dirty="0"/>
              <a:t>wou</a:t>
            </a:r>
            <a:r>
              <a:rPr sz="3500" dirty="0"/>
              <a:t>l</a:t>
            </a:r>
            <a:r>
              <a:rPr sz="3500" spc="15" dirty="0"/>
              <a:t>d</a:t>
            </a:r>
            <a:r>
              <a:rPr sz="3500" spc="5" dirty="0"/>
              <a:t> </a:t>
            </a:r>
            <a:r>
              <a:rPr sz="3500" spc="15" dirty="0"/>
              <a:t>w</a:t>
            </a:r>
            <a:r>
              <a:rPr sz="3500" spc="10" dirty="0"/>
              <a:t>r</a:t>
            </a:r>
            <a:r>
              <a:rPr sz="3500" dirty="0"/>
              <a:t>i</a:t>
            </a:r>
            <a:r>
              <a:rPr sz="3500" spc="10" dirty="0"/>
              <a:t>te</a:t>
            </a:r>
            <a:r>
              <a:rPr sz="3500" spc="5" dirty="0"/>
              <a:t> </a:t>
            </a:r>
            <a:r>
              <a:rPr sz="3500" dirty="0"/>
              <a:t>i</a:t>
            </a:r>
            <a:r>
              <a:rPr sz="3500" spc="5" dirty="0"/>
              <a:t>t </a:t>
            </a:r>
            <a:r>
              <a:rPr sz="3500" dirty="0"/>
              <a:t>i</a:t>
            </a:r>
            <a:r>
              <a:rPr sz="3500" spc="5" dirty="0"/>
              <a:t>f </a:t>
            </a:r>
            <a:r>
              <a:rPr sz="3500" spc="15" dirty="0"/>
              <a:t>y</a:t>
            </a:r>
            <a:r>
              <a:rPr sz="3500" spc="10" dirty="0"/>
              <a:t>o</a:t>
            </a:r>
            <a:r>
              <a:rPr sz="3500" spc="15" dirty="0"/>
              <a:t>u</a:t>
            </a:r>
            <a:r>
              <a:rPr sz="3500" spc="5" dirty="0"/>
              <a:t> </a:t>
            </a:r>
            <a:r>
              <a:rPr sz="3500" spc="15" dirty="0"/>
              <a:t>we</a:t>
            </a:r>
            <a:r>
              <a:rPr sz="3500" spc="10" dirty="0"/>
              <a:t>r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ve</a:t>
            </a:r>
            <a:r>
              <a:rPr sz="3500" spc="10" dirty="0"/>
              <a:t>r</a:t>
            </a:r>
            <a:r>
              <a:rPr sz="3500" spc="-250" dirty="0"/>
              <a:t>y</a:t>
            </a:r>
            <a:r>
              <a:rPr sz="3500" spc="5" dirty="0"/>
              <a:t>, ver</a:t>
            </a:r>
            <a:r>
              <a:rPr sz="3500" spc="15" dirty="0"/>
              <a:t>y</a:t>
            </a:r>
            <a:r>
              <a:rPr sz="3500" spc="10" dirty="0"/>
              <a:t> </a:t>
            </a:r>
            <a:r>
              <a:rPr sz="3500" spc="15" dirty="0"/>
              <a:t>verbose*</a:t>
            </a:r>
            <a:endParaRPr sz="3500"/>
          </a:p>
        </p:txBody>
      </p:sp>
      <p:sp>
        <p:nvSpPr>
          <p:cNvPr id="42" name="object 42"/>
          <p:cNvSpPr/>
          <p:nvPr/>
        </p:nvSpPr>
        <p:spPr>
          <a:xfrm>
            <a:off x="800100" y="3136900"/>
            <a:ext cx="14655800" cy="5473700"/>
          </a:xfrm>
          <a:custGeom>
            <a:avLst/>
            <a:gdLst/>
            <a:ahLst/>
            <a:cxnLst/>
            <a:rect l="l" t="t" r="r" b="b"/>
            <a:pathLst>
              <a:path w="14655800" h="5473700">
                <a:moveTo>
                  <a:pt x="0" y="0"/>
                </a:moveTo>
                <a:lnTo>
                  <a:pt x="14655800" y="0"/>
                </a:lnTo>
                <a:lnTo>
                  <a:pt x="14655800" y="5473700"/>
                </a:lnTo>
                <a:lnTo>
                  <a:pt x="0" y="5473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0100" y="3136900"/>
            <a:ext cx="14655800" cy="5473700"/>
          </a:xfrm>
          <a:custGeom>
            <a:avLst/>
            <a:gdLst/>
            <a:ahLst/>
            <a:cxnLst/>
            <a:rect l="l" t="t" r="r" b="b"/>
            <a:pathLst>
              <a:path w="14655800" h="5473700">
                <a:moveTo>
                  <a:pt x="0" y="0"/>
                </a:moveTo>
                <a:lnTo>
                  <a:pt x="14655800" y="0"/>
                </a:lnTo>
                <a:lnTo>
                  <a:pt x="14655800" y="5473700"/>
                </a:lnTo>
                <a:lnTo>
                  <a:pt x="0" y="5473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76096" y="3427984"/>
            <a:ext cx="13843000" cy="492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&lt;user[frank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@name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"frank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@noop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@before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@params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@provider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@allowed_actions: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[:nothing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:create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:remove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:modify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:manage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:lock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:unlock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@action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:creat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@updated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@updated_by_last_action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@supports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{:manage_home=&gt;false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:non_unique=&gt;false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@ignore_failure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@retries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0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@retry_delay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2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@source_line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"/var/chef/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cache/cookbooks/users/recipes/default.rb:11:i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from_file'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@elapsed_time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0.00117347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@resource_name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:use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@username: "frank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@comment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"Fran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Belson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@uid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200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@gid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0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@home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"/home/frank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@shell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"/bin/bash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@password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@system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@manage_home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@non_unique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fals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@cookbook_name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"users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@recipe_name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: "default"&gt;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Declare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/var/chef/cache/cookbooks/users/recipes/default.rb:11:i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 from_file'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213995" marR="12117705" indent="-214629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user("frank"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) do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n :create</a:t>
            </a:r>
            <a:endParaRPr sz="1400">
              <a:latin typeface="Courier New"/>
              <a:cs typeface="Courier New"/>
            </a:endParaRPr>
          </a:p>
          <a:p>
            <a:pPr marL="213995" marR="8255000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support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{:manage_home=&gt;false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, :non_unique=&gt;false}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retrie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s 0</a:t>
            </a:r>
            <a:endParaRPr sz="1400">
              <a:latin typeface="Courier New"/>
              <a:cs typeface="Courier New"/>
            </a:endParaRPr>
          </a:p>
          <a:p>
            <a:pPr marL="213995" marR="11903075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retry_dela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y 2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usernam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"frank"</a:t>
            </a:r>
            <a:endParaRPr sz="1400">
              <a:latin typeface="Courier New"/>
              <a:cs typeface="Courier New"/>
            </a:endParaRPr>
          </a:p>
          <a:p>
            <a:pPr marL="213995" marR="11259185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commen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"Fran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k Belson"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ui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d 2001</a:t>
            </a:r>
            <a:endParaRPr sz="140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gi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d 0</a:t>
            </a:r>
            <a:endParaRPr sz="1400">
              <a:latin typeface="Courier New"/>
              <a:cs typeface="Courier New"/>
            </a:endParaRPr>
          </a:p>
          <a:p>
            <a:pPr marL="213995" marR="11366500">
              <a:lnSpc>
                <a:spcPct val="1012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hom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"/home/frank"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shel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l "/bin/bash"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cookbook_nam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"users"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recipe_nam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 "default"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400">
              <a:latin typeface="Courier New"/>
              <a:cs typeface="Courier New"/>
            </a:endParaRPr>
          </a:p>
          <a:p>
            <a:pPr marR="12976225" algn="ctr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5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chef:recip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spc="15" dirty="0"/>
              <a:t>Exe</a:t>
            </a:r>
            <a:r>
              <a:rPr sz="7100" spc="10" dirty="0"/>
              <a:t>r</a:t>
            </a:r>
            <a:r>
              <a:rPr sz="7100" spc="15" dirty="0"/>
              <a:t>c</a:t>
            </a:r>
            <a:r>
              <a:rPr sz="7100" dirty="0"/>
              <a:t>i</a:t>
            </a:r>
            <a:r>
              <a:rPr sz="7100" spc="15" dirty="0"/>
              <a:t>se</a:t>
            </a:r>
            <a:r>
              <a:rPr sz="7100" spc="5" dirty="0"/>
              <a:t>: </a:t>
            </a:r>
            <a:r>
              <a:rPr sz="7100" spc="15" dirty="0"/>
              <a:t>Ex</a:t>
            </a:r>
            <a:r>
              <a:rPr sz="7100" dirty="0"/>
              <a:t>i</a:t>
            </a:r>
            <a:r>
              <a:rPr sz="7100" spc="5" dirty="0"/>
              <a:t>t </a:t>
            </a:r>
            <a:r>
              <a:rPr sz="7100" spc="10" dirty="0"/>
              <a:t>to</a:t>
            </a:r>
            <a:r>
              <a:rPr sz="7100" spc="5" dirty="0"/>
              <a:t> t</a:t>
            </a:r>
            <a:r>
              <a:rPr sz="7100" spc="10" dirty="0"/>
              <a:t>h</a:t>
            </a:r>
            <a:r>
              <a:rPr sz="7100" spc="15" dirty="0"/>
              <a:t>e</a:t>
            </a:r>
            <a:r>
              <a:rPr sz="7100" spc="5" dirty="0"/>
              <a:t> </a:t>
            </a:r>
            <a:r>
              <a:rPr sz="7100" spc="20" dirty="0"/>
              <a:t>ma</a:t>
            </a:r>
            <a:r>
              <a:rPr sz="7100" dirty="0"/>
              <a:t>i</a:t>
            </a:r>
            <a:r>
              <a:rPr sz="7100" spc="15" dirty="0"/>
              <a:t>n</a:t>
            </a:r>
            <a:r>
              <a:rPr sz="7100" spc="5" dirty="0"/>
              <a:t> </a:t>
            </a:r>
            <a:r>
              <a:rPr sz="7100" spc="15" dirty="0"/>
              <a:t>c</a:t>
            </a:r>
            <a:r>
              <a:rPr sz="7100" spc="10" dirty="0"/>
              <a:t>ontex</a:t>
            </a:r>
            <a:r>
              <a:rPr sz="7100" spc="5" dirty="0"/>
              <a:t>t</a:t>
            </a:r>
            <a:endParaRPr sz="710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&gt;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reset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reset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74800" y="3949699"/>
            <a:ext cx="12895580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Loading.....INFO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Lis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[role[webserver]]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Lis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expand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[motd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ntp,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apache]</a:t>
            </a:r>
            <a:endParaRPr sz="3600">
              <a:latin typeface="Courier New"/>
              <a:cs typeface="Courier New"/>
            </a:endParaRPr>
          </a:p>
          <a:p>
            <a:pPr marR="2667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...INFO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[apache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ntp, pci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, users]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16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.done.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nil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nodes.list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Li</a:t>
            </a:r>
            <a:r>
              <a:rPr dirty="0"/>
              <a:t>st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nod</a:t>
            </a:r>
            <a:r>
              <a:rPr dirty="0"/>
              <a:t>es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584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[node[node1]]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685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nodes.al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{|n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| "#{n.name}:#{n.chef_environment}"}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44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50" spc="15" dirty="0"/>
              <a:t>Exe</a:t>
            </a:r>
            <a:r>
              <a:rPr sz="4150" spc="10" dirty="0"/>
              <a:t>r</a:t>
            </a:r>
            <a:r>
              <a:rPr sz="4150" spc="15" dirty="0"/>
              <a:t>c</a:t>
            </a:r>
            <a:r>
              <a:rPr sz="4150" dirty="0"/>
              <a:t>i</a:t>
            </a:r>
            <a:r>
              <a:rPr sz="4150" spc="15" dirty="0"/>
              <a:t>se</a:t>
            </a:r>
            <a:r>
              <a:rPr sz="4150" spc="5" dirty="0"/>
              <a:t>: </a:t>
            </a:r>
            <a:r>
              <a:rPr sz="4150" spc="10" dirty="0"/>
              <a:t>Pr</a:t>
            </a:r>
            <a:r>
              <a:rPr sz="4150" dirty="0"/>
              <a:t>i</a:t>
            </a:r>
            <a:r>
              <a:rPr sz="4150" spc="10" dirty="0"/>
              <a:t>n</a:t>
            </a:r>
            <a:r>
              <a:rPr sz="4150" spc="5" dirty="0"/>
              <a:t>t </a:t>
            </a:r>
            <a:r>
              <a:rPr sz="4150" spc="15" dirty="0"/>
              <a:t>a</a:t>
            </a:r>
            <a:r>
              <a:rPr sz="4150" dirty="0"/>
              <a:t>l</a:t>
            </a:r>
            <a:r>
              <a:rPr sz="4150" spc="5" dirty="0"/>
              <a:t>l t</a:t>
            </a:r>
            <a:r>
              <a:rPr sz="4150" spc="10" dirty="0"/>
              <a:t>h</a:t>
            </a:r>
            <a:r>
              <a:rPr sz="4150" spc="15" dirty="0"/>
              <a:t>e</a:t>
            </a:r>
            <a:r>
              <a:rPr sz="4150" spc="5" dirty="0"/>
              <a:t> </a:t>
            </a:r>
            <a:r>
              <a:rPr sz="4150" spc="10" dirty="0"/>
              <a:t>nod</a:t>
            </a:r>
            <a:r>
              <a:rPr sz="4150" spc="15" dirty="0"/>
              <a:t>e</a:t>
            </a:r>
            <a:r>
              <a:rPr sz="4150" spc="5" dirty="0"/>
              <a:t> </a:t>
            </a:r>
            <a:r>
              <a:rPr sz="4150" spc="10" dirty="0"/>
              <a:t>n</a:t>
            </a:r>
            <a:r>
              <a:rPr sz="4150" spc="15" dirty="0"/>
              <a:t>ames</a:t>
            </a:r>
            <a:r>
              <a:rPr sz="4150" spc="5" dirty="0"/>
              <a:t> </a:t>
            </a:r>
            <a:r>
              <a:rPr sz="4150" spc="15" dirty="0"/>
              <a:t>a</a:t>
            </a:r>
            <a:r>
              <a:rPr sz="4150" spc="10" dirty="0"/>
              <a:t>n</a:t>
            </a:r>
            <a:r>
              <a:rPr sz="4150" spc="15" dirty="0"/>
              <a:t>d</a:t>
            </a:r>
            <a:r>
              <a:rPr sz="4150" spc="5" dirty="0"/>
              <a:t> t</a:t>
            </a:r>
            <a:r>
              <a:rPr sz="4150" spc="10" dirty="0"/>
              <a:t>h</a:t>
            </a:r>
            <a:r>
              <a:rPr sz="4150" spc="15" dirty="0"/>
              <a:t>e</a:t>
            </a:r>
            <a:r>
              <a:rPr sz="4150" dirty="0"/>
              <a:t>i</a:t>
            </a:r>
            <a:r>
              <a:rPr sz="4150" spc="10" dirty="0"/>
              <a:t>r</a:t>
            </a:r>
            <a:r>
              <a:rPr sz="4150" spc="5" dirty="0"/>
              <a:t> </a:t>
            </a:r>
            <a:r>
              <a:rPr sz="4150" spc="15" dirty="0"/>
              <a:t>e</a:t>
            </a:r>
            <a:r>
              <a:rPr sz="4150" spc="10" dirty="0"/>
              <a:t>n</a:t>
            </a:r>
            <a:r>
              <a:rPr sz="4150" spc="15" dirty="0"/>
              <a:t>v</a:t>
            </a:r>
            <a:r>
              <a:rPr sz="4150" dirty="0"/>
              <a:t>i</a:t>
            </a:r>
            <a:r>
              <a:rPr sz="4150" spc="10" dirty="0"/>
              <a:t>ron</a:t>
            </a:r>
            <a:r>
              <a:rPr sz="4150" spc="15" dirty="0"/>
              <a:t>me</a:t>
            </a:r>
            <a:r>
              <a:rPr sz="4150" spc="10" dirty="0"/>
              <a:t>n</a:t>
            </a:r>
            <a:r>
              <a:rPr sz="4150" spc="5" dirty="0"/>
              <a:t>t</a:t>
            </a:r>
            <a:endParaRPr sz="415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[“node1:_default”]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2044700"/>
            <a:ext cx="15036800" cy="850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exe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'nodes.transform(:nam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&gt; "node1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100" spc="-5" dirty="0">
                <a:solidFill>
                  <a:srgbClr val="FFFFFF"/>
                </a:solidFill>
                <a:latin typeface="Courier New"/>
                <a:cs typeface="Courier New"/>
              </a:rPr>
              <a:t>{|n</a:t>
            </a:r>
            <a:r>
              <a:rPr sz="2100" dirty="0">
                <a:solidFill>
                  <a:srgbClr val="FFFFFF"/>
                </a:solidFill>
                <a:latin typeface="Courier New"/>
                <a:cs typeface="Courier New"/>
              </a:rPr>
              <a:t>| n.chef_environment("production")}'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31806"/>
          </a:xfrm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5" dirty="0"/>
              <a:t>Exerc</a:t>
            </a:r>
            <a:r>
              <a:rPr sz="3750" spc="-10" dirty="0"/>
              <a:t>i</a:t>
            </a:r>
            <a:r>
              <a:rPr sz="3750" spc="-5" dirty="0"/>
              <a:t>se: </a:t>
            </a:r>
            <a:r>
              <a:rPr sz="3750" spc="-10" dirty="0"/>
              <a:t>F</a:t>
            </a:r>
            <a:r>
              <a:rPr sz="3750" spc="-5" dirty="0"/>
              <a:t>r</a:t>
            </a:r>
            <a:r>
              <a:rPr sz="3750" spc="-10" dirty="0"/>
              <a:t>o</a:t>
            </a:r>
            <a:r>
              <a:rPr sz="3750" spc="-5" dirty="0"/>
              <a:t>m 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10" dirty="0"/>
              <a:t>wo</a:t>
            </a:r>
            <a:r>
              <a:rPr sz="3750" spc="-5" dirty="0"/>
              <a:t>rkstat</a:t>
            </a:r>
            <a:r>
              <a:rPr sz="3750" spc="-10" dirty="0"/>
              <a:t>ion</a:t>
            </a:r>
            <a:r>
              <a:rPr sz="3750" spc="-5" dirty="0"/>
              <a:t>, </a:t>
            </a:r>
            <a:r>
              <a:rPr sz="3750" spc="-10" dirty="0"/>
              <a:t>u</a:t>
            </a:r>
            <a:r>
              <a:rPr sz="3750" spc="-5" dirty="0"/>
              <a:t>se k</a:t>
            </a:r>
            <a:r>
              <a:rPr sz="3750" spc="-10" dirty="0"/>
              <a:t>ni</a:t>
            </a:r>
            <a:r>
              <a:rPr sz="3750" spc="-5" dirty="0"/>
              <a:t>fe to </a:t>
            </a:r>
            <a:r>
              <a:rPr sz="3750" spc="-10" dirty="0"/>
              <a:t>d</a:t>
            </a:r>
            <a:r>
              <a:rPr sz="3750" spc="-5" dirty="0"/>
              <a:t>o t</a:t>
            </a:r>
            <a:r>
              <a:rPr sz="3750" spc="-10" dirty="0"/>
              <a:t>h</a:t>
            </a:r>
            <a:r>
              <a:rPr sz="3750" spc="-5" dirty="0"/>
              <a:t>e same t</a:t>
            </a:r>
            <a:r>
              <a:rPr sz="3750" spc="-10" dirty="0"/>
              <a:t>hin</a:t>
            </a:r>
            <a:r>
              <a:rPr sz="3750" spc="-5" dirty="0"/>
              <a:t>g</a:t>
            </a:r>
            <a:endParaRPr sz="375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5036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Has...n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outpu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&gt;:)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17700"/>
            <a:ext cx="14655800" cy="1104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searc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"*:*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41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100" dirty="0">
                <a:solidFill>
                  <a:srgbClr val="FFFFFF"/>
                </a:solidFill>
                <a:latin typeface="Courier New"/>
                <a:cs typeface="Courier New"/>
              </a:rPr>
              <a:t>a chef_environment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fr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searc</a:t>
            </a:r>
            <a:r>
              <a:rPr spc="-5" dirty="0"/>
              <a:t>h 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74800" y="4914900"/>
            <a:ext cx="31705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item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found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4800" y="5880100"/>
            <a:ext cx="487743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73152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chef_environment: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40174" y="6362700"/>
            <a:ext cx="24390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production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685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3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3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nodes.al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3300" b="1" spc="-5" dirty="0">
                <a:solidFill>
                  <a:srgbClr val="FFFFFF"/>
                </a:solidFill>
                <a:latin typeface="Courier New"/>
                <a:cs typeface="Courier New"/>
              </a:rPr>
              <a:t>{|n</a:t>
            </a:r>
            <a:r>
              <a:rPr sz="3300" b="1" dirty="0">
                <a:solidFill>
                  <a:srgbClr val="FFFFFF"/>
                </a:solidFill>
                <a:latin typeface="Courier New"/>
                <a:cs typeface="Courier New"/>
              </a:rPr>
              <a:t>| "#{n.name}:#{n.chef_environment}"}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spc="15" dirty="0"/>
              <a:t>Exe</a:t>
            </a:r>
            <a:r>
              <a:rPr sz="7100" spc="10" dirty="0"/>
              <a:t>r</a:t>
            </a:r>
            <a:r>
              <a:rPr sz="7100" spc="15" dirty="0"/>
              <a:t>c</a:t>
            </a:r>
            <a:r>
              <a:rPr sz="7100" dirty="0"/>
              <a:t>i</a:t>
            </a:r>
            <a:r>
              <a:rPr sz="7100" spc="15" dirty="0"/>
              <a:t>se</a:t>
            </a:r>
            <a:r>
              <a:rPr sz="7100" spc="5" dirty="0"/>
              <a:t>: </a:t>
            </a:r>
            <a:r>
              <a:rPr sz="7100" spc="20" dirty="0"/>
              <a:t>C</a:t>
            </a:r>
            <a:r>
              <a:rPr sz="7100" spc="10" dirty="0"/>
              <a:t>h</a:t>
            </a:r>
            <a:r>
              <a:rPr sz="7100" spc="15" dirty="0"/>
              <a:t>eck</a:t>
            </a:r>
            <a:r>
              <a:rPr sz="7100" spc="5" dirty="0"/>
              <a:t> </a:t>
            </a:r>
            <a:r>
              <a:rPr sz="7100" dirty="0"/>
              <a:t>i</a:t>
            </a:r>
            <a:r>
              <a:rPr sz="7100" spc="5" dirty="0"/>
              <a:t>t </a:t>
            </a:r>
            <a:r>
              <a:rPr sz="7100" spc="10" dirty="0"/>
              <a:t>fro</a:t>
            </a:r>
            <a:r>
              <a:rPr sz="7100" spc="25" dirty="0"/>
              <a:t>m</a:t>
            </a:r>
            <a:r>
              <a:rPr sz="7100" spc="5" dirty="0"/>
              <a:t> </a:t>
            </a:r>
            <a:r>
              <a:rPr sz="7100" spc="15" dirty="0"/>
              <a:t>c</a:t>
            </a:r>
            <a:r>
              <a:rPr sz="7100" spc="10" dirty="0"/>
              <a:t>h</a:t>
            </a:r>
            <a:r>
              <a:rPr sz="7100" spc="15" dirty="0"/>
              <a:t>e</a:t>
            </a:r>
            <a:r>
              <a:rPr sz="7100" spc="10" dirty="0"/>
              <a:t>f-sh</a:t>
            </a:r>
            <a:r>
              <a:rPr sz="7100" spc="15" dirty="0"/>
              <a:t>e</a:t>
            </a:r>
            <a:r>
              <a:rPr sz="7100" dirty="0"/>
              <a:t>l</a:t>
            </a:r>
            <a:r>
              <a:rPr sz="7100" spc="5" dirty="0"/>
              <a:t>l</a:t>
            </a:r>
            <a:endParaRPr sz="710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584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["node1:production"]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Best</a:t>
            </a:r>
            <a:r>
              <a:rPr spc="-5" dirty="0"/>
              <a:t> </a:t>
            </a:r>
            <a:r>
              <a:rPr dirty="0"/>
              <a:t>Prac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ce:</a:t>
            </a:r>
            <a:r>
              <a:rPr spc="-5" dirty="0"/>
              <a:t> </a:t>
            </a:r>
            <a:r>
              <a:rPr dirty="0"/>
              <a:t>Be</a:t>
            </a:r>
            <a:r>
              <a:rPr spc="-5" dirty="0"/>
              <a:t> </a:t>
            </a:r>
            <a:r>
              <a:rPr dirty="0"/>
              <a:t>Care</a:t>
            </a:r>
            <a:r>
              <a:rPr spc="-5" dirty="0"/>
              <a:t>f</a:t>
            </a:r>
            <a:r>
              <a:rPr spc="-10" dirty="0"/>
              <a:t>u</a:t>
            </a:r>
            <a:r>
              <a:rPr spc="-5" dirty="0"/>
              <a:t>l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7519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Changes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permanen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ricks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(and 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ms),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..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kinds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 marR="113474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care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S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</a:t>
            </a:r>
            <a:r>
              <a:rPr spc="-5" dirty="0"/>
              <a:t>l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28102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console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(REPL)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modes</a:t>
            </a:r>
            <a:r>
              <a:rPr sz="4800" spc="-5" dirty="0">
                <a:latin typeface="Arial"/>
                <a:cs typeface="Arial"/>
              </a:rPr>
              <a:t> (s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andalone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solo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(main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recipe)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5036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_default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2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20" dirty="0"/>
              <a:t>Exe</a:t>
            </a:r>
            <a:r>
              <a:rPr sz="4500" spc="10" dirty="0"/>
              <a:t>r</a:t>
            </a:r>
            <a:r>
              <a:rPr sz="4500" spc="20" dirty="0"/>
              <a:t>c</a:t>
            </a:r>
            <a:r>
              <a:rPr sz="4500" dirty="0"/>
              <a:t>i</a:t>
            </a:r>
            <a:r>
              <a:rPr sz="4500" spc="20" dirty="0"/>
              <a:t>se</a:t>
            </a:r>
            <a:r>
              <a:rPr sz="4500" spc="10" dirty="0"/>
              <a:t>:</a:t>
            </a:r>
            <a:r>
              <a:rPr sz="4500" spc="5" dirty="0"/>
              <a:t> </a:t>
            </a:r>
            <a:r>
              <a:rPr sz="4500" spc="25" dirty="0"/>
              <a:t>C</a:t>
            </a:r>
            <a:r>
              <a:rPr sz="4500" spc="15" dirty="0"/>
              <a:t>h</a:t>
            </a:r>
            <a:r>
              <a:rPr sz="4500" spc="20" dirty="0"/>
              <a:t>a</a:t>
            </a:r>
            <a:r>
              <a:rPr sz="4500" spc="15" dirty="0"/>
              <a:t>ng</a:t>
            </a:r>
            <a:r>
              <a:rPr sz="4500" spc="20" dirty="0"/>
              <a:t>e</a:t>
            </a:r>
            <a:r>
              <a:rPr sz="4500" spc="5" dirty="0"/>
              <a:t> </a:t>
            </a:r>
            <a:r>
              <a:rPr sz="4500" spc="15" dirty="0"/>
              <a:t>ou</a:t>
            </a:r>
            <a:r>
              <a:rPr sz="4500" spc="10" dirty="0"/>
              <a:t>r</a:t>
            </a:r>
            <a:r>
              <a:rPr sz="4500" spc="5" dirty="0"/>
              <a:t> </a:t>
            </a:r>
            <a:r>
              <a:rPr sz="4500" spc="20" dirty="0"/>
              <a:t>e</a:t>
            </a:r>
            <a:r>
              <a:rPr sz="4500" spc="15" dirty="0"/>
              <a:t>n</a:t>
            </a:r>
            <a:r>
              <a:rPr sz="4500" spc="20" dirty="0"/>
              <a:t>v</a:t>
            </a:r>
            <a:r>
              <a:rPr sz="4500" dirty="0"/>
              <a:t>i</a:t>
            </a:r>
            <a:r>
              <a:rPr sz="4500" spc="10" dirty="0"/>
              <a:t>r</a:t>
            </a:r>
            <a:r>
              <a:rPr sz="4500" spc="15" dirty="0"/>
              <a:t>on</a:t>
            </a:r>
            <a:r>
              <a:rPr sz="4500" spc="30" dirty="0"/>
              <a:t>m</a:t>
            </a:r>
            <a:r>
              <a:rPr sz="4500" spc="20" dirty="0"/>
              <a:t>e</a:t>
            </a:r>
            <a:r>
              <a:rPr sz="4500" spc="15" dirty="0"/>
              <a:t>n</a:t>
            </a:r>
            <a:r>
              <a:rPr sz="4500" spc="10" dirty="0"/>
              <a:t>t</a:t>
            </a:r>
            <a:r>
              <a:rPr sz="4500" spc="5" dirty="0"/>
              <a:t> </a:t>
            </a:r>
            <a:r>
              <a:rPr sz="4500" spc="15" dirty="0"/>
              <a:t>b</a:t>
            </a:r>
            <a:r>
              <a:rPr sz="4500" spc="20" dirty="0"/>
              <a:t>ack</a:t>
            </a:r>
            <a:r>
              <a:rPr sz="4500" spc="5" dirty="0"/>
              <a:t> </a:t>
            </a:r>
            <a:r>
              <a:rPr sz="4500" spc="15" dirty="0"/>
              <a:t>to</a:t>
            </a:r>
            <a:r>
              <a:rPr sz="4500" spc="5" dirty="0"/>
              <a:t> '</a:t>
            </a:r>
            <a:r>
              <a:rPr sz="4500" spc="20" dirty="0"/>
              <a:t>_</a:t>
            </a:r>
            <a:r>
              <a:rPr sz="4500" spc="15" dirty="0"/>
              <a:t>defau</a:t>
            </a:r>
            <a:r>
              <a:rPr sz="4500" dirty="0"/>
              <a:t>l</a:t>
            </a:r>
            <a:r>
              <a:rPr sz="4500" spc="5" dirty="0"/>
              <a:t>t'</a:t>
            </a:r>
            <a:endParaRPr sz="450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5036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4800" dirty="0">
              <a:latin typeface="Courier New"/>
              <a:cs typeface="Courier New"/>
            </a:endParaRPr>
          </a:p>
          <a:p>
            <a:pPr marL="115062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chef_environment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_default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676400"/>
            <a:ext cx="14655800" cy="1574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w https://api.opscode.com/organizations/</a:t>
            </a:r>
            <a:endParaRPr sz="3600" dirty="0">
              <a:latin typeface="Courier New"/>
              <a:cs typeface="Courier New"/>
            </a:endParaRPr>
          </a:p>
          <a:p>
            <a:pPr marL="229235">
              <a:lnSpc>
                <a:spcPts val="4310"/>
              </a:lnSpc>
            </a:pPr>
            <a:r>
              <a:rPr sz="3600" i="1" dirty="0">
                <a:solidFill>
                  <a:srgbClr val="FFFFFF"/>
                </a:solidFill>
                <a:latin typeface="Courier New"/>
                <a:cs typeface="Courier New"/>
              </a:rPr>
              <a:t>yourorg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/nodes/node1 |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chef_environment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dirty="0"/>
              <a:t>ra</a:t>
            </a:r>
            <a:r>
              <a:rPr spc="-5" dirty="0"/>
              <a:t>w to </a:t>
            </a: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</a:t>
            </a:r>
            <a:r>
              <a:rPr dirty="0"/>
              <a:t>rm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062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“chef_environment”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“_default”,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  <a:endParaRPr sz="7300"/>
          </a:p>
        </p:txBody>
      </p:sp>
      <p:sp>
        <p:nvSpPr>
          <p:cNvPr id="40" name="object 40"/>
          <p:cNvSpPr txBox="1"/>
          <p:nvPr/>
        </p:nvSpPr>
        <p:spPr>
          <a:xfrm>
            <a:off x="787400" y="1935330"/>
            <a:ext cx="14640560" cy="614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W</a:t>
            </a:r>
            <a:r>
              <a:rPr sz="4600" spc="5" dirty="0">
                <a:latin typeface="Arial"/>
                <a:cs typeface="Arial"/>
              </a:rPr>
              <a:t>ha</a:t>
            </a:r>
            <a:r>
              <a:rPr sz="4600" dirty="0">
                <a:latin typeface="Arial"/>
                <a:cs typeface="Arial"/>
              </a:rPr>
              <a:t>t are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ll's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hree s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r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up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mode</a:t>
            </a:r>
            <a:r>
              <a:rPr sz="4600" dirty="0">
                <a:latin typeface="Arial"/>
                <a:cs typeface="Arial"/>
              </a:rPr>
              <a:t>s?</a:t>
            </a:r>
            <a:endParaRPr sz="46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030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W</a:t>
            </a:r>
            <a:r>
              <a:rPr sz="4600" spc="5" dirty="0">
                <a:latin typeface="Arial"/>
                <a:cs typeface="Arial"/>
              </a:rPr>
              <a:t>ha</a:t>
            </a:r>
            <a:r>
              <a:rPr sz="4600" dirty="0">
                <a:latin typeface="Arial"/>
                <a:cs typeface="Arial"/>
              </a:rPr>
              <a:t>t are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ll's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hree run-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me</a:t>
            </a:r>
            <a:r>
              <a:rPr sz="4600" dirty="0">
                <a:latin typeface="Arial"/>
                <a:cs typeface="Arial"/>
              </a:rPr>
              <a:t> co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x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s?</a:t>
            </a:r>
            <a:endParaRPr sz="4600">
              <a:latin typeface="Arial"/>
              <a:cs typeface="Arial"/>
            </a:endParaRPr>
          </a:p>
          <a:p>
            <a:pPr marL="378460" marR="621665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do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save 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tt</a:t>
            </a:r>
            <a:r>
              <a:rPr sz="4600" dirty="0">
                <a:latin typeface="Arial"/>
                <a:cs typeface="Arial"/>
              </a:rPr>
              <a:t>ribu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ange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5" dirty="0">
                <a:latin typeface="Arial"/>
                <a:cs typeface="Arial"/>
              </a:rPr>
              <a:t>ba</a:t>
            </a:r>
            <a:r>
              <a:rPr sz="4600" dirty="0">
                <a:latin typeface="Arial"/>
                <a:cs typeface="Arial"/>
              </a:rPr>
              <a:t>ck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node</a:t>
            </a:r>
            <a:r>
              <a:rPr sz="4600" dirty="0">
                <a:latin typeface="Arial"/>
                <a:cs typeface="Arial"/>
              </a:rPr>
              <a:t> obj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?</a:t>
            </a:r>
            <a:endParaRPr sz="46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869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do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voke 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f run 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ro</a:t>
            </a:r>
            <a:r>
              <a:rPr sz="4600" spc="5" dirty="0">
                <a:latin typeface="Arial"/>
                <a:cs typeface="Arial"/>
              </a:rPr>
              <a:t>m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</a:t>
            </a:r>
            <a:r>
              <a:rPr sz="4600" spc="5" dirty="0">
                <a:latin typeface="Arial"/>
                <a:cs typeface="Arial"/>
              </a:rPr>
              <a:t>?</a:t>
            </a:r>
            <a:endParaRPr sz="46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030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wou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list </a:t>
            </a:r>
            <a:r>
              <a:rPr sz="4600" spc="5" dirty="0">
                <a:latin typeface="Arial"/>
                <a:cs typeface="Arial"/>
              </a:rPr>
              <a:t>node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ro</a:t>
            </a:r>
            <a:r>
              <a:rPr sz="4600" spc="5" dirty="0">
                <a:latin typeface="Arial"/>
                <a:cs typeface="Arial"/>
              </a:rPr>
              <a:t>m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</a:t>
            </a:r>
            <a:r>
              <a:rPr sz="4600" spc="5" dirty="0">
                <a:latin typeface="Arial"/>
                <a:cs typeface="Arial"/>
              </a:rPr>
              <a:t>?</a:t>
            </a:r>
            <a:endParaRPr sz="4600">
              <a:latin typeface="Arial"/>
              <a:cs typeface="Arial"/>
            </a:endParaRPr>
          </a:p>
          <a:p>
            <a:pPr marL="378460" marR="5080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W</a:t>
            </a:r>
            <a:r>
              <a:rPr sz="4600" spc="5" dirty="0">
                <a:latin typeface="Arial"/>
                <a:cs typeface="Arial"/>
              </a:rPr>
              <a:t>ha</a:t>
            </a:r>
            <a:r>
              <a:rPr sz="4600" dirty="0">
                <a:latin typeface="Arial"/>
                <a:cs typeface="Arial"/>
              </a:rPr>
              <a:t>t kni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command</a:t>
            </a:r>
            <a:r>
              <a:rPr sz="4600" dirty="0">
                <a:latin typeface="Arial"/>
                <a:cs typeface="Arial"/>
              </a:rPr>
              <a:t> ca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se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voke opera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on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ha</a:t>
            </a:r>
            <a:r>
              <a:rPr sz="4600" dirty="0">
                <a:latin typeface="Arial"/>
                <a:cs typeface="Arial"/>
              </a:rPr>
              <a:t>t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pe</a:t>
            </a:r>
            <a:r>
              <a:rPr sz="4600" dirty="0">
                <a:latin typeface="Arial"/>
                <a:cs typeface="Arial"/>
              </a:rPr>
              <a:t>r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rm </a:t>
            </a:r>
            <a:r>
              <a:rPr sz="4600" spc="5" dirty="0">
                <a:latin typeface="Arial"/>
                <a:cs typeface="Arial"/>
              </a:rPr>
              <a:t>on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node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ob</a:t>
            </a:r>
            <a:r>
              <a:rPr sz="4600" dirty="0">
                <a:latin typeface="Arial"/>
                <a:cs typeface="Arial"/>
              </a:rPr>
              <a:t>j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ct 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ll</a:t>
            </a:r>
            <a:r>
              <a:rPr sz="4600" spc="5" dirty="0">
                <a:latin typeface="Arial"/>
                <a:cs typeface="Arial"/>
              </a:rPr>
              <a:t>?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S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Star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52575" cy="589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up</a:t>
            </a:r>
            <a:endParaRPr sz="4800">
              <a:latin typeface="Arial"/>
              <a:cs typeface="Arial"/>
            </a:endParaRPr>
          </a:p>
          <a:p>
            <a:pPr marL="796925" marR="1563370" lvl="1" indent="-365125">
              <a:lnSpc>
                <a:spcPts val="5400"/>
              </a:lnSpc>
              <a:spcBef>
                <a:spcPts val="1365"/>
              </a:spcBef>
              <a:buClr>
                <a:srgbClr val="F38C24"/>
              </a:buClr>
              <a:buFont typeface="Arial"/>
              <a:buChar char="•"/>
              <a:tabLst>
                <a:tab pos="796925" algn="l"/>
              </a:tabLst>
            </a:pPr>
            <a:r>
              <a:rPr sz="4600" b="1" dirty="0">
                <a:latin typeface="Arial"/>
                <a:cs typeface="Arial"/>
              </a:rPr>
              <a:t>Sta</a:t>
            </a:r>
            <a:r>
              <a:rPr sz="4600" b="1" spc="-10" dirty="0">
                <a:latin typeface="Arial"/>
                <a:cs typeface="Arial"/>
              </a:rPr>
              <a:t>nd</a:t>
            </a:r>
            <a:r>
              <a:rPr sz="4600" b="1" dirty="0">
                <a:latin typeface="Arial"/>
                <a:cs typeface="Arial"/>
              </a:rPr>
              <a:t>a</a:t>
            </a:r>
            <a:r>
              <a:rPr sz="4600" b="1" spc="-10" dirty="0">
                <a:latin typeface="Arial"/>
                <a:cs typeface="Arial"/>
              </a:rPr>
              <a:t>lon</a:t>
            </a:r>
            <a:r>
              <a:rPr sz="4600" b="1" dirty="0">
                <a:latin typeface="Arial"/>
                <a:cs typeface="Arial"/>
              </a:rPr>
              <a:t>e:</a:t>
            </a:r>
            <a:r>
              <a:rPr sz="4600" b="1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cookbooks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and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emp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run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li</a:t>
            </a:r>
            <a:r>
              <a:rPr sz="4600" spc="-5" dirty="0">
                <a:latin typeface="Arial"/>
                <a:cs typeface="Arial"/>
              </a:rPr>
              <a:t>st </a:t>
            </a:r>
            <a:r>
              <a:rPr sz="4600" dirty="0">
                <a:latin typeface="Arial"/>
                <a:cs typeface="Arial"/>
              </a:rPr>
              <a:t>(de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aul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)</a:t>
            </a:r>
            <a:endParaRPr sz="4600">
              <a:latin typeface="Arial"/>
              <a:cs typeface="Arial"/>
            </a:endParaRPr>
          </a:p>
          <a:p>
            <a:pPr marL="796925" marR="5080" lvl="1" indent="-365125">
              <a:lnSpc>
                <a:spcPts val="54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796925" algn="l"/>
              </a:tabLst>
            </a:pPr>
            <a:r>
              <a:rPr sz="4600" b="1" spc="-5" dirty="0">
                <a:latin typeface="Arial"/>
                <a:cs typeface="Arial"/>
              </a:rPr>
              <a:t>S</a:t>
            </a:r>
            <a:r>
              <a:rPr sz="4600" b="1" spc="-10" dirty="0">
                <a:latin typeface="Arial"/>
                <a:cs typeface="Arial"/>
              </a:rPr>
              <a:t>olo</a:t>
            </a:r>
            <a:r>
              <a:rPr sz="4600" b="1" dirty="0">
                <a:latin typeface="Arial"/>
                <a:cs typeface="Arial"/>
              </a:rPr>
              <a:t>:</a:t>
            </a:r>
            <a:r>
              <a:rPr sz="4600" b="1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10" dirty="0">
                <a:latin typeface="Arial"/>
                <a:cs typeface="Arial"/>
              </a:rPr>
              <a:t>tt</a:t>
            </a:r>
            <a:r>
              <a:rPr sz="4600" dirty="0">
                <a:latin typeface="Arial"/>
                <a:cs typeface="Arial"/>
              </a:rPr>
              <a:t>emp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ct </a:t>
            </a:r>
            <a:r>
              <a:rPr sz="4600" dirty="0">
                <a:latin typeface="Arial"/>
                <a:cs typeface="Arial"/>
              </a:rPr>
              <a:t>as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-solo</a:t>
            </a:r>
            <a:r>
              <a:rPr sz="4600" spc="-5" dirty="0">
                <a:latin typeface="Arial"/>
                <a:cs typeface="Arial"/>
              </a:rPr>
              <a:t>, </a:t>
            </a:r>
            <a:r>
              <a:rPr sz="4600" dirty="0">
                <a:latin typeface="Arial"/>
                <a:cs typeface="Arial"/>
              </a:rPr>
              <a:t>using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solo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con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ig and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JS</a:t>
            </a:r>
            <a:r>
              <a:rPr sz="4600" spc="-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10" dirty="0">
                <a:latin typeface="Arial"/>
                <a:cs typeface="Arial"/>
              </a:rPr>
              <a:t>tt</a:t>
            </a:r>
            <a:r>
              <a:rPr sz="4600" dirty="0">
                <a:latin typeface="Arial"/>
                <a:cs typeface="Arial"/>
              </a:rPr>
              <a:t>ribu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s. </a:t>
            </a:r>
            <a:r>
              <a:rPr sz="4600" dirty="0">
                <a:latin typeface="Arial"/>
                <a:cs typeface="Arial"/>
              </a:rPr>
              <a:t>(-s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--solo)</a:t>
            </a:r>
            <a:endParaRPr sz="4600">
              <a:latin typeface="Arial"/>
              <a:cs typeface="Arial"/>
            </a:endParaRPr>
          </a:p>
          <a:p>
            <a:pPr marL="796925" marR="198755" lvl="1" indent="-365125">
              <a:lnSpc>
                <a:spcPts val="54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796925" algn="l"/>
              </a:tabLst>
            </a:pPr>
            <a:r>
              <a:rPr sz="4600" b="1" dirty="0">
                <a:latin typeface="Arial"/>
                <a:cs typeface="Arial"/>
              </a:rPr>
              <a:t>C</a:t>
            </a:r>
            <a:r>
              <a:rPr sz="4600" b="1" spc="-10" dirty="0">
                <a:latin typeface="Arial"/>
                <a:cs typeface="Arial"/>
              </a:rPr>
              <a:t>li</a:t>
            </a:r>
            <a:r>
              <a:rPr sz="4600" b="1" dirty="0">
                <a:latin typeface="Arial"/>
                <a:cs typeface="Arial"/>
              </a:rPr>
              <a:t>e</a:t>
            </a:r>
            <a:r>
              <a:rPr sz="4600" b="1" spc="-10" dirty="0">
                <a:latin typeface="Arial"/>
                <a:cs typeface="Arial"/>
              </a:rPr>
              <a:t>n</a:t>
            </a:r>
            <a:r>
              <a:rPr sz="4600" b="1" dirty="0">
                <a:latin typeface="Arial"/>
                <a:cs typeface="Arial"/>
              </a:rPr>
              <a:t>t:</a:t>
            </a:r>
            <a:r>
              <a:rPr sz="4600" b="1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con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c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-5" dirty="0">
                <a:latin typeface="Arial"/>
                <a:cs typeface="Arial"/>
              </a:rPr>
              <a:t>f </a:t>
            </a:r>
            <a:r>
              <a:rPr sz="4600" dirty="0">
                <a:latin typeface="Arial"/>
                <a:cs typeface="Arial"/>
              </a:rPr>
              <a:t>server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node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obje</a:t>
            </a:r>
            <a:r>
              <a:rPr sz="4600" spc="-5" dirty="0">
                <a:latin typeface="Arial"/>
                <a:cs typeface="Arial"/>
              </a:rPr>
              <a:t>c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spc="-5" dirty="0">
                <a:latin typeface="Arial"/>
                <a:cs typeface="Arial"/>
              </a:rPr>
              <a:t>, </a:t>
            </a:r>
            <a:r>
              <a:rPr sz="4600" dirty="0">
                <a:latin typeface="Arial"/>
                <a:cs typeface="Arial"/>
              </a:rPr>
              <a:t>re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rieving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cookbooks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and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using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speci</a:t>
            </a:r>
            <a:r>
              <a:rPr sz="4600" spc="-10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ied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run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li</a:t>
            </a:r>
            <a:r>
              <a:rPr sz="4600" spc="-5" dirty="0">
                <a:latin typeface="Arial"/>
                <a:cs typeface="Arial"/>
              </a:rPr>
              <a:t>st </a:t>
            </a:r>
            <a:r>
              <a:rPr sz="4600" dirty="0">
                <a:latin typeface="Arial"/>
                <a:cs typeface="Arial"/>
              </a:rPr>
              <a:t>(-z 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--clien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spc="-5" dirty="0">
                <a:latin typeface="Arial"/>
                <a:cs typeface="Arial"/>
              </a:rPr>
              <a:t>).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chef-shel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-z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143"/>
          </a:xfrm>
          <a:prstGeom prst="rect">
            <a:avLst/>
          </a:prstGeom>
        </p:spPr>
        <p:txBody>
          <a:bodyPr vert="horz" wrap="square" lIns="0" tIns="482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800" spc="25" dirty="0"/>
              <a:t>Ex</a:t>
            </a:r>
            <a:r>
              <a:rPr sz="6800" spc="20" dirty="0"/>
              <a:t>e</a:t>
            </a:r>
            <a:r>
              <a:rPr sz="6800" spc="15" dirty="0"/>
              <a:t>r</a:t>
            </a:r>
            <a:r>
              <a:rPr sz="6800" spc="20" dirty="0"/>
              <a:t>c</a:t>
            </a:r>
            <a:r>
              <a:rPr sz="6800" spc="5" dirty="0"/>
              <a:t>i</a:t>
            </a:r>
            <a:r>
              <a:rPr sz="6800" spc="20" dirty="0"/>
              <a:t>se</a:t>
            </a:r>
            <a:r>
              <a:rPr sz="6800" spc="10" dirty="0"/>
              <a:t>:</a:t>
            </a:r>
            <a:r>
              <a:rPr sz="6800" spc="5" dirty="0"/>
              <a:t> </a:t>
            </a:r>
            <a:r>
              <a:rPr sz="6800" spc="20" dirty="0"/>
              <a:t>Sta</a:t>
            </a:r>
            <a:r>
              <a:rPr sz="6800" spc="15" dirty="0"/>
              <a:t>r</a:t>
            </a:r>
            <a:r>
              <a:rPr sz="6800" spc="10" dirty="0"/>
              <a:t>t</a:t>
            </a:r>
            <a:r>
              <a:rPr sz="6800" spc="5" dirty="0"/>
              <a:t> </a:t>
            </a:r>
            <a:r>
              <a:rPr sz="6800" spc="10" dirty="0"/>
              <a:t>t</a:t>
            </a:r>
            <a:r>
              <a:rPr sz="6800" spc="15" dirty="0"/>
              <a:t>h</a:t>
            </a:r>
            <a:r>
              <a:rPr sz="6800" spc="20" dirty="0"/>
              <a:t>e</a:t>
            </a:r>
            <a:r>
              <a:rPr sz="6800" spc="10" dirty="0"/>
              <a:t> </a:t>
            </a:r>
            <a:r>
              <a:rPr sz="6800" spc="20" dirty="0"/>
              <a:t>c</a:t>
            </a:r>
            <a:r>
              <a:rPr sz="6800" spc="15" dirty="0"/>
              <a:t>h</a:t>
            </a:r>
            <a:r>
              <a:rPr sz="6800" spc="20" dirty="0"/>
              <a:t>e</a:t>
            </a:r>
            <a:r>
              <a:rPr sz="6800" spc="15" dirty="0"/>
              <a:t>f-sh</a:t>
            </a:r>
            <a:r>
              <a:rPr sz="6800" spc="20" dirty="0"/>
              <a:t>e</a:t>
            </a:r>
            <a:r>
              <a:rPr sz="6800" spc="5" dirty="0"/>
              <a:t>l</a:t>
            </a:r>
            <a:r>
              <a:rPr sz="6800" spc="10" dirty="0"/>
              <a:t>l</a:t>
            </a:r>
            <a:r>
              <a:rPr sz="6800" spc="5" dirty="0"/>
              <a:t> </a:t>
            </a:r>
            <a:r>
              <a:rPr sz="6800" spc="30" dirty="0"/>
              <a:t>R</a:t>
            </a:r>
            <a:r>
              <a:rPr sz="6800" spc="25" dirty="0"/>
              <a:t>EPL</a:t>
            </a:r>
            <a:endParaRPr sz="6800"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175000"/>
            <a:ext cx="14655800" cy="5689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1959" marR="10083165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loadin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/etc/chef/client.rb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Sessio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type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client</a:t>
            </a:r>
            <a:endParaRPr sz="1250">
              <a:latin typeface="Courier New"/>
              <a:cs typeface="Courier New"/>
            </a:endParaRPr>
          </a:p>
          <a:p>
            <a:pPr marL="441959" marR="328295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Loading.....resolvin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"chef-client"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"users",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sz="125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..Synchronizin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g Cookbooks: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250">
              <a:latin typeface="Courier New"/>
              <a:cs typeface="Courier New"/>
            </a:endParaRPr>
          </a:p>
          <a:p>
            <a:pPr marL="831850" indent="-194945">
              <a:lnSpc>
                <a:spcPct val="100000"/>
              </a:lnSpc>
              <a:spcBef>
                <a:spcPts val="100"/>
              </a:spcBef>
              <a:buChar char="-"/>
              <a:tabLst>
                <a:tab pos="832485" algn="l"/>
              </a:tabLst>
            </a:pP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250">
              <a:latin typeface="Courier New"/>
              <a:cs typeface="Courier New"/>
            </a:endParaRPr>
          </a:p>
          <a:p>
            <a:pPr marL="441959" marR="1401445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./opt/chef/embedded/lib/ruby/gems/1.9.1/gems/ohai-7.0.4/lib/ohai/plugins/linux/network.rb:49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warning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alread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initialize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constant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IPROUTE_INT_REGEX</a:t>
            </a:r>
            <a:endParaRPr sz="125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........[2014-05-14T06:27:24-04:00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WARN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Clonin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resourc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attribute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apache_vhost[lions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prio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resourc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e (CHEF-3694)</a:t>
            </a:r>
            <a:endParaRPr sz="1250">
              <a:latin typeface="Courier New"/>
              <a:cs typeface="Courier New"/>
            </a:endParaRPr>
          </a:p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[2014-05-14T06:27:24-04:00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WARN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Previou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/var/chef/cache/cookbooks/apache/recipes/default.rb:27:i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2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`from_file'</a:t>
            </a:r>
            <a:endParaRPr sz="1250">
              <a:latin typeface="Courier New"/>
              <a:cs typeface="Courier New"/>
            </a:endParaRPr>
          </a:p>
          <a:p>
            <a:pPr marL="441959" marR="328295">
              <a:lnSpc>
                <a:spcPct val="106700"/>
              </a:lnSpc>
              <a:tabLst>
                <a:tab pos="4636135" algn="l"/>
              </a:tabLst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[2014-05-14T06:27:24-04:00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WARN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Curren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/var/chef/cache/cookbooks/apache/recipes/default.rb:42:i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2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n from_file' done.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539115" indent="-97790">
              <a:lnSpc>
                <a:spcPct val="1000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e chef-shell.</a:t>
            </a:r>
            <a:endParaRPr sz="1250">
              <a:latin typeface="Courier New"/>
              <a:cs typeface="Courier New"/>
            </a:endParaRPr>
          </a:p>
          <a:p>
            <a:pPr marL="539115" marR="11449050">
              <a:lnSpc>
                <a:spcPct val="106700"/>
              </a:lnSpc>
            </a:pP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250" spc="10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: 11.12.4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http://www.opscode.com/chef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http://docs.chef.io/</a:t>
            </a:r>
            <a:endParaRPr sz="1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help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04900" y="3883659"/>
            <a:ext cx="11732260" cy="114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chef-shel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Help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================================================================================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963035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Comman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| Description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================================================================================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082675" y="5041900"/>
          <a:ext cx="11044478" cy="325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17"/>
                <a:gridCol w="3438467"/>
                <a:gridCol w="512399"/>
                <a:gridCol w="6839195"/>
              </a:tblGrid>
              <a:tr h="2908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help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thi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hel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message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version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informatio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abou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recipe_mode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switc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recip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mode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attributes_mode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switc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attribute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mode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run_chef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usin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curren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recipe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objec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contro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pause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chef_run.resume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resum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chef_run.step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onl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nex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resource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chef_run.skip_back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bac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list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chef_run.skip_forward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forwar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ru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list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reset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reset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curren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9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recipe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help(:nodes)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</a:t>
            </a:r>
            <a:r>
              <a:rPr spc="-5" dirty="0"/>
              <a:t>p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Command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nodes</a:t>
            </a:r>
            <a:endParaRPr sz="190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================================================================================</a:t>
            </a:r>
            <a:endParaRPr sz="190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SUMMAR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Y ##</a:t>
            </a:r>
            <a:endParaRPr sz="1900" dirty="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+nodes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Allow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quer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informatio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abou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nodes.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LIS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##</a:t>
            </a:r>
            <a:endParaRPr sz="1900" dirty="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lis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usin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+all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+list+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8237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nodes.al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#=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[&lt;Chef::Node...&gt;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&lt;Chef::Node...&gt;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...]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596900" marR="246507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limi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informatio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returne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eac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h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a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cod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bloc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+all+ subcommand: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8237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nodes.al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 {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|node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node.nam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}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#=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[NODE1_NAME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NODE2_NAME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...]</a:t>
            </a:r>
            <a:endParaRPr sz="19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node['fqdn']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5500" y="723900"/>
            <a:ext cx="14554200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7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5" dirty="0"/>
              <a:t>Exe</a:t>
            </a:r>
            <a:r>
              <a:rPr sz="4000" spc="10" dirty="0"/>
              <a:t>r</a:t>
            </a:r>
            <a:r>
              <a:rPr sz="4000" spc="15" dirty="0"/>
              <a:t>c</a:t>
            </a:r>
            <a:r>
              <a:rPr sz="4000" dirty="0"/>
              <a:t>i</a:t>
            </a:r>
            <a:r>
              <a:rPr sz="4000" spc="15" dirty="0"/>
              <a:t>se</a:t>
            </a:r>
            <a:r>
              <a:rPr sz="4000" spc="10" dirty="0"/>
              <a:t>:</a:t>
            </a:r>
            <a:r>
              <a:rPr sz="4000" spc="5" dirty="0"/>
              <a:t> </a:t>
            </a:r>
            <a:r>
              <a:rPr sz="4000" spc="10" dirty="0"/>
              <a:t>Loo</a:t>
            </a:r>
            <a:r>
              <a:rPr sz="4000" spc="15" dirty="0"/>
              <a:t>k</a:t>
            </a:r>
            <a:r>
              <a:rPr sz="4000" spc="5" dirty="0"/>
              <a:t> </a:t>
            </a:r>
            <a:r>
              <a:rPr sz="4000" spc="15" dirty="0"/>
              <a:t>a</a:t>
            </a:r>
            <a:r>
              <a:rPr sz="4000" spc="10" dirty="0"/>
              <a:t>t</a:t>
            </a:r>
            <a:r>
              <a:rPr sz="4000" spc="5" dirty="0"/>
              <a:t> </a:t>
            </a:r>
            <a:r>
              <a:rPr sz="4000" spc="10" dirty="0"/>
              <a:t>th</a:t>
            </a:r>
            <a:r>
              <a:rPr sz="4000" spc="15" dirty="0"/>
              <a:t>e</a:t>
            </a:r>
            <a:r>
              <a:rPr sz="4000" spc="5" dirty="0"/>
              <a:t> </a:t>
            </a:r>
            <a:r>
              <a:rPr sz="4000" spc="15" dirty="0"/>
              <a:t>c</a:t>
            </a:r>
            <a:r>
              <a:rPr sz="4000" spc="10" dirty="0"/>
              <a:t>o</a:t>
            </a:r>
            <a:r>
              <a:rPr sz="4000" spc="25" dirty="0"/>
              <a:t>m</a:t>
            </a:r>
            <a:r>
              <a:rPr sz="4000" spc="10" dirty="0"/>
              <a:t>p</a:t>
            </a:r>
            <a:r>
              <a:rPr sz="4000" spc="15" dirty="0"/>
              <a:t>a</a:t>
            </a:r>
            <a:r>
              <a:rPr sz="4000" spc="10" dirty="0"/>
              <a:t>n</a:t>
            </a:r>
            <a:r>
              <a:rPr sz="4000" spc="15" dirty="0"/>
              <a:t>y</a:t>
            </a:r>
            <a:r>
              <a:rPr sz="4000" spc="5" dirty="0"/>
              <a:t> </a:t>
            </a:r>
            <a:r>
              <a:rPr sz="4000" spc="15" dirty="0"/>
              <a:t>a</a:t>
            </a:r>
            <a:r>
              <a:rPr sz="4000" spc="10" dirty="0"/>
              <a:t>ttr</a:t>
            </a:r>
            <a:r>
              <a:rPr sz="4000" dirty="0"/>
              <a:t>i</a:t>
            </a:r>
            <a:r>
              <a:rPr sz="4000" spc="10" dirty="0"/>
              <a:t>bute</a:t>
            </a:r>
            <a:r>
              <a:rPr sz="4000" spc="5" dirty="0"/>
              <a:t> </a:t>
            </a:r>
            <a:r>
              <a:rPr sz="4000" spc="10" dirty="0"/>
              <a:t>for</a:t>
            </a:r>
            <a:r>
              <a:rPr sz="4000" spc="5" dirty="0"/>
              <a:t> </a:t>
            </a:r>
            <a:r>
              <a:rPr sz="4000" spc="10" dirty="0"/>
              <a:t>th</a:t>
            </a:r>
            <a:r>
              <a:rPr sz="4000" spc="15" dirty="0"/>
              <a:t>e</a:t>
            </a:r>
            <a:r>
              <a:rPr sz="4000" spc="5" dirty="0"/>
              <a:t> </a:t>
            </a:r>
            <a:r>
              <a:rPr sz="4000" spc="10" dirty="0"/>
              <a:t>nod</a:t>
            </a:r>
            <a:r>
              <a:rPr sz="4000" spc="15" dirty="0"/>
              <a:t>e</a:t>
            </a:r>
            <a:r>
              <a:rPr sz="4000" spc="5" dirty="0"/>
              <a:t> </a:t>
            </a:r>
            <a:r>
              <a:rPr sz="4000" spc="10" dirty="0"/>
              <a:t>ob</a:t>
            </a:r>
            <a:r>
              <a:rPr sz="4000" dirty="0"/>
              <a:t>j</a:t>
            </a:r>
            <a:r>
              <a:rPr sz="4000" spc="15" dirty="0"/>
              <a:t>ec</a:t>
            </a:r>
            <a:r>
              <a:rPr sz="4000" spc="10" dirty="0"/>
              <a:t>t</a:t>
            </a:r>
            <a:endParaRPr sz="400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584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"centos63.example.com"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attributes_mode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0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h</a:t>
            </a:r>
            <a:r>
              <a:rPr sz="3500" spc="15" dirty="0"/>
              <a:t>a</a:t>
            </a:r>
            <a:r>
              <a:rPr sz="3500" spc="10" dirty="0"/>
              <a:t>ng</a:t>
            </a:r>
            <a:r>
              <a:rPr sz="3500" spc="15" dirty="0"/>
              <a:t>e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c</a:t>
            </a:r>
            <a:r>
              <a:rPr sz="3500" spc="10" dirty="0"/>
              <a:t>onte</a:t>
            </a:r>
            <a:r>
              <a:rPr sz="3500" spc="15" dirty="0"/>
              <a:t>x</a:t>
            </a:r>
            <a:r>
              <a:rPr sz="3500" spc="5" dirty="0"/>
              <a:t>t </a:t>
            </a:r>
            <a:r>
              <a:rPr sz="3500" spc="15" dirty="0"/>
              <a:t>y</a:t>
            </a:r>
            <a:r>
              <a:rPr sz="3500" spc="10" dirty="0"/>
              <a:t>o</a:t>
            </a:r>
            <a:r>
              <a:rPr sz="3500" spc="15" dirty="0"/>
              <a:t>u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r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dirty="0"/>
              <a:t>i</a:t>
            </a:r>
            <a:r>
              <a:rPr sz="3500" spc="15" dirty="0"/>
              <a:t>n</a:t>
            </a:r>
            <a:r>
              <a:rPr sz="3500" spc="5" dirty="0"/>
              <a:t> </a:t>
            </a:r>
            <a:r>
              <a:rPr sz="3500" spc="10" dirty="0"/>
              <a:t>to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a</a:t>
            </a:r>
            <a:r>
              <a:rPr sz="3500" spc="5" dirty="0"/>
              <a:t>t </a:t>
            </a:r>
            <a:r>
              <a:rPr sz="3500" spc="10" dirty="0"/>
              <a:t>o</a:t>
            </a:r>
            <a:r>
              <a:rPr sz="3500" spc="5" dirty="0"/>
              <a:t>f </a:t>
            </a:r>
            <a:r>
              <a:rPr sz="3500" spc="15" dirty="0"/>
              <a:t>a</a:t>
            </a:r>
            <a:r>
              <a:rPr sz="3500" spc="5" dirty="0"/>
              <a:t> </a:t>
            </a:r>
            <a:r>
              <a:rPr sz="3500" spc="15" dirty="0"/>
              <a:t>c</a:t>
            </a:r>
            <a:r>
              <a:rPr sz="3500" spc="10" dirty="0"/>
              <a:t>oo</a:t>
            </a:r>
            <a:r>
              <a:rPr sz="3500" spc="15" dirty="0"/>
              <a:t>k</a:t>
            </a:r>
            <a:r>
              <a:rPr sz="3500" spc="10" dirty="0"/>
              <a:t>boo</a:t>
            </a:r>
            <a:r>
              <a:rPr sz="3500" spc="15" dirty="0"/>
              <a:t>k</a:t>
            </a:r>
            <a:r>
              <a:rPr sz="3500" spc="10" dirty="0"/>
              <a:t> attr</a:t>
            </a:r>
            <a:r>
              <a:rPr sz="3500" dirty="0"/>
              <a:t>i</a:t>
            </a:r>
            <a:r>
              <a:rPr sz="3500" spc="10" dirty="0"/>
              <a:t>bute</a:t>
            </a:r>
            <a:r>
              <a:rPr sz="3500" spc="5" dirty="0"/>
              <a:t> f</a:t>
            </a:r>
            <a:r>
              <a:rPr sz="3500" dirty="0"/>
              <a:t>il</a:t>
            </a:r>
            <a:r>
              <a:rPr sz="3500" spc="15" dirty="0"/>
              <a:t>e</a:t>
            </a:r>
            <a:endParaRPr sz="3500"/>
          </a:p>
        </p:txBody>
      </p:sp>
      <p:sp>
        <p:nvSpPr>
          <p:cNvPr id="42" name="object 4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chef:attribute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s &gt;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2036</Words>
  <Application>Microsoft Office PowerPoint</Application>
  <PresentationFormat>Custom</PresentationFormat>
  <Paragraphs>290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Times New Roman</vt:lpstr>
      <vt:lpstr>Office Theme</vt:lpstr>
      <vt:lpstr>DELETE This module chef-shell - The Chef Debugger</vt:lpstr>
      <vt:lpstr>Lesson Objectives</vt:lpstr>
      <vt:lpstr>Chef Shell</vt:lpstr>
      <vt:lpstr>Chef Shell Startup</vt:lpstr>
      <vt:lpstr>Exercise: Start the chef-shell REPL</vt:lpstr>
      <vt:lpstr>Exercise: Get help</vt:lpstr>
      <vt:lpstr>Exercise: Get help</vt:lpstr>
      <vt:lpstr>Exercise: Look at the company attribute for the node object</vt:lpstr>
      <vt:lpstr>Exercise: Change the context you are in to that of a cookbook attribute file</vt:lpstr>
      <vt:lpstr>Exercise: Add a normal attribute</vt:lpstr>
      <vt:lpstr>Exercise: Add a normal attribute</vt:lpstr>
      <vt:lpstr>Exercise: Search for new default attribute</vt:lpstr>
      <vt:lpstr>Exercise: Save node state</vt:lpstr>
      <vt:lpstr>Exercise: Search for new default attribute</vt:lpstr>
      <vt:lpstr>Exercise: Display all node attributes</vt:lpstr>
      <vt:lpstr>Exercise: Switch to recipe context</vt:lpstr>
      <vt:lpstr>Exercise: Use a package resource</vt:lpstr>
      <vt:lpstr>Exercise: Run Chef</vt:lpstr>
      <vt:lpstr>Exercise: Examine the resources it created</vt:lpstr>
      <vt:lpstr>Exercise: Grab a single resource</vt:lpstr>
      <vt:lpstr>Exercise: Show the resource *as you would write it if you were very, very verbose*</vt:lpstr>
      <vt:lpstr>Exercise: Exit to the main context</vt:lpstr>
      <vt:lpstr>Exercise: reset</vt:lpstr>
      <vt:lpstr>Exercise: List all the nodes</vt:lpstr>
      <vt:lpstr>Exercise: Print all the node names and their environment</vt:lpstr>
      <vt:lpstr>Exercise: From your workstation, use knife to do the same thing</vt:lpstr>
      <vt:lpstr>Exercise: Check it from search ...</vt:lpstr>
      <vt:lpstr>Exercise: Check it from chef-shell</vt:lpstr>
      <vt:lpstr>Best Practice: Be Careful</vt:lpstr>
      <vt:lpstr>Exercise: Change our environment back to '_default'</vt:lpstr>
      <vt:lpstr>Exercise: knife raw to confirm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23</cp:revision>
  <dcterms:created xsi:type="dcterms:W3CDTF">2015-06-04T12:17:04Z</dcterms:created>
  <dcterms:modified xsi:type="dcterms:W3CDTF">2015-07-01T15:27:46Z</dcterms:modified>
</cp:coreProperties>
</file>