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29" r:id="rId34"/>
    <p:sldId id="539" r:id="rId35"/>
    <p:sldId id="531" r:id="rId36"/>
    <p:sldId id="532" r:id="rId37"/>
    <p:sldId id="533" r:id="rId38"/>
    <p:sldId id="534" r:id="rId39"/>
    <p:sldId id="535" r:id="rId40"/>
    <p:sldId id="540" r:id="rId41"/>
    <p:sldId id="537" r:id="rId4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3046" autoAdjust="0"/>
  </p:normalViewPr>
  <p:slideViewPr>
    <p:cSldViewPr>
      <p:cViewPr varScale="1">
        <p:scale>
          <a:sx n="36" d="100"/>
          <a:sy n="36" d="100"/>
        </p:scale>
        <p:origin x="3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handl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/core/1.9.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toolbox.com/categories/e_mail" TargetMode="External"/><Relationship Id="rId5" Type="http://schemas.openxmlformats.org/officeDocument/2006/relationships/hyperlink" Target="https://www.rubygems.org/" TargetMode="External"/><Relationship Id="rId4" Type="http://schemas.openxmlformats.org/officeDocument/2006/relationships/hyperlink" Target="http://www.rubydoc.info/stdli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u@somewhere.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2" Type="http://schemas.openxmlformats.org/officeDocument/2006/relationships/hyperlink" Target="http://ampledata.org/splunk_storm_chef_handler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f/chef-repor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 smtClean="0">
                <a:latin typeface="Arial"/>
                <a:cs typeface="Arial"/>
              </a:rPr>
              <a:t>ru</a:t>
            </a:r>
            <a:r>
              <a:rPr sz="4450" dirty="0" smtClean="0">
                <a:latin typeface="Arial"/>
                <a:cs typeface="Arial"/>
              </a:rPr>
              <a:t>n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 dirty="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 smtClean="0">
                <a:latin typeface="Arial"/>
                <a:cs typeface="Arial"/>
              </a:rPr>
              <a:t>one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9" name="object 40"/>
          <p:cNvSpPr txBox="1"/>
          <p:nvPr/>
        </p:nvSpPr>
        <p:spPr>
          <a:xfrm>
            <a:off x="508000" y="1752600"/>
            <a:ext cx="15283769" cy="134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</a:t>
            </a:r>
            <a:r>
              <a:rPr lang="en-US" sz="3800" dirty="0">
                <a:latin typeface="Arial"/>
                <a:cs typeface="Arial"/>
              </a:rPr>
              <a:t>look at Ruby's Standard </a:t>
            </a:r>
            <a:r>
              <a:rPr lang="en-US" sz="3800" dirty="0" smtClean="0">
                <a:latin typeface="Arial"/>
                <a:cs typeface="Arial"/>
              </a:rPr>
              <a:t>Library - 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3800" strike="sngStrike" dirty="0">
                <a:latin typeface="Arial"/>
                <a:cs typeface="Arial"/>
                <a:hlinkClick r:id="rId3"/>
              </a:rPr>
              <a:t>://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www.rubydoc.info/stdlib/core/1.9.3</a:t>
            </a:r>
            <a:r>
              <a:rPr lang="en-US" sz="3800" dirty="0" smtClean="0">
                <a:latin typeface="Arial"/>
                <a:cs typeface="Arial"/>
              </a:rPr>
              <a:t> - 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>
                <a:latin typeface="Arial"/>
                <a:cs typeface="Arial"/>
              </a:rPr>
              <a:t>O</a:t>
            </a:r>
            <a:r>
              <a:rPr lang="en-US" sz="3800" dirty="0" smtClean="0">
                <a:latin typeface="Arial"/>
                <a:cs typeface="Arial"/>
              </a:rPr>
              <a:t>r we could </a:t>
            </a:r>
            <a:r>
              <a:rPr lang="en-US" sz="3800" dirty="0">
                <a:latin typeface="Arial"/>
                <a:cs typeface="Arial"/>
              </a:rPr>
              <a:t>look </a:t>
            </a:r>
            <a:r>
              <a:rPr lang="en-US" sz="3800" dirty="0" smtClean="0">
                <a:latin typeface="Arial"/>
                <a:cs typeface="Arial"/>
              </a:rPr>
              <a:t>at Ruby's </a:t>
            </a:r>
            <a:r>
              <a:rPr lang="en-US" sz="3800" dirty="0">
                <a:latin typeface="Arial"/>
                <a:cs typeface="Arial"/>
              </a:rPr>
              <a:t>Extended </a:t>
            </a:r>
            <a:r>
              <a:rPr lang="en-US" sz="3800" dirty="0" smtClean="0">
                <a:latin typeface="Arial"/>
                <a:cs typeface="Arial"/>
              </a:rPr>
              <a:t>Library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4"/>
              </a:rPr>
              <a:t>http://</a:t>
            </a:r>
            <a:r>
              <a:rPr lang="en-US" sz="3800" strike="sngStrike" dirty="0" smtClean="0">
                <a:latin typeface="Arial"/>
                <a:cs typeface="Arial"/>
                <a:hlinkClick r:id="rId4"/>
              </a:rPr>
              <a:t>www.rubydoc.info/stdlib</a:t>
            </a:r>
            <a:r>
              <a:rPr lang="en-US" sz="3800" dirty="0" smtClean="0">
                <a:latin typeface="Arial"/>
                <a:cs typeface="Arial"/>
              </a:rPr>
              <a:t> - but we won't find it there</a:t>
            </a: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look </a:t>
            </a:r>
            <a:r>
              <a:rPr lang="en-US" sz="3800" dirty="0">
                <a:latin typeface="Arial"/>
                <a:cs typeface="Arial"/>
              </a:rPr>
              <a:t>at Ruby </a:t>
            </a:r>
            <a:r>
              <a:rPr lang="en-US" sz="3800" dirty="0" smtClean="0">
                <a:latin typeface="Arial"/>
                <a:cs typeface="Arial"/>
              </a:rPr>
              <a:t>gems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5"/>
              </a:rPr>
              <a:t>https://www.rubygems.org</a:t>
            </a:r>
            <a:r>
              <a:rPr lang="en-US" sz="3800" strike="sngStrike" dirty="0" smtClean="0">
                <a:latin typeface="Arial"/>
                <a:cs typeface="Arial"/>
                <a:hlinkClick r:id="rId5"/>
              </a:rPr>
              <a:t>/</a:t>
            </a:r>
            <a:r>
              <a:rPr lang="en-US" sz="3800" dirty="0" smtClean="0">
                <a:latin typeface="Arial"/>
                <a:cs typeface="Arial"/>
              </a:rPr>
              <a:t> - to no avail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This will do it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dirty="0">
                <a:latin typeface="Arial"/>
                <a:cs typeface="Arial"/>
                <a:hlinkClick r:id="rId6"/>
              </a:rPr>
              <a:t>https://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www.ruby-toolbox.com/categories/e_mail</a:t>
            </a: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- </a:t>
            </a:r>
            <a:r>
              <a:rPr lang="en-US" sz="4000" dirty="0">
                <a:latin typeface="Arial"/>
                <a:cs typeface="Arial"/>
              </a:rPr>
              <a:t>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581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5020"/>
              </a:lnSpc>
            </a:pPr>
            <a:r>
              <a:rPr sz="4200" spc="-5" dirty="0">
                <a:latin typeface="Courier New"/>
                <a:cs typeface="Courier New"/>
              </a:rPr>
              <a:t>chef_ge</a:t>
            </a:r>
            <a:r>
              <a:rPr sz="4200" dirty="0">
                <a:latin typeface="Courier New"/>
                <a:cs typeface="Courier New"/>
              </a:rPr>
              <a:t>m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"pony" </a:t>
            </a: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200" dirty="0">
              <a:latin typeface="Courier New"/>
              <a:cs typeface="Courier New"/>
            </a:endParaRPr>
          </a:p>
          <a:p>
            <a:pPr marL="830580">
              <a:lnSpc>
                <a:spcPts val="5000"/>
              </a:lnSpc>
            </a:pPr>
            <a:r>
              <a:rPr sz="4200" spc="-5" dirty="0">
                <a:latin typeface="Courier New"/>
                <a:cs typeface="Courier New"/>
              </a:rPr>
              <a:t>actio</a:t>
            </a:r>
            <a:r>
              <a:rPr sz="4200" dirty="0">
                <a:latin typeface="Courier New"/>
                <a:cs typeface="Courier New"/>
              </a:rPr>
              <a:t>n </a:t>
            </a:r>
            <a:r>
              <a:rPr sz="42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200" dirty="0">
              <a:latin typeface="Courier New"/>
              <a:cs typeface="Courier New"/>
            </a:endParaRPr>
          </a:p>
          <a:p>
            <a:pPr marL="190500">
              <a:lnSpc>
                <a:spcPts val="5020"/>
              </a:lnSpc>
            </a:pPr>
            <a:r>
              <a:rPr sz="4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include_recip</a:t>
            </a:r>
            <a:r>
              <a:rPr sz="4200" dirty="0">
                <a:latin typeface="Courier New"/>
                <a:cs typeface="Courier New"/>
              </a:rPr>
              <a:t>e</a:t>
            </a:r>
            <a:r>
              <a:rPr sz="4200" spc="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C8352B"/>
                </a:solidFill>
                <a:latin typeface="Courier New"/>
                <a:cs typeface="Courier New"/>
              </a:rPr>
              <a:t>"chef_handler"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8" y="1831462"/>
            <a:ext cx="12788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6B6B6B"/>
              </a:solidFill>
              <a:latin typeface="Courier"/>
            </a:endParaRPr>
          </a:p>
          <a:p>
            <a:endParaRPr lang="en-US" dirty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chef_gem "pony" do</a:t>
            </a:r>
          </a:p>
          <a:p>
            <a:r>
              <a:rPr lang="en-US" sz="2400" dirty="0">
                <a:solidFill>
                  <a:srgbClr val="6B6B6B"/>
                </a:solidFill>
                <a:latin typeface="Courier"/>
              </a:rPr>
              <a:t> </a:t>
            </a:r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 action :install</a:t>
            </a: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end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</a:rPr>
              <a:t> include_recipe "chef_handler"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cookbook_file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'chef_handler'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'handler_path'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/email_handler.rb"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"handlers/email_handler.rb"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owner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group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mode 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"0644"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dirty="0" smtClean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4" name="object 66"/>
          <p:cNvSpPr/>
          <p:nvPr/>
        </p:nvSpPr>
        <p:spPr>
          <a:xfrm>
            <a:off x="869950" y="4953000"/>
            <a:ext cx="14592300" cy="25146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699" y="1816100"/>
            <a:ext cx="14342011" cy="572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100" dirty="0" err="1" smtClean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 err="1" smtClean="0">
                <a:latin typeface="Courier New"/>
                <a:cs typeface="Courier New"/>
              </a:rPr>
              <a:t>email_handler</a:t>
            </a:r>
            <a:r>
              <a:rPr sz="3100" dirty="0" smtClean="0">
                <a:latin typeface="Courier New"/>
                <a:cs typeface="Courier New"/>
              </a:rPr>
              <a:t>/recipes/default.rb</a:t>
            </a: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cookbook_fil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node['chef_handler']['handler_path'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/email_handler.rb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" </a:t>
            </a: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378460" marR="7464425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sourc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"handlers/email_handler.rb"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owne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r "root"</a:t>
            </a:r>
            <a:endParaRPr sz="2400" dirty="0">
              <a:latin typeface="Courier New"/>
              <a:cs typeface="Courier New"/>
            </a:endParaRPr>
          </a:p>
          <a:p>
            <a:pPr marL="378460" marR="11488420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grou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p "root" </a:t>
            </a:r>
            <a:r>
              <a:rPr sz="2400" spc="-5" dirty="0">
                <a:solidFill>
                  <a:srgbClr val="5D5D5D"/>
                </a:solidFill>
                <a:latin typeface="Courier New"/>
                <a:cs typeface="Courier New"/>
              </a:rPr>
              <a:t>mod</a:t>
            </a:r>
            <a:r>
              <a:rPr sz="2400" dirty="0">
                <a:solidFill>
                  <a:srgbClr val="5D5D5D"/>
                </a:solidFill>
                <a:latin typeface="Courier New"/>
                <a:cs typeface="Courier New"/>
              </a:rPr>
              <a:t>e "0644"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5D5D5D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 New"/>
                <a:cs typeface="Courier New"/>
              </a:rPr>
              <a:t>chef_handle</a:t>
            </a:r>
            <a:r>
              <a:rPr sz="2400" dirty="0">
                <a:latin typeface="Courier New"/>
                <a:cs typeface="Courier New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sourc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/email_handler.rb" </a:t>
            </a:r>
            <a:r>
              <a:rPr sz="2400" spc="-5" dirty="0">
                <a:latin typeface="Courier New"/>
                <a:cs typeface="Courier New"/>
              </a:rPr>
              <a:t>argument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]]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:enable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857250" y="4972050"/>
            <a:ext cx="14592300" cy="2590800"/>
          </a:xfrm>
          <a:custGeom>
            <a:avLst/>
            <a:gdLst/>
            <a:ahLst/>
            <a:cxnLst/>
            <a:rect l="l" t="t" r="r" b="b"/>
            <a:pathLst>
              <a:path w="14592300" h="2590800">
                <a:moveTo>
                  <a:pt x="0" y="2590800"/>
                </a:moveTo>
                <a:lnTo>
                  <a:pt x="14592300" y="2590800"/>
                </a:lnTo>
                <a:lnTo>
                  <a:pt x="145923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32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 </a:t>
            </a: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"chef@localhost"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ttr</a:t>
            </a:r>
            <a:r>
              <a:rPr spc="-10" dirty="0" smtClean="0"/>
              <a:t>ibu</a:t>
            </a:r>
            <a:r>
              <a:rPr dirty="0" smtClean="0"/>
              <a:t>tes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3274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 New"/>
                <a:cs typeface="Courier New"/>
              </a:rPr>
              <a:t>'pony'</a:t>
            </a:r>
            <a:endParaRPr sz="3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MyCompany</a:t>
            </a:r>
            <a:endParaRPr sz="3800" dirty="0">
              <a:latin typeface="Courier New"/>
              <a:cs typeface="Courier New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 New"/>
                <a:cs typeface="Courier New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 New"/>
                <a:cs typeface="Courier New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 New"/>
                <a:cs typeface="Courier New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Chef</a:t>
            </a:r>
            <a:r>
              <a:rPr sz="3800" dirty="0">
                <a:latin typeface="Courier New"/>
                <a:cs typeface="Courier New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 New"/>
                <a:cs typeface="Courier New"/>
              </a:rPr>
              <a:t>:Handler</a:t>
            </a:r>
            <a:endParaRPr sz="38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95300" y="5943600"/>
            <a:ext cx="1527556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38200" y="2286000"/>
            <a:ext cx="14630400" cy="4201150"/>
          </a:xfrm>
          <a:prstGeom prst="rect">
            <a:avLst/>
          </a:prstGeom>
          <a:ln w="25400">
            <a:solidFill>
              <a:srgbClr val="435363"/>
            </a:solidFill>
            <a:prstDash val="sysDash"/>
          </a:ln>
        </p:spPr>
        <p:txBody>
          <a:bodyPr vert="horz" wrap="square" lIns="0" tIns="0" rIns="0" bIns="0" rtlCol="0">
            <a:spAutoFit/>
          </a:bodyPr>
          <a:lstStyle/>
          <a:p>
            <a:endParaRPr lang="en-US" sz="3900" b="1" dirty="0" smtClean="0">
              <a:solidFill>
                <a:srgbClr val="008F00"/>
              </a:solidFill>
              <a:latin typeface="Courier-Bold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 class </a:t>
            </a:r>
            <a:r>
              <a:rPr lang="en-US" sz="3900" b="1" dirty="0">
                <a:solidFill>
                  <a:srgbClr val="0433FF"/>
                </a:solidFill>
                <a:latin typeface="Courier-Bold"/>
              </a:rPr>
              <a:t>EmailMe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&lt; 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Chef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: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:</a:t>
            </a:r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Handler</a:t>
            </a:r>
          </a:p>
          <a:p>
            <a:endParaRPr lang="en-US" sz="3900" dirty="0">
              <a:solidFill>
                <a:srgbClr val="22298F"/>
              </a:solidFill>
              <a:latin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	</a:t>
            </a:r>
            <a:r>
              <a:rPr lang="en-US" sz="3900" b="1" dirty="0" err="1" smtClean="0">
                <a:solidFill>
                  <a:srgbClr val="008F00"/>
                </a:solidFill>
                <a:latin typeface="Courier-Bold"/>
              </a:rPr>
              <a:t>def</a:t>
            </a:r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3900" dirty="0">
                <a:solidFill>
                  <a:srgbClr val="0433FF"/>
                </a:solidFill>
                <a:latin typeface="Courier"/>
              </a:rPr>
              <a:t>initialize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from_address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to_address</a:t>
            </a:r>
            <a:r>
              <a:rPr lang="en-US" sz="39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</a:rPr>
              <a:t>from_address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from_address</a:t>
            </a:r>
            <a:endParaRPr lang="en-US" sz="3900" dirty="0">
              <a:solidFill>
                <a:srgbClr val="000000"/>
              </a:solidFill>
              <a:latin typeface="Courier"/>
            </a:endParaRP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</a:rPr>
              <a:t>to_address</a:t>
            </a:r>
            <a:r>
              <a:rPr lang="en-US" sz="39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</a:rPr>
              <a:t>to_address</a:t>
            </a:r>
            <a:endParaRPr lang="en-US" sz="3900" dirty="0">
              <a:solidFill>
                <a:srgbClr val="000000"/>
              </a:solidFill>
              <a:latin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sz="3900" dirty="0" smtClean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6451600"/>
            <a:ext cx="1462278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</a:t>
            </a:r>
            <a:r>
              <a:rPr sz="3200" b="1" dirty="0" smtClean="0">
                <a:latin typeface="Courier New"/>
                <a:cs typeface="Courier New"/>
              </a:rPr>
              <a:t>FILE!</a:t>
            </a:r>
            <a:endParaRPr sz="3200" dirty="0" smtClean="0">
              <a:latin typeface="Courier New"/>
              <a:cs typeface="Courier New"/>
            </a:endParaRPr>
          </a:p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ialize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handler </a:t>
            </a:r>
            <a:r>
              <a:rPr sz="3800" spc="-10" dirty="0" smtClean="0">
                <a:latin typeface="Arial"/>
                <a:cs typeface="Arial"/>
              </a:rPr>
              <a:t>w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argu</a:t>
            </a:r>
            <a:r>
              <a:rPr sz="3800" spc="-10" dirty="0" smtClean="0">
                <a:latin typeface="Arial"/>
                <a:cs typeface="Arial"/>
              </a:rPr>
              <a:t>me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s we passed in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de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spc="-5" dirty="0" smtClean="0">
                <a:latin typeface="Arial"/>
                <a:cs typeface="Arial"/>
              </a:rPr>
              <a:t>ini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ion</a:t>
            </a:r>
            <a:endParaRPr sz="3800" dirty="0" smtClean="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 smtClean="0">
                <a:latin typeface="Arial"/>
                <a:cs typeface="Arial"/>
              </a:rPr>
              <a:t>Y</a:t>
            </a:r>
            <a:r>
              <a:rPr sz="3800" spc="-5" dirty="0" smtClean="0">
                <a:latin typeface="Arial"/>
                <a:cs typeface="Arial"/>
              </a:rPr>
              <a:t>ou </a:t>
            </a:r>
            <a:r>
              <a:rPr sz="3800" spc="-5" dirty="0">
                <a:latin typeface="Arial"/>
                <a:cs typeface="Arial"/>
              </a:rPr>
              <a:t>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800" dirty="0" smtClean="0">
                <a:solidFill>
                  <a:srgbClr val="22298F"/>
                </a:solidFill>
                <a:latin typeface="Courier"/>
              </a:rPr>
              <a:t>@</a:t>
            </a:r>
            <a:r>
              <a:rPr lang="en-US" sz="2800" dirty="0" err="1">
                <a:solidFill>
                  <a:srgbClr val="22298F"/>
                </a:solidFill>
                <a:latin typeface="Courier"/>
              </a:rPr>
              <a:t>to_address</a:t>
            </a:r>
            <a:r>
              <a:rPr lang="en-US" sz="2800" dirty="0">
                <a:solidFill>
                  <a:srgbClr val="22298F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urier"/>
              </a:rPr>
              <a:t>to_address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        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	</a:t>
            </a:r>
            <a:r>
              <a:rPr lang="en-US" sz="2800" b="1" dirty="0" err="1" smtClean="0">
                <a:solidFill>
                  <a:srgbClr val="008F00"/>
                </a:solidFill>
                <a:latin typeface="Courier-Bold"/>
              </a:rPr>
              <a:t>def</a:t>
            </a:r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urier"/>
              </a:rPr>
              <a:t>report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	  status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"Failed"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	    if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success?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	   status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"Successful"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   end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   subject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status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Chef run report from 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28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</a:rPr>
              <a:t>report_string</a:t>
            </a:r>
            <a:r>
              <a:rPr lang="en-US" sz="2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""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90251" y="6991349"/>
            <a:ext cx="367614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</a:t>
            </a:r>
            <a:r>
              <a:rPr spc="-10" dirty="0" smtClean="0"/>
              <a:t>po</a:t>
            </a:r>
            <a:r>
              <a:rPr dirty="0" smtClean="0"/>
              <a:t>rt</a:t>
            </a:r>
            <a:r>
              <a:rPr spc="-5" dirty="0" smtClean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used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t</a:t>
            </a:r>
            <a:r>
              <a:rPr sz="3600" dirty="0" smtClean="0">
                <a:latin typeface="Arial"/>
                <a:cs typeface="Arial"/>
              </a:rPr>
              <a:t>o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de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ine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66" name="object 66"/>
          <p:cNvSpPr/>
          <p:nvPr/>
        </p:nvSpPr>
        <p:spPr>
          <a:xfrm>
            <a:off x="1257554" y="2552700"/>
            <a:ext cx="7480046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00" y="2292796"/>
            <a:ext cx="14630400" cy="3864831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# report on changed resources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if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!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run_status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updated_resources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empty?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	   # </a:t>
            </a:r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get some info about all the changed resources!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	 run_status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updated_resources</a:t>
            </a:r>
            <a:r>
              <a:rPr lang="en-US" sz="2400" dirty="0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	  report_string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"The resource 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was changed in cookbook</a:t>
            </a:r>
          </a:p>
          <a:p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  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cookbook_name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at 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source_line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     else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report_string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 end</a:t>
            </a:r>
            <a:endParaRPr lang="en-US" sz="2400" dirty="0" smtClean="0">
              <a:solidFill>
                <a:srgbClr val="C9352B"/>
              </a:solidFill>
              <a:latin typeface="Courier"/>
            </a:endParaRPr>
          </a:p>
          <a:p>
            <a:endParaRPr lang="en-US" sz="2000" dirty="0">
              <a:solidFill>
                <a:srgbClr val="C9352B"/>
              </a:solidFill>
              <a:latin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3982915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660400" y="6477000"/>
            <a:ext cx="14532610" cy="2439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3800" b="1" dirty="0">
                <a:latin typeface="Courier New"/>
                <a:cs typeface="Courier New"/>
              </a:rPr>
              <a:t>updated_resources</a:t>
            </a:r>
            <a:r>
              <a:rPr sz="3800" b="1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records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orma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abou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all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resources changed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during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che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-clien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run</a:t>
            </a:r>
          </a:p>
          <a:p>
            <a:pPr marL="314325" indent="-301625">
              <a:spcBef>
                <a:spcPts val="1105"/>
              </a:spcBef>
              <a:buClr>
                <a:srgbClr val="F38C24"/>
              </a:buClr>
              <a:buFontTx/>
              <a:buChar char="•"/>
              <a:tabLst>
                <a:tab pos="314325" algn="l"/>
              </a:tabLst>
            </a:pPr>
            <a:r>
              <a:rPr sz="3800" dirty="0" smtClean="0">
                <a:latin typeface="Arial"/>
                <a:cs typeface="Arial"/>
              </a:rPr>
              <a:t>read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hrough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his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hash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wi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h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b="1" dirty="0" smtClean="0">
                <a:latin typeface="Courier New"/>
                <a:cs typeface="Courier New"/>
              </a:rPr>
              <a:t>.each</a:t>
            </a:r>
            <a:r>
              <a:rPr sz="3800" spc="-5" dirty="0" smtClean="0">
                <a:latin typeface="Arial"/>
                <a:cs typeface="Arial"/>
              </a:rPr>
              <a:t>, </a:t>
            </a:r>
            <a:r>
              <a:rPr sz="3800" dirty="0" smtClean="0">
                <a:latin typeface="Arial"/>
                <a:cs typeface="Arial"/>
              </a:rPr>
              <a:t>pull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in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ere</a:t>
            </a:r>
            <a:r>
              <a:rPr sz="3800" spc="-5" dirty="0" smtClean="0">
                <a:latin typeface="Arial"/>
                <a:cs typeface="Arial"/>
              </a:rPr>
              <a:t>s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ing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in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orma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dirty="0" smtClean="0">
                <a:latin typeface="Arial"/>
                <a:cs typeface="Arial"/>
              </a:rPr>
              <a:t>ion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 smtClean="0">
                <a:latin typeface="Arial"/>
                <a:cs typeface="Arial"/>
              </a:rPr>
              <a:t>ou</a:t>
            </a:r>
            <a:r>
              <a:rPr sz="3800" spc="-5" dirty="0" smtClean="0">
                <a:latin typeface="Arial"/>
                <a:cs typeface="Arial"/>
              </a:rPr>
              <a:t>t</a:t>
            </a:r>
            <a:r>
              <a:rPr lang="en-US" sz="3800" spc="-5" dirty="0" smtClean="0">
                <a:latin typeface="Arial"/>
                <a:cs typeface="Arial"/>
              </a:rPr>
              <a:t> </a:t>
            </a:r>
            <a:r>
              <a:rPr lang="en-US" sz="3800" dirty="0">
                <a:latin typeface="Arial"/>
                <a:cs typeface="Arial"/>
              </a:rPr>
              <a:t>abou</a:t>
            </a:r>
            <a:r>
              <a:rPr lang="en-US" sz="3800" spc="-5" dirty="0">
                <a:latin typeface="Arial"/>
                <a:cs typeface="Arial"/>
              </a:rPr>
              <a:t>t </a:t>
            </a:r>
            <a:r>
              <a:rPr lang="en-US" sz="3800" dirty="0">
                <a:latin typeface="Arial"/>
                <a:cs typeface="Arial"/>
              </a:rPr>
              <a:t>each</a:t>
            </a:r>
            <a:r>
              <a:rPr lang="en-US" sz="3800" spc="-5" dirty="0">
                <a:latin typeface="Arial"/>
                <a:cs typeface="Arial"/>
              </a:rPr>
              <a:t> </a:t>
            </a:r>
            <a:r>
              <a:rPr lang="en-US" sz="3800" dirty="0" smtClean="0">
                <a:latin typeface="Arial"/>
                <a:cs typeface="Arial"/>
              </a:rPr>
              <a:t>resource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Pony.mail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message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17600" y="2701445"/>
            <a:ext cx="13093700" cy="4156555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report_string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-Bold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endParaRPr lang="en-US" sz="2400" dirty="0" smtClean="0">
              <a:solidFill>
                <a:srgbClr val="9C1300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9C1300"/>
                </a:solidFill>
                <a:latin typeface="Courier"/>
              </a:rPr>
              <a:t>    </a:t>
            </a:r>
            <a:r>
              <a:rPr lang="en-US" sz="2400" dirty="0" err="1" smtClean="0">
                <a:solidFill>
                  <a:srgbClr val="9C1300"/>
                </a:solidFill>
                <a:latin typeface="Courier"/>
              </a:rPr>
              <a:t>Pony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mail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:to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</a:rPr>
              <a:t>to_address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</a:rPr>
              <a:t>		    :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from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</a:rPr>
              <a:t>from_address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</a:rPr>
              <a:t> 		    :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subject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subject,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</a:rPr>
              <a:t>	         :</a:t>
            </a:r>
            <a:r>
              <a:rPr lang="en-US" sz="2400" dirty="0">
                <a:solidFill>
                  <a:srgbClr val="22298F"/>
                </a:solidFill>
                <a:latin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report_string)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66"/>
          <p:cNvSpPr/>
          <p:nvPr/>
        </p:nvSpPr>
        <p:spPr>
          <a:xfrm>
            <a:off x="1651000" y="2895600"/>
            <a:ext cx="10744200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64633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postfix-3.1.8.tar.g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 dirty="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 dirty="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</a:t>
            </a:r>
            <a:r>
              <a:rPr lang="en-US" sz="6200" spc="-5" dirty="0" smtClean="0"/>
              <a:t>C</a:t>
            </a:r>
            <a:r>
              <a:rPr sz="6200" spc="-15" dirty="0" smtClean="0"/>
              <a:t>oo</a:t>
            </a:r>
            <a:r>
              <a:rPr sz="6200" spc="-5" dirty="0" smtClean="0"/>
              <a:t>k</a:t>
            </a:r>
            <a:r>
              <a:rPr sz="6200" spc="-15" dirty="0" smtClean="0"/>
              <a:t>boo</a:t>
            </a:r>
            <a:r>
              <a:rPr sz="6200" spc="-5" dirty="0" smtClean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27200" y="5395317"/>
            <a:ext cx="1203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postfix 		[3.1.8]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 complete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GillSans"/>
              </a:rPr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 err="1"/>
              <a:t>ma</a:t>
            </a:r>
            <a:r>
              <a:rPr sz="6550" spc="-10" dirty="0" err="1"/>
              <a:t>il</a:t>
            </a:r>
            <a:r>
              <a:rPr sz="6550" dirty="0" err="1"/>
              <a:t>x</a:t>
            </a:r>
            <a:r>
              <a:rPr sz="6550" spc="-5" dirty="0"/>
              <a:t> </a:t>
            </a:r>
            <a:r>
              <a:rPr lang="en-US" sz="6550" dirty="0"/>
              <a:t>C</a:t>
            </a:r>
            <a:r>
              <a:rPr sz="6550" spc="-5" dirty="0" smtClean="0"/>
              <a:t>oo</a:t>
            </a:r>
            <a:r>
              <a:rPr sz="6550" dirty="0" smtClean="0"/>
              <a:t>k</a:t>
            </a:r>
            <a:r>
              <a:rPr sz="6550" spc="-5" dirty="0" smtClean="0"/>
              <a:t>boo</a:t>
            </a:r>
            <a:r>
              <a:rPr sz="6550" dirty="0" smtClean="0"/>
              <a:t>k</a:t>
            </a:r>
            <a:endParaRPr sz="6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16100"/>
            <a:ext cx="135037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</a:t>
            </a:r>
            <a:r>
              <a:rPr sz="3200" dirty="0" err="1" smtClean="0">
                <a:latin typeface="Courier New"/>
                <a:cs typeface="Courier New"/>
              </a:rPr>
              <a:t>mailx</a:t>
            </a:r>
            <a:r>
              <a:rPr sz="3200" dirty="0" smtClean="0">
                <a:latin typeface="Courier New"/>
                <a:cs typeface="Courier New"/>
              </a:rPr>
              <a:t>/recipes/default.rb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22352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92366"/>
            <a:ext cx="1473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588000"/>
          </a:xfrm>
          <a:custGeom>
            <a:avLst/>
            <a:gdLst/>
            <a:ahLst/>
            <a:cxnLst/>
            <a:rect l="l" t="t" r="r" b="b"/>
            <a:pathLst>
              <a:path w="14630400" h="5588000">
                <a:moveTo>
                  <a:pt x="0" y="0"/>
                </a:moveTo>
                <a:lnTo>
                  <a:pt x="14630400" y="0"/>
                </a:lnTo>
                <a:lnTo>
                  <a:pt x="146304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lang="en-US" sz="6450" spc="25" dirty="0"/>
              <a:t>M</a:t>
            </a:r>
            <a:r>
              <a:rPr sz="6450" spc="15" dirty="0" smtClean="0"/>
              <a:t>a</a:t>
            </a:r>
            <a:r>
              <a:rPr sz="6450" dirty="0" smtClean="0"/>
              <a:t>i</a:t>
            </a:r>
            <a:r>
              <a:rPr sz="6450" spc="5" dirty="0" smtClean="0"/>
              <a:t>l </a:t>
            </a:r>
            <a:r>
              <a:rPr lang="en-US" sz="6450" spc="10" dirty="0"/>
              <a:t>D</a:t>
            </a:r>
            <a:r>
              <a:rPr sz="6450" spc="15" dirty="0" smtClean="0"/>
              <a:t>e</a:t>
            </a:r>
            <a:r>
              <a:rPr sz="6450" spc="10" dirty="0" smtClean="0"/>
              <a:t>p</a:t>
            </a:r>
            <a:r>
              <a:rPr sz="6450" spc="15" dirty="0" smtClean="0"/>
              <a:t>e</a:t>
            </a:r>
            <a:r>
              <a:rPr sz="6450" spc="10" dirty="0" smtClean="0"/>
              <a:t>nd</a:t>
            </a:r>
            <a:r>
              <a:rPr sz="6450" spc="15" dirty="0" smtClean="0"/>
              <a:t>e</a:t>
            </a:r>
            <a:r>
              <a:rPr sz="6450" spc="10" dirty="0" smtClean="0"/>
              <a:t>n</a:t>
            </a:r>
            <a:r>
              <a:rPr sz="6450" spc="15" dirty="0" smtClean="0"/>
              <a:t>c</a:t>
            </a:r>
            <a:r>
              <a:rPr sz="6450" dirty="0" smtClean="0"/>
              <a:t>i</a:t>
            </a:r>
            <a:r>
              <a:rPr sz="6450" spc="15" dirty="0" smtClean="0"/>
              <a:t>es</a:t>
            </a:r>
            <a:endParaRPr sz="6450"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00100" y="2374900"/>
          <a:ext cx="14630400" cy="55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3368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chef_ge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"pony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actio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n :install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b="1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ts val="304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 New"/>
                          <a:cs typeface="Courier New"/>
                        </a:rPr>
                        <a:t>e "chef_handler"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165100" marR="9259570">
                        <a:lnSpc>
                          <a:spcPct val="10120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include_recip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165100" marR="2645410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cookbook_fil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node['chef_handler']['handler_path'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email_handler.rb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  <a:p>
                      <a:pPr marL="591820" marR="6699884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e "handlers/email_handler.rb" 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 New"/>
                          <a:cs typeface="Courier New"/>
                        </a:rPr>
                        <a:t>r "root"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/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"email_handler"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"You"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maintainer_emai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licens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2.0"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f run"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long_descriptio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'README.md'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versio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"0.1.0"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"chef_handler"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"postfix"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depend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"mailx"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56"/>
          <p:cNvSpPr/>
          <p:nvPr/>
        </p:nvSpPr>
        <p:spPr>
          <a:xfrm>
            <a:off x="4705350" y="2809711"/>
            <a:ext cx="6324600" cy="18384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587500"/>
            <a:ext cx="14655800" cy="1752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email_handler 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mailx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email_handler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postfix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[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]</a:t>
            </a:r>
            <a:endParaRPr lang="en-US" sz="4200" dirty="0">
              <a:solidFill>
                <a:srgbClr val="FFFFFF"/>
              </a:solidFill>
              <a:latin typeface="Courier"/>
            </a:endParaRP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mailx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3 cookbooks.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2479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"base"</a:t>
            </a:r>
            <a:endParaRPr sz="2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descriptio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r Role"</a:t>
            </a:r>
            <a:endParaRPr sz="2400" dirty="0">
              <a:latin typeface="Courier New"/>
              <a:cs typeface="Courier New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run_lis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"recipe[chef-client::config]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"recipe[ntp]"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"recipe[motd]"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"recipe[users]"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/>
              </a:rPr>
              <a:t>...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</a:rPr>
              <a:t> * </a:t>
            </a:r>
            <a:r>
              <a:rPr lang="en-US" sz="3600" dirty="0">
                <a:solidFill>
                  <a:srgbClr val="FFFFFF"/>
                </a:solidFill>
                <a:latin typeface="Courier"/>
              </a:rPr>
              <a:t>chef_handler[MyCompany::EmailMe] action enable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load /var/chef/handlers/email_handler.rb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enable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report handler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enable 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exception handler</a:t>
            </a:r>
          </a:p>
          <a:p>
            <a:r>
              <a:rPr lang="en-US" sz="4000" dirty="0">
                <a:solidFill>
                  <a:srgbClr val="FFFFFF"/>
                </a:solidFill>
                <a:latin typeface="Courier"/>
              </a:rPr>
              <a:t>...</a:t>
            </a:r>
            <a:endParaRPr sz="36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latin typeface="Arial"/>
                <a:cs typeface="Arial"/>
                <a:hlinkClick r:id="rId3"/>
              </a:rPr>
              <a:t>r/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reali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spc="-5" dirty="0">
                <a:latin typeface="Arial"/>
                <a:cs typeface="Arial"/>
              </a:rPr>
              <a:t>y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orge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-graphi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4899" y="3362958"/>
            <a:ext cx="1404194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Heirloom Mail version 12.4 7/29/08. Type ? for help.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"/var/spool/mail/chef": 1 message 1 new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&gt;N 1 pony@unknown Wed May 14 09:14 30/2412 "Successful Chef run report from node1"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&amp; r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To: chef@localhost pony@unknown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Subject: Re: Successful Chef run report from 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node1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pony@unknown wrote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: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pony was changed in cookbook email_handler at /var/chef/cache/cookbooks/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email_handler/recipes/default.rb:9:in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/var/chef/handlers was changed in cookbook chef_handler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cookbooks/chef_handler/recipes/default.rb:23:in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/etc/postfix/main.cf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/etc/postfix/master.cf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8" name="object 59"/>
          <p:cNvSpPr/>
          <p:nvPr/>
        </p:nvSpPr>
        <p:spPr>
          <a:xfrm>
            <a:off x="889000" y="425450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morgo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jblaine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2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1696</Words>
  <Application>Microsoft Office PowerPoint</Application>
  <PresentationFormat>Custom</PresentationFormat>
  <Paragraphs>396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The chef_handler Resource</vt:lpstr>
      <vt:lpstr>Exercise: Setup the Handler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Exercise: Create the mailx Cookbook</vt:lpstr>
      <vt:lpstr>Exercise: Install the Package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72</cp:revision>
  <dcterms:created xsi:type="dcterms:W3CDTF">2015-06-04T12:17:04Z</dcterms:created>
  <dcterms:modified xsi:type="dcterms:W3CDTF">2015-07-02T22:24:57Z</dcterms:modified>
</cp:coreProperties>
</file>