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7" r:id="rId2"/>
    <p:sldId id="478" r:id="rId3"/>
    <p:sldId id="479" r:id="rId4"/>
    <p:sldId id="480" r:id="rId5"/>
    <p:sldId id="481" r:id="rId6"/>
    <p:sldId id="482" r:id="rId7"/>
    <p:sldId id="483" r:id="rId8"/>
    <p:sldId id="484" r:id="rId9"/>
    <p:sldId id="485" r:id="rId10"/>
    <p:sldId id="486" r:id="rId11"/>
    <p:sldId id="487" r:id="rId12"/>
    <p:sldId id="488" r:id="rId13"/>
    <p:sldId id="489" r:id="rId14"/>
    <p:sldId id="490" r:id="rId15"/>
    <p:sldId id="491" r:id="rId16"/>
    <p:sldId id="492" r:id="rId17"/>
    <p:sldId id="495" r:id="rId18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8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7" name="object 41"/>
          <p:cNvSpPr txBox="1">
            <a:spLocks/>
          </p:cNvSpPr>
          <p:nvPr userDrawn="1"/>
        </p:nvSpPr>
        <p:spPr>
          <a:xfrm>
            <a:off x="7823200" y="8685865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5-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0948670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spc="-10" dirty="0"/>
              <a:t>In</a:t>
            </a:r>
            <a:r>
              <a:rPr dirty="0"/>
              <a:t>ter</a:t>
            </a:r>
            <a:r>
              <a:rPr spc="-10" dirty="0"/>
              <a:t>n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s</a:t>
            </a:r>
          </a:p>
        </p:txBody>
      </p:sp>
      <p:sp>
        <p:nvSpPr>
          <p:cNvPr id="117" name="object 71"/>
          <p:cNvSpPr txBox="1"/>
          <p:nvPr/>
        </p:nvSpPr>
        <p:spPr>
          <a:xfrm>
            <a:off x="25400" y="7785239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sz="1800" spc="-5" dirty="0" smtClean="0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9" name="object 115"/>
          <p:cNvSpPr txBox="1"/>
          <p:nvPr/>
        </p:nvSpPr>
        <p:spPr>
          <a:xfrm>
            <a:off x="927100" y="4813720"/>
            <a:ext cx="12316572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W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ha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t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R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eally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H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appens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W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hen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R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uns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?</a:t>
            </a:r>
            <a:endParaRPr sz="3600" dirty="0">
              <a:latin typeface="Arial"/>
              <a:cs typeface="Arial"/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74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76" name="object 41"/>
          <p:cNvSpPr txBox="1">
            <a:spLocks/>
          </p:cNvSpPr>
          <p:nvPr/>
        </p:nvSpPr>
        <p:spPr>
          <a:xfrm>
            <a:off x="7823200" y="8686800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/>
              <a:t>5</a:t>
            </a:r>
            <a:r>
              <a:rPr lang="en-US" dirty="0" smtClean="0"/>
              <a:t>-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530465" algn="l"/>
              </a:tabLst>
            </a:pPr>
            <a:r>
              <a:rPr sz="7050" spc="-5" dirty="0"/>
              <a:t>Th</a:t>
            </a:r>
            <a:r>
              <a:rPr sz="7050" dirty="0"/>
              <a:t>e Pr</a:t>
            </a:r>
            <a:r>
              <a:rPr sz="7050" spc="-5" dirty="0"/>
              <a:t>obl</a:t>
            </a:r>
            <a:r>
              <a:rPr sz="7050" spc="5" dirty="0"/>
              <a:t>em</a:t>
            </a:r>
            <a:r>
              <a:rPr sz="7050" dirty="0"/>
              <a:t> a</a:t>
            </a:r>
            <a:r>
              <a:rPr sz="7050" spc="-5" dirty="0"/>
              <a:t>n</a:t>
            </a:r>
            <a:r>
              <a:rPr sz="7050" dirty="0"/>
              <a:t>d	S</a:t>
            </a:r>
            <a:r>
              <a:rPr sz="7050" spc="-5" dirty="0"/>
              <a:t>u</a:t>
            </a:r>
            <a:r>
              <a:rPr sz="7050" dirty="0"/>
              <a:t>ccess </a:t>
            </a:r>
            <a:r>
              <a:rPr sz="7050" spc="5" dirty="0"/>
              <a:t>C</a:t>
            </a:r>
            <a:r>
              <a:rPr sz="7050" dirty="0"/>
              <a:t>r</a:t>
            </a:r>
            <a:r>
              <a:rPr sz="7050" spc="-5" dirty="0"/>
              <a:t>i</a:t>
            </a:r>
            <a:r>
              <a:rPr sz="7050" dirty="0"/>
              <a:t>ter</a:t>
            </a:r>
            <a:r>
              <a:rPr sz="7050" spc="-5" dirty="0"/>
              <a:t>i</a:t>
            </a:r>
            <a:r>
              <a:rPr sz="7050" dirty="0"/>
              <a:t>a</a:t>
            </a:r>
          </a:p>
        </p:txBody>
      </p:sp>
      <p:sp>
        <p:nvSpPr>
          <p:cNvPr id="40" name="object 40"/>
          <p:cNvSpPr/>
          <p:nvPr/>
        </p:nvSpPr>
        <p:spPr>
          <a:xfrm>
            <a:off x="9817100" y="1981200"/>
            <a:ext cx="4724400" cy="2501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829800" y="5930900"/>
            <a:ext cx="4686300" cy="172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87400" y="1922306"/>
            <a:ext cx="11673205" cy="582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368109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b="1" dirty="0">
                <a:latin typeface="Arial"/>
                <a:cs typeface="Arial"/>
              </a:rPr>
              <a:t>Pr</a:t>
            </a:r>
            <a:r>
              <a:rPr sz="4400" b="1" spc="-10" dirty="0">
                <a:latin typeface="Arial"/>
                <a:cs typeface="Arial"/>
              </a:rPr>
              <a:t>obl</a:t>
            </a:r>
            <a:r>
              <a:rPr sz="4400" b="1" dirty="0">
                <a:latin typeface="Arial"/>
                <a:cs typeface="Arial"/>
              </a:rPr>
              <a:t>em: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can’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decide wha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scrip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language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 wan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wri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web applica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.</a:t>
            </a:r>
            <a:endParaRPr sz="440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325"/>
              </a:spcBef>
            </a:pPr>
            <a:r>
              <a:rPr sz="4400" dirty="0">
                <a:latin typeface="Arial"/>
                <a:cs typeface="Arial"/>
              </a:rPr>
              <a:t>or</a:t>
            </a:r>
          </a:p>
          <a:p>
            <a:pPr marL="393700" marR="3680460" indent="-381000" algn="just">
              <a:lnSpc>
                <a:spcPts val="5500"/>
              </a:lnSpc>
              <a:spcBef>
                <a:spcPts val="81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b="1" spc="-5" dirty="0">
                <a:latin typeface="Arial"/>
                <a:cs typeface="Arial"/>
              </a:rPr>
              <a:t>S</a:t>
            </a:r>
            <a:r>
              <a:rPr sz="4400" b="1" spc="-10" dirty="0">
                <a:latin typeface="Arial"/>
                <a:cs typeface="Arial"/>
              </a:rPr>
              <a:t>u</a:t>
            </a:r>
            <a:r>
              <a:rPr sz="4400" b="1" dirty="0">
                <a:latin typeface="Arial"/>
                <a:cs typeface="Arial"/>
              </a:rPr>
              <a:t>ccess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Cr</a:t>
            </a:r>
            <a:r>
              <a:rPr sz="4400" b="1" spc="-10" dirty="0">
                <a:latin typeface="Arial"/>
                <a:cs typeface="Arial"/>
              </a:rPr>
              <a:t>i</a:t>
            </a:r>
            <a:r>
              <a:rPr sz="4400" b="1" dirty="0">
                <a:latin typeface="Arial"/>
                <a:cs typeface="Arial"/>
              </a:rPr>
              <a:t>ter</a:t>
            </a:r>
            <a:r>
              <a:rPr sz="4400" b="1" spc="-10" dirty="0">
                <a:latin typeface="Arial"/>
                <a:cs typeface="Arial"/>
              </a:rPr>
              <a:t>i</a:t>
            </a:r>
            <a:r>
              <a:rPr sz="4400" b="1" dirty="0">
                <a:latin typeface="Arial"/>
                <a:cs typeface="Arial"/>
              </a:rPr>
              <a:t>a: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has randomly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chosen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 each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ime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run</a:t>
            </a:r>
            <a:r>
              <a:rPr sz="4400" spc="-5" dirty="0">
                <a:latin typeface="Arial"/>
                <a:cs typeface="Arial"/>
              </a:rPr>
              <a:t>s.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83704" y="1803400"/>
            <a:ext cx="1408489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apache/recipes/default.rb</a:t>
            </a:r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4630400" cy="5892800"/>
          </a:xfrm>
          <a:custGeom>
            <a:avLst/>
            <a:gdLst/>
            <a:ahLst/>
            <a:cxnLst/>
            <a:rect l="l" t="t" r="r" b="b"/>
            <a:pathLst>
              <a:path w="14630400" h="5892800">
                <a:moveTo>
                  <a:pt x="0" y="0"/>
                </a:moveTo>
                <a:lnTo>
                  <a:pt x="14630400" y="0"/>
                </a:lnTo>
                <a:lnTo>
                  <a:pt x="14630400" y="5892800"/>
                </a:lnTo>
                <a:lnTo>
                  <a:pt x="0" y="5892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en-US" dirty="0"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939393"/>
                </a:solidFill>
                <a:latin typeface="Courier"/>
                <a:cs typeface="Courier"/>
              </a:rPr>
              <a:t> package </a:t>
            </a:r>
            <a:r>
              <a:rPr lang="en-US" sz="2000" dirty="0">
                <a:solidFill>
                  <a:srgbClr val="939393"/>
                </a:solidFill>
                <a:latin typeface="Courier"/>
                <a:cs typeface="Courier"/>
              </a:rPr>
              <a:t>"httpd" </a:t>
            </a:r>
            <a:r>
              <a:rPr lang="en-US" sz="2000" b="1" dirty="0">
                <a:solidFill>
                  <a:srgbClr val="939393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000" dirty="0" smtClean="0">
                <a:solidFill>
                  <a:srgbClr val="939393"/>
                </a:solidFill>
                <a:latin typeface="Courier"/>
                <a:cs typeface="Courier"/>
              </a:rPr>
              <a:t>   action </a:t>
            </a:r>
            <a:r>
              <a:rPr lang="en-US" sz="2000" dirty="0">
                <a:solidFill>
                  <a:srgbClr val="939393"/>
                </a:solidFill>
                <a:latin typeface="Courier"/>
                <a:cs typeface="Courier"/>
              </a:rPr>
              <a:t>:install</a:t>
            </a:r>
          </a:p>
          <a:p>
            <a:r>
              <a:rPr lang="en-US" sz="2000" b="1" dirty="0" smtClean="0">
                <a:solidFill>
                  <a:srgbClr val="939393"/>
                </a:solidFill>
                <a:latin typeface="Courier"/>
                <a:cs typeface="Courier"/>
              </a:rPr>
              <a:t> end</a:t>
            </a:r>
          </a:p>
          <a:p>
            <a:endParaRPr lang="en-US" sz="2000" b="1" dirty="0">
              <a:solidFill>
                <a:srgbClr val="939393"/>
              </a:solidFill>
              <a:latin typeface="Courier"/>
              <a:cs typeface="Courier"/>
            </a:endParaRPr>
          </a:p>
          <a:p>
            <a:r>
              <a:rPr lang="en-US" sz="2000" b="1" dirty="0">
                <a:solidFill>
                  <a:srgbClr val="939393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  <a:cs typeface="Courier"/>
              </a:rPr>
              <a:t>ruby_block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2000" dirty="0" err="1">
                <a:solidFill>
                  <a:srgbClr val="C9352B"/>
                </a:solidFill>
                <a:latin typeface="Courier"/>
                <a:cs typeface="Courier"/>
              </a:rPr>
              <a:t>randomly_choose_language</a:t>
            </a:r>
            <a:r>
              <a:rPr lang="en-US" sz="2000" dirty="0">
                <a:solidFill>
                  <a:srgbClr val="C9352B"/>
                </a:solidFill>
                <a:latin typeface="Courier"/>
                <a:cs typeface="Courier"/>
              </a:rPr>
              <a:t>" </a:t>
            </a:r>
            <a:r>
              <a:rPr lang="en-US" sz="20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  block </a:t>
            </a:r>
            <a:r>
              <a:rPr lang="en-US" sz="20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000" b="1" dirty="0" smtClean="0">
                <a:solidFill>
                  <a:srgbClr val="008F00"/>
                </a:solidFill>
                <a:latin typeface="Courier"/>
                <a:cs typeface="Courier"/>
              </a:rPr>
              <a:t>     if </a:t>
            </a:r>
            <a:r>
              <a:rPr lang="en-US" sz="2000" dirty="0" err="1">
                <a:solidFill>
                  <a:srgbClr val="9C1300"/>
                </a:solidFill>
                <a:latin typeface="Courier"/>
                <a:cs typeface="Courier"/>
              </a:rPr>
              <a:t>Random</a:t>
            </a:r>
            <a:r>
              <a:rPr lang="en-US" sz="2000" dirty="0" err="1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"/>
                <a:cs typeface="Courier"/>
              </a:rPr>
              <a:t>rand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7A7A7A"/>
                </a:solidFill>
                <a:latin typeface="Courier"/>
                <a:cs typeface="Courier"/>
              </a:rPr>
              <a:t>&gt; 0.5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  <a:cs typeface="Courier"/>
              </a:rPr>
              <a:t>node</a:t>
            </a:r>
            <a:r>
              <a:rPr lang="en-US" sz="2000" dirty="0" err="1" smtClean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  <a:cs typeface="Courier"/>
              </a:rPr>
              <a:t>run_state</a:t>
            </a:r>
            <a:r>
              <a:rPr lang="en-US" sz="2000" dirty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20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000" dirty="0" err="1">
                <a:solidFill>
                  <a:srgbClr val="C9352B"/>
                </a:solidFill>
                <a:latin typeface="Courier"/>
                <a:cs typeface="Courier"/>
              </a:rPr>
              <a:t>scripting_language</a:t>
            </a:r>
            <a:r>
              <a:rPr lang="en-US" sz="20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000" dirty="0">
                <a:solidFill>
                  <a:srgbClr val="7A7A7A"/>
                </a:solidFill>
                <a:latin typeface="Courier"/>
                <a:cs typeface="Courier"/>
              </a:rPr>
              <a:t>] = </a:t>
            </a:r>
            <a:r>
              <a:rPr lang="en-US" sz="20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000" dirty="0" err="1">
                <a:solidFill>
                  <a:srgbClr val="C9352B"/>
                </a:solidFill>
                <a:latin typeface="Courier"/>
                <a:cs typeface="Courier"/>
              </a:rPr>
              <a:t>php</a:t>
            </a:r>
            <a:r>
              <a:rPr lang="en-US" sz="20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</a:p>
          <a:p>
            <a:r>
              <a:rPr lang="en-US" sz="2000" b="1" dirty="0" smtClean="0">
                <a:solidFill>
                  <a:srgbClr val="008F00"/>
                </a:solidFill>
                <a:latin typeface="Courier"/>
                <a:cs typeface="Courier"/>
              </a:rPr>
              <a:t>     else</a:t>
            </a:r>
            <a:endParaRPr lang="en-US" sz="20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  <a:cs typeface="Courier"/>
              </a:rPr>
              <a:t>node</a:t>
            </a:r>
            <a:r>
              <a:rPr lang="en-US" sz="2000" dirty="0" err="1" smtClean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  <a:cs typeface="Courier"/>
              </a:rPr>
              <a:t>run_state</a:t>
            </a:r>
            <a:r>
              <a:rPr lang="en-US" sz="2000" dirty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20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000" dirty="0" err="1">
                <a:solidFill>
                  <a:srgbClr val="C9352B"/>
                </a:solidFill>
                <a:latin typeface="Courier"/>
                <a:cs typeface="Courier"/>
              </a:rPr>
              <a:t>scripting_language</a:t>
            </a:r>
            <a:r>
              <a:rPr lang="en-US" sz="20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000" dirty="0">
                <a:solidFill>
                  <a:srgbClr val="7A7A7A"/>
                </a:solidFill>
                <a:latin typeface="Courier"/>
                <a:cs typeface="Courier"/>
              </a:rPr>
              <a:t>] = </a:t>
            </a:r>
            <a:r>
              <a:rPr lang="en-US" sz="20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000" dirty="0" err="1">
                <a:solidFill>
                  <a:srgbClr val="C9352B"/>
                </a:solidFill>
                <a:latin typeface="Courier"/>
                <a:cs typeface="Courier"/>
              </a:rPr>
              <a:t>perl</a:t>
            </a:r>
            <a:r>
              <a:rPr lang="en-US" sz="20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</a:p>
          <a:p>
            <a:r>
              <a:rPr lang="en-US" sz="2000" b="1" dirty="0" smtClean="0">
                <a:solidFill>
                  <a:srgbClr val="008F00"/>
                </a:solidFill>
                <a:latin typeface="Courier"/>
                <a:cs typeface="Courier"/>
              </a:rPr>
              <a:t>     end</a:t>
            </a:r>
            <a:endParaRPr lang="en-US" sz="20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000" b="1" dirty="0" smtClean="0">
                <a:solidFill>
                  <a:srgbClr val="008F00"/>
                </a:solidFill>
                <a:latin typeface="Courier"/>
                <a:cs typeface="Courier"/>
              </a:rPr>
              <a:t>   end</a:t>
            </a:r>
            <a:endParaRPr lang="en-US" sz="20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000" b="1" dirty="0" smtClean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</a:p>
          <a:p>
            <a:endParaRPr lang="en-US" sz="20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package </a:t>
            </a:r>
            <a:r>
              <a:rPr lang="en-US" sz="20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2000" dirty="0" err="1">
                <a:solidFill>
                  <a:srgbClr val="C9352B"/>
                </a:solidFill>
                <a:latin typeface="Courier"/>
                <a:cs typeface="Courier"/>
              </a:rPr>
              <a:t>scripting_language</a:t>
            </a:r>
            <a:r>
              <a:rPr lang="en-US" sz="2000" dirty="0">
                <a:solidFill>
                  <a:srgbClr val="C9352B"/>
                </a:solidFill>
                <a:latin typeface="Courier"/>
                <a:cs typeface="Courier"/>
              </a:rPr>
              <a:t>" </a:t>
            </a:r>
            <a:r>
              <a:rPr lang="en-US" sz="20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  <a:cs typeface="Courier"/>
              </a:rPr>
              <a:t>package_name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lazy { node</a:t>
            </a:r>
            <a:r>
              <a:rPr lang="en-US" sz="20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run_state</a:t>
            </a:r>
            <a:r>
              <a:rPr lang="en-US" sz="2000" dirty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20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000" dirty="0" err="1">
                <a:solidFill>
                  <a:srgbClr val="C9352B"/>
                </a:solidFill>
                <a:latin typeface="Courier"/>
                <a:cs typeface="Courier"/>
              </a:rPr>
              <a:t>scripting_language</a:t>
            </a:r>
            <a:r>
              <a:rPr lang="en-US" sz="20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000" dirty="0">
                <a:solidFill>
                  <a:srgbClr val="7A7A7A"/>
                </a:solidFill>
                <a:latin typeface="Courier"/>
                <a:cs typeface="Courier"/>
              </a:rPr>
              <a:t>] 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  action </a:t>
            </a:r>
            <a:r>
              <a:rPr lang="en-US" sz="2000" dirty="0">
                <a:solidFill>
                  <a:srgbClr val="22298F"/>
                </a:solidFill>
                <a:latin typeface="Courier"/>
                <a:cs typeface="Courier"/>
              </a:rPr>
              <a:t>:install</a:t>
            </a:r>
          </a:p>
          <a:p>
            <a:r>
              <a:rPr lang="en-US" sz="2000" b="1" dirty="0" smtClean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lang="en-US" sz="2000" dirty="0">
              <a:latin typeface="Courier"/>
              <a:cs typeface="Courier"/>
            </a:endParaRPr>
          </a:p>
          <a:p>
            <a:endParaRPr sz="2000" dirty="0">
              <a:latin typeface="Courier"/>
              <a:cs typeface="Courier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38200" y="2387600"/>
            <a:ext cx="14630400" cy="5892800"/>
          </a:xfrm>
          <a:custGeom>
            <a:avLst/>
            <a:gdLst/>
            <a:ahLst/>
            <a:cxnLst/>
            <a:rect l="l" t="t" r="r" b="b"/>
            <a:pathLst>
              <a:path w="14630400" h="5892800">
                <a:moveTo>
                  <a:pt x="0" y="0"/>
                </a:moveTo>
                <a:lnTo>
                  <a:pt x="14630400" y="0"/>
                </a:lnTo>
                <a:lnTo>
                  <a:pt x="14630400" y="5892800"/>
                </a:lnTo>
                <a:lnTo>
                  <a:pt x="0" y="5892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E</a:t>
            </a:r>
            <a:r>
              <a:rPr spc="-10" dirty="0"/>
              <a:t>di</a:t>
            </a:r>
            <a:r>
              <a:rPr dirty="0"/>
              <a:t>t</a:t>
            </a:r>
            <a:r>
              <a:rPr spc="-270" dirty="0"/>
              <a:t> </a:t>
            </a:r>
            <a:r>
              <a:rPr dirty="0"/>
              <a:t>A</a:t>
            </a:r>
            <a:r>
              <a:rPr spc="-10" dirty="0"/>
              <a:t>p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rec</a:t>
            </a:r>
            <a:r>
              <a:rPr spc="-10" dirty="0"/>
              <a:t>ip</a:t>
            </a:r>
            <a:r>
              <a:rPr dirty="0"/>
              <a:t>e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6451600" y="8229600"/>
            <a:ext cx="3352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-5" dirty="0">
                <a:latin typeface="Courier New"/>
                <a:cs typeface="Courier New"/>
              </a:rPr>
              <a:t>SAV</a:t>
            </a:r>
            <a:r>
              <a:rPr lang="en-US" sz="2800" b="1" dirty="0">
                <a:latin typeface="Courier New"/>
                <a:cs typeface="Courier New"/>
              </a:rPr>
              <a:t>E FILE!</a:t>
            </a:r>
            <a:endParaRPr lang="en-US" sz="2800" dirty="0">
              <a:latin typeface="Courier New"/>
              <a:cs typeface="Courier New"/>
            </a:endParaRP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2800" y="1727200"/>
            <a:ext cx="14630400" cy="3721100"/>
          </a:xfrm>
          <a:custGeom>
            <a:avLst/>
            <a:gdLst/>
            <a:ahLst/>
            <a:cxnLst/>
            <a:rect l="l" t="t" r="r" b="b"/>
            <a:pathLst>
              <a:path w="14630400" h="3721100">
                <a:moveTo>
                  <a:pt x="0" y="0"/>
                </a:moveTo>
                <a:lnTo>
                  <a:pt x="14630400" y="0"/>
                </a:lnTo>
                <a:lnTo>
                  <a:pt x="14630400" y="3721100"/>
                </a:lnTo>
                <a:lnTo>
                  <a:pt x="0" y="3721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lang="en-US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ruby_block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2400" dirty="0" err="1">
                <a:solidFill>
                  <a:srgbClr val="C9352B"/>
                </a:solidFill>
                <a:latin typeface="Courier"/>
                <a:cs typeface="Courier"/>
              </a:rPr>
              <a:t>randomly_choose_language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 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block 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  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 </a:t>
            </a:r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if </a:t>
            </a:r>
            <a:r>
              <a:rPr lang="en-US" sz="2400" dirty="0" err="1">
                <a:solidFill>
                  <a:srgbClr val="9C1300"/>
                </a:solidFill>
                <a:latin typeface="Courier"/>
                <a:cs typeface="Courier"/>
              </a:rPr>
              <a:t>Random</a:t>
            </a:r>
            <a:r>
              <a:rPr lang="en-US" sz="2400" dirty="0" err="1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</a:rPr>
              <a:t>rand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&gt; 0.5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node</a:t>
            </a:r>
            <a:r>
              <a:rPr lang="en-US" sz="2400" dirty="0" err="1" smtClean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run_state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 err="1">
                <a:solidFill>
                  <a:srgbClr val="C9352B"/>
                </a:solidFill>
                <a:latin typeface="Courier"/>
                <a:cs typeface="Courier"/>
              </a:rPr>
              <a:t>scripting_language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] = 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 err="1" smtClean="0">
                <a:solidFill>
                  <a:srgbClr val="C9352B"/>
                </a:solidFill>
                <a:latin typeface="Courier"/>
                <a:cs typeface="Courier"/>
              </a:rPr>
              <a:t>php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</a:p>
          <a:p>
            <a:r>
              <a:rPr lang="en-US" sz="2400" b="1" dirty="0">
                <a:solidFill>
                  <a:srgbClr val="C9352B"/>
                </a:solidFill>
                <a:latin typeface="Courier"/>
                <a:cs typeface="Courier"/>
              </a:rPr>
              <a:t> </a:t>
            </a:r>
            <a:r>
              <a:rPr lang="en-US" sz="2400" b="1" dirty="0" smtClean="0">
                <a:solidFill>
                  <a:srgbClr val="C9352B"/>
                </a:solidFill>
                <a:latin typeface="Courier"/>
                <a:cs typeface="Courier"/>
              </a:rPr>
              <a:t>    </a:t>
            </a:r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else</a:t>
            </a:r>
            <a:endParaRPr lang="en-US" sz="24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node</a:t>
            </a:r>
            <a:r>
              <a:rPr lang="en-US" sz="2400" dirty="0" err="1" smtClean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run_state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 err="1">
                <a:solidFill>
                  <a:srgbClr val="C9352B"/>
                </a:solidFill>
                <a:latin typeface="Courier"/>
                <a:cs typeface="Courier"/>
              </a:rPr>
              <a:t>scripting_language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] =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 err="1">
                <a:solidFill>
                  <a:srgbClr val="C9352B"/>
                </a:solidFill>
                <a:latin typeface="Courier"/>
                <a:cs typeface="Courier"/>
              </a:rPr>
              <a:t>perl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    end</a:t>
            </a:r>
            <a:endParaRPr lang="en-US" sz="24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  end</a:t>
            </a:r>
            <a:endParaRPr lang="en-US" sz="24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sz="2400" dirty="0">
              <a:latin typeface="Courier"/>
              <a:cs typeface="Courier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ruby_bloc</a:t>
            </a:r>
            <a:r>
              <a:rPr dirty="0"/>
              <a:t>k</a:t>
            </a:r>
            <a:r>
              <a:rPr spc="20" dirty="0"/>
              <a:t> </a:t>
            </a:r>
            <a:r>
              <a:rPr dirty="0"/>
              <a:t>resource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5" name="object 45"/>
          <p:cNvSpPr txBox="1"/>
          <p:nvPr/>
        </p:nvSpPr>
        <p:spPr>
          <a:xfrm>
            <a:off x="787400" y="6198236"/>
            <a:ext cx="14662785" cy="193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buClr>
                <a:srgbClr val="F38C24"/>
              </a:buClr>
              <a:buFont typeface="Arial"/>
              <a:buChar char="•"/>
              <a:tabLst>
                <a:tab pos="302895" algn="l"/>
              </a:tabLst>
            </a:pPr>
            <a:r>
              <a:rPr sz="3650" dirty="0">
                <a:latin typeface="Courier New"/>
                <a:cs typeface="Courier New"/>
              </a:rPr>
              <a:t>ruby_block</a:t>
            </a:r>
            <a:r>
              <a:rPr sz="3650" spc="-1175" dirty="0">
                <a:latin typeface="Courier New"/>
                <a:cs typeface="Courier New"/>
              </a:rPr>
              <a:t> </a:t>
            </a:r>
            <a:r>
              <a:rPr sz="3650" dirty="0">
                <a:latin typeface="Arial"/>
                <a:cs typeface="Arial"/>
              </a:rPr>
              <a:t>declares a block of Ruby 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o run at</a:t>
            </a:r>
            <a:r>
              <a:rPr sz="3650" spc="-5" dirty="0">
                <a:latin typeface="Arial"/>
                <a:cs typeface="Arial"/>
              </a:rPr>
              <a:t> </a:t>
            </a:r>
            <a:r>
              <a:rPr sz="3650" b="1" dirty="0">
                <a:latin typeface="Arial"/>
                <a:cs typeface="Arial"/>
              </a:rPr>
              <a:t>exec</a:t>
            </a:r>
            <a:r>
              <a:rPr sz="3650" b="1" spc="-5" dirty="0">
                <a:latin typeface="Arial"/>
                <a:cs typeface="Arial"/>
              </a:rPr>
              <a:t>u</a:t>
            </a:r>
            <a:r>
              <a:rPr sz="3650" b="1" dirty="0">
                <a:latin typeface="Arial"/>
                <a:cs typeface="Arial"/>
              </a:rPr>
              <a:t>te</a:t>
            </a:r>
            <a:r>
              <a:rPr sz="3650" b="1" spc="-5" dirty="0">
                <a:latin typeface="Arial"/>
                <a:cs typeface="Arial"/>
              </a:rPr>
              <a:t> 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ime</a:t>
            </a:r>
            <a:endParaRPr sz="3650">
              <a:latin typeface="Arial"/>
              <a:cs typeface="Arial"/>
            </a:endParaRPr>
          </a:p>
          <a:p>
            <a:pPr marL="302260" indent="-289560">
              <a:lnSpc>
                <a:spcPct val="100000"/>
              </a:lnSpc>
              <a:spcBef>
                <a:spcPts val="1180"/>
              </a:spcBef>
              <a:buClr>
                <a:srgbClr val="F38C24"/>
              </a:buClr>
              <a:buChar char="•"/>
              <a:tabLst>
                <a:tab pos="302895" algn="l"/>
              </a:tabLst>
            </a:pPr>
            <a:r>
              <a:rPr sz="3650" spc="-5" dirty="0">
                <a:latin typeface="Arial"/>
                <a:cs typeface="Arial"/>
              </a:rPr>
              <a:t>I</a:t>
            </a:r>
            <a:r>
              <a:rPr sz="3650" dirty="0">
                <a:latin typeface="Arial"/>
                <a:cs typeface="Arial"/>
              </a:rPr>
              <a:t>t has direct access 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o 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he </a:t>
            </a:r>
            <a:r>
              <a:rPr sz="3650" dirty="0">
                <a:latin typeface="Courier New"/>
                <a:cs typeface="Courier New"/>
              </a:rPr>
              <a:t>node</a:t>
            </a:r>
            <a:r>
              <a:rPr sz="3650" spc="-1175" dirty="0">
                <a:latin typeface="Courier New"/>
                <a:cs typeface="Courier New"/>
              </a:rPr>
              <a:t> </a:t>
            </a:r>
            <a:r>
              <a:rPr sz="3650" dirty="0">
                <a:latin typeface="Arial"/>
                <a:cs typeface="Arial"/>
              </a:rPr>
              <a:t>s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ruc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ure and o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her aspec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s of 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he run</a:t>
            </a:r>
            <a:endParaRPr sz="3650">
              <a:latin typeface="Arial"/>
              <a:cs typeface="Arial"/>
            </a:endParaRPr>
          </a:p>
          <a:p>
            <a:pPr marL="302260" indent="-289560">
              <a:lnSpc>
                <a:spcPct val="100000"/>
              </a:lnSpc>
              <a:spcBef>
                <a:spcPts val="1180"/>
              </a:spcBef>
              <a:buClr>
                <a:srgbClr val="F38C24"/>
              </a:buClr>
              <a:buChar char="•"/>
              <a:tabLst>
                <a:tab pos="302895" algn="l"/>
              </a:tabLst>
            </a:pPr>
            <a:r>
              <a:rPr sz="3650" dirty="0">
                <a:latin typeface="Arial"/>
                <a:cs typeface="Arial"/>
              </a:rPr>
              <a:t>S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ore some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hing on</a:t>
            </a:r>
            <a:r>
              <a:rPr sz="3650" spc="-5" dirty="0">
                <a:latin typeface="Arial"/>
                <a:cs typeface="Arial"/>
              </a:rPr>
              <a:t> </a:t>
            </a:r>
            <a:r>
              <a:rPr sz="3650" dirty="0">
                <a:latin typeface="Courier New"/>
                <a:cs typeface="Courier New"/>
              </a:rPr>
              <a:t>node.run_state</a:t>
            </a:r>
            <a:r>
              <a:rPr sz="3650" spc="-1175" dirty="0">
                <a:latin typeface="Courier New"/>
                <a:cs typeface="Courier New"/>
              </a:rPr>
              <a:t> </a:t>
            </a:r>
            <a:r>
              <a:rPr sz="3650" spc="-5" dirty="0">
                <a:latin typeface="Arial"/>
                <a:cs typeface="Arial"/>
              </a:rPr>
              <a:t>f</a:t>
            </a:r>
            <a:r>
              <a:rPr sz="3650" dirty="0">
                <a:latin typeface="Arial"/>
                <a:cs typeface="Arial"/>
              </a:rPr>
              <a:t>or la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er use</a:t>
            </a:r>
            <a:endParaRPr sz="36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2540000"/>
            <a:ext cx="14630400" cy="553998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dirty="0">
                <a:latin typeface="Courier"/>
                <a:cs typeface="Courier"/>
              </a:rPr>
              <a:t>node</a:t>
            </a:r>
            <a:r>
              <a:rPr sz="3600" dirty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sz="3600" dirty="0">
                <a:latin typeface="Courier"/>
                <a:cs typeface="Courier"/>
              </a:rPr>
              <a:t>run_state</a:t>
            </a:r>
            <a:r>
              <a:rPr sz="36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sz="3600" dirty="0">
                <a:solidFill>
                  <a:srgbClr val="C8352B"/>
                </a:solidFill>
                <a:latin typeface="Courier"/>
                <a:cs typeface="Courier"/>
              </a:rPr>
              <a:t>'scripting_language</a:t>
            </a:r>
            <a:r>
              <a:rPr sz="3600" spc="-5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sz="3600" dirty="0">
                <a:solidFill>
                  <a:srgbClr val="797979"/>
                </a:solidFill>
                <a:latin typeface="Courier"/>
                <a:cs typeface="Courier"/>
              </a:rPr>
              <a:t>] = </a:t>
            </a:r>
            <a:r>
              <a:rPr sz="3600" dirty="0">
                <a:solidFill>
                  <a:srgbClr val="C8352B"/>
                </a:solidFill>
                <a:latin typeface="Courier"/>
                <a:cs typeface="Courier"/>
              </a:rPr>
              <a:t>'php'</a:t>
            </a:r>
            <a:endParaRPr sz="3600" dirty="0">
              <a:latin typeface="Courier"/>
              <a:cs typeface="Courier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nod</a:t>
            </a:r>
            <a:r>
              <a:rPr dirty="0"/>
              <a:t>e</a:t>
            </a:r>
            <a:r>
              <a:rPr spc="-10" dirty="0"/>
              <a:t>.</a:t>
            </a:r>
            <a:r>
              <a:rPr dirty="0"/>
              <a:t>r</a:t>
            </a:r>
            <a:r>
              <a:rPr spc="-10" dirty="0"/>
              <a:t>un</a:t>
            </a:r>
            <a:r>
              <a:rPr dirty="0"/>
              <a:t>_state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787400" y="4618328"/>
            <a:ext cx="10447020" cy="151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dirty="0">
                <a:latin typeface="Courier New"/>
                <a:cs typeface="Courier New"/>
              </a:rPr>
              <a:t>node.run_state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emp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Hash</a:t>
            </a:r>
            <a:endParaRPr sz="480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Discarded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-59143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2082800"/>
            <a:ext cx="14630400" cy="148505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  <a:tabLst>
                <a:tab pos="5494655" algn="l"/>
              </a:tabLst>
            </a:pPr>
            <a:r>
              <a:rPr sz="2400" spc="-5" dirty="0">
                <a:latin typeface="Courier"/>
                <a:cs typeface="Courier"/>
              </a:rPr>
              <a:t>packag</a:t>
            </a:r>
            <a:r>
              <a:rPr sz="2400" dirty="0">
                <a:latin typeface="Courier"/>
                <a:cs typeface="Courier"/>
              </a:rPr>
              <a:t>e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"scripting_language"	</a:t>
            </a:r>
            <a:r>
              <a:rPr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sz="2400" dirty="0">
              <a:latin typeface="Courier"/>
              <a:cs typeface="Courier"/>
            </a:endParaRPr>
          </a:p>
          <a:p>
            <a:pPr marL="556260" marR="3432175">
              <a:lnSpc>
                <a:spcPct val="100699"/>
              </a:lnSpc>
            </a:pPr>
            <a:r>
              <a:rPr sz="2400" spc="-5" dirty="0">
                <a:latin typeface="Courier"/>
                <a:cs typeface="Courier"/>
              </a:rPr>
              <a:t>package_nam</a:t>
            </a:r>
            <a:r>
              <a:rPr sz="2400" dirty="0">
                <a:latin typeface="Courier"/>
                <a:cs typeface="Courier"/>
              </a:rPr>
              <a:t>e </a:t>
            </a:r>
            <a:r>
              <a:rPr sz="2400" spc="-5" dirty="0">
                <a:latin typeface="Courier"/>
                <a:cs typeface="Courier"/>
              </a:rPr>
              <a:t>laz</a:t>
            </a:r>
            <a:r>
              <a:rPr sz="2400" dirty="0">
                <a:latin typeface="Courier"/>
                <a:cs typeface="Courier"/>
              </a:rPr>
              <a:t>y { nod</a:t>
            </a:r>
            <a:r>
              <a:rPr sz="2400" spc="-5" dirty="0">
                <a:latin typeface="Courier"/>
                <a:cs typeface="Courier"/>
              </a:rPr>
              <a:t>e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sz="2400" dirty="0">
                <a:latin typeface="Courier"/>
                <a:cs typeface="Courier"/>
              </a:rPr>
              <a:t>run_state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'scripting_language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] </a:t>
            </a:r>
            <a:r>
              <a:rPr sz="2400" dirty="0">
                <a:latin typeface="Courier"/>
                <a:cs typeface="Courier"/>
              </a:rPr>
              <a:t>} </a:t>
            </a:r>
            <a:r>
              <a:rPr sz="2400" spc="-5" dirty="0">
                <a:latin typeface="Courier"/>
                <a:cs typeface="Courier"/>
              </a:rPr>
              <a:t>actio</a:t>
            </a:r>
            <a:r>
              <a:rPr sz="2400" dirty="0">
                <a:latin typeface="Courier"/>
                <a:cs typeface="Courier"/>
              </a:rPr>
              <a:t>n </a:t>
            </a:r>
            <a:r>
              <a:rPr sz="2400" dirty="0">
                <a:solidFill>
                  <a:srgbClr val="22288F"/>
                </a:solidFill>
                <a:latin typeface="Courier"/>
                <a:cs typeface="Courier"/>
              </a:rPr>
              <a:t>:install</a:t>
            </a:r>
            <a:endParaRPr sz="2400" dirty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sz="2400" dirty="0">
              <a:latin typeface="Courier"/>
              <a:cs typeface="Courier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azy</a:t>
            </a:r>
            <a:r>
              <a:rPr spc="-5" dirty="0"/>
              <a:t> </a:t>
            </a:r>
            <a:r>
              <a:rPr spc="-10" dirty="0"/>
              <a:t>p</a:t>
            </a:r>
            <a:r>
              <a:rPr dirty="0"/>
              <a:t>arameter</a:t>
            </a:r>
            <a:r>
              <a:rPr spc="-5" dirty="0"/>
              <a:t> </a:t>
            </a:r>
            <a:r>
              <a:rPr dirty="0"/>
              <a:t>eva</a:t>
            </a:r>
            <a:r>
              <a:rPr spc="-10" dirty="0"/>
              <a:t>lu</a:t>
            </a:r>
            <a:r>
              <a:rPr dirty="0"/>
              <a:t>a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787400" y="4595899"/>
            <a:ext cx="14593569" cy="3688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270" marR="1484630" indent="-369570">
              <a:lnSpc>
                <a:spcPts val="5400"/>
              </a:lnSpc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650" dirty="0">
                <a:latin typeface="Arial"/>
                <a:cs typeface="Arial"/>
              </a:rPr>
              <a:t>Normally resource parame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ers must be speci</a:t>
            </a:r>
            <a:r>
              <a:rPr sz="4650" spc="-5" dirty="0">
                <a:latin typeface="Arial"/>
                <a:cs typeface="Arial"/>
              </a:rPr>
              <a:t>f</a:t>
            </a:r>
            <a:r>
              <a:rPr sz="4650" dirty="0">
                <a:latin typeface="Arial"/>
                <a:cs typeface="Arial"/>
              </a:rPr>
              <a:t>ied comple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ely at</a:t>
            </a:r>
            <a:r>
              <a:rPr sz="4650" spc="-5" dirty="0">
                <a:latin typeface="Arial"/>
                <a:cs typeface="Arial"/>
              </a:rPr>
              <a:t> </a:t>
            </a:r>
            <a:r>
              <a:rPr sz="4650" b="1" dirty="0">
                <a:latin typeface="Arial"/>
                <a:cs typeface="Arial"/>
              </a:rPr>
              <a:t>compile</a:t>
            </a:r>
            <a:r>
              <a:rPr sz="4650" b="1" spc="-5" dirty="0">
                <a:latin typeface="Arial"/>
                <a:cs typeface="Arial"/>
              </a:rPr>
              <a:t> 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ime</a:t>
            </a:r>
          </a:p>
          <a:p>
            <a:pPr marL="382270" indent="-369570">
              <a:lnSpc>
                <a:spcPct val="100000"/>
              </a:lnSpc>
              <a:spcBef>
                <a:spcPts val="830"/>
              </a:spcBef>
              <a:buClr>
                <a:srgbClr val="F38C24"/>
              </a:buClr>
              <a:buChar char="•"/>
              <a:tabLst>
                <a:tab pos="382270" algn="l"/>
                <a:tab pos="13462635" algn="l"/>
              </a:tabLst>
            </a:pPr>
            <a:r>
              <a:rPr sz="4650" dirty="0">
                <a:latin typeface="Arial"/>
                <a:cs typeface="Arial"/>
              </a:rPr>
              <a:t>Some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imes 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heir value is not known un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il</a:t>
            </a:r>
            <a:r>
              <a:rPr sz="4650" spc="-5" dirty="0">
                <a:latin typeface="Arial"/>
                <a:cs typeface="Arial"/>
              </a:rPr>
              <a:t> </a:t>
            </a:r>
            <a:r>
              <a:rPr sz="4650" b="1" dirty="0">
                <a:latin typeface="Arial"/>
                <a:cs typeface="Arial"/>
              </a:rPr>
              <a:t>exec</a:t>
            </a:r>
            <a:r>
              <a:rPr sz="4650" b="1" spc="-5" dirty="0">
                <a:latin typeface="Arial"/>
                <a:cs typeface="Arial"/>
              </a:rPr>
              <a:t>u</a:t>
            </a:r>
            <a:r>
              <a:rPr sz="4650" b="1" dirty="0">
                <a:latin typeface="Arial"/>
                <a:cs typeface="Arial"/>
              </a:rPr>
              <a:t>te	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ime</a:t>
            </a:r>
          </a:p>
          <a:p>
            <a:pPr marL="382270" marR="339090" indent="-369570">
              <a:lnSpc>
                <a:spcPts val="5530"/>
              </a:lnSpc>
              <a:spcBef>
                <a:spcPts val="1335"/>
              </a:spcBef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650" dirty="0">
                <a:latin typeface="Arial"/>
                <a:cs typeface="Arial"/>
              </a:rPr>
              <a:t>Use 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he </a:t>
            </a:r>
            <a:r>
              <a:rPr sz="4650" dirty="0">
                <a:latin typeface="Courier New"/>
                <a:cs typeface="Courier New"/>
              </a:rPr>
              <a:t>lazy{}</a:t>
            </a:r>
            <a:r>
              <a:rPr sz="4650" spc="-1500" dirty="0">
                <a:latin typeface="Courier New"/>
                <a:cs typeface="Courier New"/>
              </a:rPr>
              <a:t> </a:t>
            </a:r>
            <a:r>
              <a:rPr sz="4650" dirty="0">
                <a:latin typeface="Arial"/>
                <a:cs typeface="Arial"/>
              </a:rPr>
              <a:t>block 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o have parame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ers evalua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ed </a:t>
            </a:r>
            <a:r>
              <a:rPr sz="4650" spc="-5" dirty="0">
                <a:latin typeface="Arial"/>
                <a:cs typeface="Arial"/>
              </a:rPr>
              <a:t>then</a:t>
            </a:r>
            <a:endParaRPr sz="46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24652"/>
            <a:ext cx="15143508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97554" algn="l"/>
                <a:tab pos="6882765" algn="l"/>
              </a:tabLst>
            </a:pPr>
            <a:r>
              <a:rPr sz="7050" spc="5" dirty="0"/>
              <a:t>U</a:t>
            </a:r>
            <a:r>
              <a:rPr sz="7050" spc="-5" dirty="0"/>
              <a:t>plo</a:t>
            </a:r>
            <a:r>
              <a:rPr sz="7050" dirty="0"/>
              <a:t>ad	t</a:t>
            </a:r>
            <a:r>
              <a:rPr sz="7050" spc="-5" dirty="0"/>
              <a:t>h</a:t>
            </a:r>
            <a:r>
              <a:rPr sz="7050" dirty="0"/>
              <a:t>e </a:t>
            </a:r>
            <a:r>
              <a:rPr sz="7050" spc="-5" dirty="0"/>
              <a:t>n</a:t>
            </a:r>
            <a:r>
              <a:rPr sz="7050" dirty="0"/>
              <a:t>ew	a</a:t>
            </a:r>
            <a:r>
              <a:rPr sz="7050" spc="-5" dirty="0"/>
              <a:t>p</a:t>
            </a:r>
            <a:r>
              <a:rPr sz="7050" dirty="0"/>
              <a:t>ac</a:t>
            </a:r>
            <a:r>
              <a:rPr sz="7050" spc="-5" dirty="0"/>
              <a:t>h</a:t>
            </a:r>
            <a:r>
              <a:rPr sz="7050" dirty="0"/>
              <a:t>e c</a:t>
            </a:r>
            <a:r>
              <a:rPr sz="7050" spc="-5" dirty="0"/>
              <a:t>oo</a:t>
            </a:r>
            <a:r>
              <a:rPr sz="7050" dirty="0"/>
              <a:t>k</a:t>
            </a:r>
            <a:r>
              <a:rPr sz="7050" spc="-5" dirty="0"/>
              <a:t>boo</a:t>
            </a:r>
            <a:r>
              <a:rPr sz="7050" dirty="0"/>
              <a:t>k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Uploadin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apach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[0.4.0]</a:t>
            </a:r>
            <a:endParaRPr sz="4800" dirty="0"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  <a:spcBef>
                <a:spcPts val="40"/>
              </a:spcBef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Uploade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1 cookbook.</a:t>
            </a:r>
            <a:endParaRPr sz="4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chef@node</a:t>
            </a:r>
            <a:r>
              <a:rPr sz="4800" b="1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36650" y="5003800"/>
            <a:ext cx="9328785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ruby_block[randomly_choose_language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actio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n run</a:t>
            </a:r>
            <a:endParaRPr sz="2400" dirty="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-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execut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rub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bloc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24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randomly_choose_language</a:t>
            </a:r>
            <a:endParaRPr lang="en-US" sz="24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  <a:spcBef>
                <a:spcPts val="20"/>
              </a:spcBef>
            </a:pPr>
            <a:endParaRPr lang="en-US" sz="24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r>
              <a:rPr lang="en-US" sz="2400" dirty="0">
                <a:solidFill>
                  <a:srgbClr val="FFFFFF"/>
                </a:solidFill>
                <a:latin typeface="Courier"/>
              </a:rPr>
              <a:t>* package[</a:t>
            </a:r>
            <a:r>
              <a:rPr lang="en-US" sz="2400" dirty="0" err="1">
                <a:solidFill>
                  <a:srgbClr val="FFFFFF"/>
                </a:solidFill>
                <a:latin typeface="Courier"/>
              </a:rPr>
              <a:t>scripting_language</a:t>
            </a:r>
            <a:r>
              <a:rPr lang="en-US" sz="2400" dirty="0">
                <a:solidFill>
                  <a:srgbClr val="FFFFFF"/>
                </a:solidFill>
                <a:latin typeface="Courier"/>
              </a:rPr>
              <a:t>] action install</a:t>
            </a:r>
          </a:p>
          <a:p>
            <a:r>
              <a:rPr lang="en-US" sz="2400" dirty="0" smtClean="0">
                <a:solidFill>
                  <a:srgbClr val="FFFFFF"/>
                </a:solidFill>
                <a:latin typeface="Courier"/>
              </a:rPr>
              <a:t>  - </a:t>
            </a:r>
            <a:r>
              <a:rPr lang="en-US" sz="2400" dirty="0">
                <a:solidFill>
                  <a:srgbClr val="FFFFFF"/>
                </a:solidFill>
                <a:latin typeface="Courier"/>
              </a:rPr>
              <a:t>install version 5.3.3-27.el6_5 of package </a:t>
            </a:r>
            <a:r>
              <a:rPr lang="en-US" sz="2400" dirty="0" err="1">
                <a:solidFill>
                  <a:srgbClr val="FFFFFF"/>
                </a:solidFill>
                <a:latin typeface="Courier"/>
              </a:rPr>
              <a:t>php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402435" cy="5422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920115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 smtClean="0">
                <a:latin typeface="Arial"/>
                <a:cs typeface="Arial"/>
              </a:rPr>
              <a:t>W</a:t>
            </a:r>
            <a:r>
              <a:rPr sz="4800" dirty="0" smtClean="0">
                <a:latin typeface="Arial"/>
                <a:cs typeface="Arial"/>
              </a:rPr>
              <a:t>here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would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ash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ransien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during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run?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obje</a:t>
            </a:r>
            <a:r>
              <a:rPr sz="4800" spc="-5" dirty="0">
                <a:latin typeface="Arial"/>
                <a:cs typeface="Arial"/>
              </a:rPr>
              <a:t>ct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curren</a:t>
            </a:r>
            <a:r>
              <a:rPr sz="4800" spc="-5" dirty="0">
                <a:latin typeface="Arial"/>
                <a:cs typeface="Arial"/>
              </a:rPr>
              <a:t>t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run?</a:t>
            </a: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spc="-10" dirty="0" smtClean="0">
                <a:latin typeface="Arial"/>
                <a:cs typeface="Arial"/>
              </a:rPr>
              <a:t>What resource allows you to execute ruby code at execute time?</a:t>
            </a: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 smtClean="0">
                <a:latin typeface="Arial"/>
                <a:cs typeface="Arial"/>
              </a:rPr>
              <a:t>W</a:t>
            </a:r>
            <a:r>
              <a:rPr sz="4800" dirty="0" smtClean="0">
                <a:latin typeface="Arial"/>
                <a:cs typeface="Arial"/>
              </a:rPr>
              <a:t>ha</a:t>
            </a:r>
            <a:r>
              <a:rPr sz="4800" spc="-5" dirty="0" smtClean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popula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ime?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6360"/>
            <a:ext cx="14681835" cy="52971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indent="-361950">
              <a:lnSpc>
                <a:spcPct val="100000"/>
              </a:lnSpc>
              <a:buClr>
                <a:srgbClr val="F38C24"/>
              </a:buClr>
              <a:buChar char="•"/>
              <a:tabLst>
                <a:tab pos="374650" algn="l"/>
              </a:tabLst>
            </a:pPr>
            <a:r>
              <a:rPr sz="4550" spc="5" dirty="0">
                <a:latin typeface="Arial"/>
                <a:cs typeface="Arial"/>
              </a:rPr>
              <a:t>A</a:t>
            </a:r>
            <a:r>
              <a:rPr sz="4550" spc="-5" dirty="0">
                <a:latin typeface="Arial"/>
                <a:cs typeface="Arial"/>
              </a:rPr>
              <a:t>ft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r </a:t>
            </a:r>
            <a:r>
              <a:rPr sz="4550" spc="5" dirty="0">
                <a:latin typeface="Arial"/>
                <a:cs typeface="Arial"/>
              </a:rPr>
              <a:t>comp</a:t>
            </a:r>
            <a:r>
              <a:rPr sz="4550" dirty="0">
                <a:latin typeface="Arial"/>
                <a:cs typeface="Arial"/>
              </a:rPr>
              <a:t>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ng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l</a:t>
            </a:r>
            <a:r>
              <a:rPr sz="4550" spc="5" dirty="0">
                <a:latin typeface="Arial"/>
                <a:cs typeface="Arial"/>
              </a:rPr>
              <a:t>esson</a:t>
            </a:r>
            <a:r>
              <a:rPr sz="4550" dirty="0">
                <a:latin typeface="Arial"/>
                <a:cs typeface="Arial"/>
              </a:rPr>
              <a:t>, </a:t>
            </a:r>
            <a:r>
              <a:rPr sz="4550" spc="5" dirty="0">
                <a:latin typeface="Arial"/>
                <a:cs typeface="Arial"/>
              </a:rPr>
              <a:t>you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w</a:t>
            </a:r>
            <a:r>
              <a:rPr sz="4550" dirty="0">
                <a:latin typeface="Arial"/>
                <a:cs typeface="Arial"/>
              </a:rPr>
              <a:t>ill </a:t>
            </a:r>
            <a:r>
              <a:rPr sz="4550" spc="5" dirty="0">
                <a:latin typeface="Arial"/>
                <a:cs typeface="Arial"/>
              </a:rPr>
              <a:t>be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ab</a:t>
            </a:r>
            <a:r>
              <a:rPr sz="4550" dirty="0">
                <a:latin typeface="Arial"/>
                <a:cs typeface="Arial"/>
              </a:rPr>
              <a:t>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:</a:t>
            </a:r>
          </a:p>
          <a:p>
            <a:pPr marL="793750" marR="131445" lvl="1" indent="-361950">
              <a:lnSpc>
                <a:spcPts val="5200"/>
              </a:lnSpc>
              <a:spcBef>
                <a:spcPts val="127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lang="en-US" sz="4550" spc="5" dirty="0" smtClean="0">
                <a:latin typeface="Arial"/>
                <a:cs typeface="Arial"/>
              </a:rPr>
              <a:t>Explain </a:t>
            </a:r>
            <a:r>
              <a:rPr sz="4550" spc="5" dirty="0" smtClean="0">
                <a:latin typeface="Arial"/>
                <a:cs typeface="Arial"/>
              </a:rPr>
              <a:t>wha</a:t>
            </a:r>
            <a:r>
              <a:rPr sz="4550" dirty="0" smtClean="0">
                <a:latin typeface="Arial"/>
                <a:cs typeface="Arial"/>
              </a:rPr>
              <a:t>t </a:t>
            </a:r>
            <a:r>
              <a:rPr sz="4550" spc="5" dirty="0">
                <a:latin typeface="Arial"/>
                <a:cs typeface="Arial"/>
              </a:rPr>
              <a:t>happens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unde</a:t>
            </a:r>
            <a:r>
              <a:rPr sz="4550" dirty="0">
                <a:latin typeface="Arial"/>
                <a:cs typeface="Arial"/>
              </a:rPr>
              <a:t>r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hood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when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Che</a:t>
            </a:r>
            <a:r>
              <a:rPr sz="4550" dirty="0">
                <a:latin typeface="Arial"/>
                <a:cs typeface="Arial"/>
              </a:rPr>
              <a:t>f </a:t>
            </a:r>
            <a:r>
              <a:rPr sz="4550" spc="5" dirty="0">
                <a:latin typeface="Arial"/>
                <a:cs typeface="Arial"/>
              </a:rPr>
              <a:t>C</a:t>
            </a:r>
            <a:r>
              <a:rPr sz="4550" dirty="0">
                <a:latin typeface="Arial"/>
                <a:cs typeface="Arial"/>
              </a:rPr>
              <a:t>li</a:t>
            </a:r>
            <a:r>
              <a:rPr sz="4550" spc="5" dirty="0">
                <a:latin typeface="Arial"/>
                <a:cs typeface="Arial"/>
              </a:rPr>
              <a:t>en</a:t>
            </a:r>
            <a:r>
              <a:rPr sz="4550" dirty="0">
                <a:latin typeface="Arial"/>
                <a:cs typeface="Arial"/>
              </a:rPr>
              <a:t>t </a:t>
            </a:r>
            <a:r>
              <a:rPr sz="4550" spc="5" dirty="0">
                <a:latin typeface="Arial"/>
                <a:cs typeface="Arial"/>
              </a:rPr>
              <a:t>runs</a:t>
            </a:r>
            <a:endParaRPr sz="4550" dirty="0">
              <a:latin typeface="Arial"/>
              <a:cs typeface="Arial"/>
            </a:endParaRPr>
          </a:p>
          <a:p>
            <a:pPr marL="793750" lvl="1" indent="-36195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De</a:t>
            </a:r>
            <a:r>
              <a:rPr sz="4550" dirty="0">
                <a:latin typeface="Arial"/>
                <a:cs typeface="Arial"/>
              </a:rPr>
              <a:t>scri</a:t>
            </a:r>
            <a:r>
              <a:rPr sz="4550" spc="5" dirty="0">
                <a:latin typeface="Arial"/>
                <a:cs typeface="Arial"/>
              </a:rPr>
              <a:t>be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purpose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f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Courier New"/>
                <a:cs typeface="Courier New"/>
              </a:rPr>
              <a:t>run_context</a:t>
            </a:r>
            <a:r>
              <a:rPr sz="4550" spc="-1465" dirty="0">
                <a:latin typeface="Courier New"/>
                <a:cs typeface="Courier New"/>
              </a:rPr>
              <a:t> </a:t>
            </a:r>
            <a:r>
              <a:rPr sz="4550" dirty="0">
                <a:latin typeface="Arial"/>
                <a:cs typeface="Arial"/>
              </a:rPr>
              <a:t>and</a:t>
            </a:r>
          </a:p>
          <a:p>
            <a:pPr marL="793115">
              <a:lnSpc>
                <a:spcPct val="100000"/>
              </a:lnSpc>
              <a:spcBef>
                <a:spcPts val="90"/>
              </a:spcBef>
            </a:pPr>
            <a:r>
              <a:rPr sz="4550" spc="5" dirty="0">
                <a:latin typeface="Courier New"/>
                <a:cs typeface="Courier New"/>
              </a:rPr>
              <a:t>run_status</a:t>
            </a:r>
            <a:r>
              <a:rPr sz="4550" spc="-1465" dirty="0">
                <a:latin typeface="Courier New"/>
                <a:cs typeface="Courier New"/>
              </a:rPr>
              <a:t> </a:t>
            </a:r>
            <a:r>
              <a:rPr sz="4550" spc="5" dirty="0">
                <a:latin typeface="Arial"/>
                <a:cs typeface="Arial"/>
              </a:rPr>
              <a:t>ob</a:t>
            </a:r>
            <a:r>
              <a:rPr sz="4550" dirty="0">
                <a:latin typeface="Arial"/>
                <a:cs typeface="Arial"/>
              </a:rPr>
              <a:t>j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c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s</a:t>
            </a:r>
            <a:endParaRPr sz="4550" dirty="0">
              <a:latin typeface="Arial"/>
              <a:cs typeface="Arial"/>
            </a:endParaRPr>
          </a:p>
          <a:p>
            <a:pPr marL="793750" marR="805815" lvl="1" indent="-361950">
              <a:lnSpc>
                <a:spcPts val="5360"/>
              </a:lnSpc>
              <a:spcBef>
                <a:spcPts val="149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Use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Courier New"/>
                <a:cs typeface="Courier New"/>
              </a:rPr>
              <a:t>node.run_state</a:t>
            </a:r>
            <a:r>
              <a:rPr sz="4550" spc="-1465" dirty="0">
                <a:latin typeface="Courier New"/>
                <a:cs typeface="Courier New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pass</a:t>
            </a:r>
            <a:r>
              <a:rPr sz="4550" dirty="0">
                <a:latin typeface="Arial"/>
                <a:cs typeface="Arial"/>
              </a:rPr>
              <a:t> i</a:t>
            </a:r>
            <a:r>
              <a:rPr sz="4550" spc="5" dirty="0">
                <a:latin typeface="Arial"/>
                <a:cs typeface="Arial"/>
              </a:rPr>
              <a:t>n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spc="5" dirty="0">
                <a:latin typeface="Arial"/>
                <a:cs typeface="Arial"/>
              </a:rPr>
              <a:t>orma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around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recipe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t </a:t>
            </a:r>
            <a:r>
              <a:rPr sz="4550" spc="5" dirty="0">
                <a:latin typeface="Arial"/>
                <a:cs typeface="Arial"/>
              </a:rPr>
              <a:t>execu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 smtClean="0">
                <a:latin typeface="Arial"/>
                <a:cs typeface="Arial"/>
              </a:rPr>
              <a:t>t</a:t>
            </a:r>
            <a:r>
              <a:rPr sz="4550" dirty="0" smtClean="0">
                <a:latin typeface="Arial"/>
                <a:cs typeface="Arial"/>
              </a:rPr>
              <a:t>i</a:t>
            </a:r>
            <a:r>
              <a:rPr sz="4550" spc="5" dirty="0" smtClean="0">
                <a:latin typeface="Arial"/>
                <a:cs typeface="Arial"/>
              </a:rPr>
              <a:t>me</a:t>
            </a:r>
            <a:endParaRPr sz="45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6383"/>
          </a:xfrm>
          <a:prstGeom prst="rect">
            <a:avLst/>
          </a:prstGeom>
        </p:spPr>
        <p:txBody>
          <a:bodyPr vert="horz" wrap="square" lIns="0" tIns="11575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00" spc="25" dirty="0"/>
              <a:t>Remem</a:t>
            </a:r>
            <a:r>
              <a:rPr sz="6300" spc="15" dirty="0"/>
              <a:t>b</a:t>
            </a:r>
            <a:r>
              <a:rPr sz="6300" spc="20" dirty="0"/>
              <a:t>e</a:t>
            </a:r>
            <a:r>
              <a:rPr sz="6300" spc="15" dirty="0"/>
              <a:t>r</a:t>
            </a:r>
            <a:r>
              <a:rPr sz="6300" spc="5" dirty="0"/>
              <a:t> </a:t>
            </a:r>
            <a:r>
              <a:rPr sz="6300" spc="15" dirty="0"/>
              <a:t>Th</a:t>
            </a:r>
            <a:r>
              <a:rPr sz="6300" dirty="0"/>
              <a:t>i</a:t>
            </a:r>
            <a:r>
              <a:rPr sz="6300" spc="20" dirty="0"/>
              <a:t>s</a:t>
            </a:r>
            <a:r>
              <a:rPr sz="6300" spc="5" dirty="0"/>
              <a:t> </a:t>
            </a:r>
            <a:r>
              <a:rPr sz="6300" spc="15" dirty="0"/>
              <a:t>Fro</a:t>
            </a:r>
            <a:r>
              <a:rPr sz="6300" spc="30" dirty="0"/>
              <a:t>m</a:t>
            </a:r>
            <a:r>
              <a:rPr sz="6300" spc="5" dirty="0"/>
              <a:t> </a:t>
            </a:r>
            <a:r>
              <a:rPr sz="6300" spc="15" dirty="0"/>
              <a:t>Fund</a:t>
            </a:r>
            <a:r>
              <a:rPr sz="6300" spc="25" dirty="0"/>
              <a:t>ame</a:t>
            </a:r>
            <a:r>
              <a:rPr sz="6300" spc="15" dirty="0"/>
              <a:t>nta</a:t>
            </a:r>
            <a:r>
              <a:rPr sz="6300" dirty="0"/>
              <a:t>l</a:t>
            </a:r>
            <a:r>
              <a:rPr sz="6300" spc="20" dirty="0"/>
              <a:t>s?</a:t>
            </a:r>
            <a:endParaRPr sz="6300" dirty="0"/>
          </a:p>
        </p:txBody>
      </p:sp>
      <p:sp>
        <p:nvSpPr>
          <p:cNvPr id="40" name="object 40"/>
          <p:cNvSpPr/>
          <p:nvPr/>
        </p:nvSpPr>
        <p:spPr>
          <a:xfrm>
            <a:off x="393700" y="1498600"/>
            <a:ext cx="15455900" cy="708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i</a:t>
            </a:r>
            <a:r>
              <a:rPr dirty="0"/>
              <a:t>za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1010900" y="1947706"/>
            <a:ext cx="386334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 smtClean="0">
                <a:latin typeface="Arial"/>
                <a:cs typeface="Arial"/>
              </a:rPr>
              <a:t>Plugins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62000" y="2908300"/>
            <a:ext cx="1029970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4199" y="4305300"/>
            <a:ext cx="2413000" cy="1511300"/>
          </a:xfrm>
          <a:custGeom>
            <a:avLst/>
            <a:gdLst/>
            <a:ahLst/>
            <a:cxnLst/>
            <a:rect l="l" t="t" r="r" b="b"/>
            <a:pathLst>
              <a:path w="2413000" h="1511300">
                <a:moveTo>
                  <a:pt x="2059623" y="221324"/>
                </a:moveTo>
                <a:lnTo>
                  <a:pt x="2126765" y="266919"/>
                </a:lnTo>
                <a:lnTo>
                  <a:pt x="2186839" y="314988"/>
                </a:lnTo>
                <a:lnTo>
                  <a:pt x="2239845" y="365258"/>
                </a:lnTo>
                <a:lnTo>
                  <a:pt x="2285784" y="417452"/>
                </a:lnTo>
                <a:lnTo>
                  <a:pt x="2324656" y="471297"/>
                </a:lnTo>
                <a:lnTo>
                  <a:pt x="2356460" y="526517"/>
                </a:lnTo>
                <a:lnTo>
                  <a:pt x="2381196" y="582838"/>
                </a:lnTo>
                <a:lnTo>
                  <a:pt x="2398865" y="639983"/>
                </a:lnTo>
                <a:lnTo>
                  <a:pt x="2409466" y="697678"/>
                </a:lnTo>
                <a:lnTo>
                  <a:pt x="2413000" y="755649"/>
                </a:lnTo>
                <a:lnTo>
                  <a:pt x="2409466" y="813619"/>
                </a:lnTo>
                <a:lnTo>
                  <a:pt x="2398865" y="871315"/>
                </a:lnTo>
                <a:lnTo>
                  <a:pt x="2381196" y="928460"/>
                </a:lnTo>
                <a:lnTo>
                  <a:pt x="2356460" y="984780"/>
                </a:lnTo>
                <a:lnTo>
                  <a:pt x="2324656" y="1040000"/>
                </a:lnTo>
                <a:lnTo>
                  <a:pt x="2285784" y="1093846"/>
                </a:lnTo>
                <a:lnTo>
                  <a:pt x="2239845" y="1146040"/>
                </a:lnTo>
                <a:lnTo>
                  <a:pt x="2186839" y="1196310"/>
                </a:lnTo>
                <a:lnTo>
                  <a:pt x="2126765" y="1244380"/>
                </a:lnTo>
                <a:lnTo>
                  <a:pt x="2059623" y="1289974"/>
                </a:lnTo>
                <a:lnTo>
                  <a:pt x="1986826" y="1332026"/>
                </a:lnTo>
                <a:lnTo>
                  <a:pt x="1910076" y="1369651"/>
                </a:lnTo>
                <a:lnTo>
                  <a:pt x="1829813" y="1402850"/>
                </a:lnTo>
                <a:lnTo>
                  <a:pt x="1746477" y="1431623"/>
                </a:lnTo>
                <a:lnTo>
                  <a:pt x="1660506" y="1455968"/>
                </a:lnTo>
                <a:lnTo>
                  <a:pt x="1572339" y="1475888"/>
                </a:lnTo>
                <a:lnTo>
                  <a:pt x="1482416" y="1491380"/>
                </a:lnTo>
                <a:lnTo>
                  <a:pt x="1391175" y="1502447"/>
                </a:lnTo>
                <a:lnTo>
                  <a:pt x="1299057" y="1509087"/>
                </a:lnTo>
                <a:lnTo>
                  <a:pt x="1206499" y="1511300"/>
                </a:lnTo>
                <a:lnTo>
                  <a:pt x="1113941" y="1509087"/>
                </a:lnTo>
                <a:lnTo>
                  <a:pt x="1021823" y="1502447"/>
                </a:lnTo>
                <a:lnTo>
                  <a:pt x="930582" y="1491380"/>
                </a:lnTo>
                <a:lnTo>
                  <a:pt x="840659" y="1475888"/>
                </a:lnTo>
                <a:lnTo>
                  <a:pt x="752492" y="1455968"/>
                </a:lnTo>
                <a:lnTo>
                  <a:pt x="666521" y="1431623"/>
                </a:lnTo>
                <a:lnTo>
                  <a:pt x="583185" y="1402850"/>
                </a:lnTo>
                <a:lnTo>
                  <a:pt x="502923" y="1369651"/>
                </a:lnTo>
                <a:lnTo>
                  <a:pt x="426173" y="1332026"/>
                </a:lnTo>
                <a:lnTo>
                  <a:pt x="353375" y="1289974"/>
                </a:lnTo>
                <a:lnTo>
                  <a:pt x="286234" y="1244380"/>
                </a:lnTo>
                <a:lnTo>
                  <a:pt x="226160" y="1196310"/>
                </a:lnTo>
                <a:lnTo>
                  <a:pt x="173154" y="1146040"/>
                </a:lnTo>
                <a:lnTo>
                  <a:pt x="127215" y="1093846"/>
                </a:lnTo>
                <a:lnTo>
                  <a:pt x="88343" y="1040000"/>
                </a:lnTo>
                <a:lnTo>
                  <a:pt x="56540" y="984780"/>
                </a:lnTo>
                <a:lnTo>
                  <a:pt x="31803" y="928460"/>
                </a:lnTo>
                <a:lnTo>
                  <a:pt x="14134" y="871315"/>
                </a:lnTo>
                <a:lnTo>
                  <a:pt x="3533" y="813619"/>
                </a:lnTo>
                <a:lnTo>
                  <a:pt x="0" y="755649"/>
                </a:lnTo>
                <a:lnTo>
                  <a:pt x="3533" y="697678"/>
                </a:lnTo>
                <a:lnTo>
                  <a:pt x="14134" y="639983"/>
                </a:lnTo>
                <a:lnTo>
                  <a:pt x="31803" y="582838"/>
                </a:lnTo>
                <a:lnTo>
                  <a:pt x="56540" y="526517"/>
                </a:lnTo>
                <a:lnTo>
                  <a:pt x="88343" y="471297"/>
                </a:lnTo>
                <a:lnTo>
                  <a:pt x="127215" y="417452"/>
                </a:lnTo>
                <a:lnTo>
                  <a:pt x="173154" y="365258"/>
                </a:lnTo>
                <a:lnTo>
                  <a:pt x="226160" y="314988"/>
                </a:lnTo>
                <a:lnTo>
                  <a:pt x="286234" y="266919"/>
                </a:lnTo>
                <a:lnTo>
                  <a:pt x="353375" y="221324"/>
                </a:lnTo>
                <a:lnTo>
                  <a:pt x="426173" y="179273"/>
                </a:lnTo>
                <a:lnTo>
                  <a:pt x="502923" y="141647"/>
                </a:lnTo>
                <a:lnTo>
                  <a:pt x="583185" y="108449"/>
                </a:lnTo>
                <a:lnTo>
                  <a:pt x="666521" y="79676"/>
                </a:lnTo>
                <a:lnTo>
                  <a:pt x="752492" y="55331"/>
                </a:lnTo>
                <a:lnTo>
                  <a:pt x="840659" y="35411"/>
                </a:lnTo>
                <a:lnTo>
                  <a:pt x="930582" y="19919"/>
                </a:lnTo>
                <a:lnTo>
                  <a:pt x="1021823" y="8853"/>
                </a:lnTo>
                <a:lnTo>
                  <a:pt x="1113941" y="2213"/>
                </a:lnTo>
                <a:lnTo>
                  <a:pt x="1206499" y="0"/>
                </a:lnTo>
                <a:lnTo>
                  <a:pt x="1299057" y="2213"/>
                </a:lnTo>
                <a:lnTo>
                  <a:pt x="1391175" y="8853"/>
                </a:lnTo>
                <a:lnTo>
                  <a:pt x="1482416" y="19919"/>
                </a:lnTo>
                <a:lnTo>
                  <a:pt x="1572339" y="35411"/>
                </a:lnTo>
                <a:lnTo>
                  <a:pt x="1660506" y="55331"/>
                </a:lnTo>
                <a:lnTo>
                  <a:pt x="1746477" y="79676"/>
                </a:lnTo>
                <a:lnTo>
                  <a:pt x="1829813" y="108449"/>
                </a:lnTo>
                <a:lnTo>
                  <a:pt x="1910076" y="141647"/>
                </a:lnTo>
                <a:lnTo>
                  <a:pt x="1986826" y="179273"/>
                </a:lnTo>
                <a:lnTo>
                  <a:pt x="2059623" y="221324"/>
                </a:lnTo>
              </a:path>
            </a:pathLst>
          </a:custGeom>
          <a:ln w="1270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i</a:t>
            </a:r>
            <a:r>
              <a:rPr dirty="0"/>
              <a:t>za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1010900" y="1947706"/>
            <a:ext cx="2744470" cy="233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Libraries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62000" y="2908300"/>
            <a:ext cx="1029970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769100" y="4394200"/>
            <a:ext cx="1473200" cy="1485900"/>
          </a:xfrm>
          <a:custGeom>
            <a:avLst/>
            <a:gdLst/>
            <a:ahLst/>
            <a:cxnLst/>
            <a:rect l="l" t="t" r="r" b="b"/>
            <a:pathLst>
              <a:path w="1473200" h="1485900">
                <a:moveTo>
                  <a:pt x="1257454" y="217605"/>
                </a:moveTo>
                <a:lnTo>
                  <a:pt x="1298445" y="262433"/>
                </a:lnTo>
                <a:lnTo>
                  <a:pt x="1335122" y="309694"/>
                </a:lnTo>
                <a:lnTo>
                  <a:pt x="1367484" y="359119"/>
                </a:lnTo>
                <a:lnTo>
                  <a:pt x="1395531" y="410437"/>
                </a:lnTo>
                <a:lnTo>
                  <a:pt x="1419263" y="463377"/>
                </a:lnTo>
                <a:lnTo>
                  <a:pt x="1438680" y="517669"/>
                </a:lnTo>
                <a:lnTo>
                  <a:pt x="1453782" y="573042"/>
                </a:lnTo>
                <a:lnTo>
                  <a:pt x="1464569" y="629227"/>
                </a:lnTo>
                <a:lnTo>
                  <a:pt x="1471042" y="685953"/>
                </a:lnTo>
                <a:lnTo>
                  <a:pt x="1473199" y="742949"/>
                </a:lnTo>
                <a:lnTo>
                  <a:pt x="1471042" y="799945"/>
                </a:lnTo>
                <a:lnTo>
                  <a:pt x="1464569" y="856671"/>
                </a:lnTo>
                <a:lnTo>
                  <a:pt x="1453782" y="912856"/>
                </a:lnTo>
                <a:lnTo>
                  <a:pt x="1438680" y="968230"/>
                </a:lnTo>
                <a:lnTo>
                  <a:pt x="1419263" y="1022522"/>
                </a:lnTo>
                <a:lnTo>
                  <a:pt x="1395531" y="1075462"/>
                </a:lnTo>
                <a:lnTo>
                  <a:pt x="1367484" y="1126780"/>
                </a:lnTo>
                <a:lnTo>
                  <a:pt x="1335122" y="1176204"/>
                </a:lnTo>
                <a:lnTo>
                  <a:pt x="1298445" y="1223466"/>
                </a:lnTo>
                <a:lnTo>
                  <a:pt x="1257454" y="1268294"/>
                </a:lnTo>
                <a:lnTo>
                  <a:pt x="1213009" y="1309639"/>
                </a:lnTo>
                <a:lnTo>
                  <a:pt x="1166151" y="1346632"/>
                </a:lnTo>
                <a:lnTo>
                  <a:pt x="1117148" y="1379273"/>
                </a:lnTo>
                <a:lnTo>
                  <a:pt x="1066269" y="1407561"/>
                </a:lnTo>
                <a:lnTo>
                  <a:pt x="1013781" y="1431498"/>
                </a:lnTo>
                <a:lnTo>
                  <a:pt x="959953" y="1451082"/>
                </a:lnTo>
                <a:lnTo>
                  <a:pt x="905053" y="1466315"/>
                </a:lnTo>
                <a:lnTo>
                  <a:pt x="849348" y="1477195"/>
                </a:lnTo>
                <a:lnTo>
                  <a:pt x="793107" y="1483723"/>
                </a:lnTo>
                <a:lnTo>
                  <a:pt x="736598" y="1485899"/>
                </a:lnTo>
                <a:lnTo>
                  <a:pt x="680090" y="1483723"/>
                </a:lnTo>
                <a:lnTo>
                  <a:pt x="623849" y="1477195"/>
                </a:lnTo>
                <a:lnTo>
                  <a:pt x="568144" y="1466315"/>
                </a:lnTo>
                <a:lnTo>
                  <a:pt x="513244" y="1451082"/>
                </a:lnTo>
                <a:lnTo>
                  <a:pt x="459416" y="1431498"/>
                </a:lnTo>
                <a:lnTo>
                  <a:pt x="406928" y="1407561"/>
                </a:lnTo>
                <a:lnTo>
                  <a:pt x="356049" y="1379273"/>
                </a:lnTo>
                <a:lnTo>
                  <a:pt x="307047" y="1346632"/>
                </a:lnTo>
                <a:lnTo>
                  <a:pt x="260189" y="1309639"/>
                </a:lnTo>
                <a:lnTo>
                  <a:pt x="215745" y="1268294"/>
                </a:lnTo>
                <a:lnTo>
                  <a:pt x="174753" y="1223466"/>
                </a:lnTo>
                <a:lnTo>
                  <a:pt x="138076" y="1176204"/>
                </a:lnTo>
                <a:lnTo>
                  <a:pt x="105715" y="1126780"/>
                </a:lnTo>
                <a:lnTo>
                  <a:pt x="77668" y="1075462"/>
                </a:lnTo>
                <a:lnTo>
                  <a:pt x="53936" y="1022522"/>
                </a:lnTo>
                <a:lnTo>
                  <a:pt x="34519" y="968230"/>
                </a:lnTo>
                <a:lnTo>
                  <a:pt x="19417" y="912856"/>
                </a:lnTo>
                <a:lnTo>
                  <a:pt x="8629" y="856671"/>
                </a:lnTo>
                <a:lnTo>
                  <a:pt x="2157" y="799945"/>
                </a:lnTo>
                <a:lnTo>
                  <a:pt x="0" y="742949"/>
                </a:lnTo>
                <a:lnTo>
                  <a:pt x="2157" y="685953"/>
                </a:lnTo>
                <a:lnTo>
                  <a:pt x="8629" y="629227"/>
                </a:lnTo>
                <a:lnTo>
                  <a:pt x="19417" y="573042"/>
                </a:lnTo>
                <a:lnTo>
                  <a:pt x="34519" y="517669"/>
                </a:lnTo>
                <a:lnTo>
                  <a:pt x="53936" y="463377"/>
                </a:lnTo>
                <a:lnTo>
                  <a:pt x="77668" y="410437"/>
                </a:lnTo>
                <a:lnTo>
                  <a:pt x="105715" y="359119"/>
                </a:lnTo>
                <a:lnTo>
                  <a:pt x="138076" y="309694"/>
                </a:lnTo>
                <a:lnTo>
                  <a:pt x="174753" y="262433"/>
                </a:lnTo>
                <a:lnTo>
                  <a:pt x="215745" y="217605"/>
                </a:lnTo>
                <a:lnTo>
                  <a:pt x="260189" y="176260"/>
                </a:lnTo>
                <a:lnTo>
                  <a:pt x="307047" y="139267"/>
                </a:lnTo>
                <a:lnTo>
                  <a:pt x="356049" y="106626"/>
                </a:lnTo>
                <a:lnTo>
                  <a:pt x="406928" y="78337"/>
                </a:lnTo>
                <a:lnTo>
                  <a:pt x="459416" y="54401"/>
                </a:lnTo>
                <a:lnTo>
                  <a:pt x="513244" y="34816"/>
                </a:lnTo>
                <a:lnTo>
                  <a:pt x="568144" y="19584"/>
                </a:lnTo>
                <a:lnTo>
                  <a:pt x="623849" y="8704"/>
                </a:lnTo>
                <a:lnTo>
                  <a:pt x="680090" y="2176"/>
                </a:lnTo>
                <a:lnTo>
                  <a:pt x="736598" y="0"/>
                </a:lnTo>
                <a:lnTo>
                  <a:pt x="793107" y="2176"/>
                </a:lnTo>
                <a:lnTo>
                  <a:pt x="849348" y="8704"/>
                </a:lnTo>
                <a:lnTo>
                  <a:pt x="905053" y="19584"/>
                </a:lnTo>
                <a:lnTo>
                  <a:pt x="959953" y="34816"/>
                </a:lnTo>
                <a:lnTo>
                  <a:pt x="1013781" y="54401"/>
                </a:lnTo>
                <a:lnTo>
                  <a:pt x="1066269" y="78337"/>
                </a:lnTo>
                <a:lnTo>
                  <a:pt x="1117148" y="106626"/>
                </a:lnTo>
                <a:lnTo>
                  <a:pt x="1166151" y="139267"/>
                </a:lnTo>
                <a:lnTo>
                  <a:pt x="1213009" y="176260"/>
                </a:lnTo>
                <a:lnTo>
                  <a:pt x="1257454" y="217605"/>
                </a:lnTo>
              </a:path>
            </a:pathLst>
          </a:custGeom>
          <a:ln w="1270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i</a:t>
            </a:r>
            <a:r>
              <a:rPr dirty="0"/>
              <a:t>za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1010900" y="1947706"/>
            <a:ext cx="3084195" cy="288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Excep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 Handlers</a:t>
            </a:r>
            <a:endParaRPr sz="4800">
              <a:latin typeface="Arial"/>
              <a:cs typeface="Arial"/>
            </a:endParaRPr>
          </a:p>
          <a:p>
            <a:pPr marL="393700" marR="24193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Repo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Handlers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62000" y="2908300"/>
            <a:ext cx="1029970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32700" y="4356100"/>
            <a:ext cx="1473200" cy="1485900"/>
          </a:xfrm>
          <a:custGeom>
            <a:avLst/>
            <a:gdLst/>
            <a:ahLst/>
            <a:cxnLst/>
            <a:rect l="l" t="t" r="r" b="b"/>
            <a:pathLst>
              <a:path w="1473200" h="1485900">
                <a:moveTo>
                  <a:pt x="1257454" y="217605"/>
                </a:moveTo>
                <a:lnTo>
                  <a:pt x="1298445" y="262433"/>
                </a:lnTo>
                <a:lnTo>
                  <a:pt x="1335122" y="309694"/>
                </a:lnTo>
                <a:lnTo>
                  <a:pt x="1367484" y="359119"/>
                </a:lnTo>
                <a:lnTo>
                  <a:pt x="1395531" y="410437"/>
                </a:lnTo>
                <a:lnTo>
                  <a:pt x="1419263" y="463377"/>
                </a:lnTo>
                <a:lnTo>
                  <a:pt x="1438680" y="517669"/>
                </a:lnTo>
                <a:lnTo>
                  <a:pt x="1453782" y="573042"/>
                </a:lnTo>
                <a:lnTo>
                  <a:pt x="1464569" y="629227"/>
                </a:lnTo>
                <a:lnTo>
                  <a:pt x="1471042" y="685953"/>
                </a:lnTo>
                <a:lnTo>
                  <a:pt x="1473199" y="742949"/>
                </a:lnTo>
                <a:lnTo>
                  <a:pt x="1471042" y="799945"/>
                </a:lnTo>
                <a:lnTo>
                  <a:pt x="1464569" y="856671"/>
                </a:lnTo>
                <a:lnTo>
                  <a:pt x="1453782" y="912856"/>
                </a:lnTo>
                <a:lnTo>
                  <a:pt x="1438680" y="968230"/>
                </a:lnTo>
                <a:lnTo>
                  <a:pt x="1419263" y="1022522"/>
                </a:lnTo>
                <a:lnTo>
                  <a:pt x="1395531" y="1075462"/>
                </a:lnTo>
                <a:lnTo>
                  <a:pt x="1367484" y="1126780"/>
                </a:lnTo>
                <a:lnTo>
                  <a:pt x="1335122" y="1176204"/>
                </a:lnTo>
                <a:lnTo>
                  <a:pt x="1298445" y="1223466"/>
                </a:lnTo>
                <a:lnTo>
                  <a:pt x="1257454" y="1268294"/>
                </a:lnTo>
                <a:lnTo>
                  <a:pt x="1213009" y="1309639"/>
                </a:lnTo>
                <a:lnTo>
                  <a:pt x="1166151" y="1346632"/>
                </a:lnTo>
                <a:lnTo>
                  <a:pt x="1117148" y="1379273"/>
                </a:lnTo>
                <a:lnTo>
                  <a:pt x="1066269" y="1407561"/>
                </a:lnTo>
                <a:lnTo>
                  <a:pt x="1013781" y="1431498"/>
                </a:lnTo>
                <a:lnTo>
                  <a:pt x="959953" y="1451082"/>
                </a:lnTo>
                <a:lnTo>
                  <a:pt x="905053" y="1466315"/>
                </a:lnTo>
                <a:lnTo>
                  <a:pt x="849348" y="1477195"/>
                </a:lnTo>
                <a:lnTo>
                  <a:pt x="793107" y="1483723"/>
                </a:lnTo>
                <a:lnTo>
                  <a:pt x="736598" y="1485899"/>
                </a:lnTo>
                <a:lnTo>
                  <a:pt x="680090" y="1483723"/>
                </a:lnTo>
                <a:lnTo>
                  <a:pt x="623849" y="1477195"/>
                </a:lnTo>
                <a:lnTo>
                  <a:pt x="568144" y="1466315"/>
                </a:lnTo>
                <a:lnTo>
                  <a:pt x="513244" y="1451082"/>
                </a:lnTo>
                <a:lnTo>
                  <a:pt x="459416" y="1431498"/>
                </a:lnTo>
                <a:lnTo>
                  <a:pt x="406928" y="1407561"/>
                </a:lnTo>
                <a:lnTo>
                  <a:pt x="356049" y="1379273"/>
                </a:lnTo>
                <a:lnTo>
                  <a:pt x="307047" y="1346632"/>
                </a:lnTo>
                <a:lnTo>
                  <a:pt x="260189" y="1309639"/>
                </a:lnTo>
                <a:lnTo>
                  <a:pt x="215745" y="1268294"/>
                </a:lnTo>
                <a:lnTo>
                  <a:pt x="174753" y="1223466"/>
                </a:lnTo>
                <a:lnTo>
                  <a:pt x="138076" y="1176204"/>
                </a:lnTo>
                <a:lnTo>
                  <a:pt x="105715" y="1126780"/>
                </a:lnTo>
                <a:lnTo>
                  <a:pt x="77668" y="1075462"/>
                </a:lnTo>
                <a:lnTo>
                  <a:pt x="53936" y="1022522"/>
                </a:lnTo>
                <a:lnTo>
                  <a:pt x="34519" y="968230"/>
                </a:lnTo>
                <a:lnTo>
                  <a:pt x="19417" y="912856"/>
                </a:lnTo>
                <a:lnTo>
                  <a:pt x="8629" y="856671"/>
                </a:lnTo>
                <a:lnTo>
                  <a:pt x="2157" y="799945"/>
                </a:lnTo>
                <a:lnTo>
                  <a:pt x="0" y="742949"/>
                </a:lnTo>
                <a:lnTo>
                  <a:pt x="2157" y="685953"/>
                </a:lnTo>
                <a:lnTo>
                  <a:pt x="8629" y="629227"/>
                </a:lnTo>
                <a:lnTo>
                  <a:pt x="19417" y="573042"/>
                </a:lnTo>
                <a:lnTo>
                  <a:pt x="34519" y="517669"/>
                </a:lnTo>
                <a:lnTo>
                  <a:pt x="53936" y="463377"/>
                </a:lnTo>
                <a:lnTo>
                  <a:pt x="77668" y="410437"/>
                </a:lnTo>
                <a:lnTo>
                  <a:pt x="105715" y="359119"/>
                </a:lnTo>
                <a:lnTo>
                  <a:pt x="138076" y="309694"/>
                </a:lnTo>
                <a:lnTo>
                  <a:pt x="174753" y="262433"/>
                </a:lnTo>
                <a:lnTo>
                  <a:pt x="215745" y="217605"/>
                </a:lnTo>
                <a:lnTo>
                  <a:pt x="260189" y="176260"/>
                </a:lnTo>
                <a:lnTo>
                  <a:pt x="307047" y="139267"/>
                </a:lnTo>
                <a:lnTo>
                  <a:pt x="356049" y="106626"/>
                </a:lnTo>
                <a:lnTo>
                  <a:pt x="406928" y="78337"/>
                </a:lnTo>
                <a:lnTo>
                  <a:pt x="459416" y="54401"/>
                </a:lnTo>
                <a:lnTo>
                  <a:pt x="513244" y="34816"/>
                </a:lnTo>
                <a:lnTo>
                  <a:pt x="568144" y="19584"/>
                </a:lnTo>
                <a:lnTo>
                  <a:pt x="623849" y="8704"/>
                </a:lnTo>
                <a:lnTo>
                  <a:pt x="680090" y="2176"/>
                </a:lnTo>
                <a:lnTo>
                  <a:pt x="736598" y="0"/>
                </a:lnTo>
                <a:lnTo>
                  <a:pt x="793107" y="2176"/>
                </a:lnTo>
                <a:lnTo>
                  <a:pt x="849348" y="8704"/>
                </a:lnTo>
                <a:lnTo>
                  <a:pt x="905053" y="19584"/>
                </a:lnTo>
                <a:lnTo>
                  <a:pt x="959953" y="34816"/>
                </a:lnTo>
                <a:lnTo>
                  <a:pt x="1013781" y="54401"/>
                </a:lnTo>
                <a:lnTo>
                  <a:pt x="1066269" y="78337"/>
                </a:lnTo>
                <a:lnTo>
                  <a:pt x="1117148" y="106626"/>
                </a:lnTo>
                <a:lnTo>
                  <a:pt x="1166151" y="139267"/>
                </a:lnTo>
                <a:lnTo>
                  <a:pt x="1213009" y="176260"/>
                </a:lnTo>
                <a:lnTo>
                  <a:pt x="1257454" y="217605"/>
                </a:lnTo>
              </a:path>
            </a:pathLst>
          </a:custGeom>
          <a:ln w="1270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at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s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un</a:t>
            </a:r>
            <a:r>
              <a:rPr dirty="0"/>
              <a:t>_c</a:t>
            </a:r>
            <a:r>
              <a:rPr spc="-10" dirty="0"/>
              <a:t>on</a:t>
            </a:r>
            <a:r>
              <a:rPr dirty="0"/>
              <a:t>tex</a:t>
            </a:r>
            <a:r>
              <a:rPr spc="-5" dirty="0"/>
              <a:t>t?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03823"/>
            <a:ext cx="11157585" cy="6709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030" indent="-354330">
              <a:lnSpc>
                <a:spcPct val="100000"/>
              </a:lnSpc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00" spc="10" dirty="0">
                <a:latin typeface="Arial"/>
                <a:cs typeface="Arial"/>
              </a:rPr>
              <a:t>Ma</a:t>
            </a:r>
            <a:r>
              <a:rPr sz="4400" spc="5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e</a:t>
            </a:r>
            <a:r>
              <a:rPr sz="4400" dirty="0">
                <a:latin typeface="Arial"/>
                <a:cs typeface="Arial"/>
              </a:rPr>
              <a:t>r </a:t>
            </a:r>
            <a:r>
              <a:rPr sz="4400" spc="5" dirty="0">
                <a:latin typeface="Arial"/>
                <a:cs typeface="Arial"/>
              </a:rPr>
              <a:t>ob</a:t>
            </a:r>
            <a:r>
              <a:rPr sz="4400" dirty="0">
                <a:latin typeface="Arial"/>
                <a:cs typeface="Arial"/>
              </a:rPr>
              <a:t>j</a:t>
            </a:r>
            <a:r>
              <a:rPr sz="4400" spc="5" dirty="0">
                <a:latin typeface="Arial"/>
                <a:cs typeface="Arial"/>
              </a:rPr>
              <a:t>ect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f</a:t>
            </a:r>
            <a:r>
              <a:rPr sz="4400" spc="5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r 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he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Che</a:t>
            </a:r>
            <a:r>
              <a:rPr sz="4400" dirty="0">
                <a:latin typeface="Arial"/>
                <a:cs typeface="Arial"/>
              </a:rPr>
              <a:t>f </a:t>
            </a:r>
            <a:r>
              <a:rPr sz="4400" spc="5" dirty="0">
                <a:latin typeface="Arial"/>
                <a:cs typeface="Arial"/>
              </a:rPr>
              <a:t>run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f</a:t>
            </a:r>
            <a:r>
              <a:rPr sz="4400" spc="5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r 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h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s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node</a:t>
            </a:r>
            <a:endParaRPr sz="4400" dirty="0">
              <a:latin typeface="Arial"/>
              <a:cs typeface="Arial"/>
            </a:endParaRPr>
          </a:p>
          <a:p>
            <a:pPr marL="367030" indent="-354330">
              <a:lnSpc>
                <a:spcPct val="100000"/>
              </a:lnSpc>
              <a:spcBef>
                <a:spcPts val="77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00" spc="-5" dirty="0">
                <a:latin typeface="Arial"/>
                <a:cs typeface="Arial"/>
              </a:rPr>
              <a:t>I</a:t>
            </a:r>
            <a:r>
              <a:rPr sz="4400" spc="10" dirty="0">
                <a:latin typeface="Arial"/>
                <a:cs typeface="Arial"/>
              </a:rPr>
              <a:t>mp</a:t>
            </a:r>
            <a:r>
              <a:rPr sz="4400" spc="5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r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an</a:t>
            </a:r>
            <a:r>
              <a:rPr sz="4400" dirty="0">
                <a:latin typeface="Arial"/>
                <a:cs typeface="Arial"/>
              </a:rPr>
              <a:t>t </a:t>
            </a:r>
            <a:r>
              <a:rPr sz="4400" spc="5" dirty="0">
                <a:latin typeface="Arial"/>
                <a:cs typeface="Arial"/>
              </a:rPr>
              <a:t>pa</a:t>
            </a:r>
            <a:r>
              <a:rPr sz="4400" dirty="0">
                <a:latin typeface="Arial"/>
                <a:cs typeface="Arial"/>
              </a:rPr>
              <a:t>r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s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f 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he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h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erarchy:</a:t>
            </a:r>
            <a:endParaRPr sz="4400" dirty="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1145"/>
              </a:spcBef>
            </a:pPr>
            <a:r>
              <a:rPr sz="3350" spc="75" dirty="0">
                <a:solidFill>
                  <a:srgbClr val="F38C24"/>
                </a:solidFill>
                <a:latin typeface="Courier"/>
                <a:cs typeface="Courier"/>
              </a:rPr>
              <a:t>•</a:t>
            </a:r>
            <a:r>
              <a:rPr sz="3350" spc="-5" dirty="0">
                <a:latin typeface="Courier"/>
                <a:cs typeface="Courier"/>
              </a:rPr>
              <a:t>run_context</a:t>
            </a:r>
            <a:endParaRPr sz="3350" dirty="0">
              <a:latin typeface="Courier"/>
              <a:cs typeface="Courier"/>
            </a:endParaRPr>
          </a:p>
          <a:p>
            <a:pPr marL="838200">
              <a:lnSpc>
                <a:spcPct val="100000"/>
              </a:lnSpc>
              <a:spcBef>
                <a:spcPts val="1095"/>
              </a:spcBef>
            </a:pPr>
            <a:r>
              <a:rPr sz="3350" spc="75" dirty="0">
                <a:solidFill>
                  <a:srgbClr val="F38C24"/>
                </a:solidFill>
                <a:latin typeface="Courier"/>
                <a:cs typeface="Courier"/>
              </a:rPr>
              <a:t>•</a:t>
            </a:r>
            <a:r>
              <a:rPr sz="3350" spc="-5" dirty="0">
                <a:latin typeface="Courier"/>
                <a:cs typeface="Courier"/>
              </a:rPr>
              <a:t>node</a:t>
            </a:r>
            <a:endParaRPr sz="3350" dirty="0">
              <a:latin typeface="Courier"/>
              <a:cs typeface="Courier"/>
            </a:endParaRPr>
          </a:p>
          <a:p>
            <a:pPr marL="1244600">
              <a:lnSpc>
                <a:spcPct val="100000"/>
              </a:lnSpc>
              <a:spcBef>
                <a:spcPts val="1095"/>
              </a:spcBef>
            </a:pPr>
            <a:r>
              <a:rPr sz="3350" spc="75" dirty="0">
                <a:solidFill>
                  <a:srgbClr val="F38C24"/>
                </a:solidFill>
                <a:latin typeface="Courier"/>
                <a:cs typeface="Courier"/>
              </a:rPr>
              <a:t>•</a:t>
            </a:r>
            <a:r>
              <a:rPr sz="3350" spc="-5" dirty="0">
                <a:latin typeface="Courier"/>
                <a:cs typeface="Courier"/>
              </a:rPr>
              <a:t>chef_environment</a:t>
            </a:r>
            <a:endParaRPr sz="3350" dirty="0">
              <a:latin typeface="Courier"/>
              <a:cs typeface="Courier"/>
            </a:endParaRPr>
          </a:p>
          <a:p>
            <a:pPr marL="1244600">
              <a:lnSpc>
                <a:spcPct val="100000"/>
              </a:lnSpc>
              <a:spcBef>
                <a:spcPts val="1095"/>
              </a:spcBef>
            </a:pPr>
            <a:r>
              <a:rPr sz="3350" spc="75" dirty="0">
                <a:solidFill>
                  <a:srgbClr val="F38C24"/>
                </a:solidFill>
                <a:latin typeface="Courier"/>
                <a:cs typeface="Courier"/>
              </a:rPr>
              <a:t>•</a:t>
            </a:r>
            <a:r>
              <a:rPr sz="3350" spc="-5" dirty="0">
                <a:latin typeface="Courier"/>
                <a:cs typeface="Courier"/>
              </a:rPr>
              <a:t>run_status</a:t>
            </a:r>
            <a:endParaRPr sz="3350" dirty="0">
              <a:latin typeface="Courier"/>
              <a:cs typeface="Courier"/>
            </a:endParaRPr>
          </a:p>
          <a:p>
            <a:pPr marL="1244600">
              <a:lnSpc>
                <a:spcPct val="100000"/>
              </a:lnSpc>
              <a:spcBef>
                <a:spcPts val="1095"/>
              </a:spcBef>
            </a:pPr>
            <a:r>
              <a:rPr sz="3350" spc="75" dirty="0">
                <a:solidFill>
                  <a:srgbClr val="F38C24"/>
                </a:solidFill>
                <a:latin typeface="Courier"/>
                <a:cs typeface="Courier"/>
              </a:rPr>
              <a:t>•</a:t>
            </a:r>
            <a:r>
              <a:rPr sz="3350" spc="-5" dirty="0">
                <a:latin typeface="Courier"/>
                <a:cs typeface="Courier"/>
              </a:rPr>
              <a:t>run_state</a:t>
            </a:r>
            <a:endParaRPr sz="3350" dirty="0">
              <a:latin typeface="Courier"/>
              <a:cs typeface="Courier"/>
            </a:endParaRPr>
          </a:p>
          <a:p>
            <a:pPr marL="838200">
              <a:lnSpc>
                <a:spcPct val="100000"/>
              </a:lnSpc>
              <a:spcBef>
                <a:spcPts val="1095"/>
              </a:spcBef>
            </a:pPr>
            <a:r>
              <a:rPr sz="3350" spc="75" dirty="0">
                <a:solidFill>
                  <a:srgbClr val="F38C24"/>
                </a:solidFill>
                <a:latin typeface="Courier"/>
                <a:cs typeface="Courier"/>
              </a:rPr>
              <a:t>•</a:t>
            </a:r>
            <a:r>
              <a:rPr sz="3350" spc="-5" dirty="0">
                <a:latin typeface="Courier"/>
                <a:cs typeface="Courier"/>
              </a:rPr>
              <a:t>cookbook_collection</a:t>
            </a:r>
            <a:endParaRPr sz="3350" dirty="0">
              <a:latin typeface="Courier"/>
              <a:cs typeface="Courier"/>
            </a:endParaRPr>
          </a:p>
          <a:p>
            <a:pPr marL="838200">
              <a:lnSpc>
                <a:spcPct val="100000"/>
              </a:lnSpc>
              <a:spcBef>
                <a:spcPts val="1095"/>
              </a:spcBef>
            </a:pPr>
            <a:r>
              <a:rPr sz="3350" spc="75" dirty="0">
                <a:solidFill>
                  <a:srgbClr val="F38C24"/>
                </a:solidFill>
                <a:latin typeface="Courier"/>
                <a:cs typeface="Courier"/>
              </a:rPr>
              <a:t>•</a:t>
            </a:r>
            <a:r>
              <a:rPr sz="3350" spc="-5" dirty="0">
                <a:latin typeface="Courier"/>
                <a:cs typeface="Courier"/>
              </a:rPr>
              <a:t>resource_collection</a:t>
            </a:r>
            <a:endParaRPr sz="3350" dirty="0">
              <a:latin typeface="Courier"/>
              <a:cs typeface="Courier"/>
            </a:endParaRPr>
          </a:p>
          <a:p>
            <a:pPr marL="838200">
              <a:lnSpc>
                <a:spcPct val="100000"/>
              </a:lnSpc>
              <a:spcBef>
                <a:spcPts val="1095"/>
              </a:spcBef>
            </a:pPr>
            <a:r>
              <a:rPr sz="3350" spc="75" dirty="0">
                <a:solidFill>
                  <a:srgbClr val="F38C24"/>
                </a:solidFill>
                <a:latin typeface="Courier"/>
                <a:cs typeface="Courier"/>
              </a:rPr>
              <a:t>•</a:t>
            </a:r>
            <a:r>
              <a:rPr sz="3350" spc="-5" dirty="0">
                <a:latin typeface="Courier"/>
                <a:cs typeface="Courier"/>
              </a:rPr>
              <a:t>events</a:t>
            </a:r>
            <a:endParaRPr sz="3350" dirty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at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s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un</a:t>
            </a:r>
            <a:r>
              <a:rPr dirty="0"/>
              <a:t>_sta</a:t>
            </a:r>
            <a:r>
              <a:rPr spc="-5" dirty="0"/>
              <a:t>t</a:t>
            </a:r>
            <a:r>
              <a:rPr spc="-10" dirty="0"/>
              <a:t>u</a:t>
            </a:r>
            <a:r>
              <a:rPr dirty="0"/>
              <a:t>s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51328"/>
            <a:ext cx="12830810" cy="552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Hangs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95" dirty="0">
                <a:latin typeface="Arial"/>
                <a:cs typeface="Arial"/>
              </a:rPr>
              <a:t>f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Courier New"/>
                <a:cs typeface="Courier New"/>
              </a:rPr>
              <a:t>node</a:t>
            </a: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ores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curren</a:t>
            </a:r>
            <a:r>
              <a:rPr sz="4400" spc="-5" dirty="0">
                <a:latin typeface="Arial"/>
                <a:cs typeface="Arial"/>
              </a:rPr>
              <a:t>t 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us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run</a:t>
            </a:r>
          </a:p>
          <a:p>
            <a:pPr marL="393700" marR="60325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Resources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are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converged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resources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changed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during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run</a:t>
            </a:r>
          </a:p>
          <a:p>
            <a:pPr marL="393700" indent="-381000">
              <a:lnSpc>
                <a:spcPct val="100000"/>
              </a:lnSpc>
              <a:spcBef>
                <a:spcPts val="109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Run</a:t>
            </a:r>
            <a:r>
              <a:rPr sz="4400" spc="-5" dirty="0">
                <a:latin typeface="Arial"/>
                <a:cs typeface="Arial"/>
              </a:rPr>
              <a:t> 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us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hods</a:t>
            </a:r>
            <a:r>
              <a:rPr sz="4400" spc="-5" dirty="0">
                <a:latin typeface="Arial"/>
                <a:cs typeface="Arial"/>
              </a:rPr>
              <a:t> (</a:t>
            </a:r>
            <a:r>
              <a:rPr sz="4400" dirty="0">
                <a:latin typeface="Courier New"/>
                <a:cs typeface="Courier New"/>
              </a:rPr>
              <a:t>success?</a:t>
            </a:r>
            <a:r>
              <a:rPr sz="4400" spc="-1550" dirty="0">
                <a:latin typeface="Courier New"/>
                <a:cs typeface="Courier New"/>
              </a:rPr>
              <a:t> </a:t>
            </a:r>
            <a:r>
              <a:rPr sz="4400" spc="-5" dirty="0">
                <a:latin typeface="Arial"/>
                <a:cs typeface="Arial"/>
              </a:rPr>
              <a:t>/ </a:t>
            </a:r>
            <a:r>
              <a:rPr sz="4400" dirty="0">
                <a:latin typeface="Courier New"/>
                <a:cs typeface="Courier New"/>
              </a:rPr>
              <a:t>failed?</a:t>
            </a:r>
            <a:r>
              <a:rPr sz="4400" dirty="0">
                <a:latin typeface="Arial"/>
                <a:cs typeface="Arial"/>
              </a:rPr>
              <a:t>)</a:t>
            </a:r>
          </a:p>
          <a:p>
            <a:pPr marL="393700" marR="5080" indent="-381000">
              <a:lnSpc>
                <a:spcPts val="5500"/>
              </a:lnSpc>
              <a:spcBef>
                <a:spcPts val="15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e’ll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obje</a:t>
            </a:r>
            <a:r>
              <a:rPr sz="4400" spc="-5" dirty="0">
                <a:latin typeface="Arial"/>
                <a:cs typeface="Arial"/>
              </a:rPr>
              <a:t>ct </a:t>
            </a:r>
            <a:r>
              <a:rPr sz="4400" dirty="0">
                <a:latin typeface="Arial"/>
                <a:cs typeface="Arial"/>
              </a:rPr>
              <a:t>la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when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wri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even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handlers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at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s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un</a:t>
            </a:r>
            <a:r>
              <a:rPr dirty="0"/>
              <a:t>_state</a:t>
            </a:r>
            <a:r>
              <a:rPr spc="-5" dirty="0"/>
              <a:t>?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51328"/>
            <a:ext cx="6264910" cy="519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A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Courier New"/>
                <a:cs typeface="Courier New"/>
              </a:rPr>
              <a:t>Hash</a:t>
            </a:r>
            <a:r>
              <a:rPr sz="4400" spc="-1550" dirty="0">
                <a:latin typeface="Courier New"/>
                <a:cs typeface="Courier New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hangs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95" dirty="0">
                <a:latin typeface="Arial"/>
                <a:cs typeface="Arial"/>
              </a:rPr>
              <a:t>f</a:t>
            </a:r>
            <a:r>
              <a:rPr sz="4400" spc="-5" dirty="0">
                <a:latin typeface="Arial"/>
                <a:cs typeface="Arial"/>
              </a:rPr>
              <a:t>f</a:t>
            </a:r>
            <a:endParaRPr sz="4400" dirty="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95"/>
              </a:spcBef>
            </a:pPr>
            <a:r>
              <a:rPr sz="4400" dirty="0">
                <a:latin typeface="Courier New"/>
                <a:cs typeface="Courier New"/>
              </a:rPr>
              <a:t>node</a:t>
            </a:r>
          </a:p>
          <a:p>
            <a:pPr marL="393700" marR="542925" indent="-381000">
              <a:lnSpc>
                <a:spcPts val="5500"/>
              </a:lnSpc>
              <a:spcBef>
                <a:spcPts val="134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A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place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 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ash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ransien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 during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run</a:t>
            </a:r>
          </a:p>
          <a:p>
            <a:pPr marL="393700" marR="71247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8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ransmi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 be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ween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resources</a:t>
            </a:r>
          </a:p>
        </p:txBody>
      </p:sp>
      <p:sp>
        <p:nvSpPr>
          <p:cNvPr id="41" name="object 41"/>
          <p:cNvSpPr/>
          <p:nvPr/>
        </p:nvSpPr>
        <p:spPr>
          <a:xfrm>
            <a:off x="9182100" y="1638300"/>
            <a:ext cx="7061200" cy="716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540</Words>
  <Application>Microsoft Office PowerPoint</Application>
  <PresentationFormat>Custom</PresentationFormat>
  <Paragraphs>127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</vt:lpstr>
      <vt:lpstr>Courier New</vt:lpstr>
      <vt:lpstr>Gill Sans MT</vt:lpstr>
      <vt:lpstr>Office Theme</vt:lpstr>
      <vt:lpstr>Chef Client Run Internals</vt:lpstr>
      <vt:lpstr>Lesson Objectives</vt:lpstr>
      <vt:lpstr>Remember This From Fundamentals?</vt:lpstr>
      <vt:lpstr>Customizations</vt:lpstr>
      <vt:lpstr>Customizations</vt:lpstr>
      <vt:lpstr>Customizations</vt:lpstr>
      <vt:lpstr>What is the run_context?</vt:lpstr>
      <vt:lpstr>What is the run_status?</vt:lpstr>
      <vt:lpstr>What is the run_state?</vt:lpstr>
      <vt:lpstr>The Problem and Success Criteria</vt:lpstr>
      <vt:lpstr>Exercise: Edit Apache recipe</vt:lpstr>
      <vt:lpstr>ruby_block resource</vt:lpstr>
      <vt:lpstr>node.run_state</vt:lpstr>
      <vt:lpstr>Lazy parameter evaluation</vt:lpstr>
      <vt:lpstr>Upload the new apache cookbook</vt:lpstr>
      <vt:lpstr>Run Chef Client</vt:lpstr>
      <vt:lpstr>Review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44</cp:revision>
  <dcterms:created xsi:type="dcterms:W3CDTF">2015-06-04T12:17:04Z</dcterms:created>
  <dcterms:modified xsi:type="dcterms:W3CDTF">2015-07-24T17:17:24Z</dcterms:modified>
</cp:coreProperties>
</file>