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7" r:id="rId32"/>
    <p:sldId id="528" r:id="rId33"/>
    <p:sldId id="541" r:id="rId34"/>
    <p:sldId id="529" r:id="rId35"/>
    <p:sldId id="539" r:id="rId36"/>
    <p:sldId id="531" r:id="rId37"/>
    <p:sldId id="532" r:id="rId38"/>
    <p:sldId id="533" r:id="rId39"/>
    <p:sldId id="534" r:id="rId40"/>
    <p:sldId id="535" r:id="rId41"/>
    <p:sldId id="540" r:id="rId42"/>
    <p:sldId id="537" r:id="rId4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3046" autoAdjust="0"/>
  </p:normalViewPr>
  <p:slideViewPr>
    <p:cSldViewPr>
      <p:cViewPr varScale="1">
        <p:scale>
          <a:sx n="36" d="100"/>
          <a:sy n="36" d="100"/>
        </p:scale>
        <p:origin x="39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handle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doc.info/stdlib/core/1.9.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by-toolbox.com/categories/e_mail" TargetMode="External"/><Relationship Id="rId5" Type="http://schemas.openxmlformats.org/officeDocument/2006/relationships/hyperlink" Target="https://www.rubygems.org/" TargetMode="External"/><Relationship Id="rId4" Type="http://schemas.openxmlformats.org/officeDocument/2006/relationships/hyperlink" Target="http://www.rubydoc.info/stdli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ou@somewhere.co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2" Type="http://schemas.openxmlformats.org/officeDocument/2006/relationships/hyperlink" Target="http://ampledata.org/splunk_storm_chef_handl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alityforge/chef-graphite_handle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laine/syslog_handler" TargetMode="External"/><Relationship Id="rId2" Type="http://schemas.openxmlformats.org/officeDocument/2006/relationships/hyperlink" Target="https://github.com/morgoth/airbrake_handl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nddo.github.io/chef-handler-sn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f/chef-report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have 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receive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email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 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Dea</a:t>
            </a:r>
            <a:r>
              <a:rPr dirty="0"/>
              <a:t>r</a:t>
            </a:r>
            <a:r>
              <a:rPr spc="5" dirty="0"/>
              <a:t> </a:t>
            </a:r>
            <a:r>
              <a:rPr dirty="0"/>
              <a:t>Rub</a:t>
            </a:r>
            <a:r>
              <a:rPr spc="-530" dirty="0"/>
              <a:t>y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Ho</a:t>
            </a:r>
            <a:r>
              <a:rPr dirty="0"/>
              <a:t>w</a:t>
            </a:r>
            <a:r>
              <a:rPr spc="5" dirty="0"/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125" dirty="0"/>
              <a:t> </a:t>
            </a:r>
            <a:r>
              <a:rPr spc="-56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1903823"/>
            <a:ext cx="13741400" cy="3526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marR="5080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Hand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ers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Ruby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i="1" spc="5" dirty="0">
                <a:latin typeface="Arial"/>
                <a:cs typeface="Arial"/>
              </a:rPr>
              <a:t>programs</a:t>
            </a:r>
            <a:r>
              <a:rPr sz="4450" i="1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>
                <a:latin typeface="Arial"/>
                <a:cs typeface="Arial"/>
              </a:rPr>
              <a:t>can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read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che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-cl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en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5" dirty="0" smtClean="0">
                <a:latin typeface="Arial"/>
                <a:cs typeface="Arial"/>
              </a:rPr>
              <a:t>ru</a:t>
            </a:r>
            <a:r>
              <a:rPr sz="4450" dirty="0" smtClean="0">
                <a:latin typeface="Arial"/>
                <a:cs typeface="Arial"/>
              </a:rPr>
              <a:t>n</a:t>
            </a:r>
            <a:endParaRPr sz="4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250" dirty="0">
              <a:latin typeface="Times New Roman"/>
              <a:cs typeface="Times New Roman"/>
            </a:endParaRPr>
          </a:p>
          <a:p>
            <a:pPr marL="367030" marR="111125" indent="-354330">
              <a:lnSpc>
                <a:spcPts val="5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 li</a:t>
            </a:r>
            <a:r>
              <a:rPr sz="4450" spc="5" dirty="0">
                <a:latin typeface="Arial"/>
                <a:cs typeface="Arial"/>
              </a:rPr>
              <a:t>brary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o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send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ma</a:t>
            </a:r>
            <a:r>
              <a:rPr sz="4450" dirty="0">
                <a:latin typeface="Arial"/>
                <a:cs typeface="Arial"/>
              </a:rPr>
              <a:t>il 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we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cou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l</a:t>
            </a:r>
            <a:r>
              <a:rPr sz="4450" spc="5" dirty="0">
                <a:latin typeface="Arial"/>
                <a:cs typeface="Arial"/>
              </a:rPr>
              <a:t>ook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 smtClean="0">
                <a:latin typeface="Arial"/>
                <a:cs typeface="Arial"/>
              </a:rPr>
              <a:t>one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Dear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ub</a:t>
            </a:r>
            <a:r>
              <a:rPr spc="-535" dirty="0"/>
              <a:t>y</a:t>
            </a:r>
            <a:r>
              <a:rPr spc="-5" dirty="0"/>
              <a:t>, </a:t>
            </a: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</a:t>
            </a:r>
            <a:r>
              <a:rPr dirty="0"/>
              <a:t>D</a:t>
            </a:r>
            <a:r>
              <a:rPr spc="-5" dirty="0"/>
              <a:t>o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</a:t>
            </a:r>
            <a:r>
              <a:rPr spc="-5" dirty="0"/>
              <a:t>u </a:t>
            </a:r>
            <a:r>
              <a:rPr dirty="0"/>
              <a:t>Ema</a:t>
            </a:r>
            <a:r>
              <a:rPr spc="-10" dirty="0"/>
              <a:t>il</a:t>
            </a:r>
            <a:r>
              <a:rPr spc="-5" dirty="0"/>
              <a:t>?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9" name="object 40"/>
          <p:cNvSpPr txBox="1"/>
          <p:nvPr/>
        </p:nvSpPr>
        <p:spPr>
          <a:xfrm>
            <a:off x="508000" y="1752600"/>
            <a:ext cx="15283769" cy="1340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</a:t>
            </a:r>
            <a:r>
              <a:rPr lang="en-US" sz="3800" dirty="0">
                <a:latin typeface="Arial"/>
                <a:cs typeface="Arial"/>
              </a:rPr>
              <a:t>look at Ruby's Standard </a:t>
            </a:r>
            <a:r>
              <a:rPr lang="en-US" sz="3800" dirty="0" smtClean="0">
                <a:latin typeface="Arial"/>
                <a:cs typeface="Arial"/>
              </a:rPr>
              <a:t>Library - 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http</a:t>
            </a:r>
            <a:r>
              <a:rPr lang="en-US" sz="3800" strike="sngStrike" dirty="0">
                <a:latin typeface="Arial"/>
                <a:cs typeface="Arial"/>
                <a:hlinkClick r:id="rId3"/>
              </a:rPr>
              <a:t>://</a:t>
            </a:r>
            <a:r>
              <a:rPr lang="en-US" sz="3800" strike="sngStrike" dirty="0" smtClean="0">
                <a:latin typeface="Arial"/>
                <a:cs typeface="Arial"/>
                <a:hlinkClick r:id="rId3"/>
              </a:rPr>
              <a:t>www.rubydoc.info/stdlib/core/1.9.3</a:t>
            </a:r>
            <a:r>
              <a:rPr lang="en-US" sz="3800" dirty="0" smtClean="0">
                <a:latin typeface="Arial"/>
                <a:cs typeface="Arial"/>
              </a:rPr>
              <a:t> - but that won't get it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>
                <a:latin typeface="Arial"/>
                <a:cs typeface="Arial"/>
              </a:rPr>
              <a:t>O</a:t>
            </a:r>
            <a:r>
              <a:rPr lang="en-US" sz="3800" dirty="0" smtClean="0">
                <a:latin typeface="Arial"/>
                <a:cs typeface="Arial"/>
              </a:rPr>
              <a:t>r we could </a:t>
            </a:r>
            <a:r>
              <a:rPr lang="en-US" sz="3800" dirty="0">
                <a:latin typeface="Arial"/>
                <a:cs typeface="Arial"/>
              </a:rPr>
              <a:t>look </a:t>
            </a:r>
            <a:r>
              <a:rPr lang="en-US" sz="3800" dirty="0" smtClean="0">
                <a:latin typeface="Arial"/>
                <a:cs typeface="Arial"/>
              </a:rPr>
              <a:t>at Ruby's </a:t>
            </a:r>
            <a:r>
              <a:rPr lang="en-US" sz="3800" dirty="0">
                <a:latin typeface="Arial"/>
                <a:cs typeface="Arial"/>
              </a:rPr>
              <a:t>Extended </a:t>
            </a:r>
            <a:r>
              <a:rPr lang="en-US" sz="3800" dirty="0" smtClean="0">
                <a:latin typeface="Arial"/>
                <a:cs typeface="Arial"/>
              </a:rPr>
              <a:t>Library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4"/>
              </a:rPr>
              <a:t>http://</a:t>
            </a:r>
            <a:r>
              <a:rPr lang="en-US" sz="3800" strike="sngStrike" dirty="0" smtClean="0">
                <a:latin typeface="Arial"/>
                <a:cs typeface="Arial"/>
                <a:hlinkClick r:id="rId4"/>
              </a:rPr>
              <a:t>www.rubydoc.info/stdlib</a:t>
            </a:r>
            <a:r>
              <a:rPr lang="en-US" sz="3800" dirty="0" smtClean="0">
                <a:latin typeface="Arial"/>
                <a:cs typeface="Arial"/>
              </a:rPr>
              <a:t> - but we won't find it there</a:t>
            </a: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We could look </a:t>
            </a:r>
            <a:r>
              <a:rPr lang="en-US" sz="3800" dirty="0">
                <a:latin typeface="Arial"/>
                <a:cs typeface="Arial"/>
              </a:rPr>
              <a:t>at Ruby </a:t>
            </a:r>
            <a:r>
              <a:rPr lang="en-US" sz="3800" dirty="0" smtClean="0">
                <a:latin typeface="Arial"/>
                <a:cs typeface="Arial"/>
              </a:rPr>
              <a:t>gems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strike="sngStrike" dirty="0">
                <a:latin typeface="Arial"/>
                <a:cs typeface="Arial"/>
                <a:hlinkClick r:id="rId5"/>
              </a:rPr>
              <a:t>https://www.rubygems.org</a:t>
            </a:r>
            <a:r>
              <a:rPr lang="en-US" sz="3800" strike="sngStrike" dirty="0" smtClean="0">
                <a:latin typeface="Arial"/>
                <a:cs typeface="Arial"/>
                <a:hlinkClick r:id="rId5"/>
              </a:rPr>
              <a:t>/</a:t>
            </a:r>
            <a:r>
              <a:rPr lang="en-US" sz="3800" dirty="0" smtClean="0">
                <a:latin typeface="Arial"/>
                <a:cs typeface="Arial"/>
              </a:rPr>
              <a:t> - to no avail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3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3800" dirty="0" smtClean="0">
                <a:latin typeface="Arial"/>
                <a:cs typeface="Arial"/>
              </a:rPr>
              <a:t>This will do it </a:t>
            </a:r>
            <a:r>
              <a:rPr lang="en-US" sz="3800" dirty="0">
                <a:latin typeface="Arial"/>
                <a:cs typeface="Arial"/>
              </a:rPr>
              <a:t>- </a:t>
            </a:r>
            <a:r>
              <a:rPr lang="en-US" sz="3800" dirty="0">
                <a:latin typeface="Arial"/>
                <a:cs typeface="Arial"/>
                <a:hlinkClick r:id="rId6"/>
              </a:rPr>
              <a:t>https://</a:t>
            </a:r>
            <a:r>
              <a:rPr lang="en-US" sz="3800" dirty="0" smtClean="0">
                <a:latin typeface="Arial"/>
                <a:cs typeface="Arial"/>
                <a:hlinkClick r:id="rId6"/>
              </a:rPr>
              <a:t>www.ruby-toolbox.com/categories/e_mail</a:t>
            </a:r>
            <a:endParaRPr lang="en-US" sz="38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Tx/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- </a:t>
            </a:r>
            <a:r>
              <a:rPr lang="en-US" sz="4000" dirty="0">
                <a:latin typeface="Arial"/>
                <a:cs typeface="Arial"/>
              </a:rPr>
              <a:t>but that won't get it</a:t>
            </a: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000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37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email_handler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/>
              <a:t>‘</a:t>
            </a:r>
            <a:r>
              <a:rPr sz="4600" spc="5" dirty="0"/>
              <a:t>ema</a:t>
            </a:r>
            <a:r>
              <a:rPr sz="4600" spc="-5" dirty="0"/>
              <a:t>il</a:t>
            </a:r>
            <a:r>
              <a:rPr sz="4600" spc="5" dirty="0"/>
              <a:t>_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spc="-5" dirty="0"/>
              <a:t>ndl</a:t>
            </a:r>
            <a:r>
              <a:rPr sz="4600" spc="5" dirty="0"/>
              <a:t>e</a:t>
            </a:r>
            <a:r>
              <a:rPr sz="4600" spc="170" dirty="0"/>
              <a:t>r</a:t>
            </a:r>
            <a:r>
              <a:rPr sz="4600" dirty="0"/>
              <a:t>’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email_handler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243837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5020"/>
              </a:lnSpc>
            </a:pPr>
            <a:r>
              <a:rPr sz="4200" spc="-5" dirty="0">
                <a:latin typeface="Courier"/>
                <a:cs typeface="Courier"/>
              </a:rPr>
              <a:t>chef_ge</a:t>
            </a:r>
            <a:r>
              <a:rPr sz="4200" dirty="0">
                <a:latin typeface="Courier"/>
                <a:cs typeface="Courier"/>
              </a:rPr>
              <a:t>m </a:t>
            </a:r>
            <a:r>
              <a:rPr sz="4200" dirty="0">
                <a:solidFill>
                  <a:srgbClr val="C8352B"/>
                </a:solidFill>
                <a:latin typeface="Courier"/>
                <a:cs typeface="Courier"/>
              </a:rPr>
              <a:t>"pony" </a:t>
            </a:r>
            <a:r>
              <a:rPr sz="4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4200" dirty="0">
              <a:latin typeface="Courier"/>
              <a:cs typeface="Courier"/>
            </a:endParaRPr>
          </a:p>
          <a:p>
            <a:pPr marL="830580">
              <a:lnSpc>
                <a:spcPts val="5000"/>
              </a:lnSpc>
            </a:pPr>
            <a:r>
              <a:rPr sz="4200" spc="-5" dirty="0">
                <a:latin typeface="Courier"/>
                <a:cs typeface="Courier"/>
              </a:rPr>
              <a:t>actio</a:t>
            </a:r>
            <a:r>
              <a:rPr sz="4200" dirty="0">
                <a:latin typeface="Courier"/>
                <a:cs typeface="Courier"/>
              </a:rPr>
              <a:t>n </a:t>
            </a:r>
            <a:r>
              <a:rPr sz="4200" dirty="0">
                <a:solidFill>
                  <a:srgbClr val="22288F"/>
                </a:solidFill>
                <a:latin typeface="Courier"/>
                <a:cs typeface="Courier"/>
              </a:rPr>
              <a:t>:install</a:t>
            </a:r>
            <a:endParaRPr sz="4200" dirty="0">
              <a:latin typeface="Courier"/>
              <a:cs typeface="Courier"/>
            </a:endParaRPr>
          </a:p>
          <a:p>
            <a:pPr marL="190500">
              <a:lnSpc>
                <a:spcPts val="5020"/>
              </a:lnSpc>
            </a:pPr>
            <a:r>
              <a:rPr sz="4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2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200" spc="-5" dirty="0">
                <a:latin typeface="Courier"/>
                <a:cs typeface="Courier"/>
              </a:rPr>
              <a:t>include_recip</a:t>
            </a:r>
            <a:r>
              <a:rPr sz="4200" dirty="0">
                <a:latin typeface="Courier"/>
                <a:cs typeface="Courier"/>
              </a:rPr>
              <a:t>e</a:t>
            </a:r>
            <a:r>
              <a:rPr sz="4200" spc="5" dirty="0">
                <a:latin typeface="Courier"/>
                <a:cs typeface="Courier"/>
              </a:rPr>
              <a:t> </a:t>
            </a:r>
            <a:r>
              <a:rPr sz="4200" dirty="0">
                <a:solidFill>
                  <a:srgbClr val="C8352B"/>
                </a:solidFill>
                <a:latin typeface="Courier"/>
                <a:cs typeface="Courier"/>
              </a:rPr>
              <a:t>"chef_handler"</a:t>
            </a:r>
            <a:endParaRPr sz="42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34748" y="1831462"/>
            <a:ext cx="127887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6B6B6B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6B6B6B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  <a:cs typeface="Courier"/>
              </a:rPr>
              <a:t> chef_gem "pony" do</a:t>
            </a:r>
          </a:p>
          <a:p>
            <a:r>
              <a:rPr lang="en-US" sz="2400" dirty="0">
                <a:solidFill>
                  <a:srgbClr val="6B6B6B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6B6B6B"/>
                </a:solidFill>
                <a:latin typeface="Courier"/>
                <a:cs typeface="Courier"/>
              </a:rPr>
              <a:t>  action :install</a:t>
            </a: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  <a:cs typeface="Courier"/>
              </a:rPr>
              <a:t> end</a:t>
            </a:r>
          </a:p>
          <a:p>
            <a:endParaRPr lang="en-US" sz="2400" dirty="0" smtClean="0">
              <a:solidFill>
                <a:srgbClr val="6B6B6B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6B6B6B"/>
                </a:solidFill>
                <a:latin typeface="Courier"/>
                <a:cs typeface="Courier"/>
              </a:rPr>
              <a:t> include_recipe "chef_handler"</a:t>
            </a:r>
          </a:p>
          <a:p>
            <a:endParaRPr lang="en-US" sz="2400" dirty="0" smtClean="0">
              <a:solidFill>
                <a:srgbClr val="6B6B6B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cookbook_file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'chef_handler'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'handler_path'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]</a:t>
            </a:r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/email_handler.rb"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"handlers/email_handler.rb"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owner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group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"root"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mode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4" name="object 66"/>
          <p:cNvSpPr/>
          <p:nvPr/>
        </p:nvSpPr>
        <p:spPr>
          <a:xfrm>
            <a:off x="869950" y="4953000"/>
            <a:ext cx="14592300" cy="2514600"/>
          </a:xfrm>
          <a:custGeom>
            <a:avLst/>
            <a:gdLst/>
            <a:ahLst/>
            <a:cxnLst/>
            <a:rect l="l" t="t" r="r" b="b"/>
            <a:pathLst>
              <a:path w="14592300" h="2870200">
                <a:moveTo>
                  <a:pt x="0" y="2870199"/>
                </a:moveTo>
                <a:lnTo>
                  <a:pt x="14592300" y="2870199"/>
                </a:lnTo>
                <a:lnTo>
                  <a:pt x="14592300" y="0"/>
                </a:lnTo>
                <a:lnTo>
                  <a:pt x="0" y="0"/>
                </a:lnTo>
                <a:lnTo>
                  <a:pt x="0" y="2870199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699" y="1816100"/>
            <a:ext cx="14342011" cy="5723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"/>
                <a:cs typeface="Courier"/>
              </a:rPr>
              <a:t>OPE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spc="-5" dirty="0">
                <a:latin typeface="Courier"/>
                <a:cs typeface="Courier"/>
              </a:rPr>
              <a:t>I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dirty="0" err="1" smtClean="0">
                <a:latin typeface="Courier"/>
                <a:cs typeface="Courier"/>
              </a:rPr>
              <a:t>EDITOR:</a:t>
            </a:r>
            <a:r>
              <a:rPr sz="3100" dirty="0" err="1" smtClean="0">
                <a:latin typeface="Courier"/>
                <a:cs typeface="Courier"/>
              </a:rPr>
              <a:t>cookbooks</a:t>
            </a:r>
            <a:r>
              <a:rPr sz="3100" dirty="0" smtClean="0">
                <a:latin typeface="Courier"/>
                <a:cs typeface="Courier"/>
              </a:rPr>
              <a:t>/</a:t>
            </a:r>
            <a:r>
              <a:rPr sz="3100" dirty="0" err="1" smtClean="0">
                <a:latin typeface="Courier"/>
                <a:cs typeface="Courier"/>
              </a:rPr>
              <a:t>email_handler</a:t>
            </a:r>
            <a:r>
              <a:rPr sz="3100" dirty="0" smtClean="0">
                <a:latin typeface="Courier"/>
                <a:cs typeface="Courier"/>
              </a:rPr>
              <a:t>/recipes/default.rb</a:t>
            </a:r>
            <a:endParaRPr sz="31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cookbook_fil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e "</a:t>
            </a:r>
            <a:r>
              <a:rPr sz="2400" b="1" dirty="0">
                <a:solidFill>
                  <a:srgbClr val="5D5D5D"/>
                </a:solidFill>
                <a:latin typeface="Courier"/>
                <a:cs typeface="Courier"/>
              </a:rPr>
              <a:t>#{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node['chef_handler']['handler_path'</a:t>
            </a: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]</a:t>
            </a:r>
            <a:r>
              <a:rPr sz="2400" b="1" dirty="0">
                <a:solidFill>
                  <a:srgbClr val="5D5D5D"/>
                </a:solidFill>
                <a:latin typeface="Courier"/>
                <a:cs typeface="Courier"/>
              </a:rPr>
              <a:t>}</a:t>
            </a: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/email_handler.rb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" </a:t>
            </a:r>
            <a:r>
              <a:rPr sz="2400" b="1" dirty="0">
                <a:solidFill>
                  <a:srgbClr val="5D5D5D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378460" marR="7464425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sourc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e "handlers/email_handler.rb" </a:t>
            </a: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owne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r "root"</a:t>
            </a:r>
            <a:endParaRPr sz="2400" dirty="0">
              <a:latin typeface="Courier"/>
              <a:cs typeface="Courier"/>
            </a:endParaRPr>
          </a:p>
          <a:p>
            <a:pPr marL="378460" marR="11488420">
              <a:lnSpc>
                <a:spcPct val="100699"/>
              </a:lnSpc>
            </a:pP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grou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p "root" </a:t>
            </a:r>
            <a:r>
              <a:rPr sz="2400" spc="-5" dirty="0">
                <a:solidFill>
                  <a:srgbClr val="5D5D5D"/>
                </a:solidFill>
                <a:latin typeface="Courier"/>
                <a:cs typeface="Courier"/>
              </a:rPr>
              <a:t>mod</a:t>
            </a:r>
            <a:r>
              <a:rPr sz="2400" dirty="0">
                <a:solidFill>
                  <a:srgbClr val="5D5D5D"/>
                </a:solidFill>
                <a:latin typeface="Courier"/>
                <a:cs typeface="Courier"/>
              </a:rPr>
              <a:t>e "0644"</a:t>
            </a:r>
            <a:endParaRPr sz="2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5D5D5D"/>
                </a:solidFill>
                <a:latin typeface="Courier"/>
                <a:cs typeface="Courier"/>
              </a:rPr>
              <a:t>end</a:t>
            </a:r>
            <a:endParaRPr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tabLst>
                <a:tab pos="6231255" algn="l"/>
              </a:tabLst>
            </a:pPr>
            <a:r>
              <a:rPr sz="2400" spc="-5" dirty="0">
                <a:latin typeface="Courier"/>
                <a:cs typeface="Courier"/>
              </a:rPr>
              <a:t>chef_handle</a:t>
            </a:r>
            <a:r>
              <a:rPr sz="2400" dirty="0">
                <a:latin typeface="Courier"/>
                <a:cs typeface="Courier"/>
              </a:rPr>
              <a:t>r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"MyCompany::EmailMe"	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378460" marR="1793875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sourc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sz="2400" dirty="0">
                <a:latin typeface="Courier"/>
                <a:cs typeface="Courier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'chef_handler'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'handler_path'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</a:t>
            </a:r>
            <a:r>
              <a:rPr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/email_handler.rb" </a:t>
            </a:r>
            <a:r>
              <a:rPr sz="2400" spc="-5" dirty="0">
                <a:latin typeface="Courier"/>
                <a:cs typeface="Courier"/>
              </a:rPr>
              <a:t>argument</a:t>
            </a:r>
            <a:r>
              <a:rPr sz="2400" dirty="0">
                <a:latin typeface="Courier"/>
                <a:cs typeface="Courier"/>
              </a:rPr>
              <a:t>s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latin typeface="Courier"/>
                <a:cs typeface="Courier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'from_address'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</a:t>
            </a:r>
            <a:r>
              <a:rPr sz="2400" dirty="0">
                <a:latin typeface="Courier"/>
                <a:cs typeface="Courier"/>
              </a:rPr>
              <a:t>,</a:t>
            </a:r>
          </a:p>
          <a:p>
            <a:pPr marL="378460" marR="5086350" indent="2011680">
              <a:lnSpc>
                <a:spcPct val="100699"/>
              </a:lnSpc>
            </a:pPr>
            <a:r>
              <a:rPr sz="2400" dirty="0">
                <a:latin typeface="Courier"/>
                <a:cs typeface="Courier"/>
              </a:rPr>
              <a:t>node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'to_address'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]] </a:t>
            </a:r>
            <a:r>
              <a:rPr sz="2400" spc="-5" dirty="0">
                <a:latin typeface="Courier"/>
                <a:cs typeface="Courier"/>
              </a:rPr>
              <a:t>actio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:enable</a:t>
            </a:r>
            <a:endParaRPr sz="2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</a:t>
            </a:r>
            <a:r>
              <a:rPr spc="-5" dirty="0"/>
              <a:t>t</a:t>
            </a:r>
            <a:r>
              <a:rPr spc="-10" dirty="0"/>
              <a:t>u</a:t>
            </a:r>
            <a:r>
              <a:rPr spc="-5" dirty="0"/>
              <a:t>p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857250" y="4972050"/>
            <a:ext cx="14592300" cy="2590800"/>
          </a:xfrm>
          <a:custGeom>
            <a:avLst/>
            <a:gdLst/>
            <a:ahLst/>
            <a:cxnLst/>
            <a:rect l="l" t="t" r="r" b="b"/>
            <a:pathLst>
              <a:path w="14592300" h="2590800">
                <a:moveTo>
                  <a:pt x="0" y="2590800"/>
                </a:moveTo>
                <a:lnTo>
                  <a:pt x="14592300" y="2590800"/>
                </a:lnTo>
                <a:lnTo>
                  <a:pt x="145923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37375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4350" baseline="1915" dirty="0">
                <a:latin typeface="Courier New"/>
                <a:cs typeface="Courier New"/>
              </a:rPr>
              <a:t>cookbooks/email_handler/attributes/default.rb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3924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1320800"/>
          </a:xfrm>
          <a:custGeom>
            <a:avLst/>
            <a:gdLst/>
            <a:ahLst/>
            <a:cxnLst/>
            <a:rect l="l" t="t" r="r" b="b"/>
            <a:pathLst>
              <a:path w="14630400" h="1320800">
                <a:moveTo>
                  <a:pt x="0" y="0"/>
                </a:moveTo>
                <a:lnTo>
                  <a:pt x="14630400" y="0"/>
                </a:lnTo>
                <a:lnTo>
                  <a:pt x="1463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92333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6940">
              <a:lnSpc>
                <a:spcPct val="100000"/>
              </a:lnSpc>
            </a:pPr>
            <a:r>
              <a:rPr sz="3000" dirty="0">
                <a:latin typeface="Courier"/>
                <a:cs typeface="Courier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'from_address'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"chef@localhost" </a:t>
            </a:r>
            <a:r>
              <a:rPr sz="3000" dirty="0">
                <a:latin typeface="Courier"/>
                <a:cs typeface="Courier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'email_handler'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'to_address'</a:t>
            </a:r>
            <a:r>
              <a:rPr sz="30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"/>
                <a:cs typeface="Courier"/>
              </a:rPr>
              <a:t>"chef@localhost"</a:t>
            </a:r>
            <a:endParaRPr sz="3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Set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dirty="0" smtClean="0"/>
              <a:t>ttr</a:t>
            </a:r>
            <a:r>
              <a:rPr spc="-10" dirty="0" smtClean="0"/>
              <a:t>ibu</a:t>
            </a:r>
            <a:r>
              <a:rPr dirty="0" smtClean="0"/>
              <a:t>tes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297542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9193530">
              <a:lnSpc>
                <a:spcPct val="100899"/>
              </a:lnSpc>
            </a:pPr>
            <a:r>
              <a:rPr sz="38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"/>
                <a:cs typeface="Courier"/>
              </a:rPr>
              <a:t>'rubygems' </a:t>
            </a:r>
            <a:r>
              <a:rPr sz="38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800" dirty="0">
                <a:solidFill>
                  <a:srgbClr val="C8352B"/>
                </a:solidFill>
                <a:latin typeface="Courier"/>
                <a:cs typeface="Courier"/>
              </a:rPr>
              <a:t>'pony'</a:t>
            </a:r>
            <a:endParaRPr sz="3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3800" b="1" dirty="0">
                <a:solidFill>
                  <a:srgbClr val="008F00"/>
                </a:solidFill>
                <a:latin typeface="Courier"/>
                <a:cs typeface="Courier"/>
              </a:rPr>
              <a:t>module </a:t>
            </a:r>
            <a:r>
              <a:rPr sz="3800" b="1" dirty="0">
                <a:solidFill>
                  <a:srgbClr val="0433FF"/>
                </a:solidFill>
                <a:latin typeface="Courier"/>
                <a:cs typeface="Courier"/>
              </a:rPr>
              <a:t>MyCompany</a:t>
            </a:r>
            <a:endParaRPr sz="3800" dirty="0">
              <a:latin typeface="Courier"/>
              <a:cs typeface="Courier"/>
            </a:endParaRPr>
          </a:p>
          <a:p>
            <a:pPr marL="769620">
              <a:lnSpc>
                <a:spcPct val="100000"/>
              </a:lnSpc>
              <a:spcBef>
                <a:spcPts val="40"/>
              </a:spcBef>
            </a:pPr>
            <a:r>
              <a:rPr sz="3800" b="1" dirty="0">
                <a:solidFill>
                  <a:srgbClr val="008F00"/>
                </a:solidFill>
                <a:latin typeface="Courier"/>
                <a:cs typeface="Courier"/>
              </a:rPr>
              <a:t>class </a:t>
            </a:r>
            <a:r>
              <a:rPr sz="3800" b="1" dirty="0">
                <a:solidFill>
                  <a:srgbClr val="0433FF"/>
                </a:solidFill>
                <a:latin typeface="Courier"/>
                <a:cs typeface="Courier"/>
              </a:rPr>
              <a:t>EmailMe </a:t>
            </a:r>
            <a:r>
              <a:rPr sz="3800" dirty="0">
                <a:solidFill>
                  <a:srgbClr val="797979"/>
                </a:solidFill>
                <a:latin typeface="Courier"/>
                <a:cs typeface="Courier"/>
              </a:rPr>
              <a:t>&lt; </a:t>
            </a:r>
            <a:r>
              <a:rPr sz="3800" dirty="0">
                <a:solidFill>
                  <a:srgbClr val="22288F"/>
                </a:solidFill>
                <a:latin typeface="Courier"/>
                <a:cs typeface="Courier"/>
              </a:rPr>
              <a:t>Chef</a:t>
            </a:r>
            <a:r>
              <a:rPr sz="3800" dirty="0">
                <a:latin typeface="Courier"/>
                <a:cs typeface="Courier"/>
              </a:rPr>
              <a:t>:</a:t>
            </a:r>
            <a:r>
              <a:rPr sz="3800" dirty="0">
                <a:solidFill>
                  <a:srgbClr val="22288F"/>
                </a:solidFill>
                <a:latin typeface="Courier"/>
                <a:cs typeface="Courier"/>
              </a:rPr>
              <a:t>:Handler</a:t>
            </a:r>
            <a:endParaRPr sz="3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95300" y="5943600"/>
            <a:ext cx="15275560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146050" marR="5080" indent="-133350">
              <a:lnSpc>
                <a:spcPct val="96100"/>
              </a:lnSpc>
              <a:spcBef>
                <a:spcPts val="1019"/>
              </a:spcBef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All </a:t>
            </a:r>
            <a:r>
              <a:rPr sz="3350" spc="5" dirty="0">
                <a:latin typeface="Arial"/>
                <a:cs typeface="Arial"/>
              </a:rPr>
              <a:t>cu</a:t>
            </a:r>
            <a:r>
              <a:rPr sz="3350" dirty="0">
                <a:latin typeface="Arial"/>
                <a:cs typeface="Arial"/>
              </a:rPr>
              <a:t>s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om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excep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on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repo</a:t>
            </a:r>
            <a:r>
              <a:rPr sz="3350" dirty="0">
                <a:latin typeface="Arial"/>
                <a:cs typeface="Arial"/>
              </a:rPr>
              <a:t>rt </a:t>
            </a:r>
            <a:r>
              <a:rPr sz="3350" spc="5" dirty="0">
                <a:latin typeface="Arial"/>
                <a:cs typeface="Arial"/>
              </a:rPr>
              <a:t>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rs </a:t>
            </a:r>
            <a:r>
              <a:rPr sz="3350" spc="5" dirty="0">
                <a:latin typeface="Arial"/>
                <a:cs typeface="Arial"/>
              </a:rPr>
              <a:t>are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using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Ruby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mu</a:t>
            </a:r>
            <a:r>
              <a:rPr sz="3350" dirty="0">
                <a:latin typeface="Arial"/>
                <a:cs typeface="Arial"/>
              </a:rPr>
              <a:t>st </a:t>
            </a:r>
            <a:r>
              <a:rPr sz="3350" spc="5" dirty="0">
                <a:latin typeface="Arial"/>
                <a:cs typeface="Arial"/>
              </a:rPr>
              <a:t>be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subclass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b="1" spc="5" dirty="0">
                <a:latin typeface="Courier New"/>
                <a:cs typeface="Courier New"/>
              </a:rPr>
              <a:t>Chef::Handler</a:t>
            </a:r>
            <a:r>
              <a:rPr sz="3350" b="1" spc="-1080" dirty="0">
                <a:latin typeface="Courier New"/>
                <a:cs typeface="Courier New"/>
              </a:rPr>
              <a:t> </a:t>
            </a:r>
            <a:r>
              <a:rPr sz="3350" dirty="0">
                <a:latin typeface="Arial"/>
                <a:cs typeface="Arial"/>
              </a:rPr>
              <a:t>class.</a:t>
            </a:r>
          </a:p>
          <a:p>
            <a:pPr marL="146050" indent="-133350">
              <a:lnSpc>
                <a:spcPts val="3890"/>
              </a:lnSpc>
            </a:pPr>
            <a:r>
              <a:rPr sz="6300" baseline="-3968" dirty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che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spc="5" dirty="0">
                <a:latin typeface="Arial"/>
                <a:cs typeface="Arial"/>
              </a:rPr>
              <a:t>_hand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r</a:t>
            </a:r>
          </a:p>
          <a:p>
            <a:pPr marL="146050">
              <a:lnSpc>
                <a:spcPts val="3825"/>
              </a:lnSpc>
            </a:pP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recipe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987800"/>
          </a:xfrm>
          <a:custGeom>
            <a:avLst/>
            <a:gdLst/>
            <a:ahLst/>
            <a:cxnLst/>
            <a:rect l="l" t="t" r="r" b="b"/>
            <a:pathLst>
              <a:path w="14630400" h="3987800">
                <a:moveTo>
                  <a:pt x="0" y="0"/>
                </a:moveTo>
                <a:lnTo>
                  <a:pt x="14630400" y="0"/>
                </a:lnTo>
                <a:lnTo>
                  <a:pt x="14630400" y="39878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38200" y="2286000"/>
            <a:ext cx="14630400" cy="4201150"/>
          </a:xfrm>
          <a:prstGeom prst="rect">
            <a:avLst/>
          </a:prstGeom>
          <a:ln w="25400">
            <a:solidFill>
              <a:srgbClr val="435363"/>
            </a:solidFill>
            <a:prstDash val="sysDash"/>
          </a:ln>
        </p:spPr>
        <p:txBody>
          <a:bodyPr vert="horz" wrap="square" lIns="0" tIns="0" rIns="0" bIns="0" rtlCol="0">
            <a:spAutoFit/>
          </a:bodyPr>
          <a:lstStyle/>
          <a:p>
            <a:endParaRPr lang="en-US" sz="39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  class </a:t>
            </a:r>
            <a:r>
              <a:rPr lang="en-US" sz="3900" b="1" dirty="0">
                <a:solidFill>
                  <a:srgbClr val="0433FF"/>
                </a:solidFill>
                <a:latin typeface="Courier"/>
                <a:cs typeface="Courier"/>
              </a:rPr>
              <a:t>EmailMe </a:t>
            </a:r>
            <a:r>
              <a:rPr lang="en-US" sz="3900" dirty="0">
                <a:solidFill>
                  <a:srgbClr val="7A7A7A"/>
                </a:solidFill>
                <a:latin typeface="Courier"/>
                <a:cs typeface="Courier"/>
              </a:rPr>
              <a:t>&lt; 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Chef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: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:</a:t>
            </a:r>
            <a:r>
              <a:rPr lang="en-US" sz="3900" dirty="0" smtClean="0">
                <a:solidFill>
                  <a:srgbClr val="22298F"/>
                </a:solidFill>
                <a:latin typeface="Courier"/>
                <a:cs typeface="Courier"/>
              </a:rPr>
              <a:t>Handler</a:t>
            </a:r>
          </a:p>
          <a:p>
            <a:endParaRPr lang="en-US" sz="3900" dirty="0">
              <a:solidFill>
                <a:srgbClr val="22298F"/>
              </a:solidFill>
              <a:latin typeface="Courier"/>
              <a:cs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	</a:t>
            </a:r>
            <a:r>
              <a:rPr lang="en-US" sz="3900" b="1" dirty="0" err="1" smtClean="0">
                <a:solidFill>
                  <a:srgbClr val="008F00"/>
                </a:solidFill>
                <a:latin typeface="Courier"/>
                <a:cs typeface="Courier"/>
              </a:rPr>
              <a:t>def</a:t>
            </a:r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3900" dirty="0">
                <a:solidFill>
                  <a:srgbClr val="0433FF"/>
                </a:solidFill>
                <a:latin typeface="Courier"/>
                <a:cs typeface="Courier"/>
              </a:rPr>
              <a:t>initialize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from_address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to_address</a:t>
            </a:r>
            <a:r>
              <a:rPr lang="en-US" sz="39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  <a:cs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  <a:cs typeface="Courier"/>
              </a:rPr>
              <a:t>from_address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from_address</a:t>
            </a:r>
            <a:endParaRPr lang="en-US" sz="3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3900" dirty="0" smtClean="0">
                <a:solidFill>
                  <a:srgbClr val="22298F"/>
                </a:solidFill>
                <a:latin typeface="Courier"/>
                <a:cs typeface="Courier"/>
              </a:rPr>
              <a:t>	  @</a:t>
            </a:r>
            <a:r>
              <a:rPr lang="en-US" sz="3900" dirty="0" err="1">
                <a:solidFill>
                  <a:srgbClr val="22298F"/>
                </a:solidFill>
                <a:latin typeface="Courier"/>
                <a:cs typeface="Courier"/>
              </a:rPr>
              <a:t>to_address</a:t>
            </a:r>
            <a:r>
              <a:rPr lang="en-US" sz="39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39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3900" dirty="0" err="1">
                <a:solidFill>
                  <a:srgbClr val="000000"/>
                </a:solidFill>
                <a:latin typeface="Courier"/>
                <a:cs typeface="Courier"/>
              </a:rPr>
              <a:t>to_address</a:t>
            </a:r>
            <a:endParaRPr lang="en-US" sz="3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3900" b="1" dirty="0" smtClean="0">
                <a:solidFill>
                  <a:srgbClr val="008F00"/>
                </a:solidFill>
                <a:latin typeface="Courier"/>
                <a:cs typeface="Courier"/>
              </a:rPr>
              <a:t>   end</a:t>
            </a:r>
            <a:endParaRPr sz="3900" dirty="0" smtClean="0">
              <a:latin typeface="Courier"/>
              <a:cs typeface="Courier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2800" y="6451600"/>
            <a:ext cx="14622780" cy="243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</a:t>
            </a:r>
            <a:r>
              <a:rPr sz="3200" b="1" dirty="0" smtClean="0">
                <a:latin typeface="Courier New"/>
                <a:cs typeface="Courier New"/>
              </a:rPr>
              <a:t>FILE!</a:t>
            </a:r>
            <a:endParaRPr sz="3200" dirty="0" smtClean="0">
              <a:latin typeface="Courier New"/>
              <a:cs typeface="Courier New"/>
            </a:endParaRPr>
          </a:p>
          <a:p>
            <a:pPr marL="313690" indent="-300990">
              <a:lnSpc>
                <a:spcPct val="100000"/>
              </a:lnSpc>
              <a:spcBef>
                <a:spcPts val="1820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10" dirty="0" smtClean="0">
                <a:latin typeface="Arial"/>
                <a:cs typeface="Arial"/>
              </a:rPr>
              <a:t>I</a:t>
            </a:r>
            <a:r>
              <a:rPr sz="3800" spc="-5" dirty="0" smtClean="0">
                <a:latin typeface="Arial"/>
                <a:cs typeface="Arial"/>
              </a:rPr>
              <a:t>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ialize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handler </a:t>
            </a:r>
            <a:r>
              <a:rPr sz="3800" spc="-10" dirty="0" smtClean="0">
                <a:latin typeface="Arial"/>
                <a:cs typeface="Arial"/>
              </a:rPr>
              <a:t>w</a:t>
            </a:r>
            <a:r>
              <a:rPr sz="3800" spc="-5" dirty="0" smtClean="0">
                <a:latin typeface="Arial"/>
                <a:cs typeface="Arial"/>
              </a:rPr>
              <a:t>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argu</a:t>
            </a:r>
            <a:r>
              <a:rPr sz="3800" spc="-10" dirty="0" smtClean="0">
                <a:latin typeface="Arial"/>
                <a:cs typeface="Arial"/>
              </a:rPr>
              <a:t>me</a:t>
            </a:r>
            <a:r>
              <a:rPr sz="3800" spc="-5" dirty="0" smtClean="0">
                <a:latin typeface="Arial"/>
                <a:cs typeface="Arial"/>
              </a:rPr>
              <a:t>n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s we passed in 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he de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spc="-5" dirty="0" smtClean="0">
                <a:latin typeface="Arial"/>
                <a:cs typeface="Arial"/>
              </a:rPr>
              <a:t>ini</a:t>
            </a:r>
            <a:r>
              <a:rPr sz="3800" spc="-10" dirty="0" smtClean="0">
                <a:latin typeface="Arial"/>
                <a:cs typeface="Arial"/>
              </a:rPr>
              <a:t>t</a:t>
            </a:r>
            <a:r>
              <a:rPr sz="3800" spc="-5" dirty="0" smtClean="0">
                <a:latin typeface="Arial"/>
                <a:cs typeface="Arial"/>
              </a:rPr>
              <a:t>ion</a:t>
            </a:r>
            <a:endParaRPr sz="3800" dirty="0" smtClean="0">
              <a:latin typeface="Arial"/>
              <a:cs typeface="Arial"/>
            </a:endParaRPr>
          </a:p>
          <a:p>
            <a:pPr marL="313690" marR="664845" indent="-300990">
              <a:lnSpc>
                <a:spcPts val="43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313690" algn="l"/>
              </a:tabLst>
            </a:pPr>
            <a:r>
              <a:rPr sz="3800" spc="-360" dirty="0" smtClean="0">
                <a:latin typeface="Arial"/>
                <a:cs typeface="Arial"/>
              </a:rPr>
              <a:t>Y</a:t>
            </a:r>
            <a:r>
              <a:rPr sz="3800" spc="-5" dirty="0" smtClean="0">
                <a:latin typeface="Arial"/>
                <a:cs typeface="Arial"/>
              </a:rPr>
              <a:t>ou </a:t>
            </a:r>
            <a:r>
              <a:rPr sz="3800" spc="-5" dirty="0">
                <a:latin typeface="Arial"/>
                <a:cs typeface="Arial"/>
              </a:rPr>
              <a:t>can crea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e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he </a:t>
            </a:r>
            <a:r>
              <a:rPr sz="3800" spc="-10" dirty="0">
                <a:latin typeface="Arial"/>
                <a:cs typeface="Arial"/>
              </a:rPr>
              <a:t>met</a:t>
            </a:r>
            <a:r>
              <a:rPr sz="3800" spc="-5" dirty="0">
                <a:latin typeface="Arial"/>
                <a:cs typeface="Arial"/>
              </a:rPr>
              <a:t>hod </a:t>
            </a:r>
            <a:r>
              <a:rPr sz="3800" spc="-10" dirty="0">
                <a:latin typeface="Arial"/>
                <a:cs typeface="Arial"/>
              </a:rPr>
              <a:t>w</a:t>
            </a:r>
            <a:r>
              <a:rPr sz="3800" spc="-5" dirty="0">
                <a:latin typeface="Arial"/>
                <a:cs typeface="Arial"/>
              </a:rPr>
              <a:t>i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 any args you need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o </a:t>
            </a:r>
            <a:r>
              <a:rPr sz="3800" spc="-10" dirty="0">
                <a:latin typeface="Arial"/>
                <a:cs typeface="Arial"/>
              </a:rPr>
              <a:t>me</a:t>
            </a:r>
            <a:r>
              <a:rPr sz="3800" spc="-5" dirty="0">
                <a:latin typeface="Arial"/>
                <a:cs typeface="Arial"/>
              </a:rPr>
              <a:t>et your requiremen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ini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a</a:t>
            </a:r>
            <a:r>
              <a:rPr spc="-10" dirty="0"/>
              <a:t>li</a:t>
            </a:r>
            <a:r>
              <a:rPr dirty="0"/>
              <a:t>ze</a:t>
            </a:r>
            <a:r>
              <a:rPr spc="-5" dirty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22298F"/>
                </a:solidFill>
                <a:latin typeface="Courier"/>
                <a:cs typeface="Courier"/>
              </a:rPr>
              <a:t>     @</a:t>
            </a:r>
            <a:r>
              <a:rPr lang="en-US" sz="2800" dirty="0" err="1">
                <a:solidFill>
                  <a:srgbClr val="22298F"/>
                </a:solidFill>
                <a:latin typeface="Courier"/>
                <a:cs typeface="Courier"/>
              </a:rPr>
              <a:t>to_address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to_address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 end</a:t>
            </a:r>
          </a:p>
          <a:p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800" b="1" dirty="0" err="1" smtClean="0">
                <a:solidFill>
                  <a:srgbClr val="008F00"/>
                </a:solidFill>
                <a:latin typeface="Courier"/>
                <a:cs typeface="Courier"/>
              </a:rPr>
              <a:t>def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433FF"/>
                </a:solidFill>
                <a:latin typeface="Courier"/>
                <a:cs typeface="Courier"/>
              </a:rPr>
              <a:t>report</a:t>
            </a:r>
          </a:p>
          <a:p>
            <a:r>
              <a:rPr lang="en-US" sz="2800" dirty="0">
                <a:solidFill>
                  <a:srgbClr val="0433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433FF"/>
                </a:solidFill>
                <a:latin typeface="Courier"/>
                <a:cs typeface="Courier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status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"Failed</a:t>
            </a:r>
            <a:r>
              <a:rPr lang="en-US" sz="28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8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C9352B"/>
                </a:solidFill>
                <a:latin typeface="Courier"/>
                <a:cs typeface="Courier"/>
              </a:rPr>
              <a:t>   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success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?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  status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"Successful"</a:t>
            </a:r>
          </a:p>
          <a:p>
            <a:r>
              <a:rPr lang="en-US" sz="2800" b="1" dirty="0" smtClean="0">
                <a:solidFill>
                  <a:srgbClr val="108100"/>
                </a:solidFill>
                <a:latin typeface="Courier"/>
                <a:cs typeface="Courier"/>
              </a:rPr>
              <a:t>      end</a:t>
            </a:r>
            <a:endParaRPr lang="en-US" sz="2800" b="1" dirty="0">
              <a:solidFill>
                <a:srgbClr val="1081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1081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108100"/>
                </a:solidFill>
                <a:latin typeface="Courier"/>
                <a:cs typeface="Courier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subject 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status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}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Chef run report from 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28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</a:t>
            </a:r>
            <a:r>
              <a:rPr spc="-10" dirty="0" smtClean="0"/>
              <a:t>po</a:t>
            </a:r>
            <a:r>
              <a:rPr dirty="0" smtClean="0"/>
              <a:t>rt</a:t>
            </a:r>
            <a:r>
              <a:rPr spc="-5" dirty="0" smtClean="0"/>
              <a:t> </a:t>
            </a:r>
            <a:r>
              <a:rPr dirty="0"/>
              <a:t>Me</a:t>
            </a:r>
            <a:r>
              <a:rPr spc="-5" dirty="0"/>
              <a:t>t</a:t>
            </a:r>
            <a:r>
              <a:rPr spc="-10" dirty="0"/>
              <a:t>ho</a:t>
            </a:r>
            <a:r>
              <a:rPr spc="-5" dirty="0"/>
              <a:t>d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812800" y="7535238"/>
            <a:ext cx="13693775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600" dirty="0">
                <a:latin typeface="Arial"/>
                <a:cs typeface="Arial"/>
              </a:rPr>
              <a:t>The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report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ace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used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spc="-10" dirty="0" smtClean="0">
                <a:latin typeface="Arial"/>
                <a:cs typeface="Arial"/>
              </a:rPr>
              <a:t>t</a:t>
            </a:r>
            <a:r>
              <a:rPr sz="3600" dirty="0" smtClean="0">
                <a:latin typeface="Arial"/>
                <a:cs typeface="Arial"/>
              </a:rPr>
              <a:t>o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de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ine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how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will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behave 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required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pa</a:t>
            </a:r>
            <a:r>
              <a:rPr sz="3600" spc="-5" dirty="0">
                <a:latin typeface="Arial"/>
                <a:cs typeface="Arial"/>
              </a:rPr>
              <a:t>rt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any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cu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om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</a:p>
        </p:txBody>
      </p:sp>
      <p:sp>
        <p:nvSpPr>
          <p:cNvPr id="66" name="object 66"/>
          <p:cNvSpPr/>
          <p:nvPr/>
        </p:nvSpPr>
        <p:spPr>
          <a:xfrm>
            <a:off x="1257554" y="2552700"/>
            <a:ext cx="7480046" cy="977900"/>
          </a:xfrm>
          <a:custGeom>
            <a:avLst/>
            <a:gdLst/>
            <a:ahLst/>
            <a:cxnLst/>
            <a:rect l="l" t="t" r="r" b="b"/>
            <a:pathLst>
              <a:path w="9931400" h="977900">
                <a:moveTo>
                  <a:pt x="0" y="0"/>
                </a:moveTo>
                <a:lnTo>
                  <a:pt x="9931400" y="0"/>
                </a:lnTo>
                <a:lnTo>
                  <a:pt x="99314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0100" y="2292796"/>
            <a:ext cx="14630400" cy="4260404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""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   # </a:t>
            </a:r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report on changed resources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	if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!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run_status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updated_resources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empty?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	</a:t>
            </a:r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get some info about all the changed resources</a:t>
            </a:r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!</a:t>
            </a:r>
          </a:p>
          <a:p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"/>
                <a:cs typeface="Courier"/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run_status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updated_resources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each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|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	 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"The resource 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was changed in cookbook</a:t>
            </a:r>
          </a:p>
          <a:p>
            <a:r>
              <a:rPr lang="en-US" sz="2400" b="1" dirty="0" smtClean="0">
                <a:solidFill>
                  <a:srgbClr val="C97D9A"/>
                </a:solidFill>
                <a:latin typeface="Courier"/>
                <a:cs typeface="Courier"/>
              </a:rPr>
              <a:t>  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cookbook_name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at 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source_line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b="1" dirty="0">
                <a:solidFill>
                  <a:srgbClr val="C97A2C"/>
                </a:solidFill>
                <a:latin typeface="Courier"/>
                <a:cs typeface="Courier"/>
              </a:rPr>
              <a:t>\n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	  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else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  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+=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"No resources changed by chef-client</a:t>
            </a:r>
            <a:r>
              <a:rPr lang="en-US" sz="2400" b="1" dirty="0">
                <a:solidFill>
                  <a:srgbClr val="C97A2C"/>
                </a:solidFill>
                <a:latin typeface="Courier"/>
                <a:cs typeface="Courier"/>
              </a:rPr>
              <a:t>\n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end</a:t>
            </a:r>
            <a:endParaRPr lang="en-US" sz="2400" dirty="0" smtClean="0">
              <a:solidFill>
                <a:srgbClr val="C9352B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C9352B"/>
              </a:solidFill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4241801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upd</a:t>
            </a:r>
            <a:r>
              <a:rPr dirty="0"/>
              <a:t>ate</a:t>
            </a:r>
            <a:r>
              <a:rPr spc="-10" dirty="0"/>
              <a:t>d</a:t>
            </a:r>
            <a:r>
              <a:rPr dirty="0"/>
              <a:t>_res</a:t>
            </a:r>
            <a:r>
              <a:rPr spc="-10" dirty="0"/>
              <a:t>ou</a:t>
            </a:r>
            <a:r>
              <a:rPr dirty="0"/>
              <a:t>rces</a:t>
            </a:r>
            <a:r>
              <a:rPr spc="-5" dirty="0"/>
              <a:t> </a:t>
            </a:r>
            <a:r>
              <a:rPr dirty="0"/>
              <a:t>Has</a:t>
            </a:r>
            <a:r>
              <a:rPr spc="-5" dirty="0"/>
              <a:t>h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834390" y="6629400"/>
            <a:ext cx="14532610" cy="2262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5080" indent="-301625">
              <a:lnSpc>
                <a:spcPts val="4430"/>
              </a:lnSpc>
              <a:buClr>
                <a:srgbClr val="F38C24"/>
              </a:buClr>
              <a:buFont typeface="Arial"/>
              <a:buChar char="•"/>
              <a:tabLst>
                <a:tab pos="314325" algn="l"/>
              </a:tabLst>
            </a:pPr>
            <a:r>
              <a:rPr sz="3200" b="1" dirty="0">
                <a:latin typeface="Courier New"/>
                <a:cs typeface="Courier New"/>
              </a:rPr>
              <a:t>updated_resources</a:t>
            </a:r>
            <a:r>
              <a:rPr sz="3200" b="1" spc="-1225" dirty="0">
                <a:latin typeface="Courier New"/>
                <a:cs typeface="Courier New"/>
              </a:rPr>
              <a:t> </a:t>
            </a:r>
            <a:r>
              <a:rPr sz="3200" dirty="0">
                <a:latin typeface="Arial"/>
                <a:cs typeface="Arial"/>
              </a:rPr>
              <a:t>records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orma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abou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resources changed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during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che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-clien</a:t>
            </a:r>
            <a:r>
              <a:rPr sz="3200" spc="-5" dirty="0">
                <a:latin typeface="Arial"/>
                <a:cs typeface="Arial"/>
              </a:rPr>
              <a:t>t </a:t>
            </a:r>
            <a:r>
              <a:rPr sz="3200" dirty="0">
                <a:latin typeface="Arial"/>
                <a:cs typeface="Arial"/>
              </a:rPr>
              <a:t>run</a:t>
            </a:r>
          </a:p>
          <a:p>
            <a:pPr marL="314325" indent="-301625">
              <a:spcBef>
                <a:spcPts val="1105"/>
              </a:spcBef>
              <a:buClr>
                <a:srgbClr val="F38C24"/>
              </a:buClr>
              <a:buFontTx/>
              <a:buChar char="•"/>
              <a:tabLst>
                <a:tab pos="314325" algn="l"/>
              </a:tabLst>
            </a:pPr>
            <a:r>
              <a:rPr sz="3200" dirty="0" smtClean="0">
                <a:latin typeface="Arial"/>
                <a:cs typeface="Arial"/>
              </a:rPr>
              <a:t>read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hrough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his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hash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wi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b="1" dirty="0" smtClean="0">
                <a:latin typeface="Courier New"/>
                <a:cs typeface="Courier New"/>
              </a:rPr>
              <a:t>.each</a:t>
            </a:r>
            <a:r>
              <a:rPr sz="3200" spc="-5" dirty="0" smtClean="0">
                <a:latin typeface="Arial"/>
                <a:cs typeface="Arial"/>
              </a:rPr>
              <a:t>, </a:t>
            </a:r>
            <a:r>
              <a:rPr sz="3200" dirty="0" smtClean="0">
                <a:latin typeface="Arial"/>
                <a:cs typeface="Arial"/>
              </a:rPr>
              <a:t>pull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in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ere</a:t>
            </a:r>
            <a:r>
              <a:rPr sz="3200" spc="-5" dirty="0" smtClean="0">
                <a:latin typeface="Arial"/>
                <a:cs typeface="Arial"/>
              </a:rPr>
              <a:t>s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ing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in</a:t>
            </a:r>
            <a:r>
              <a:rPr sz="3200" spc="-10" dirty="0" smtClean="0">
                <a:latin typeface="Arial"/>
                <a:cs typeface="Arial"/>
              </a:rPr>
              <a:t>f</a:t>
            </a:r>
            <a:r>
              <a:rPr sz="3200" dirty="0" smtClean="0">
                <a:latin typeface="Arial"/>
                <a:cs typeface="Arial"/>
              </a:rPr>
              <a:t>orma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ion</a:t>
            </a:r>
            <a:r>
              <a:rPr sz="3200" spc="-5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ou</a:t>
            </a:r>
            <a:r>
              <a:rPr sz="3200" spc="-5" dirty="0" smtClean="0">
                <a:latin typeface="Arial"/>
                <a:cs typeface="Arial"/>
              </a:rPr>
              <a:t>t</a:t>
            </a:r>
            <a:r>
              <a:rPr lang="en-US" sz="3200" spc="-5" dirty="0" smtClean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abou</a:t>
            </a:r>
            <a:r>
              <a:rPr lang="en-US" sz="3200" spc="-5" dirty="0">
                <a:latin typeface="Arial"/>
                <a:cs typeface="Arial"/>
              </a:rPr>
              <a:t>t </a:t>
            </a:r>
            <a:r>
              <a:rPr lang="en-US" sz="3200" dirty="0">
                <a:latin typeface="Arial"/>
                <a:cs typeface="Arial"/>
              </a:rPr>
              <a:t>each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resource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34749" y="1803400"/>
            <a:ext cx="12084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../email_handler/files/default/handlers/email_handler.rb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308100" y="6972300"/>
            <a:ext cx="13221969" cy="1955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40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marR="5080" indent="-381000">
              <a:lnSpc>
                <a:spcPts val="566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Pony.mail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message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aining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Fini</a:t>
            </a:r>
            <a:r>
              <a:rPr dirty="0"/>
              <a:t>s</a:t>
            </a:r>
            <a:r>
              <a:rPr spc="-5" dirty="0"/>
              <a:t>h </a:t>
            </a:r>
            <a:r>
              <a:rPr dirty="0"/>
              <a:t>ema</a:t>
            </a:r>
            <a:r>
              <a:rPr spc="-10" dirty="0"/>
              <a:t>il</a:t>
            </a:r>
            <a:r>
              <a:rPr dirty="0"/>
              <a:t>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</a:t>
            </a:r>
            <a:r>
              <a:rPr spc="-400" dirty="0"/>
              <a:t>r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9" name="object 59"/>
          <p:cNvSpPr/>
          <p:nvPr/>
        </p:nvSpPr>
        <p:spPr>
          <a:xfrm>
            <a:off x="1117600" y="2701445"/>
            <a:ext cx="13093700" cy="4156555"/>
          </a:xfrm>
          <a:custGeom>
            <a:avLst/>
            <a:gdLst/>
            <a:ahLst/>
            <a:cxnLst/>
            <a:rect l="l" t="t" r="r" b="b"/>
            <a:pathLst>
              <a:path w="13093700" h="977900">
                <a:moveTo>
                  <a:pt x="0" y="0"/>
                </a:moveTo>
                <a:lnTo>
                  <a:pt x="13093700" y="0"/>
                </a:lnTo>
                <a:lnTo>
                  <a:pt x="130937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square" lIns="0" tIns="0" rIns="0" bIns="0" rtlCol="0"/>
          <a:lstStyle/>
          <a:p>
            <a:r>
              <a:rPr lang="en-US" dirty="0">
                <a:latin typeface="Courier"/>
                <a:cs typeface="Courier"/>
              </a:rPr>
              <a:t>	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body </a:t>
            </a:r>
            <a:r>
              <a:rPr lang="en-US" sz="2400" dirty="0" smtClean="0">
                <a:solidFill>
                  <a:srgbClr val="7A7A7A"/>
                </a:solidFill>
                <a:latin typeface="Courier"/>
                <a:cs typeface="Courier"/>
              </a:rPr>
              <a:t>+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"No resources changed by chef-client</a:t>
            </a:r>
            <a:r>
              <a:rPr lang="en-US" sz="2400" b="1" dirty="0">
                <a:solidFill>
                  <a:srgbClr val="C97A2C"/>
                </a:solidFill>
                <a:latin typeface="Courier"/>
                <a:cs typeface="Courier"/>
              </a:rPr>
              <a:t>\n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400" dirty="0" smtClean="0">
              <a:solidFill>
                <a:srgbClr val="9C1300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rgbClr val="9C1300"/>
                </a:solidFill>
                <a:latin typeface="Courier"/>
                <a:cs typeface="Courier"/>
              </a:rPr>
              <a:t>       </a:t>
            </a:r>
            <a:r>
              <a:rPr lang="en-US" sz="2400" dirty="0" err="1" smtClean="0">
                <a:solidFill>
                  <a:srgbClr val="9C1300"/>
                </a:solidFill>
                <a:latin typeface="Courier"/>
                <a:cs typeface="Courier"/>
              </a:rPr>
              <a:t>Pony</a:t>
            </a:r>
            <a:r>
              <a:rPr lang="en-US" sz="2400" dirty="0" err="1" smtClean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mail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:to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to_address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	 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from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@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from_address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		 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subject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subject,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	      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body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body)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2400" b="1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4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end  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9" name="object 66"/>
          <p:cNvSpPr/>
          <p:nvPr/>
        </p:nvSpPr>
        <p:spPr>
          <a:xfrm>
            <a:off x="1651000" y="2895600"/>
            <a:ext cx="10744200" cy="977900"/>
          </a:xfrm>
          <a:custGeom>
            <a:avLst/>
            <a:gdLst/>
            <a:ahLst/>
            <a:cxnLst/>
            <a:rect l="l" t="t" r="r" b="b"/>
            <a:pathLst>
              <a:path w="9931400" h="977900">
                <a:moveTo>
                  <a:pt x="0" y="0"/>
                </a:moveTo>
                <a:lnTo>
                  <a:pt x="9931400" y="0"/>
                </a:lnTo>
                <a:lnTo>
                  <a:pt x="993140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p</a:t>
            </a:r>
            <a:r>
              <a:rPr dirty="0"/>
              <a:t>e</a:t>
            </a:r>
            <a:r>
              <a:rPr spc="-10" dirty="0"/>
              <a:t>nd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c</a:t>
            </a:r>
            <a:r>
              <a:rPr spc="-10" dirty="0"/>
              <a:t>i</a:t>
            </a:r>
            <a:r>
              <a:rPr dirty="0"/>
              <a:t>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757206"/>
            <a:ext cx="1338453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necessary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available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agen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5" dirty="0">
                <a:latin typeface="Arial"/>
                <a:cs typeface="Arial"/>
              </a:rPr>
              <a:t>M</a:t>
            </a:r>
            <a:r>
              <a:rPr sz="4800" spc="-36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A)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(MUA)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pieces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heir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05000"/>
            <a:ext cx="14655800" cy="64633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3.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>6.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19200" y="4000500"/>
            <a:ext cx="13789660" cy="388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postfi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site 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12700" marR="192532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postfix-</a:t>
            </a:r>
            <a:r>
              <a:rPr lang="en-US" sz="4200" dirty="0">
                <a:solidFill>
                  <a:srgbClr val="FFFFFF"/>
                </a:solidFill>
                <a:latin typeface="Courier New"/>
                <a:cs typeface="Courier New"/>
              </a:rPr>
              <a:t> 3.6.2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17700"/>
            <a:ext cx="14655800" cy="1092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postfix-3.1.8.tar.g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4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spc="5" dirty="0"/>
              <a:t>Exe</a:t>
            </a:r>
            <a:r>
              <a:rPr sz="5750" dirty="0"/>
              <a:t>r</a:t>
            </a:r>
            <a:r>
              <a:rPr sz="5750" spc="5" dirty="0"/>
              <a:t>c</a:t>
            </a:r>
            <a:r>
              <a:rPr sz="5750" spc="-5" dirty="0"/>
              <a:t>i</a:t>
            </a:r>
            <a:r>
              <a:rPr sz="5750" spc="5" dirty="0"/>
              <a:t>se</a:t>
            </a:r>
            <a:r>
              <a:rPr sz="5750" dirty="0"/>
              <a:t>: </a:t>
            </a:r>
            <a:r>
              <a:rPr sz="5750" spc="5" dirty="0"/>
              <a:t>D</a:t>
            </a:r>
            <a:r>
              <a:rPr sz="5750" dirty="0"/>
              <a:t>own</a:t>
            </a:r>
            <a:r>
              <a:rPr sz="5750" spc="-5" dirty="0"/>
              <a:t>l</a:t>
            </a:r>
            <a:r>
              <a:rPr sz="5750" dirty="0"/>
              <a:t>o</a:t>
            </a:r>
            <a:r>
              <a:rPr sz="5750" spc="5" dirty="0"/>
              <a:t>ad</a:t>
            </a:r>
            <a:r>
              <a:rPr sz="5750" dirty="0"/>
              <a:t> th</a:t>
            </a:r>
            <a:r>
              <a:rPr sz="5750" spc="5" dirty="0"/>
              <a:t>e</a:t>
            </a:r>
            <a:r>
              <a:rPr sz="5750" dirty="0"/>
              <a:t> po</a:t>
            </a:r>
            <a:r>
              <a:rPr sz="5750" spc="5" dirty="0"/>
              <a:t>s</a:t>
            </a:r>
            <a:r>
              <a:rPr sz="5750" dirty="0"/>
              <a:t>tf</a:t>
            </a:r>
            <a:r>
              <a:rPr sz="5750" spc="-5" dirty="0"/>
              <a:t>i</a:t>
            </a:r>
            <a:r>
              <a:rPr sz="5750" spc="5" dirty="0"/>
              <a:t>x</a:t>
            </a:r>
            <a:r>
              <a:rPr sz="5750" dirty="0"/>
              <a:t> </a:t>
            </a:r>
            <a:r>
              <a:rPr lang="en-US" sz="5750" spc="5" dirty="0"/>
              <a:t>C</a:t>
            </a:r>
            <a:r>
              <a:rPr sz="5750" dirty="0" smtClean="0"/>
              <a:t>oo</a:t>
            </a:r>
            <a:r>
              <a:rPr sz="5750" spc="5" dirty="0" smtClean="0"/>
              <a:t>k</a:t>
            </a:r>
            <a:r>
              <a:rPr sz="5750" dirty="0" smtClean="0"/>
              <a:t>boo</a:t>
            </a:r>
            <a:r>
              <a:rPr sz="5750" spc="5" dirty="0" smtClean="0"/>
              <a:t>k</a:t>
            </a:r>
            <a:endParaRPr sz="57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</a:t>
            </a:r>
            <a:endParaRPr sz="3000" dirty="0">
              <a:latin typeface="Courier New"/>
              <a:cs typeface="Courier New"/>
            </a:endParaRPr>
          </a:p>
          <a:p>
            <a:pPr marL="349250" marR="917638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postfix/CHANGELOG.md x postfix/README.md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</a:t>
            </a:r>
            <a:endParaRPr sz="3000" dirty="0">
              <a:latin typeface="Courier New"/>
              <a:cs typeface="Courier New"/>
            </a:endParaRPr>
          </a:p>
          <a:p>
            <a:pPr marL="349250" marR="7091045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postfix/attributes/default.rb x postfix/files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575"/>
              </a:lnSpc>
            </a:pPr>
            <a:r>
              <a:rPr sz="3000" spc="2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</a:t>
            </a:r>
            <a:endParaRPr sz="3000" dirty="0">
              <a:latin typeface="Courier New"/>
              <a:cs typeface="Courier New"/>
            </a:endParaRPr>
          </a:p>
          <a:p>
            <a:pPr marL="349250">
              <a:lnSpc>
                <a:spcPts val="3635"/>
              </a:lnSpc>
            </a:pPr>
            <a:r>
              <a:rPr sz="3050" spc="-10" dirty="0">
                <a:solidFill>
                  <a:srgbClr val="FFFFFF"/>
                </a:solidFill>
                <a:latin typeface="Courier New"/>
                <a:cs typeface="Courier New"/>
              </a:rPr>
              <a:t>x postfix/files/default/tests/minitest/support</a:t>
            </a:r>
            <a:endParaRPr sz="3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postfix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5" dirty="0"/>
              <a:t>Exerc</a:t>
            </a:r>
            <a:r>
              <a:rPr sz="6200" spc="-10" dirty="0"/>
              <a:t>i</a:t>
            </a:r>
            <a:r>
              <a:rPr sz="6200" spc="-5" dirty="0"/>
              <a:t>se: U</a:t>
            </a:r>
            <a:r>
              <a:rPr sz="6200" spc="-15" dirty="0"/>
              <a:t>p</a:t>
            </a:r>
            <a:r>
              <a:rPr sz="6200" spc="-10" dirty="0"/>
              <a:t>l</a:t>
            </a:r>
            <a:r>
              <a:rPr sz="6200" spc="-15" dirty="0"/>
              <a:t>o</a:t>
            </a:r>
            <a:r>
              <a:rPr sz="6200" spc="-5" dirty="0"/>
              <a:t>a</a:t>
            </a:r>
            <a:r>
              <a:rPr sz="6200" spc="-10" dirty="0"/>
              <a:t>d</a:t>
            </a:r>
            <a:r>
              <a:rPr sz="6200" spc="-5" dirty="0"/>
              <a:t> t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5" dirty="0"/>
              <a:t>po</a:t>
            </a:r>
            <a:r>
              <a:rPr sz="6200" spc="-5" dirty="0"/>
              <a:t>stf</a:t>
            </a:r>
            <a:r>
              <a:rPr sz="6200" spc="-10" dirty="0"/>
              <a:t>i</a:t>
            </a:r>
            <a:r>
              <a:rPr sz="6200" spc="-5" dirty="0"/>
              <a:t>x </a:t>
            </a:r>
            <a:r>
              <a:rPr lang="en-US" sz="6200" spc="-5" dirty="0" smtClean="0"/>
              <a:t>C</a:t>
            </a:r>
            <a:r>
              <a:rPr sz="6200" spc="-15" dirty="0" smtClean="0"/>
              <a:t>oo</a:t>
            </a:r>
            <a:r>
              <a:rPr sz="6200" spc="-5" dirty="0" smtClean="0"/>
              <a:t>k</a:t>
            </a:r>
            <a:r>
              <a:rPr sz="6200" spc="-15" dirty="0" smtClean="0"/>
              <a:t>boo</a:t>
            </a:r>
            <a:r>
              <a:rPr sz="6200" spc="-5" dirty="0" smtClean="0"/>
              <a:t>k</a:t>
            </a:r>
            <a:endParaRPr sz="620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27200" y="5395317"/>
            <a:ext cx="12039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postfix 		[3.1.8]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 complete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GillSans"/>
              </a:rPr>
              <a:t>270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dirty="0"/>
              <a:t>Exerc</a:t>
            </a:r>
            <a:r>
              <a:rPr sz="6550" spc="-10" dirty="0"/>
              <a:t>i</a:t>
            </a:r>
            <a:r>
              <a:rPr sz="6550" dirty="0"/>
              <a:t>se:</a:t>
            </a:r>
            <a:r>
              <a:rPr sz="6550" spc="-5" dirty="0"/>
              <a:t> </a:t>
            </a:r>
            <a:r>
              <a:rPr sz="6550" dirty="0"/>
              <a:t>Create</a:t>
            </a:r>
            <a:r>
              <a:rPr sz="6550" spc="-5" dirty="0"/>
              <a:t> </a:t>
            </a:r>
            <a:r>
              <a:rPr sz="6550" dirty="0"/>
              <a:t>t</a:t>
            </a:r>
            <a:r>
              <a:rPr sz="6550" spc="-5" dirty="0"/>
              <a:t>h</a:t>
            </a:r>
            <a:r>
              <a:rPr sz="6550" dirty="0"/>
              <a:t>e</a:t>
            </a:r>
            <a:r>
              <a:rPr sz="6550" spc="-5" dirty="0"/>
              <a:t> </a:t>
            </a:r>
            <a:r>
              <a:rPr sz="6550" dirty="0" err="1"/>
              <a:t>ma</a:t>
            </a:r>
            <a:r>
              <a:rPr sz="6550" spc="-10" dirty="0" err="1"/>
              <a:t>il</a:t>
            </a:r>
            <a:r>
              <a:rPr sz="6550" dirty="0" err="1"/>
              <a:t>x</a:t>
            </a:r>
            <a:r>
              <a:rPr sz="6550" spc="-5" dirty="0"/>
              <a:t> </a:t>
            </a:r>
            <a:r>
              <a:rPr lang="en-US" sz="6550" dirty="0"/>
              <a:t>C</a:t>
            </a:r>
            <a:r>
              <a:rPr sz="6550" spc="-5" dirty="0" smtClean="0"/>
              <a:t>oo</a:t>
            </a:r>
            <a:r>
              <a:rPr sz="6550" dirty="0" smtClean="0"/>
              <a:t>k</a:t>
            </a:r>
            <a:r>
              <a:rPr sz="6550" spc="-5" dirty="0" smtClean="0"/>
              <a:t>boo</a:t>
            </a:r>
            <a:r>
              <a:rPr sz="6550" dirty="0" smtClean="0"/>
              <a:t>k</a:t>
            </a:r>
            <a:endParaRPr sz="6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496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k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READM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0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CHANGELO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  <a:p>
            <a:pPr marL="419100">
              <a:lnSpc>
                <a:spcPts val="4420"/>
              </a:lnSpc>
            </a:pP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Creatin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metadat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7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: mailx</a:t>
            </a:r>
            <a:endParaRPr sz="3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16100"/>
            <a:ext cx="135037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</a:t>
            </a:r>
            <a:r>
              <a:rPr sz="3200" dirty="0" err="1" smtClean="0">
                <a:latin typeface="Courier New"/>
                <a:cs typeface="Courier New"/>
              </a:rPr>
              <a:t>mailx</a:t>
            </a:r>
            <a:r>
              <a:rPr sz="3200" dirty="0" smtClean="0">
                <a:latin typeface="Courier New"/>
                <a:cs typeface="Courier New"/>
              </a:rPr>
              <a:t>/recipes/default.rb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packag</a:t>
            </a:r>
            <a:r>
              <a:rPr sz="4000" dirty="0">
                <a:latin typeface="Courier"/>
                <a:cs typeface="Courier"/>
              </a:rPr>
              <a:t>e </a:t>
            </a:r>
            <a:r>
              <a:rPr sz="4000" dirty="0">
                <a:solidFill>
                  <a:srgbClr val="C8352B"/>
                </a:solidFill>
                <a:latin typeface="Courier"/>
                <a:cs typeface="Courier"/>
              </a:rPr>
              <a:t>"mailx" </a:t>
            </a:r>
            <a:r>
              <a:rPr sz="40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4000" dirty="0">
              <a:latin typeface="Courier"/>
              <a:cs typeface="Courier"/>
            </a:endParaRPr>
          </a:p>
          <a:p>
            <a:pPr marL="8001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actio</a:t>
            </a:r>
            <a:r>
              <a:rPr sz="4000" dirty="0">
                <a:latin typeface="Courier"/>
                <a:cs typeface="Courier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"/>
                <a:cs typeface="Courier"/>
              </a:rPr>
              <a:t>:install</a:t>
            </a:r>
            <a:endParaRPr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0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2057400"/>
            <a:ext cx="14655800" cy="9906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mailx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sz="5150" spc="20" dirty="0"/>
              <a:t>ema</a:t>
            </a:r>
            <a:r>
              <a:rPr sz="5150" dirty="0"/>
              <a:t>il</a:t>
            </a:r>
            <a:r>
              <a:rPr sz="5150" spc="15" dirty="0"/>
              <a:t>_hand</a:t>
            </a:r>
            <a:r>
              <a:rPr sz="5150" dirty="0"/>
              <a:t>l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5" dirty="0"/>
              <a:t> </a:t>
            </a:r>
            <a:r>
              <a:rPr lang="en-US" sz="5150" spc="15" dirty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12800" y="3429000"/>
            <a:ext cx="14655800" cy="51816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>
                <a:solidFill>
                  <a:srgbClr val="FFFFFF"/>
                </a:solidFill>
                <a:latin typeface="Courier"/>
              </a:rPr>
              <a:t>mailx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71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92366"/>
            <a:ext cx="147397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cookbooks/email_handler/recipes/default.rb</a:t>
            </a: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588000"/>
          </a:xfrm>
          <a:custGeom>
            <a:avLst/>
            <a:gdLst/>
            <a:ahLst/>
            <a:cxnLst/>
            <a:rect l="l" t="t" r="r" b="b"/>
            <a:pathLst>
              <a:path w="14630400" h="5588000">
                <a:moveTo>
                  <a:pt x="0" y="0"/>
                </a:moveTo>
                <a:lnTo>
                  <a:pt x="14630400" y="0"/>
                </a:lnTo>
                <a:lnTo>
                  <a:pt x="14630400" y="5588000"/>
                </a:lnTo>
                <a:lnTo>
                  <a:pt x="0" y="55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-235" dirty="0"/>
              <a:t> </a:t>
            </a:r>
            <a:r>
              <a:rPr sz="6450" spc="20" dirty="0"/>
              <a:t>A</a:t>
            </a:r>
            <a:r>
              <a:rPr sz="6450" spc="10" dirty="0"/>
              <a:t>d</a:t>
            </a:r>
            <a:r>
              <a:rPr sz="6450" spc="15" dirty="0"/>
              <a:t>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lang="en-US" sz="6450" spc="25" dirty="0"/>
              <a:t>M</a:t>
            </a:r>
            <a:r>
              <a:rPr sz="6450" spc="15" dirty="0" smtClean="0"/>
              <a:t>a</a:t>
            </a:r>
            <a:r>
              <a:rPr sz="6450" dirty="0" smtClean="0"/>
              <a:t>i</a:t>
            </a:r>
            <a:r>
              <a:rPr sz="6450" spc="5" dirty="0" smtClean="0"/>
              <a:t>l </a:t>
            </a:r>
            <a:r>
              <a:rPr lang="en-US" sz="6450" spc="10" dirty="0"/>
              <a:t>D</a:t>
            </a:r>
            <a:r>
              <a:rPr sz="6450" spc="15" dirty="0" smtClean="0"/>
              <a:t>e</a:t>
            </a:r>
            <a:r>
              <a:rPr sz="6450" spc="10" dirty="0" smtClean="0"/>
              <a:t>p</a:t>
            </a:r>
            <a:r>
              <a:rPr sz="6450" spc="15" dirty="0" smtClean="0"/>
              <a:t>e</a:t>
            </a:r>
            <a:r>
              <a:rPr sz="6450" spc="10" dirty="0" smtClean="0"/>
              <a:t>nd</a:t>
            </a:r>
            <a:r>
              <a:rPr sz="6450" spc="15" dirty="0" smtClean="0"/>
              <a:t>e</a:t>
            </a:r>
            <a:r>
              <a:rPr sz="6450" spc="10" dirty="0" smtClean="0"/>
              <a:t>n</a:t>
            </a:r>
            <a:r>
              <a:rPr sz="6450" spc="15" dirty="0" smtClean="0"/>
              <a:t>c</a:t>
            </a:r>
            <a:r>
              <a:rPr sz="6450" dirty="0" smtClean="0"/>
              <a:t>i</a:t>
            </a:r>
            <a:r>
              <a:rPr sz="6450" spc="15" dirty="0" smtClean="0"/>
              <a:t>es</a:t>
            </a:r>
            <a:endParaRPr sz="6450" dirty="0"/>
          </a:p>
        </p:txBody>
      </p:sp>
      <p:graphicFrame>
        <p:nvGraphicFramePr>
          <p:cNvPr id="54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54406"/>
              </p:ext>
            </p:extLst>
          </p:nvPr>
        </p:nvGraphicFramePr>
        <p:xfrm>
          <a:off x="800100" y="2374900"/>
          <a:ext cx="14630400" cy="55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0"/>
              </a:tblGrid>
              <a:tr h="2336800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chef_ge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m </a:t>
                      </a:r>
                      <a:r>
                        <a:rPr sz="2800" spc="-5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"pony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800" b="1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do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  <a:p>
                      <a:pPr marL="5918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actio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n :install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800" b="1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end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"/>
                        </a:spcBef>
                      </a:pPr>
                      <a:endParaRPr sz="2950" dirty="0">
                        <a:latin typeface="Courier"/>
                        <a:cs typeface="Courier"/>
                      </a:endParaRPr>
                    </a:p>
                    <a:p>
                      <a:pPr marL="165100">
                        <a:lnSpc>
                          <a:spcPts val="3040"/>
                        </a:lnSpc>
                      </a:pPr>
                      <a:r>
                        <a:rPr sz="2800" spc="-5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include_recip</a:t>
                      </a:r>
                      <a:r>
                        <a:rPr sz="2800" dirty="0">
                          <a:solidFill>
                            <a:srgbClr val="717171"/>
                          </a:solidFill>
                          <a:latin typeface="Courier"/>
                          <a:cs typeface="Courier"/>
                        </a:rPr>
                        <a:t>e "chef_handler"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165100" marR="9259570">
                        <a:lnSpc>
                          <a:spcPct val="101200"/>
                        </a:lnSpc>
                      </a:pPr>
                      <a:r>
                        <a:rPr sz="2800" spc="-5" dirty="0">
                          <a:latin typeface="Courier"/>
                          <a:cs typeface="Courier"/>
                        </a:rPr>
                        <a:t>include_recip</a:t>
                      </a:r>
                      <a:r>
                        <a:rPr sz="2800" dirty="0">
                          <a:latin typeface="Courier"/>
                          <a:cs typeface="Courier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"postfix" </a:t>
                      </a:r>
                      <a:r>
                        <a:rPr sz="2800" spc="-5" dirty="0">
                          <a:latin typeface="Courier"/>
                          <a:cs typeface="Courier"/>
                        </a:rPr>
                        <a:t>include_recip</a:t>
                      </a:r>
                      <a:r>
                        <a:rPr sz="2800" dirty="0">
                          <a:latin typeface="Courier"/>
                          <a:cs typeface="Courier"/>
                        </a:rPr>
                        <a:t>e </a:t>
                      </a:r>
                      <a:r>
                        <a:rPr sz="28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"mailx"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76200">
                      <a:solidFill>
                        <a:srgbClr val="F18B21"/>
                      </a:solidFill>
                      <a:prstDash val="solid"/>
                    </a:lnB>
                  </a:tcPr>
                </a:tc>
              </a:tr>
              <a:tr h="2235200">
                <a:tc>
                  <a:txBody>
                    <a:bodyPr/>
                    <a:lstStyle/>
                    <a:p>
                      <a:pPr marL="165100" marR="2645410">
                        <a:lnSpc>
                          <a:spcPct val="101200"/>
                        </a:lnSpc>
                      </a:pPr>
                      <a:r>
                        <a:rPr sz="2800" spc="-5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cookbook_fil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e "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#{</a:t>
                      </a:r>
                      <a:r>
                        <a:rPr sz="2800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node['chef_handler']['handler_path'</a:t>
                      </a:r>
                      <a:r>
                        <a:rPr sz="2800" spc="-5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sz="2800" b="1" dirty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}</a:t>
                      </a:r>
                      <a:r>
                        <a:rPr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/ </a:t>
                      </a:r>
                      <a:r>
                        <a:rPr lang="en-US"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800" spc="-5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email_handler.rb</a:t>
                      </a:r>
                      <a:r>
                        <a:rPr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800" b="1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do</a:t>
                      </a:r>
                      <a:endParaRPr sz="2800" dirty="0" smtClean="0">
                        <a:latin typeface="Courier"/>
                        <a:cs typeface="Courier"/>
                      </a:endParaRPr>
                    </a:p>
                    <a:p>
                      <a:pPr marL="591820" marR="6699884">
                        <a:lnSpc>
                          <a:spcPct val="101200"/>
                        </a:lnSpc>
                      </a:pPr>
                      <a:r>
                        <a:rPr sz="2800" spc="-5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sourc</a:t>
                      </a:r>
                      <a:r>
                        <a:rPr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e "handlers/email_handler.rb" </a:t>
                      </a:r>
                      <a:r>
                        <a:rPr sz="2800" spc="-5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owne</a:t>
                      </a:r>
                      <a:r>
                        <a:rPr sz="2800" dirty="0" smtClean="0">
                          <a:solidFill>
                            <a:srgbClr val="515151"/>
                          </a:solidFill>
                          <a:latin typeface="Courier"/>
                          <a:cs typeface="Courier"/>
                        </a:rPr>
                        <a:t>r "root"</a:t>
                      </a:r>
                      <a:endParaRPr sz="2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76200">
                      <a:solidFill>
                        <a:srgbClr val="F18B21"/>
                      </a:solidFill>
                      <a:prstDash val="solid"/>
                    </a:lnL>
                    <a:lnR w="76200">
                      <a:solidFill>
                        <a:srgbClr val="F18B21"/>
                      </a:solidFill>
                      <a:prstDash val="solid"/>
                    </a:lnR>
                    <a:lnT w="76200">
                      <a:solidFill>
                        <a:srgbClr val="F18B21"/>
                      </a:solidFill>
                      <a:prstDash val="solid"/>
                    </a:lnT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cookbooks/email_handler/metadata.rb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4510"/>
              </p:ext>
            </p:extLst>
          </p:nvPr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name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"email_handler"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maintaine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"You"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maintainer_emai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licens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2.0"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"Emai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o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ever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y 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Che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f run"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long_descriptio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'README.md'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versio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"0.1.0"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"chef_handler"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"postfix"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"mailx"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56"/>
          <p:cNvSpPr/>
          <p:nvPr/>
        </p:nvSpPr>
        <p:spPr>
          <a:xfrm>
            <a:off x="4705350" y="2809711"/>
            <a:ext cx="6324600" cy="18384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1752600"/>
            <a:ext cx="14655800" cy="1308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email_handler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sz="5150" spc="20" dirty="0"/>
              <a:t>ema</a:t>
            </a:r>
            <a:r>
              <a:rPr sz="5150" dirty="0"/>
              <a:t>il</a:t>
            </a:r>
            <a:r>
              <a:rPr sz="5150" spc="15" dirty="0"/>
              <a:t>_hand</a:t>
            </a:r>
            <a:r>
              <a:rPr sz="5150" dirty="0"/>
              <a:t>l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5" dirty="0"/>
              <a:t> </a:t>
            </a:r>
            <a:r>
              <a:rPr lang="en-US" sz="5150" spc="15" dirty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email_handler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1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185653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"/>
                <a:cs typeface="Courier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"base"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descriptio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 Role"</a:t>
            </a:r>
            <a:endParaRPr sz="2400" dirty="0">
              <a:latin typeface="Courier"/>
              <a:cs typeface="Courier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run_lis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"recipe[email_handler]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"recipe[chef-client::config]</a:t>
            </a:r>
            <a:r>
              <a:rPr lang="en-US" sz="2400" spc="-5" dirty="0" smtClean="0">
                <a:solidFill>
                  <a:srgbClr val="C8352B"/>
                </a:solidFill>
                <a:latin typeface="Courier"/>
                <a:cs typeface="Courier"/>
              </a:rPr>
              <a:t>",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 smtClean="0">
                <a:latin typeface="Courier"/>
                <a:cs typeface="Courier"/>
              </a:rPr>
              <a:t>,,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"recipe[ntp]"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"recipe[motd]"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"recipe[users]"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sz="5800" spc="20" dirty="0"/>
              <a:t>ema</a:t>
            </a:r>
            <a:r>
              <a:rPr sz="5800" dirty="0"/>
              <a:t>il</a:t>
            </a:r>
            <a:r>
              <a:rPr sz="5800" spc="15" dirty="0"/>
              <a:t>_</a:t>
            </a:r>
            <a:r>
              <a:rPr sz="5800" spc="10" dirty="0"/>
              <a:t>h</a:t>
            </a:r>
            <a:r>
              <a:rPr sz="5800" spc="15" dirty="0"/>
              <a:t>a</a:t>
            </a:r>
            <a:r>
              <a:rPr sz="5800" spc="10" dirty="0"/>
              <a:t>nd</a:t>
            </a:r>
            <a:r>
              <a:rPr sz="5800" dirty="0"/>
              <a:t>l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5" dirty="0"/>
              <a:t> </a:t>
            </a:r>
            <a:r>
              <a:rPr sz="5800" spc="10" dirty="0"/>
              <a:t>to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r/</a:t>
            </a:r>
            <a:endParaRPr sz="4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5" dirty="0">
                <a:latin typeface="Arial"/>
                <a:cs typeface="Arial"/>
                <a:hlinkClick r:id="rId4"/>
              </a:rPr>
              <a:t>s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co</a:t>
            </a:r>
            <a:r>
              <a:rPr sz="4800" u="heavy" spc="-5" dirty="0">
                <a:latin typeface="Arial"/>
                <a:cs typeface="Arial"/>
                <a:hlinkClick r:id="rId4"/>
              </a:rPr>
              <a:t>m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reali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spc="-5" dirty="0">
                <a:latin typeface="Arial"/>
                <a:cs typeface="Arial"/>
                <a:hlinkClick r:id="rId4"/>
              </a:rPr>
              <a:t>y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orge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graphi</a:t>
            </a:r>
            <a:r>
              <a:rPr sz="4800" u="heavy" spc="-10" dirty="0" smtClean="0">
                <a:latin typeface="Arial"/>
                <a:cs typeface="Arial"/>
                <a:hlinkClick r:id="rId4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/>
              </a:rPr>
              <a:t>...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"/>
              </a:rPr>
              <a:t> * </a:t>
            </a:r>
            <a:r>
              <a:rPr lang="en-US" sz="3600" dirty="0">
                <a:solidFill>
                  <a:srgbClr val="FFFFFF"/>
                </a:solidFill>
                <a:latin typeface="Courier"/>
              </a:rPr>
              <a:t>chef_handler[MyCompany::EmailMe] action enable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load /var/chef/handlers/email_handler.rb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enable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report handler</a:t>
            </a:r>
          </a:p>
          <a:p>
            <a:r>
              <a:rPr lang="en-US" sz="3600" dirty="0" smtClean="0">
                <a:solidFill>
                  <a:srgbClr val="96D45F"/>
                </a:solidFill>
                <a:latin typeface="Courier"/>
              </a:rPr>
              <a:t>  - </a:t>
            </a:r>
            <a:r>
              <a:rPr lang="en-US" sz="3600" dirty="0">
                <a:solidFill>
                  <a:srgbClr val="96D45F"/>
                </a:solidFill>
                <a:latin typeface="Courier"/>
              </a:rPr>
              <a:t>enable chef_handler[MyCompany::EmailMe] as a</a:t>
            </a:r>
          </a:p>
          <a:p>
            <a:r>
              <a:rPr lang="en-US" sz="3600" dirty="0">
                <a:solidFill>
                  <a:srgbClr val="96D45F"/>
                </a:solidFill>
                <a:latin typeface="Courier"/>
              </a:rPr>
              <a:t>exception handler</a:t>
            </a:r>
          </a:p>
          <a:p>
            <a:r>
              <a:rPr lang="en-US" sz="4000" dirty="0">
                <a:solidFill>
                  <a:srgbClr val="FFFFFF"/>
                </a:solidFill>
                <a:latin typeface="Courier"/>
              </a:rPr>
              <a:t>...</a:t>
            </a:r>
            <a:endParaRPr sz="365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mail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Messa</a:t>
            </a:r>
            <a:r>
              <a:rPr spc="-10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"</a:t>
            </a:r>
            <a:r>
              <a:rPr dirty="0"/>
              <a:t>ma</a:t>
            </a:r>
            <a:r>
              <a:rPr spc="-10" dirty="0"/>
              <a:t>il</a:t>
            </a:r>
            <a:r>
              <a:rPr dirty="0"/>
              <a:t>"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2997200"/>
            <a:ext cx="14655800" cy="56134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4899" y="3362958"/>
            <a:ext cx="14041949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Heirloom Mail version 12.4 7/29/08. Type ? for help.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"/var/spool/mail/chef": 1 message 1 new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&gt;N 1 pony@unknown Wed May 14 09:14 30/2412 "Successful Chef run report from node1"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&amp; r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To: chef@localhost pony@unknown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Subject: Re: Successful Chef run report from 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node1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pony@unknown wrote</a:t>
            </a:r>
            <a:r>
              <a:rPr lang="en-US" sz="2000" dirty="0" smtClean="0">
                <a:solidFill>
                  <a:srgbClr val="FFFFFF"/>
                </a:solidFill>
                <a:latin typeface="Courier"/>
              </a:rPr>
              <a:t>:</a:t>
            </a:r>
          </a:p>
          <a:p>
            <a:endParaRPr lang="en-US" sz="2000" dirty="0">
              <a:solidFill>
                <a:srgbClr val="FFFFFF"/>
              </a:solidFill>
              <a:latin typeface="Courier"/>
            </a:endParaRP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pony was changed in cookbook email_handler at /var/chef/cache/cookbooks/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email_handler/recipes/default.rb:9:in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/var/chef/handlers was changed in cookbook chef_handler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cookbooks/chef_handler/recipes/default.rb:23:in `from_file'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/etc/postfix/main.cf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&gt; The resource /etc/postfix/master.cf was changed in cookbook postfix at /var/chef/cache/</a:t>
            </a:r>
          </a:p>
          <a:p>
            <a:r>
              <a:rPr lang="en-US" sz="2000" dirty="0">
                <a:solidFill>
                  <a:srgbClr val="FFFFFF"/>
                </a:solidFill>
                <a:latin typeface="Courier"/>
              </a:rPr>
              <a:t>cookbooks/postfix/recipes/default.rb:95:in `block in from_file'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8" name="object 59"/>
          <p:cNvSpPr/>
          <p:nvPr/>
        </p:nvSpPr>
        <p:spPr>
          <a:xfrm>
            <a:off x="889000" y="4254500"/>
            <a:ext cx="1270000" cy="393700"/>
          </a:xfrm>
          <a:custGeom>
            <a:avLst/>
            <a:gdLst/>
            <a:ahLst/>
            <a:cxnLst/>
            <a:rect l="l" t="t" r="r" b="b"/>
            <a:pathLst>
              <a:path w="1270000" h="393700">
                <a:moveTo>
                  <a:pt x="0" y="0"/>
                </a:moveTo>
                <a:lnTo>
                  <a:pt x="1270000" y="0"/>
                </a:lnTo>
                <a:lnTo>
                  <a:pt x="1270000" y="393700"/>
                </a:lnTo>
                <a:lnTo>
                  <a:pt x="0" y="393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morgo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5" dirty="0">
                <a:latin typeface="Arial"/>
                <a:cs typeface="Arial"/>
                <a:hlinkClick r:id="rId3"/>
              </a:rPr>
              <a:t>s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co</a:t>
            </a:r>
            <a:r>
              <a:rPr sz="4800" u="heavy" spc="-5" dirty="0">
                <a:latin typeface="Arial"/>
                <a:cs typeface="Arial"/>
                <a:hlinkClick r:id="rId3"/>
              </a:rPr>
              <a:t>m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jblaine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io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4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322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1754</Words>
  <Application>Microsoft Office PowerPoint</Application>
  <PresentationFormat>Custom</PresentationFormat>
  <Paragraphs>399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Courier</vt:lpstr>
      <vt:lpstr>Courier New</vt:lpstr>
      <vt:lpstr>Gill Sans MT</vt:lpstr>
      <vt:lpstr>GillSans</vt:lpstr>
      <vt:lpstr>Times New Roman</vt:lpstr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Dear Ruby, How Do You Email?</vt:lpstr>
      <vt:lpstr>Dear Ruby, How Do You Email?</vt:lpstr>
      <vt:lpstr>Library Cookbook Pattern</vt:lpstr>
      <vt:lpstr>Exercise: Create a Cookbook Named ‘email_handler’</vt:lpstr>
      <vt:lpstr>Exercise: Edit the default Recipe</vt:lpstr>
      <vt:lpstr>The chef_handler Resource</vt:lpstr>
      <vt:lpstr>Exercise: Setup the Handler</vt:lpstr>
      <vt:lpstr>Exercise: Setup the Handler</vt:lpstr>
      <vt:lpstr>Exercise: Set the Attributes</vt:lpstr>
      <vt:lpstr>Exercise: Write the Handler</vt:lpstr>
      <vt:lpstr>The initialize Method</vt:lpstr>
      <vt:lpstr>The Report Method</vt:lpstr>
      <vt:lpstr>The updated_resources Hash</vt:lpstr>
      <vt:lpstr>Exercise: Finish email_handler.rb</vt:lpstr>
      <vt:lpstr>Other Dependencies</vt:lpstr>
      <vt:lpstr>Exercise: Download the postfix Cookbook</vt:lpstr>
      <vt:lpstr>Exercise: Download the postfix Cookbook</vt:lpstr>
      <vt:lpstr>Exercise: Upload the postfix Cookbook</vt:lpstr>
      <vt:lpstr>Exercise: Create the mailx Cookbook</vt:lpstr>
      <vt:lpstr>Exercise: Install the Package</vt:lpstr>
      <vt:lpstr>Exercise: Upload the email_handler Cookbook</vt:lpstr>
      <vt:lpstr>Exercise: Add the Mail Dependencies</vt:lpstr>
      <vt:lpstr>Exercise: Update the metadata.rb</vt:lpstr>
      <vt:lpstr>Exercise: Upload the email_handler Cookbook</vt:lpstr>
      <vt:lpstr>Exercise: Add email_handler to Base Role</vt:lpstr>
      <vt:lpstr>Best Practice: Add Handlers at Beginning of Run</vt:lpstr>
      <vt:lpstr>Exercise: Upload the base Role</vt:lpstr>
      <vt:lpstr>Exercise: Run chef-client</vt:lpstr>
      <vt:lpstr>Read the Message Using "mail"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83</cp:revision>
  <dcterms:created xsi:type="dcterms:W3CDTF">2015-06-04T12:17:04Z</dcterms:created>
  <dcterms:modified xsi:type="dcterms:W3CDTF">2015-07-24T17:18:19Z</dcterms:modified>
</cp:coreProperties>
</file>