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47" r:id="rId2"/>
    <p:sldId id="559" r:id="rId3"/>
    <p:sldId id="548" r:id="rId4"/>
    <p:sldId id="549" r:id="rId5"/>
    <p:sldId id="550" r:id="rId6"/>
    <p:sldId id="551" r:id="rId7"/>
    <p:sldId id="552" r:id="rId8"/>
    <p:sldId id="561" r:id="rId9"/>
    <p:sldId id="554" r:id="rId10"/>
    <p:sldId id="555" r:id="rId11"/>
    <p:sldId id="556" r:id="rId12"/>
    <p:sldId id="557" r:id="rId13"/>
    <p:sldId id="562" r:id="rId14"/>
    <p:sldId id="558" r:id="rId1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55" autoAdjust="0"/>
  </p:normalViewPr>
  <p:slideViewPr>
    <p:cSldViewPr>
      <p:cViewPr varScale="1">
        <p:scale>
          <a:sx n="39" d="100"/>
          <a:sy n="39" d="100"/>
        </p:scale>
        <p:origin x="1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3057-6D84-D14E-AD32-9E8926ACCADD}" type="datetimeFigureOut">
              <a:rPr lang="en-US" smtClean="0"/>
              <a:t>7/24/2015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70A1-F167-1041-AC6D-20F4E2C0D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2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9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tilde means to ignore this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505825"/>
            <a:ext cx="3657600" cy="485775"/>
          </a:xfrm>
        </p:spPr>
        <p:txBody>
          <a:bodyPr/>
          <a:lstStyle>
            <a:lvl1pPr algn="ctr">
              <a:defRPr sz="1600">
                <a:latin typeface="Gill Sans MT" panose="020B0502020104020203" pitchFamily="34" charset="0"/>
              </a:defRPr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bject 41"/>
          <p:cNvSpPr txBox="1">
            <a:spLocks/>
          </p:cNvSpPr>
          <p:nvPr userDrawn="1"/>
        </p:nvSpPr>
        <p:spPr>
          <a:xfrm>
            <a:off x="7864144" y="8563155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8-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902876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dirty="0" smtClean="0"/>
              <a:t>Code with Content Below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733" baseline="0">
                <a:solidFill>
                  <a:schemeClr val="bg1"/>
                </a:solidFill>
                <a:latin typeface="Inconsolata"/>
                <a:cs typeface="Inconsolata"/>
              </a:defRPr>
            </a:lvl1pPr>
          </a:lstStyle>
          <a:p>
            <a:pPr lvl="0"/>
            <a:r>
              <a:rPr lang="en-US" dirty="0" smtClean="0"/>
              <a:t>$ command text ...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408420"/>
          </a:xfrm>
        </p:spPr>
        <p:txBody>
          <a:bodyPr>
            <a:noAutofit/>
          </a:bodyPr>
          <a:lstStyle>
            <a:lvl1pPr>
              <a:defRPr sz="4267"/>
            </a:lvl1pPr>
            <a:lvl2pPr>
              <a:defRPr sz="32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669211" y="7391400"/>
            <a:ext cx="8917577" cy="5241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chef.io</a:t>
            </a:r>
            <a:r>
              <a:rPr lang="en-US" dirty="0" smtClean="0"/>
              <a:t>/something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6299200" y="8485496"/>
            <a:ext cx="3657600" cy="485775"/>
          </a:xfrm>
        </p:spPr>
        <p:txBody>
          <a:bodyPr/>
          <a:lstStyle/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50496" y="854711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8-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76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299200" y="8458200"/>
            <a:ext cx="36576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dcritic.io/#FC0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oodcritic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#extra-rul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5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5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9188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10" dirty="0"/>
              <a:t>Food</a:t>
            </a:r>
            <a:r>
              <a:rPr sz="9600" dirty="0"/>
              <a:t>cr</a:t>
            </a:r>
            <a:r>
              <a:rPr sz="9600" spc="-10" dirty="0"/>
              <a:t>i</a:t>
            </a:r>
            <a:r>
              <a:rPr sz="9600" spc="-5" dirty="0"/>
              <a:t>t</a:t>
            </a:r>
            <a:r>
              <a:rPr sz="9600" spc="-10" dirty="0"/>
              <a:t>i</a:t>
            </a:r>
            <a:r>
              <a:rPr sz="9600" dirty="0"/>
              <a:t>c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9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1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132" name="object 41"/>
          <p:cNvSpPr txBox="1">
            <a:spLocks/>
          </p:cNvSpPr>
          <p:nvPr/>
        </p:nvSpPr>
        <p:spPr>
          <a:xfrm>
            <a:off x="7865736" y="8563442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8-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Narr</a:t>
            </a:r>
            <a:r>
              <a:rPr spc="-10" dirty="0"/>
              <a:t>o</a:t>
            </a:r>
            <a:r>
              <a:rPr spc="-5" dirty="0"/>
              <a:t>w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3189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object 43"/>
          <p:cNvSpPr txBox="1"/>
          <p:nvPr/>
        </p:nvSpPr>
        <p:spPr>
          <a:xfrm>
            <a:off x="1041399" y="4119033"/>
            <a:ext cx="13846064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./metadata.rb:2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FC016: LWRP does not declare a default action: ./resources/vhost.rb:1</a:t>
            </a:r>
            <a:endParaRPr sz="22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Fi</a:t>
            </a:r>
            <a:r>
              <a:rPr sz="5250" dirty="0"/>
              <a:t>x 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 </a:t>
            </a:r>
            <a:r>
              <a:rPr sz="5250" dirty="0"/>
              <a:t>to </a:t>
            </a:r>
            <a:r>
              <a:rPr lang="en-US" sz="5250" dirty="0" smtClean="0"/>
              <a:t>C</a:t>
            </a:r>
            <a:r>
              <a:rPr sz="5250" spc="-5" dirty="0" smtClean="0"/>
              <a:t>l</a:t>
            </a:r>
            <a:r>
              <a:rPr sz="5250" dirty="0" smtClean="0"/>
              <a:t>ear </a:t>
            </a:r>
            <a:r>
              <a:rPr sz="5250" dirty="0"/>
              <a:t>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E</a:t>
            </a:r>
            <a:r>
              <a:rPr sz="5250" dirty="0" smtClean="0"/>
              <a:t>rr</a:t>
            </a:r>
            <a:r>
              <a:rPr sz="5250" spc="-5" dirty="0" smtClean="0"/>
              <a:t>o</a:t>
            </a:r>
            <a:r>
              <a:rPr sz="5250" dirty="0" smtClean="0"/>
              <a:t>rs</a:t>
            </a:r>
            <a:endParaRPr sz="525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160043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147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lang="en-US" sz="26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endParaRPr lang="en-US" sz="2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endParaRPr sz="26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8400" y="6019800"/>
            <a:ext cx="13844269" cy="262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spc="-5" dirty="0">
                <a:latin typeface="Arial"/>
                <a:cs typeface="Arial"/>
              </a:rPr>
              <a:t>Edit your cookbook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ix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 </a:t>
            </a:r>
            <a:r>
              <a:rPr sz="4400" b="1" spc="-10" dirty="0">
                <a:latin typeface="Arial"/>
                <a:cs typeface="Arial"/>
              </a:rPr>
              <a:t>FC00</a:t>
            </a:r>
            <a:r>
              <a:rPr sz="4400" b="1" spc="-5" dirty="0">
                <a:latin typeface="Arial"/>
                <a:cs typeface="Arial"/>
              </a:rPr>
              <a:t>8 </a:t>
            </a:r>
            <a:r>
              <a:rPr sz="4400" spc="-10" dirty="0">
                <a:latin typeface="Arial"/>
                <a:cs typeface="Arial"/>
              </a:rPr>
              <a:t>&amp;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FC01</a:t>
            </a:r>
            <a:r>
              <a:rPr sz="4400" b="1" spc="-5" dirty="0">
                <a:latin typeface="Arial"/>
                <a:cs typeface="Arial"/>
              </a:rPr>
              <a:t>6 </a:t>
            </a:r>
            <a:r>
              <a:rPr sz="4400" spc="-5" dirty="0">
                <a:latin typeface="Arial"/>
                <a:cs typeface="Arial"/>
              </a:rPr>
              <a:t>errors,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hen rerun your </a:t>
            </a:r>
            <a:r>
              <a:rPr sz="4400" spc="-1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ic</a:t>
            </a:r>
            <a:endParaRPr sz="4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spc="-5" dirty="0">
                <a:latin typeface="Arial"/>
                <a:cs typeface="Arial"/>
              </a:rPr>
              <a:t>Re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er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u="heavy" spc="-5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spc="-5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://ww</a:t>
            </a:r>
            <a:r>
              <a:rPr sz="4400" u="heavy" spc="-220" dirty="0">
                <a:latin typeface="Arial"/>
                <a:cs typeface="Arial"/>
                <a:hlinkClick r:id="rId2"/>
              </a:rPr>
              <a:t>w</a:t>
            </a:r>
            <a:r>
              <a:rPr sz="4400" u="heavy" spc="-10" dirty="0">
                <a:latin typeface="Arial"/>
                <a:cs typeface="Arial"/>
                <a:hlinkClick r:id="rId2"/>
              </a:rPr>
              <a:t>.f</a:t>
            </a:r>
            <a:r>
              <a:rPr sz="4400" u="heavy" spc="-5" dirty="0">
                <a:latin typeface="Arial"/>
                <a:cs typeface="Arial"/>
                <a:hlinkClick r:id="rId2"/>
              </a:rPr>
              <a:t>oodcri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spc="-5" dirty="0">
                <a:latin typeface="Arial"/>
                <a:cs typeface="Arial"/>
                <a:hlinkClick r:id="rId2"/>
              </a:rPr>
              <a:t>ic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spc="-5" dirty="0">
                <a:latin typeface="Arial"/>
                <a:cs typeface="Arial"/>
                <a:hlinkClick r:id="rId2"/>
              </a:rPr>
              <a:t>i</a:t>
            </a:r>
            <a:r>
              <a:rPr sz="4400" u="heavy" spc="-10" dirty="0">
                <a:latin typeface="Arial"/>
                <a:cs typeface="Arial"/>
                <a:hlinkClick r:id="rId2"/>
              </a:rPr>
              <a:t>o</a:t>
            </a:r>
            <a:r>
              <a:rPr sz="4400" spc="-5" dirty="0">
                <a:latin typeface="Arial"/>
                <a:cs typeface="Arial"/>
                <a:hlinkClick r:id="rId2"/>
              </a:rPr>
              <a:t>/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ind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 errors</a:t>
            </a:r>
            <a:endParaRPr sz="4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6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u="heavy" spc="-10" dirty="0">
                <a:latin typeface="Arial"/>
                <a:cs typeface="Arial"/>
              </a:rPr>
              <a:t>N</a:t>
            </a:r>
            <a:r>
              <a:rPr sz="4400" u="heavy" spc="-5" dirty="0">
                <a:latin typeface="Arial"/>
                <a:cs typeface="Arial"/>
              </a:rPr>
              <a:t>o ou</a:t>
            </a:r>
            <a:r>
              <a:rPr sz="4400" u="heavy" spc="-10" dirty="0">
                <a:latin typeface="Arial"/>
                <a:cs typeface="Arial"/>
              </a:rPr>
              <a:t>t</a:t>
            </a:r>
            <a:r>
              <a:rPr sz="4400" u="heavy" spc="-5" dirty="0">
                <a:latin typeface="Arial"/>
                <a:cs typeface="Arial"/>
              </a:rPr>
              <a:t>put</a:t>
            </a:r>
            <a:r>
              <a:rPr sz="4400" u="heavy" spc="-10" dirty="0">
                <a:latin typeface="Arial"/>
                <a:cs typeface="Arial"/>
              </a:rPr>
              <a:t> me</a:t>
            </a:r>
            <a:r>
              <a:rPr sz="4400" u="heavy" spc="-5" dirty="0">
                <a:latin typeface="Arial"/>
                <a:cs typeface="Arial"/>
              </a:rPr>
              <a:t>ans</a:t>
            </a:r>
            <a:r>
              <a:rPr sz="4400" u="heavy" spc="-10" dirty="0">
                <a:latin typeface="Arial"/>
                <a:cs typeface="Arial"/>
              </a:rPr>
              <a:t> </a:t>
            </a:r>
            <a:r>
              <a:rPr sz="4400" u="heavy" spc="-5" dirty="0">
                <a:latin typeface="Arial"/>
                <a:cs typeface="Arial"/>
              </a:rPr>
              <a:t>no errors!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unnin</a:t>
            </a:r>
            <a:r>
              <a:rPr spc="-5" dirty="0"/>
              <a:t>g </a:t>
            </a:r>
            <a:r>
              <a:rPr lang="en-US" dirty="0"/>
              <a:t>C</a:t>
            </a:r>
            <a:r>
              <a:rPr dirty="0" smtClean="0"/>
              <a:t>erta</a:t>
            </a:r>
            <a:r>
              <a:rPr spc="-10" dirty="0" smtClean="0"/>
              <a:t>i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6234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ce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egories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400" y="4475006"/>
            <a:ext cx="51841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87400" y="6781800"/>
            <a:ext cx="623443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Exclude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00100" y="26797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style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0100" y="52324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" y="74676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Saving Foodcritic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914" y="1923183"/>
            <a:ext cx="14934855" cy="3410817"/>
          </a:xfrm>
        </p:spPr>
        <p:txBody>
          <a:bodyPr/>
          <a:lstStyle/>
          <a:p>
            <a:r>
              <a:rPr lang="en-US" dirty="0" smtClean="0"/>
              <a:t>$ foodcritic -t services -t ~style -t ~FC002 .</a:t>
            </a:r>
          </a:p>
          <a:p>
            <a:r>
              <a:rPr lang="en-US" dirty="0" smtClean="0"/>
              <a:t>$ echo "services,~style,~FC002" &gt; .foodcritic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327605" y="8305799"/>
            <a:ext cx="6135190" cy="781427"/>
          </a:xfrm>
        </p:spPr>
        <p:txBody>
          <a:bodyPr/>
          <a:lstStyle/>
          <a:p>
            <a:r>
              <a:rPr lang="en-US" b="1" dirty="0">
                <a:solidFill>
                  <a:srgbClr val="3333FF"/>
                </a:solidFill>
                <a:hlinkClick r:id="rId3"/>
              </a:rPr>
              <a:t>http://www.foodcritic.io/#</a:t>
            </a:r>
            <a:r>
              <a:rPr lang="en-US" b="1" dirty="0" smtClean="0">
                <a:solidFill>
                  <a:srgbClr val="3333FF"/>
                </a:solidFill>
                <a:hlinkClick r:id="rId3"/>
              </a:rPr>
              <a:t>FC003</a:t>
            </a:r>
            <a:endParaRPr lang="en-US" b="1" dirty="0" smtClean="0">
              <a:solidFill>
                <a:srgbClr val="3333FF"/>
              </a:solidFill>
            </a:endParaRPr>
          </a:p>
          <a:p>
            <a:endParaRPr lang="en-US" dirty="0"/>
          </a:p>
        </p:txBody>
      </p:sp>
      <p:sp>
        <p:nvSpPr>
          <p:cNvPr id="7" name="object 42"/>
          <p:cNvSpPr txBox="1"/>
          <p:nvPr/>
        </p:nvSpPr>
        <p:spPr>
          <a:xfrm>
            <a:off x="1168400" y="5943600"/>
            <a:ext cx="13844269" cy="253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When you have defined your set of tag options, you can save them to a file called </a:t>
            </a:r>
            <a:r>
              <a:rPr lang="en-US" sz="4400" b="1" spc="-5" dirty="0" smtClean="0">
                <a:latin typeface="Arial"/>
                <a:cs typeface="Arial"/>
              </a:rPr>
              <a:t>.foodcritic</a:t>
            </a:r>
            <a:endParaRPr sz="4400" b="1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Foodcritic will read that file upon execution, and use those as the default options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800" y="2667000"/>
            <a:ext cx="11963400" cy="6858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44616" cy="1062149"/>
          </a:xfrm>
          <a:prstGeom prst="rect">
            <a:avLst/>
          </a:prstGeom>
        </p:spPr>
        <p:txBody>
          <a:bodyPr vert="horz" wrap="square" lIns="0" tIns="3279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dirty="0"/>
              <a:t>Best</a:t>
            </a:r>
            <a:r>
              <a:rPr sz="4750" spc="-5" dirty="0"/>
              <a:t> </a:t>
            </a:r>
            <a:r>
              <a:rPr sz="4750" dirty="0"/>
              <a:t>Pract</a:t>
            </a:r>
            <a:r>
              <a:rPr sz="4750" spc="-5" dirty="0"/>
              <a:t>i</a:t>
            </a:r>
            <a:r>
              <a:rPr sz="4750" dirty="0"/>
              <a:t>ce:</a:t>
            </a:r>
            <a:r>
              <a:rPr sz="4750" spc="-5" dirty="0"/>
              <a:t> </a:t>
            </a:r>
            <a:r>
              <a:rPr sz="4750" dirty="0"/>
              <a:t>R</a:t>
            </a:r>
            <a:r>
              <a:rPr sz="4750" spc="-5" dirty="0"/>
              <a:t>u</a:t>
            </a:r>
            <a:r>
              <a:rPr sz="4750" dirty="0"/>
              <a:t>n</a:t>
            </a:r>
            <a:r>
              <a:rPr sz="4750" spc="-5" dirty="0"/>
              <a:t> Food</a:t>
            </a:r>
            <a:r>
              <a:rPr sz="4750" dirty="0"/>
              <a:t>cr</a:t>
            </a:r>
            <a:r>
              <a:rPr sz="4750" spc="-10" dirty="0"/>
              <a:t>i</a:t>
            </a:r>
            <a:r>
              <a:rPr sz="4750" dirty="0"/>
              <a:t>t</a:t>
            </a:r>
            <a:r>
              <a:rPr sz="4750" spc="-5" dirty="0"/>
              <a:t>i</a:t>
            </a:r>
            <a:r>
              <a:rPr sz="4750" dirty="0"/>
              <a:t>c</a:t>
            </a:r>
            <a:r>
              <a:rPr sz="4750" spc="-5" dirty="0"/>
              <a:t> </a:t>
            </a:r>
            <a:r>
              <a:rPr sz="4750" dirty="0"/>
              <a:t>Bef</a:t>
            </a:r>
            <a:r>
              <a:rPr sz="4750" spc="-5" dirty="0"/>
              <a:t>o</a:t>
            </a:r>
            <a:r>
              <a:rPr sz="4750" dirty="0"/>
              <a:t>re</a:t>
            </a:r>
            <a:r>
              <a:rPr sz="4750" spc="-5" dirty="0"/>
              <a:t> </a:t>
            </a:r>
            <a:r>
              <a:rPr sz="4750" dirty="0"/>
              <a:t>Each</a:t>
            </a:r>
            <a:r>
              <a:rPr sz="4750" spc="-5" dirty="0"/>
              <a:t> </a:t>
            </a:r>
            <a:r>
              <a:rPr sz="4750" dirty="0"/>
              <a:t>C</a:t>
            </a:r>
            <a:r>
              <a:rPr sz="4750" spc="-5" dirty="0"/>
              <a:t>o</a:t>
            </a:r>
            <a:r>
              <a:rPr sz="4750" dirty="0"/>
              <a:t>mm</a:t>
            </a:r>
            <a:r>
              <a:rPr sz="4750" spc="-10" dirty="0"/>
              <a:t>i</a:t>
            </a:r>
            <a:r>
              <a:rPr sz="4750" dirty="0"/>
              <a:t>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4809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Always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check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corre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code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26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Food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spc="-5" dirty="0">
                <a:latin typeface="Arial"/>
                <a:cs typeface="Arial"/>
              </a:rPr>
              <a:t>t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c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build </a:t>
            </a:r>
            <a:r>
              <a:rPr sz="4400" b="1" spc="-10" dirty="0">
                <a:latin typeface="Arial"/>
                <a:cs typeface="Arial"/>
              </a:rPr>
              <a:t>pipelin</a:t>
            </a:r>
            <a:r>
              <a:rPr sz="4400" b="1" spc="-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with </a:t>
            </a:r>
            <a:r>
              <a:rPr sz="4400" dirty="0">
                <a:latin typeface="Arial"/>
                <a:cs typeface="Arial"/>
              </a:rPr>
              <a:t>commi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hooks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hods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ensive documen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showing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build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Jenkins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-18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ravis-C</a:t>
            </a:r>
            <a:r>
              <a:rPr sz="4400" spc="-5" dirty="0">
                <a:latin typeface="Arial"/>
                <a:cs typeface="Arial"/>
              </a:rPr>
              <a:t>I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Module </a:t>
            </a:r>
            <a:r>
              <a:rPr spc="-10" dirty="0" smtClean="0"/>
              <a:t>Obj</a:t>
            </a:r>
            <a:r>
              <a:rPr dirty="0" smtClean="0"/>
              <a:t>ec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ves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After completing this module, </a:t>
            </a:r>
            <a:r>
              <a:rPr sz="4050" spc="15" dirty="0" smtClean="0">
                <a:latin typeface="Arial"/>
                <a:cs typeface="Arial"/>
              </a:rPr>
              <a:t>you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lang="en-US" sz="4050" spc="20" dirty="0" smtClean="0">
                <a:latin typeface="Arial"/>
                <a:cs typeface="Arial"/>
              </a:rPr>
              <a:t>should </a:t>
            </a:r>
            <a:r>
              <a:rPr sz="4050" spc="15" dirty="0" smtClean="0">
                <a:latin typeface="Arial"/>
                <a:cs typeface="Arial"/>
              </a:rPr>
              <a:t>be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o</a:t>
            </a:r>
            <a:r>
              <a:rPr lang="en-US" sz="4050" spc="15" dirty="0" smtClean="0">
                <a:latin typeface="Arial"/>
                <a:cs typeface="Arial"/>
              </a:rPr>
              <a:t>:</a:t>
            </a:r>
          </a:p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endParaRPr lang="en-US" sz="4050" spc="15" dirty="0">
              <a:latin typeface="Arial"/>
              <a:cs typeface="Arial"/>
            </a:endParaRPr>
          </a:p>
          <a:p>
            <a:pPr marL="793750" lvl="1" indent="-323850"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-55" dirty="0" smtClean="0">
                <a:latin typeface="Arial"/>
                <a:cs typeface="Arial"/>
              </a:rPr>
              <a:t>Use </a:t>
            </a:r>
            <a:r>
              <a:rPr lang="en-US" sz="4050" spc="10" dirty="0">
                <a:latin typeface="Arial"/>
                <a:cs typeface="Arial"/>
              </a:rPr>
              <a:t>F</a:t>
            </a:r>
            <a:r>
              <a:rPr lang="en-US" sz="4050" spc="15" dirty="0">
                <a:latin typeface="Arial"/>
                <a:cs typeface="Arial"/>
              </a:rPr>
              <a:t>ood</a:t>
            </a:r>
            <a:r>
              <a:rPr lang="en-US" sz="4050" spc="10" dirty="0">
                <a:latin typeface="Arial"/>
                <a:cs typeface="Arial"/>
              </a:rPr>
              <a:t>cri</a:t>
            </a:r>
            <a:r>
              <a:rPr lang="en-US" sz="4050" dirty="0">
                <a:latin typeface="Arial"/>
                <a:cs typeface="Arial"/>
              </a:rPr>
              <a:t>t</a:t>
            </a:r>
            <a:r>
              <a:rPr lang="en-US" sz="4050" spc="5" dirty="0">
                <a:latin typeface="Arial"/>
                <a:cs typeface="Arial"/>
              </a:rPr>
              <a:t>i</a:t>
            </a:r>
            <a:r>
              <a:rPr lang="en-US" sz="4050" spc="15" dirty="0">
                <a:latin typeface="Arial"/>
                <a:cs typeface="Arial"/>
              </a:rPr>
              <a:t>c</a:t>
            </a:r>
            <a:r>
              <a:rPr lang="en-US" sz="4050" spc="5" dirty="0">
                <a:latin typeface="Arial"/>
                <a:cs typeface="Arial"/>
              </a:rPr>
              <a:t> </a:t>
            </a:r>
            <a:r>
              <a:rPr lang="en-US" sz="4050" spc="5" dirty="0" smtClean="0">
                <a:latin typeface="Arial"/>
                <a:cs typeface="Arial"/>
              </a:rPr>
              <a:t>to a</a:t>
            </a:r>
            <a:r>
              <a:rPr sz="4050" spc="15" dirty="0" smtClean="0">
                <a:latin typeface="Arial"/>
                <a:cs typeface="Arial"/>
              </a:rPr>
              <a:t>vo</a:t>
            </a:r>
            <a:r>
              <a:rPr sz="4050" spc="5" dirty="0" smtClean="0">
                <a:latin typeface="Arial"/>
                <a:cs typeface="Arial"/>
              </a:rPr>
              <a:t>i</a:t>
            </a:r>
            <a:r>
              <a:rPr sz="4050" spc="15" dirty="0" smtClean="0">
                <a:latin typeface="Arial"/>
                <a:cs typeface="Arial"/>
              </a:rPr>
              <a:t>d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 smtClean="0">
                <a:latin typeface="Arial"/>
                <a:cs typeface="Arial"/>
              </a:rPr>
              <a:t>e</a:t>
            </a:r>
            <a:r>
              <a:rPr sz="4050" spc="10" dirty="0" smtClean="0">
                <a:latin typeface="Arial"/>
                <a:cs typeface="Arial"/>
              </a:rPr>
              <a:t>rror</a:t>
            </a:r>
            <a:r>
              <a:rPr lang="en-US" sz="4050" spc="10" dirty="0" smtClean="0">
                <a:latin typeface="Arial"/>
                <a:cs typeface="Arial"/>
              </a:rPr>
              <a:t>s</a:t>
            </a:r>
            <a:endParaRPr sz="405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779000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lint testing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ool</a:t>
            </a:r>
            <a:r>
              <a:rPr lang="en-US" sz="4800" dirty="0" smtClean="0">
                <a:latin typeface="Arial"/>
                <a:cs typeface="Arial"/>
              </a:rPr>
              <a:t>, or correctness checker</a:t>
            </a:r>
            <a:endParaRPr sz="4800" dirty="0">
              <a:latin typeface="Arial"/>
              <a:cs typeface="Arial"/>
            </a:endParaRPr>
          </a:p>
          <a:p>
            <a:pPr marL="393700" marR="446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Ensure you adhere to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 cookbook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yle</a:t>
            </a:r>
          </a:p>
          <a:p>
            <a:pPr marL="393700" marR="1066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 rules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://f</a:t>
            </a:r>
            <a:r>
              <a:rPr sz="4800" u="heavy" dirty="0">
                <a:latin typeface="Arial"/>
                <a:cs typeface="Arial"/>
                <a:hlinkClick r:id="rId3"/>
              </a:rPr>
              <a:t>oodcri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c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o</a:t>
            </a:r>
            <a:r>
              <a:rPr sz="4800" spc="-5" dirty="0">
                <a:latin typeface="Arial"/>
                <a:cs typeface="Arial"/>
                <a:hlinkClick r:id="rId3"/>
              </a:rPr>
              <a:t>/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579100" y="2730500"/>
            <a:ext cx="5054600" cy="459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0253"/>
            <a:ext cx="15103475" cy="614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10" dirty="0">
                <a:latin typeface="Arial"/>
                <a:cs typeface="Arial"/>
              </a:rPr>
              <a:t>A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li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t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g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oo</a:t>
            </a:r>
            <a:r>
              <a:rPr sz="4400" dirty="0">
                <a:latin typeface="Arial"/>
                <a:cs typeface="Arial"/>
              </a:rPr>
              <a:t>l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</a:t>
            </a: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10" dirty="0">
                <a:latin typeface="Arial"/>
                <a:cs typeface="Arial"/>
              </a:rPr>
              <a:t>Che</a:t>
            </a:r>
            <a:r>
              <a:rPr sz="4400" spc="5" dirty="0">
                <a:latin typeface="Arial"/>
                <a:cs typeface="Arial"/>
              </a:rPr>
              <a:t>cks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rrect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ess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Font typeface="Arial"/>
              <a:buChar char="•"/>
              <a:tabLst>
                <a:tab pos="782320" algn="l"/>
              </a:tabLst>
            </a:pPr>
            <a:r>
              <a:rPr sz="4400" b="1" spc="5" dirty="0">
                <a:latin typeface="Arial"/>
                <a:cs typeface="Arial"/>
              </a:rPr>
              <a:t>Catc</a:t>
            </a:r>
            <a:r>
              <a:rPr sz="4400" b="1" dirty="0">
                <a:latin typeface="Arial"/>
                <a:cs typeface="Arial"/>
              </a:rPr>
              <a:t>h</a:t>
            </a:r>
            <a:r>
              <a:rPr sz="4400" b="1" spc="5" dirty="0">
                <a:latin typeface="Arial"/>
                <a:cs typeface="Arial"/>
              </a:rPr>
              <a:t>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10" dirty="0">
                <a:latin typeface="Arial"/>
                <a:cs typeface="Arial"/>
              </a:rPr>
              <a:t>mm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n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10" dirty="0">
                <a:latin typeface="Arial"/>
                <a:cs typeface="Arial"/>
              </a:rPr>
              <a:t>m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stakes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hey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cause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prob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10" dirty="0">
                <a:latin typeface="Arial"/>
                <a:cs typeface="Arial"/>
              </a:rPr>
              <a:t>ms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5" dirty="0">
                <a:latin typeface="Arial"/>
                <a:cs typeface="Arial"/>
              </a:rPr>
              <a:t>Ex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ensib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&amp;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5" dirty="0">
                <a:latin typeface="Arial"/>
                <a:cs typeface="Arial"/>
              </a:rPr>
              <a:t>Crea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new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r</a:t>
            </a:r>
            <a:r>
              <a:rPr sz="4400" b="1" dirty="0">
                <a:latin typeface="Arial"/>
                <a:cs typeface="Arial"/>
              </a:rPr>
              <a:t>u</a:t>
            </a:r>
            <a:r>
              <a:rPr sz="4400" b="1" spc="-5" dirty="0">
                <a:latin typeface="Arial"/>
                <a:cs typeface="Arial"/>
              </a:rPr>
              <a:t>l</a:t>
            </a:r>
            <a:r>
              <a:rPr sz="4400" b="1" spc="5" dirty="0">
                <a:latin typeface="Arial"/>
                <a:cs typeface="Arial"/>
              </a:rPr>
              <a:t>esets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gnore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exis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ru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ese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egra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ce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 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 pipelines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Rule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dirty="0"/>
              <a:t> </a:t>
            </a:r>
            <a:r>
              <a:rPr spc="-545" dirty="0"/>
              <a:t>T</a:t>
            </a:r>
            <a:r>
              <a:rPr dirty="0"/>
              <a:t>ags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808075" cy="513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All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are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numbered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  <a:tab pos="2988310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C002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	"</a:t>
            </a:r>
            <a:r>
              <a:rPr sz="4000" i="1" spc="-80" dirty="0">
                <a:latin typeface="Arial"/>
                <a:cs typeface="Arial"/>
              </a:rPr>
              <a:t>A</a:t>
            </a:r>
            <a:r>
              <a:rPr sz="4000" i="1" dirty="0">
                <a:latin typeface="Arial"/>
                <a:cs typeface="Arial"/>
              </a:rPr>
              <a:t>void</a:t>
            </a:r>
            <a:r>
              <a:rPr sz="4000" i="1" spc="-5" dirty="0">
                <a:latin typeface="Arial"/>
                <a:cs typeface="Arial"/>
              </a:rPr>
              <a:t> s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ring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in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erpola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ion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where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no</a:t>
            </a:r>
            <a:r>
              <a:rPr sz="4000" i="1" spc="-5" dirty="0">
                <a:latin typeface="Arial"/>
                <a:cs typeface="Arial"/>
              </a:rPr>
              <a:t>t </a:t>
            </a:r>
            <a:r>
              <a:rPr sz="4000" i="1" dirty="0">
                <a:latin typeface="Arial"/>
                <a:cs typeface="Arial"/>
              </a:rPr>
              <a:t>required"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C034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"Unused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empla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variables"</a:t>
            </a:r>
            <a:endParaRPr sz="4000" dirty="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can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be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egorized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and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agged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's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yle</a:t>
            </a:r>
            <a:r>
              <a:rPr sz="4000" spc="-5" dirty="0">
                <a:latin typeface="Arial"/>
                <a:cs typeface="Arial"/>
              </a:rPr>
              <a:t>'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</a:t>
            </a:r>
            <a:r>
              <a:rPr sz="4000" dirty="0">
                <a:latin typeface="Arial"/>
                <a:cs typeface="Arial"/>
              </a:rPr>
              <a:t>po</a:t>
            </a:r>
            <a:r>
              <a:rPr sz="4000" spc="-5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abili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y'</a:t>
            </a:r>
            <a:endParaRPr sz="40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60"/>
              </a:spcBef>
            </a:pPr>
            <a:r>
              <a:rPr sz="4000" dirty="0">
                <a:solidFill>
                  <a:srgbClr val="F38C24"/>
                </a:solidFill>
                <a:latin typeface="Arial"/>
                <a:cs typeface="Arial"/>
              </a:rPr>
              <a:t>•</a:t>
            </a:r>
            <a:r>
              <a:rPr sz="4000" spc="-15" dirty="0">
                <a:solidFill>
                  <a:srgbClr val="F38C24"/>
                </a:solidFill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...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1000" y="4953000"/>
            <a:ext cx="105791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2" name="object 41"/>
          <p:cNvSpPr txBox="1">
            <a:spLocks/>
          </p:cNvSpPr>
          <p:nvPr/>
        </p:nvSpPr>
        <p:spPr>
          <a:xfrm>
            <a:off x="7850496" y="854711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8-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bid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y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est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dirty="0" smtClean="0"/>
              <a:t>rac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08075" cy="4545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50+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c;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cookbooks 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good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reason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10" dirty="0" smtClean="0">
                <a:latin typeface="Arial"/>
                <a:cs typeface="Arial"/>
              </a:rPr>
              <a:t>if they do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rules</a:t>
            </a:r>
            <a:r>
              <a:rPr lang="en-US" sz="4400" dirty="0" smtClean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395351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Ex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y-con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Arial"/>
                <a:cs typeface="Arial"/>
                <a:hlinkClick r:id="rId2"/>
              </a:rPr>
              <a:t>h</a:t>
            </a:r>
            <a:r>
              <a:rPr sz="4400" spc="-10" dirty="0">
                <a:latin typeface="Arial"/>
                <a:cs typeface="Arial"/>
                <a:hlinkClick r:id="rId2"/>
              </a:rPr>
              <a:t>tt</a:t>
            </a:r>
            <a:r>
              <a:rPr sz="4400" dirty="0">
                <a:latin typeface="Arial"/>
                <a:cs typeface="Arial"/>
                <a:hlinkClick r:id="rId2"/>
              </a:rPr>
              <a:t>p</a:t>
            </a:r>
            <a:r>
              <a:rPr sz="4400" spc="-10" dirty="0">
                <a:latin typeface="Arial"/>
                <a:cs typeface="Arial"/>
                <a:hlinkClick r:id="rId2"/>
              </a:rPr>
              <a:t>://</a:t>
            </a:r>
            <a:r>
              <a:rPr sz="4400" dirty="0">
                <a:latin typeface="Arial"/>
                <a:cs typeface="Arial"/>
                <a:hlinkClick r:id="rId2"/>
              </a:rPr>
              <a:t>ww</a:t>
            </a:r>
            <a:r>
              <a:rPr sz="4400" spc="-265" dirty="0">
                <a:latin typeface="Arial"/>
                <a:cs typeface="Arial"/>
                <a:hlinkClick r:id="rId2"/>
              </a:rPr>
              <a:t>w</a:t>
            </a:r>
            <a:r>
              <a:rPr sz="4400" spc="-10" dirty="0">
                <a:latin typeface="Arial"/>
                <a:cs typeface="Arial"/>
                <a:hlinkClick r:id="rId2"/>
              </a:rPr>
              <a:t>.f</a:t>
            </a:r>
            <a:r>
              <a:rPr sz="4400" dirty="0">
                <a:latin typeface="Arial"/>
                <a:cs typeface="Arial"/>
                <a:hlinkClick r:id="rId2"/>
              </a:rPr>
              <a:t>oodcri</a:t>
            </a:r>
            <a:r>
              <a:rPr sz="4400" spc="-10" dirty="0">
                <a:latin typeface="Arial"/>
                <a:cs typeface="Arial"/>
                <a:hlinkClick r:id="rId2"/>
              </a:rPr>
              <a:t>t</a:t>
            </a:r>
            <a:r>
              <a:rPr sz="4400" dirty="0">
                <a:latin typeface="Arial"/>
                <a:cs typeface="Arial"/>
                <a:hlinkClick r:id="rId2"/>
              </a:rPr>
              <a:t>i</a:t>
            </a:r>
            <a:r>
              <a:rPr sz="4400" spc="-5" dirty="0">
                <a:latin typeface="Arial"/>
                <a:cs typeface="Arial"/>
                <a:hlinkClick r:id="rId2"/>
              </a:rPr>
              <a:t>c</a:t>
            </a:r>
            <a:r>
              <a:rPr sz="4400" spc="-10" dirty="0">
                <a:latin typeface="Arial"/>
                <a:cs typeface="Arial"/>
                <a:hlinkClick r:id="rId2"/>
              </a:rPr>
              <a:t>.</a:t>
            </a:r>
            <a:r>
              <a:rPr sz="4400" dirty="0">
                <a:latin typeface="Arial"/>
                <a:cs typeface="Arial"/>
                <a:hlinkClick r:id="rId2"/>
              </a:rPr>
              <a:t>io</a:t>
            </a:r>
            <a:r>
              <a:rPr sz="4400" spc="-10" dirty="0">
                <a:latin typeface="Arial"/>
                <a:cs typeface="Arial"/>
                <a:hlinkClick r:id="rId2"/>
              </a:rPr>
              <a:t>/</a:t>
            </a:r>
            <a:r>
              <a:rPr sz="4400" spc="-5" dirty="0">
                <a:latin typeface="Arial"/>
                <a:cs typeface="Arial"/>
                <a:hlinkClick r:id="rId2"/>
              </a:rPr>
              <a:t>#</a:t>
            </a:r>
            <a:r>
              <a:rPr sz="4400" dirty="0">
                <a:latin typeface="Arial"/>
                <a:cs typeface="Arial"/>
                <a:hlinkClick r:id="rId2"/>
              </a:rPr>
              <a:t>e</a:t>
            </a:r>
            <a:r>
              <a:rPr sz="4400" spc="-5" dirty="0">
                <a:latin typeface="Arial"/>
                <a:cs typeface="Arial"/>
                <a:hlinkClick r:id="rId2"/>
              </a:rPr>
              <a:t>x</a:t>
            </a:r>
            <a:r>
              <a:rPr sz="4400" spc="-10" dirty="0">
                <a:latin typeface="Arial"/>
                <a:cs typeface="Arial"/>
                <a:hlinkClick r:id="rId2"/>
              </a:rPr>
              <a:t>t</a:t>
            </a:r>
            <a:r>
              <a:rPr sz="4400" dirty="0">
                <a:latin typeface="Arial"/>
                <a:cs typeface="Arial"/>
                <a:hlinkClick r:id="rId2"/>
              </a:rPr>
              <a:t>ra-rules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14755" cy="355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409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Th</a:t>
            </a:r>
            <a:r>
              <a:rPr sz="4400" b="1" dirty="0">
                <a:latin typeface="Arial"/>
                <a:cs typeface="Arial"/>
              </a:rPr>
              <a:t>e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ollows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pra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 smtClean="0">
                <a:latin typeface="Arial"/>
                <a:cs typeface="Arial"/>
              </a:rPr>
              <a:t>code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Times New Roman"/>
              <a:cs typeface="Times New Roman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 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i</a:t>
            </a:r>
            <a:r>
              <a:rPr sz="4800" spc="-10" dirty="0" smtClean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25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If you </a:t>
            </a:r>
            <a:r>
              <a:rPr lang="en-US" sz="4400" dirty="0">
                <a:latin typeface="Arial"/>
                <a:cs typeface="Arial"/>
              </a:rPr>
              <a:t>are using the ChefDK, you already have foodcritic installed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>
                <a:latin typeface="Arial"/>
                <a:cs typeface="Arial"/>
              </a:rPr>
              <a:t>Located </a:t>
            </a:r>
            <a:r>
              <a:rPr lang="en-US" sz="4800" spc="-10" dirty="0" smtClean="0">
                <a:latin typeface="Arial"/>
                <a:cs typeface="Arial"/>
              </a:rPr>
              <a:t>at:  .\chefdk\embedded\bin\foodcritic</a:t>
            </a:r>
            <a:endParaRPr lang="en-US" sz="4800" spc="-10" dirty="0">
              <a:latin typeface="Arial"/>
              <a:cs typeface="Arial"/>
            </a:endParaRPr>
          </a:p>
        </p:txBody>
      </p:sp>
      <p:sp>
        <p:nvSpPr>
          <p:cNvPr id="15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Food</a:t>
            </a:r>
            <a:r>
              <a:rPr dirty="0" smtClean="0"/>
              <a:t>cr</a:t>
            </a:r>
            <a:r>
              <a:rPr spc="-10" dirty="0" smtClean="0"/>
              <a:t>i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5036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cookbooks/apache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44168"/>
          </a:xfrm>
          <a:prstGeom prst="rect">
            <a:avLst/>
          </a:prstGeom>
        </p:spPr>
        <p:txBody>
          <a:bodyPr vert="horz" wrap="square" lIns="0" tIns="3635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Exerc</a:t>
            </a:r>
            <a:r>
              <a:rPr sz="4400" spc="-10" dirty="0"/>
              <a:t>i</a:t>
            </a:r>
            <a:r>
              <a:rPr sz="4400" spc="-5" dirty="0"/>
              <a:t>se: C</a:t>
            </a:r>
            <a:r>
              <a:rPr sz="4400" spc="-15" dirty="0"/>
              <a:t>h</a:t>
            </a:r>
            <a:r>
              <a:rPr sz="4400" spc="-5" dirty="0"/>
              <a:t>eck </a:t>
            </a:r>
            <a:r>
              <a:rPr lang="en-US" sz="4400" spc="-5" dirty="0"/>
              <a:t>C</a:t>
            </a:r>
            <a:r>
              <a:rPr sz="4400" spc="-15" dirty="0" smtClean="0"/>
              <a:t>oo</a:t>
            </a:r>
            <a:r>
              <a:rPr sz="4400" spc="-5" dirty="0" smtClean="0"/>
              <a:t>k</a:t>
            </a:r>
            <a:r>
              <a:rPr sz="4400" spc="-15" dirty="0" smtClean="0"/>
              <a:t>boo</a:t>
            </a:r>
            <a:r>
              <a:rPr sz="4400" spc="-5" dirty="0" smtClean="0"/>
              <a:t>k </a:t>
            </a:r>
            <a:r>
              <a:rPr lang="en-US" sz="4400" spc="-5" dirty="0" smtClean="0"/>
              <a:t>C</a:t>
            </a:r>
            <a:r>
              <a:rPr sz="4400" spc="-15" dirty="0" smtClean="0"/>
              <a:t>o</a:t>
            </a:r>
            <a:r>
              <a:rPr sz="4400" spc="-5" dirty="0" smtClean="0"/>
              <a:t>rrect</a:t>
            </a:r>
            <a:r>
              <a:rPr sz="4400" spc="-15" dirty="0" smtClean="0"/>
              <a:t>n</a:t>
            </a:r>
            <a:r>
              <a:rPr sz="4400" spc="-5" dirty="0" smtClean="0"/>
              <a:t>ess </a:t>
            </a:r>
            <a:r>
              <a:rPr sz="4400" spc="-15" dirty="0"/>
              <a:t>w</a:t>
            </a:r>
            <a:r>
              <a:rPr sz="4400" spc="-10" dirty="0"/>
              <a:t>i</a:t>
            </a:r>
            <a:r>
              <a:rPr sz="4400" spc="-5" dirty="0"/>
              <a:t>th </a:t>
            </a:r>
            <a:r>
              <a:rPr sz="4400" spc="-15" dirty="0"/>
              <a:t>Food</a:t>
            </a:r>
            <a:r>
              <a:rPr sz="4400" spc="-5" dirty="0"/>
              <a:t>cr</a:t>
            </a:r>
            <a:r>
              <a:rPr sz="4400" spc="-10" dirty="0"/>
              <a:t>i</a:t>
            </a:r>
            <a:r>
              <a:rPr sz="4400" spc="-5" dirty="0"/>
              <a:t>t</a:t>
            </a:r>
            <a:r>
              <a:rPr sz="4400" spc="-10" dirty="0"/>
              <a:t>i</a:t>
            </a:r>
            <a:r>
              <a:rPr sz="4400" spc="-5" dirty="0"/>
              <a:t>c</a:t>
            </a:r>
            <a:endParaRPr sz="4400" dirty="0"/>
          </a:p>
        </p:txBody>
      </p:sp>
      <p:sp>
        <p:nvSpPr>
          <p:cNvPr id="41" name="object 41"/>
          <p:cNvSpPr/>
          <p:nvPr/>
        </p:nvSpPr>
        <p:spPr>
          <a:xfrm>
            <a:off x="800100" y="3200400"/>
            <a:ext cx="15036800" cy="5225568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8712" y="4559299"/>
            <a:ext cx="13748385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FC003: Check whether you are running with chef server before using </a:t>
            </a:r>
            <a:r>
              <a:rPr lang="en-US" sz="2200" dirty="0" smtClean="0">
                <a:solidFill>
                  <a:srgbClr val="FFFFFF"/>
                </a:solidFill>
                <a:latin typeface="Courier"/>
              </a:rPr>
              <a:t>server-specific features</a:t>
            </a:r>
            <a:r>
              <a:rPr lang="en-US" sz="2200" dirty="0">
                <a:solidFill>
                  <a:srgbClr val="FFFFFF"/>
                </a:solidFill>
                <a:latin typeface="Courier"/>
              </a:rPr>
              <a:t>: ./recipes/default.rb:43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FC003: Check whether you are running with chef server before using </a:t>
            </a:r>
            <a:r>
              <a:rPr lang="en-US" sz="2200" dirty="0" smtClean="0">
                <a:solidFill>
                  <a:srgbClr val="FFFFFF"/>
                </a:solidFill>
                <a:latin typeface="Courier"/>
              </a:rPr>
              <a:t>server-specific features</a:t>
            </a:r>
            <a:r>
              <a:rPr lang="en-US" sz="2200" dirty="0">
                <a:solidFill>
                  <a:srgbClr val="FFFFFF"/>
                </a:solidFill>
                <a:latin typeface="Courier"/>
              </a:rPr>
              <a:t>: ./recipes/iplogger.rb:1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./metadata.rb:2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FC009: Resource attribute not recognised: ./recipes/default.rb:27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FC016: LWRP does not declare a default action: ./resources/vhost.rb:1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591</Words>
  <Application>Microsoft Office PowerPoint</Application>
  <PresentationFormat>Custom</PresentationFormat>
  <Paragraphs>98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Gill Sans MT</vt:lpstr>
      <vt:lpstr>Inconsolata</vt:lpstr>
      <vt:lpstr>Times New Roman</vt:lpstr>
      <vt:lpstr>Office Theme</vt:lpstr>
      <vt:lpstr>Foodcritic</vt:lpstr>
      <vt:lpstr>Module Objectives</vt:lpstr>
      <vt:lpstr>What is Foodcritic?</vt:lpstr>
      <vt:lpstr>Foodcritic</vt:lpstr>
      <vt:lpstr>Rules and Tags</vt:lpstr>
      <vt:lpstr>Abide by Best Practices</vt:lpstr>
      <vt:lpstr>The Problem and the Success Criteria</vt:lpstr>
      <vt:lpstr>Foodcritic</vt:lpstr>
      <vt:lpstr>Exercise: Check Cookbook Correctness with Foodcritic</vt:lpstr>
      <vt:lpstr>Exercise: Narrow the Tests</vt:lpstr>
      <vt:lpstr>Exercise: Fix the Cookbook to Clear the Errors</vt:lpstr>
      <vt:lpstr>Running Certain Tests</vt:lpstr>
      <vt:lpstr>Saving Foodcritic Rules</vt:lpstr>
      <vt:lpstr>Best Practice: Run Foodcritic Before Each Commit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58</cp:revision>
  <dcterms:created xsi:type="dcterms:W3CDTF">2015-06-04T12:17:04Z</dcterms:created>
  <dcterms:modified xsi:type="dcterms:W3CDTF">2015-07-24T17:26:27Z</dcterms:modified>
</cp:coreProperties>
</file>