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571" r:id="rId2"/>
    <p:sldId id="572" r:id="rId3"/>
    <p:sldId id="573" r:id="rId4"/>
    <p:sldId id="574" r:id="rId5"/>
    <p:sldId id="600" r:id="rId6"/>
    <p:sldId id="576" r:id="rId7"/>
    <p:sldId id="577" r:id="rId8"/>
    <p:sldId id="578" r:id="rId9"/>
    <p:sldId id="601" r:id="rId10"/>
    <p:sldId id="580" r:id="rId11"/>
    <p:sldId id="602" r:id="rId12"/>
    <p:sldId id="597" r:id="rId13"/>
    <p:sldId id="598" r:id="rId14"/>
    <p:sldId id="582" r:id="rId15"/>
    <p:sldId id="583" r:id="rId16"/>
    <p:sldId id="584" r:id="rId17"/>
    <p:sldId id="585" r:id="rId18"/>
    <p:sldId id="586" r:id="rId19"/>
    <p:sldId id="587" r:id="rId20"/>
    <p:sldId id="588" r:id="rId21"/>
    <p:sldId id="603" r:id="rId22"/>
    <p:sldId id="604" r:id="rId23"/>
    <p:sldId id="605" r:id="rId24"/>
    <p:sldId id="589" r:id="rId25"/>
    <p:sldId id="590" r:id="rId26"/>
    <p:sldId id="591" r:id="rId27"/>
    <p:sldId id="592" r:id="rId28"/>
    <p:sldId id="593" r:id="rId29"/>
    <p:sldId id="594" r:id="rId30"/>
    <p:sldId id="595" r:id="rId31"/>
    <p:sldId id="596" r:id="rId32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79" autoAdjust="0"/>
  </p:normalViewPr>
  <p:slideViewPr>
    <p:cSldViewPr>
      <p:cViewPr varScale="1">
        <p:scale>
          <a:sx n="40" d="100"/>
          <a:sy n="40" d="100"/>
        </p:scale>
        <p:origin x="8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9A385-F8A1-439E-9142-EDBA56454EF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80681-0C9A-40BB-8A28-832E5FAE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6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a few ways to enable options. The attendees would benefit from learning a few common command-line options (e.g. color, and documentation format)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command-line: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rspec</a:t>
            </a:r>
            <a:r>
              <a:rPr lang="en-US" dirty="0" smtClean="0"/>
              <a:t> -c -f d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spec_helper.rb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RSpec.configure</a:t>
            </a:r>
            <a:r>
              <a:rPr lang="en-US" dirty="0" smtClean="0"/>
              <a:t> do |config|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 </a:t>
            </a:r>
            <a:r>
              <a:rPr lang="en-US" dirty="0" err="1" smtClean="0"/>
              <a:t>config.color</a:t>
            </a:r>
            <a:r>
              <a:rPr lang="en-US" dirty="0" smtClean="0"/>
              <a:t> = true </a:t>
            </a:r>
          </a:p>
          <a:p>
            <a:r>
              <a:rPr lang="en-US" dirty="0" smtClean="0"/>
              <a:t>  # ... 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80681-0C9A-40BB-8A28-832E5FAE81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4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80681-0C9A-40BB-8A28-832E5FAE812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0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719704" y="8691553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10-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lang="en-US" sz="1800" smtClean="0">
                <a:solidFill>
                  <a:srgbClr val="A1C3E5"/>
                </a:solidFill>
                <a:latin typeface="Arial"/>
                <a:cs typeface="Arial"/>
              </a:rPr>
              <a:t>.2</a:t>
            </a:r>
            <a:r>
              <a:rPr sz="1800" spc="-1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pc="-1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41996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A</a:t>
            </a:r>
            <a:r>
              <a:rPr spc="-5" dirty="0"/>
              <a:t>n </a:t>
            </a:r>
            <a:r>
              <a:rPr spc="-10" dirty="0"/>
              <a:t>In</a:t>
            </a:r>
            <a:r>
              <a:rPr dirty="0"/>
              <a:t>tr</a:t>
            </a:r>
            <a:r>
              <a:rPr spc="-10" dirty="0"/>
              <a:t>odu</a:t>
            </a:r>
            <a:r>
              <a:rPr dirty="0"/>
              <a:t>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to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fS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19" name="object 115"/>
          <p:cNvSpPr txBox="1"/>
          <p:nvPr/>
        </p:nvSpPr>
        <p:spPr>
          <a:xfrm>
            <a:off x="927100" y="5011292"/>
            <a:ext cx="12419965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Uni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our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C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ookbooks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P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reven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egressions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6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7" name="object 41"/>
          <p:cNvSpPr txBox="1">
            <a:spLocks/>
          </p:cNvSpPr>
          <p:nvPr/>
        </p:nvSpPr>
        <p:spPr>
          <a:xfrm>
            <a:off x="7719704" y="8692419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10-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rspec --init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Make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spc="-10" dirty="0"/>
              <a:t>'</a:t>
            </a:r>
            <a:r>
              <a:rPr dirty="0" smtClean="0"/>
              <a:t>s</a:t>
            </a:r>
            <a:r>
              <a:rPr spc="-10" dirty="0" smtClean="0"/>
              <a:t>p</a:t>
            </a:r>
            <a:r>
              <a:rPr dirty="0" smtClean="0"/>
              <a:t>ec</a:t>
            </a:r>
            <a:r>
              <a:rPr lang="en-US" spc="-5" dirty="0"/>
              <a:t>'</a:t>
            </a:r>
            <a:r>
              <a:rPr spc="-400" dirty="0" smtClean="0"/>
              <a:t> </a:t>
            </a:r>
            <a:r>
              <a:rPr lang="en-US" spc="-10" dirty="0"/>
              <a:t>D</a:t>
            </a:r>
            <a:r>
              <a:rPr spc="-10" dirty="0" smtClean="0"/>
              <a:t>i</a:t>
            </a:r>
            <a:r>
              <a:rPr dirty="0" smtClean="0"/>
              <a:t>rec</a:t>
            </a:r>
            <a:r>
              <a:rPr spc="-5" dirty="0" smtClean="0"/>
              <a:t>t</a:t>
            </a:r>
            <a:r>
              <a:rPr spc="-10" dirty="0" smtClean="0"/>
              <a:t>o</a:t>
            </a:r>
            <a:r>
              <a:rPr dirty="0" smtClean="0"/>
              <a:t>ry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mkdir spec/unit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z="6000" dirty="0"/>
              <a:t>Make</a:t>
            </a:r>
            <a:r>
              <a:rPr sz="6000" spc="-5" dirty="0"/>
              <a:t> </a:t>
            </a:r>
            <a:r>
              <a:rPr sz="6000" dirty="0"/>
              <a:t>a</a:t>
            </a:r>
            <a:r>
              <a:rPr sz="6000" spc="-5" dirty="0"/>
              <a:t> </a:t>
            </a:r>
            <a:r>
              <a:rPr lang="en-US" sz="6000" spc="-10" dirty="0"/>
              <a:t>'</a:t>
            </a:r>
            <a:r>
              <a:rPr sz="6000" dirty="0" smtClean="0"/>
              <a:t>s</a:t>
            </a:r>
            <a:r>
              <a:rPr sz="6000" spc="-10" dirty="0" smtClean="0"/>
              <a:t>p</a:t>
            </a:r>
            <a:r>
              <a:rPr sz="6000" dirty="0" smtClean="0"/>
              <a:t>ec</a:t>
            </a:r>
            <a:r>
              <a:rPr lang="en-US" sz="6000" dirty="0" smtClean="0"/>
              <a:t>/unit</a:t>
            </a:r>
            <a:r>
              <a:rPr lang="en-US" sz="6000" spc="-5" dirty="0" smtClean="0"/>
              <a:t>' </a:t>
            </a:r>
            <a:r>
              <a:rPr lang="en-US" sz="6000" spc="-10" dirty="0" smtClean="0"/>
              <a:t>D</a:t>
            </a:r>
            <a:r>
              <a:rPr sz="6000" spc="-10" dirty="0" smtClean="0"/>
              <a:t>i</a:t>
            </a:r>
            <a:r>
              <a:rPr sz="6000" dirty="0" smtClean="0"/>
              <a:t>rec</a:t>
            </a:r>
            <a:r>
              <a:rPr sz="6000" spc="-5" dirty="0" smtClean="0"/>
              <a:t>t</a:t>
            </a:r>
            <a:r>
              <a:rPr sz="6000" spc="-10" dirty="0" smtClean="0"/>
              <a:t>o</a:t>
            </a:r>
            <a:r>
              <a:rPr sz="6000" dirty="0" smtClean="0"/>
              <a:t>ry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5148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2044700"/>
          </a:xfrm>
          <a:custGeom>
            <a:avLst/>
            <a:gdLst/>
            <a:ahLst/>
            <a:cxnLst/>
            <a:rect l="l" t="t" r="r" b="b"/>
            <a:pathLst>
              <a:path w="14630400" h="2044700">
                <a:moveTo>
                  <a:pt x="0" y="0"/>
                </a:moveTo>
                <a:lnTo>
                  <a:pt x="14630400" y="0"/>
                </a:lnTo>
                <a:lnTo>
                  <a:pt x="14630400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38200" y="2387600"/>
            <a:ext cx="14630400" cy="2788584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'chefspec'</a:t>
            </a:r>
            <a:endParaRPr sz="36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 dirty="0" smtClean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sz="3600" dirty="0" smtClean="0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sz="3600" dirty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sz="3600" dirty="0" smtClean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sz="3600" dirty="0" smtClean="0">
                <a:solidFill>
                  <a:srgbClr val="9C1200"/>
                </a:solidFill>
                <a:latin typeface="Courier"/>
                <a:cs typeface="Courier"/>
              </a:rPr>
              <a:t>Coverage</a:t>
            </a:r>
            <a:r>
              <a:rPr sz="3600" dirty="0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3600" spc="-5" dirty="0" smtClean="0">
                <a:latin typeface="Courier"/>
                <a:cs typeface="Courier"/>
              </a:rPr>
              <a:t>start</a:t>
            </a:r>
            <a:r>
              <a:rPr sz="3600" dirty="0" smtClean="0">
                <a:latin typeface="Courier"/>
                <a:cs typeface="Courier"/>
              </a:rPr>
              <a:t>!</a:t>
            </a:r>
            <a:endParaRPr lang="en-US" sz="3600" dirty="0" smtClean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endParaRPr lang="en-US" sz="36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lang="en-US" sz="3600" dirty="0">
                <a:latin typeface="Courier"/>
                <a:cs typeface="Courier"/>
              </a:rPr>
              <a:t># This file was generated by the `</a:t>
            </a:r>
            <a:r>
              <a:rPr lang="en-US" sz="3600" dirty="0" err="1">
                <a:latin typeface="Courier"/>
                <a:cs typeface="Courier"/>
              </a:rPr>
              <a:t>rspec</a:t>
            </a:r>
            <a:r>
              <a:rPr lang="en-US" sz="3600" dirty="0">
                <a:latin typeface="Courier"/>
                <a:cs typeface="Courier"/>
              </a:rPr>
              <a:t> --</a:t>
            </a:r>
            <a:r>
              <a:rPr lang="en-US" sz="3600" dirty="0" err="1">
                <a:latin typeface="Courier"/>
                <a:cs typeface="Courier"/>
              </a:rPr>
              <a:t>init</a:t>
            </a:r>
            <a:r>
              <a:rPr lang="en-US" sz="3600" dirty="0" smtClean="0">
                <a:latin typeface="Courier"/>
                <a:cs typeface="Courier"/>
              </a:rPr>
              <a:t>`</a:t>
            </a:r>
            <a:endParaRPr sz="3600" dirty="0">
              <a:latin typeface="Courier"/>
              <a:cs typeface="Courier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83704" y="1734488"/>
            <a:ext cx="13906834" cy="488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cookbooks/motd/spec/spec_helper.rb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812800" y="5254553"/>
            <a:ext cx="13671550" cy="33560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</a:t>
            </a:r>
            <a:r>
              <a:rPr sz="3200" b="1" dirty="0" smtClean="0">
                <a:latin typeface="Courier New"/>
                <a:cs typeface="Courier New"/>
              </a:rPr>
              <a:t>!</a:t>
            </a:r>
            <a:endParaRPr sz="445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By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conven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st </a:t>
            </a:r>
            <a:r>
              <a:rPr sz="4200" dirty="0">
                <a:latin typeface="Arial"/>
                <a:cs typeface="Arial"/>
              </a:rPr>
              <a:t>sui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have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“helper”</a:t>
            </a:r>
          </a:p>
          <a:p>
            <a:pPr marL="346075" indent="-333375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80" dirty="0">
                <a:latin typeface="Arial"/>
                <a:cs typeface="Arial"/>
              </a:rPr>
              <a:t>A</a:t>
            </a:r>
            <a:r>
              <a:rPr sz="4200" dirty="0">
                <a:latin typeface="Arial"/>
                <a:cs typeface="Arial"/>
              </a:rPr>
              <a:t>void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re</a:t>
            </a:r>
            <a:r>
              <a:rPr sz="4200" spc="-5" dirty="0">
                <a:latin typeface="Arial"/>
                <a:cs typeface="Arial"/>
              </a:rPr>
              <a:t>s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requir</a:t>
            </a:r>
            <a:r>
              <a:rPr sz="4200" dirty="0">
                <a:latin typeface="Courier New"/>
                <a:cs typeface="Courier New"/>
              </a:rPr>
              <a:t>e </a:t>
            </a:r>
            <a:r>
              <a:rPr lang="en-US" sz="4200" dirty="0" smtClean="0">
                <a:latin typeface="Courier New"/>
                <a:cs typeface="Courier New"/>
              </a:rPr>
              <a:t>'</a:t>
            </a:r>
            <a:r>
              <a:rPr sz="4200" dirty="0" smtClean="0">
                <a:latin typeface="Courier New"/>
                <a:cs typeface="Courier New"/>
              </a:rPr>
              <a:t>chefspec</a:t>
            </a:r>
            <a:r>
              <a:rPr lang="en-US" sz="4200" dirty="0">
                <a:latin typeface="Courier New"/>
                <a:cs typeface="Courier New"/>
              </a:rPr>
              <a:t>'</a:t>
            </a:r>
            <a:r>
              <a:rPr sz="4200" spc="-1355" dirty="0" smtClean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over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over</a:t>
            </a:r>
          </a:p>
          <a:p>
            <a:pPr marL="346075" marR="5080" indent="-333375">
              <a:lnSpc>
                <a:spcPts val="4800"/>
              </a:lnSpc>
              <a:spcBef>
                <a:spcPts val="146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Can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con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igure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RSpec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here</a:t>
            </a:r>
            <a:r>
              <a:rPr sz="4200" spc="-5" dirty="0">
                <a:latin typeface="Arial"/>
                <a:cs typeface="Arial"/>
              </a:rPr>
              <a:t> (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orma</a:t>
            </a:r>
            <a:r>
              <a:rPr sz="4200" spc="-10" dirty="0">
                <a:latin typeface="Arial"/>
                <a:cs typeface="Arial"/>
              </a:rPr>
              <a:t>tt</a:t>
            </a:r>
            <a:r>
              <a:rPr sz="4200" dirty="0">
                <a:latin typeface="Arial"/>
                <a:cs typeface="Arial"/>
              </a:rPr>
              <a:t>ing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en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orced</a:t>
            </a:r>
            <a:r>
              <a:rPr sz="4200" spc="-5" dirty="0">
                <a:latin typeface="Arial"/>
                <a:cs typeface="Arial"/>
              </a:rPr>
              <a:t> s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yle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.</a:t>
            </a:r>
            <a:r>
              <a:rPr sz="4200" dirty="0">
                <a:latin typeface="Arial"/>
                <a:cs typeface="Arial"/>
              </a:rPr>
              <a:t>)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S</a:t>
            </a:r>
            <a:r>
              <a:rPr spc="-10" dirty="0" smtClean="0"/>
              <a:t>p</a:t>
            </a:r>
            <a:r>
              <a:rPr dirty="0" smtClean="0"/>
              <a:t>ec</a:t>
            </a:r>
            <a:r>
              <a:rPr spc="-5" dirty="0" smtClean="0"/>
              <a:t> </a:t>
            </a:r>
            <a:r>
              <a:rPr lang="en-US" spc="-10" dirty="0"/>
              <a:t>H</a:t>
            </a:r>
            <a:r>
              <a:rPr dirty="0" smtClean="0"/>
              <a:t>e</a:t>
            </a:r>
            <a:r>
              <a:rPr spc="-10" dirty="0" smtClean="0"/>
              <a:t>lp</a:t>
            </a:r>
            <a:r>
              <a:rPr dirty="0" smtClean="0"/>
              <a:t>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42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2921000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228600" marR="8942705">
              <a:lnSpc>
                <a:spcPct val="203700"/>
              </a:lnSpc>
              <a:spcBef>
                <a:spcPts val="715"/>
              </a:spcBef>
            </a:pPr>
            <a:r>
              <a:rPr lang="en-US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dirty="0" err="1" smtClean="0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</a:p>
          <a:p>
            <a:pPr marL="228600" marR="8942705">
              <a:lnSpc>
                <a:spcPct val="203700"/>
              </a:lnSpc>
              <a:spcBef>
                <a:spcPts val="715"/>
              </a:spcBef>
            </a:pPr>
            <a:r>
              <a:rPr lang="en-US" spc="-5" dirty="0" smtClean="0">
                <a:latin typeface="Courier"/>
                <a:cs typeface="Courier"/>
              </a:rPr>
              <a:t>describ</a:t>
            </a:r>
            <a:r>
              <a:rPr lang="en-US" dirty="0" smtClean="0">
                <a:latin typeface="Courier"/>
                <a:cs typeface="Courier"/>
              </a:rPr>
              <a:t>e </a:t>
            </a:r>
            <a:r>
              <a:rPr lang="en-US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dirty="0" err="1">
                <a:solidFill>
                  <a:srgbClr val="C8352B"/>
                </a:solidFill>
                <a:latin typeface="Courier"/>
                <a:cs typeface="Courier"/>
              </a:rPr>
              <a:t>motd</a:t>
            </a:r>
            <a:r>
              <a:rPr lang="en-US" dirty="0">
                <a:solidFill>
                  <a:srgbClr val="C8352B"/>
                </a:solidFill>
                <a:latin typeface="Courier"/>
                <a:cs typeface="Courier"/>
              </a:rPr>
              <a:t>::default' </a:t>
            </a:r>
            <a:r>
              <a:rPr lang="en-US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dirty="0" smtClean="0">
              <a:latin typeface="Courier"/>
              <a:cs typeface="Courier"/>
            </a:endParaRPr>
          </a:p>
          <a:p>
            <a:pPr marL="502920">
              <a:lnSpc>
                <a:spcPct val="100000"/>
              </a:lnSpc>
              <a:spcBef>
                <a:spcPts val="40"/>
              </a:spcBef>
            </a:pPr>
            <a:r>
              <a:rPr lang="en-US" dirty="0" smtClean="0">
                <a:latin typeface="Courier"/>
                <a:cs typeface="Courier"/>
              </a:rPr>
              <a:t>let(</a:t>
            </a:r>
            <a:r>
              <a:rPr lang="en-US" dirty="0" smtClean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en-US" dirty="0" err="1" smtClean="0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dirty="0" smtClean="0">
                <a:latin typeface="Courier"/>
                <a:cs typeface="Courier"/>
              </a:rPr>
              <a:t>) { </a:t>
            </a:r>
            <a:r>
              <a:rPr lang="en-US" dirty="0" err="1" smtClean="0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dirty="0" smtClean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dirty="0" err="1" smtClean="0">
                <a:solidFill>
                  <a:srgbClr val="9C1200"/>
                </a:solidFill>
                <a:latin typeface="Courier"/>
                <a:cs typeface="Courier"/>
              </a:rPr>
              <a:t>SoloRunner</a:t>
            </a:r>
            <a:r>
              <a:rPr lang="en-US" dirty="0" err="1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pc="-5" dirty="0" err="1" smtClean="0">
                <a:latin typeface="Courier"/>
                <a:cs typeface="Courier"/>
              </a:rPr>
              <a:t>converge</a:t>
            </a:r>
            <a:r>
              <a:rPr lang="en-US" spc="-5" dirty="0" smtClean="0">
                <a:latin typeface="Courier"/>
                <a:cs typeface="Courier"/>
              </a:rPr>
              <a:t>(</a:t>
            </a:r>
            <a:r>
              <a:rPr lang="en-US" spc="-5" dirty="0" err="1" smtClean="0">
                <a:latin typeface="Courier"/>
                <a:cs typeface="Courier"/>
              </a:rPr>
              <a:t>described_recipe</a:t>
            </a:r>
            <a:r>
              <a:rPr lang="en-US" dirty="0" smtClean="0">
                <a:latin typeface="Courier"/>
                <a:cs typeface="Courier"/>
              </a:rPr>
              <a:t>) }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it </a:t>
            </a:r>
            <a:r>
              <a:rPr lang="en-US" dirty="0">
                <a:solidFill>
                  <a:srgbClr val="C9352B"/>
                </a:solidFill>
                <a:latin typeface="Courier"/>
                <a:cs typeface="Courier"/>
              </a:rPr>
              <a:t>'does something' </a:t>
            </a:r>
            <a:r>
              <a:rPr lang="en-US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skip </a:t>
            </a:r>
            <a:r>
              <a:rPr lang="en-US" dirty="0">
                <a:solidFill>
                  <a:srgbClr val="C9352B"/>
                </a:solidFill>
                <a:latin typeface="Courier"/>
                <a:cs typeface="Courier"/>
              </a:rPr>
              <a:t>'need to write this test'</a:t>
            </a:r>
          </a:p>
          <a:p>
            <a:r>
              <a:rPr lang="en-US" b="1" dirty="0">
                <a:solidFill>
                  <a:srgbClr val="008F00"/>
                </a:solidFill>
                <a:latin typeface="Courier"/>
                <a:cs typeface="Courier"/>
              </a:rPr>
              <a:t>   </a:t>
            </a:r>
            <a:r>
              <a:rPr lang="en-US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dirty="0">
              <a:latin typeface="Courier"/>
              <a:cs typeface="Courier"/>
            </a:endParaRPr>
          </a:p>
          <a:p>
            <a:endParaRPr dirty="0">
              <a:latin typeface="Courier"/>
              <a:cs typeface="Courier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2921000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body" idx="1"/>
          </p:nvPr>
        </p:nvSpPr>
        <p:spPr>
          <a:xfrm>
            <a:off x="812800" y="1676400"/>
            <a:ext cx="14630400" cy="633507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583565">
              <a:lnSpc>
                <a:spcPct val="100000"/>
              </a:lnSpc>
            </a:pPr>
            <a:r>
              <a:rPr b="1" spc="-5" dirty="0">
                <a:latin typeface="Courier"/>
                <a:cs typeface="Courier"/>
              </a:rPr>
              <a:t>OPE</a:t>
            </a:r>
            <a:r>
              <a:rPr b="1" dirty="0">
                <a:latin typeface="Courier"/>
                <a:cs typeface="Courier"/>
              </a:rPr>
              <a:t>N </a:t>
            </a:r>
            <a:r>
              <a:rPr b="1" spc="-5" dirty="0">
                <a:latin typeface="Courier"/>
                <a:cs typeface="Courier"/>
              </a:rPr>
              <a:t>I</a:t>
            </a:r>
            <a:r>
              <a:rPr b="1" dirty="0">
                <a:latin typeface="Courier"/>
                <a:cs typeface="Courier"/>
              </a:rPr>
              <a:t>N EDITOR:</a:t>
            </a:r>
            <a:r>
              <a:rPr b="1" spc="-1070" dirty="0">
                <a:latin typeface="Courier"/>
                <a:cs typeface="Courier"/>
              </a:rPr>
              <a:t> </a:t>
            </a:r>
            <a:r>
              <a:rPr dirty="0" smtClean="0">
                <a:latin typeface="Courier"/>
                <a:cs typeface="Courier"/>
              </a:rPr>
              <a:t>cookbooks/motd/spec/unit/default_spec.rb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S</a:t>
            </a:r>
            <a:r>
              <a:rPr dirty="0" smtClean="0"/>
              <a:t>ke</a:t>
            </a:r>
            <a:r>
              <a:rPr spc="-10" dirty="0" smtClean="0"/>
              <a:t>l</a:t>
            </a:r>
            <a:r>
              <a:rPr dirty="0" smtClean="0"/>
              <a:t>e</a:t>
            </a:r>
            <a:r>
              <a:rPr spc="-5" dirty="0" smtClean="0"/>
              <a:t>t</a:t>
            </a:r>
            <a:r>
              <a:rPr spc="-10" dirty="0" smtClean="0"/>
              <a:t>o</a:t>
            </a:r>
            <a:r>
              <a:rPr spc="-5" dirty="0" smtClean="0"/>
              <a:t>n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800100" y="5530140"/>
            <a:ext cx="14500860" cy="346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 marR="119380" indent="-335280">
              <a:lnSpc>
                <a:spcPct val="101899"/>
              </a:lnSpc>
              <a:buClr>
                <a:srgbClr val="F38C24"/>
              </a:buClr>
              <a:buChar char="•"/>
              <a:tabLst>
                <a:tab pos="347980" algn="l"/>
              </a:tabLst>
            </a:pPr>
            <a:r>
              <a:rPr sz="4000" spc="-459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e</a:t>
            </a:r>
            <a:r>
              <a:rPr sz="4000" spc="5" dirty="0">
                <a:latin typeface="Arial"/>
                <a:cs typeface="Arial"/>
              </a:rPr>
              <a:t>st 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5" dirty="0">
                <a:latin typeface="Arial"/>
                <a:cs typeface="Arial"/>
              </a:rPr>
              <a:t>il</a:t>
            </a:r>
            <a:r>
              <a:rPr sz="4000" spc="10" dirty="0">
                <a:latin typeface="Arial"/>
                <a:cs typeface="Arial"/>
              </a:rPr>
              <a:t>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shou</a:t>
            </a:r>
            <a:r>
              <a:rPr sz="4000" spc="5" dirty="0">
                <a:latin typeface="Arial"/>
                <a:cs typeface="Arial"/>
              </a:rPr>
              <a:t>l</a:t>
            </a:r>
            <a:r>
              <a:rPr sz="4000" spc="10" dirty="0">
                <a:latin typeface="Arial"/>
                <a:cs typeface="Arial"/>
              </a:rPr>
              <a:t>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ma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ch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recipe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(</a:t>
            </a:r>
            <a:r>
              <a:rPr sz="4000" spc="10" dirty="0" smtClean="0">
                <a:latin typeface="Courier New"/>
                <a:cs typeface="Courier New"/>
              </a:rPr>
              <a:t>default</a:t>
            </a:r>
            <a:r>
              <a:rPr sz="4000" spc="5" dirty="0" smtClean="0">
                <a:latin typeface="Arial"/>
                <a:cs typeface="Arial"/>
              </a:rPr>
              <a:t>)</a:t>
            </a:r>
            <a:r>
              <a:rPr sz="4000" spc="5" dirty="0">
                <a:latin typeface="Arial"/>
                <a:cs typeface="Arial"/>
              </a:rPr>
              <a:t>, </a:t>
            </a:r>
            <a:r>
              <a:rPr sz="4000" spc="10" dirty="0">
                <a:latin typeface="Arial"/>
                <a:cs typeface="Arial"/>
              </a:rPr>
              <a:t>and</a:t>
            </a:r>
            <a:r>
              <a:rPr sz="4000" spc="5" dirty="0">
                <a:latin typeface="Arial"/>
                <a:cs typeface="Arial"/>
              </a:rPr>
              <a:t> en</a:t>
            </a:r>
            <a:r>
              <a:rPr sz="4000" spc="10" dirty="0">
                <a:latin typeface="Arial"/>
                <a:cs typeface="Arial"/>
              </a:rPr>
              <a:t>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i</a:t>
            </a:r>
            <a:r>
              <a:rPr sz="4000" spc="10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spc="10" dirty="0">
                <a:latin typeface="Courier New"/>
                <a:cs typeface="Courier New"/>
              </a:rPr>
              <a:t>_spec.rb</a:t>
            </a:r>
            <a:endParaRPr sz="4000" dirty="0">
              <a:latin typeface="Courier New"/>
              <a:cs typeface="Courier New"/>
            </a:endParaRPr>
          </a:p>
          <a:p>
            <a:pPr marL="347980" indent="-335280">
              <a:lnSpc>
                <a:spcPct val="100000"/>
              </a:lnSpc>
              <a:spcBef>
                <a:spcPts val="1155"/>
              </a:spcBef>
              <a:buClr>
                <a:srgbClr val="F38C24"/>
              </a:buClr>
              <a:buFont typeface="Arial"/>
              <a:buChar char="•"/>
              <a:tabLst>
                <a:tab pos="347980" algn="l"/>
              </a:tabLst>
            </a:pPr>
            <a:r>
              <a:rPr sz="4000" spc="10" dirty="0">
                <a:latin typeface="Courier New"/>
                <a:cs typeface="Courier New"/>
              </a:rPr>
              <a:t>describe</a:t>
            </a:r>
            <a:r>
              <a:rPr sz="4000" spc="-1350" dirty="0">
                <a:latin typeface="Courier New"/>
                <a:cs typeface="Courier New"/>
              </a:rPr>
              <a:t> </a:t>
            </a:r>
            <a:r>
              <a:rPr sz="4000" spc="5" dirty="0">
                <a:latin typeface="Arial"/>
                <a:cs typeface="Arial"/>
              </a:rPr>
              <a:t>i</a:t>
            </a:r>
            <a:r>
              <a:rPr sz="4000" spc="10" dirty="0">
                <a:latin typeface="Arial"/>
                <a:cs typeface="Arial"/>
              </a:rPr>
              <a:t>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l</a:t>
            </a:r>
            <a:r>
              <a:rPr sz="4000" spc="15" dirty="0">
                <a:latin typeface="Arial"/>
                <a:cs typeface="Arial"/>
              </a:rPr>
              <a:t>wa</a:t>
            </a:r>
            <a:r>
              <a:rPr sz="4000" spc="10" dirty="0">
                <a:latin typeface="Arial"/>
                <a:cs typeface="Arial"/>
              </a:rPr>
              <a:t>ys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he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cookbook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and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recipe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endParaRPr sz="4000" dirty="0">
              <a:latin typeface="Arial"/>
              <a:cs typeface="Arial"/>
            </a:endParaRPr>
          </a:p>
          <a:p>
            <a:pPr marL="347980" marR="5080" indent="-335280">
              <a:lnSpc>
                <a:spcPts val="4940"/>
              </a:lnSpc>
              <a:spcBef>
                <a:spcPts val="1400"/>
              </a:spcBef>
              <a:buClr>
                <a:srgbClr val="F38C24"/>
              </a:buClr>
              <a:buFont typeface="Arial"/>
              <a:buChar char="•"/>
              <a:tabLst>
                <a:tab pos="347980" algn="l"/>
              </a:tabLst>
            </a:pPr>
            <a:r>
              <a:rPr sz="4000" spc="10" dirty="0">
                <a:latin typeface="Courier New"/>
                <a:cs typeface="Courier New"/>
              </a:rPr>
              <a:t>skip</a:t>
            </a:r>
            <a:r>
              <a:rPr sz="4000" spc="-1350" dirty="0">
                <a:latin typeface="Courier New"/>
                <a:cs typeface="Courier New"/>
              </a:rPr>
              <a:t> </a:t>
            </a:r>
            <a:r>
              <a:rPr sz="4000" spc="5" dirty="0">
                <a:latin typeface="Arial"/>
                <a:cs typeface="Arial"/>
              </a:rPr>
              <a:t>- </a:t>
            </a:r>
            <a:r>
              <a:rPr sz="4000" spc="10" dirty="0">
                <a:latin typeface="Arial"/>
                <a:cs typeface="Arial"/>
              </a:rPr>
              <a:t>specia</a:t>
            </a:r>
            <a:r>
              <a:rPr sz="4000" spc="5" dirty="0">
                <a:latin typeface="Arial"/>
                <a:cs typeface="Arial"/>
              </a:rPr>
              <a:t>l </a:t>
            </a:r>
            <a:r>
              <a:rPr sz="4000" spc="10" dirty="0">
                <a:latin typeface="Arial"/>
                <a:cs typeface="Arial"/>
              </a:rPr>
              <a:t>syn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ax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e</a:t>
            </a:r>
            <a:r>
              <a:rPr sz="4000" spc="5" dirty="0">
                <a:latin typeface="Arial"/>
                <a:cs typeface="Arial"/>
              </a:rPr>
              <a:t>ll </a:t>
            </a:r>
            <a:r>
              <a:rPr sz="4000" spc="15" dirty="0">
                <a:latin typeface="Arial"/>
                <a:cs typeface="Arial"/>
              </a:rPr>
              <a:t>RSp</a:t>
            </a:r>
            <a:r>
              <a:rPr sz="4000" spc="10" dirty="0">
                <a:latin typeface="Arial"/>
                <a:cs typeface="Arial"/>
              </a:rPr>
              <a:t>ec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ha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spc="10" dirty="0">
                <a:latin typeface="Arial"/>
                <a:cs typeface="Arial"/>
              </a:rPr>
              <a:t>you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kn</a:t>
            </a:r>
            <a:r>
              <a:rPr sz="4000" spc="15" dirty="0">
                <a:latin typeface="Arial"/>
                <a:cs typeface="Arial"/>
              </a:rPr>
              <a:t>ow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you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need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do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some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wo</a:t>
            </a:r>
            <a:r>
              <a:rPr sz="4000" spc="10" dirty="0">
                <a:latin typeface="Arial"/>
                <a:cs typeface="Arial"/>
              </a:rPr>
              <a:t>rk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ye</a:t>
            </a:r>
            <a:r>
              <a:rPr sz="4000" spc="5" dirty="0">
                <a:latin typeface="Arial"/>
                <a:cs typeface="Arial"/>
              </a:rPr>
              <a:t>t</a:t>
            </a:r>
            <a:endParaRPr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699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297965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R</a:t>
            </a:r>
            <a:r>
              <a:rPr sz="6050" spc="-10" dirty="0"/>
              <a:t>u</a:t>
            </a:r>
            <a:r>
              <a:rPr sz="6050" spc="-5" dirty="0"/>
              <a:t>n </a:t>
            </a:r>
            <a:r>
              <a:rPr sz="6050" dirty="0" err="1"/>
              <a:t>rs</a:t>
            </a:r>
            <a:r>
              <a:rPr sz="6050" spc="-10" dirty="0" err="1"/>
              <a:t>p</a:t>
            </a:r>
            <a:r>
              <a:rPr sz="6050" spc="-5" dirty="0" err="1"/>
              <a:t>ec</a:t>
            </a:r>
            <a:r>
              <a:rPr sz="6050" spc="-5" dirty="0"/>
              <a:t> </a:t>
            </a:r>
            <a:r>
              <a:rPr lang="en-US" sz="6050" spc="-5" dirty="0" smtClean="0"/>
              <a:t>F</a:t>
            </a:r>
            <a:r>
              <a:rPr sz="6050" spc="-5" dirty="0" smtClean="0"/>
              <a:t>r</a:t>
            </a:r>
            <a:r>
              <a:rPr sz="6050" spc="-10" dirty="0" smtClean="0"/>
              <a:t>o</a:t>
            </a:r>
            <a:r>
              <a:rPr sz="6050" spc="-5" dirty="0" smtClean="0"/>
              <a:t>m </a:t>
            </a:r>
            <a:r>
              <a:rPr sz="6050" spc="-5" dirty="0"/>
              <a:t>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lang="en-US" sz="6050" spc="-5" dirty="0" smtClean="0"/>
              <a:t>C</a:t>
            </a:r>
            <a:r>
              <a:rPr sz="6050" spc="-10" dirty="0" smtClean="0"/>
              <a:t>oo</a:t>
            </a:r>
            <a:r>
              <a:rPr sz="6050" spc="-5" dirty="0" smtClean="0"/>
              <a:t>k</a:t>
            </a:r>
            <a:r>
              <a:rPr sz="6050" spc="-10" dirty="0" smtClean="0"/>
              <a:t>boo</a:t>
            </a:r>
            <a:r>
              <a:rPr sz="6050" spc="-5" dirty="0" smtClean="0"/>
              <a:t>k</a:t>
            </a:r>
            <a:endParaRPr sz="6050" dirty="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232953" y="3875023"/>
            <a:ext cx="13524447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*</a:t>
            </a:r>
            <a:endParaRPr lang="en-US" sz="2800" dirty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Pending:</a:t>
            </a: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Courier"/>
              </a:rPr>
              <a:t>motd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::default does something</a:t>
            </a: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   #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need to write this test</a:t>
            </a: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   #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./cookbooks/</a:t>
            </a:r>
            <a:r>
              <a:rPr lang="en-US" sz="2800" dirty="0" err="1">
                <a:solidFill>
                  <a:srgbClr val="FFFFFF"/>
                </a:solidFill>
                <a:latin typeface="Courier"/>
              </a:rPr>
              <a:t>motd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/spec/unit/default_spec.rb:7</a:t>
            </a:r>
          </a:p>
          <a:p>
            <a:endParaRPr lang="en-US" sz="2800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Finished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in 0.00033 seconds</a:t>
            </a: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1 example, 0 failures, 1 pending</a:t>
            </a:r>
          </a:p>
          <a:p>
            <a:endParaRPr lang="en-US" sz="2800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No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Chef resources found, skipping coverage calculation...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16100"/>
            <a:ext cx="1402938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cookbooks/motd/spec/unit/default_spec.rb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6223000" y="8153400"/>
            <a:ext cx="34799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38200" y="2387600"/>
            <a:ext cx="14630400" cy="51943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 marR="7821930">
              <a:lnSpc>
                <a:spcPct val="201399"/>
              </a:lnSpc>
            </a:pPr>
            <a:r>
              <a:rPr sz="2400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'spec_helper' </a:t>
            </a:r>
            <a:endParaRPr lang="en-US" sz="2400" dirty="0" smtClean="0">
              <a:solidFill>
                <a:srgbClr val="C8352B"/>
              </a:solidFill>
              <a:latin typeface="Courier"/>
              <a:cs typeface="Courier"/>
            </a:endParaRPr>
          </a:p>
          <a:p>
            <a:pPr marL="190500" marR="7821930">
              <a:lnSpc>
                <a:spcPct val="201399"/>
              </a:lnSpc>
            </a:pPr>
            <a:r>
              <a:rPr sz="2400" spc="-5" dirty="0" smtClean="0">
                <a:latin typeface="Courier"/>
                <a:cs typeface="Courier"/>
              </a:rPr>
              <a:t>describ</a:t>
            </a:r>
            <a:r>
              <a:rPr sz="2400" dirty="0" smtClean="0">
                <a:latin typeface="Courier"/>
                <a:cs typeface="Courier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'motd::default' </a:t>
            </a:r>
            <a:r>
              <a:rPr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sz="2400" dirty="0">
              <a:latin typeface="Courier"/>
              <a:cs typeface="Courier"/>
            </a:endParaRP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"/>
                <a:cs typeface="Courier"/>
              </a:rPr>
              <a:t>let(</a:t>
            </a:r>
            <a:r>
              <a:rPr sz="2400" dirty="0">
                <a:solidFill>
                  <a:srgbClr val="22288F"/>
                </a:solidFill>
                <a:latin typeface="Courier"/>
                <a:cs typeface="Courier"/>
              </a:rPr>
              <a:t>:chef_run</a:t>
            </a:r>
            <a:r>
              <a:rPr sz="2400" dirty="0">
                <a:latin typeface="Courier"/>
                <a:cs typeface="Courier"/>
              </a:rPr>
              <a:t>) { </a:t>
            </a:r>
            <a:r>
              <a:rPr sz="2400" dirty="0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sz="2400" dirty="0" smtClean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lang="en-US" sz="2400" dirty="0" smtClean="0">
                <a:solidFill>
                  <a:srgbClr val="9C1200"/>
                </a:solidFill>
                <a:latin typeface="Courier"/>
                <a:cs typeface="Courier"/>
              </a:rPr>
              <a:t>SoloR</a:t>
            </a:r>
            <a:r>
              <a:rPr sz="2400" dirty="0" smtClean="0">
                <a:solidFill>
                  <a:srgbClr val="9C1200"/>
                </a:solidFill>
                <a:latin typeface="Courier"/>
                <a:cs typeface="Courier"/>
              </a:rPr>
              <a:t>unner</a:t>
            </a:r>
            <a:r>
              <a:rPr sz="2400" dirty="0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sz="2400" spc="-5" dirty="0" smtClean="0">
                <a:latin typeface="Courier"/>
                <a:cs typeface="Courier"/>
              </a:rPr>
              <a:t>converge(</a:t>
            </a:r>
            <a:r>
              <a:rPr sz="2400" spc="-5" dirty="0">
                <a:latin typeface="Courier"/>
                <a:cs typeface="Courier"/>
              </a:rPr>
              <a:t>described_recipe</a:t>
            </a:r>
            <a:r>
              <a:rPr sz="2400" dirty="0">
                <a:latin typeface="Courier"/>
                <a:cs typeface="Courier"/>
              </a:rPr>
              <a:t>)</a:t>
            </a:r>
            <a:r>
              <a:rPr sz="2400" spc="5" dirty="0">
                <a:latin typeface="Courier"/>
                <a:cs typeface="Courier"/>
              </a:rPr>
              <a:t> </a:t>
            </a:r>
            <a:r>
              <a:rPr sz="2400" dirty="0">
                <a:latin typeface="Courier"/>
                <a:cs typeface="Courier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Courier"/>
              <a:cs typeface="Courier"/>
            </a:endParaRPr>
          </a:p>
          <a:p>
            <a:pPr marL="556260">
              <a:lnSpc>
                <a:spcPct val="100000"/>
              </a:lnSpc>
              <a:tabLst>
                <a:tab pos="6226175" algn="l"/>
              </a:tabLst>
            </a:pPr>
            <a:r>
              <a:rPr sz="2400" spc="-5" dirty="0">
                <a:latin typeface="Courier"/>
                <a:cs typeface="Courier"/>
              </a:rPr>
              <a:t>i</a:t>
            </a:r>
            <a:r>
              <a:rPr sz="2400" dirty="0">
                <a:latin typeface="Courier"/>
                <a:cs typeface="Courier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'create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s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a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n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mot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d correctly'	</a:t>
            </a:r>
            <a:r>
              <a:rPr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sz="2400" dirty="0">
              <a:latin typeface="Courier"/>
              <a:cs typeface="Courier"/>
            </a:endParaRP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"/>
                <a:cs typeface="Courier"/>
              </a:rPr>
              <a:t>expect(chef_run</a:t>
            </a:r>
            <a:r>
              <a:rPr sz="2400" spc="-5" dirty="0">
                <a:latin typeface="Courier"/>
                <a:cs typeface="Courier"/>
              </a:rPr>
              <a:t>)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sz="2400" spc="-5" dirty="0">
                <a:latin typeface="Courier"/>
                <a:cs typeface="Courier"/>
              </a:rPr>
              <a:t>t</a:t>
            </a:r>
            <a:r>
              <a:rPr sz="2400" dirty="0">
                <a:latin typeface="Courier"/>
                <a:cs typeface="Courier"/>
              </a:rPr>
              <a:t>o create_template(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'/etc/motd'</a:t>
            </a:r>
            <a:r>
              <a:rPr sz="2400" dirty="0">
                <a:latin typeface="Courier"/>
                <a:cs typeface="Courier"/>
              </a:rPr>
              <a:t>)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sz="2400" dirty="0">
                <a:latin typeface="Courier"/>
                <a:cs typeface="Courier"/>
              </a:rPr>
              <a:t>with(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22288F"/>
                </a:solidFill>
                <a:latin typeface="Courier"/>
                <a:cs typeface="Courier"/>
              </a:rPr>
              <a:t>:user 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'root'</a:t>
            </a:r>
            <a:r>
              <a:rPr sz="2400" dirty="0">
                <a:latin typeface="Courier"/>
                <a:cs typeface="Courier"/>
              </a:rPr>
              <a:t>,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22288F"/>
                </a:solidFill>
                <a:latin typeface="Courier"/>
                <a:cs typeface="Courier"/>
              </a:rPr>
              <a:t>:group 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'root'</a:t>
            </a:r>
            <a:r>
              <a:rPr sz="2400" dirty="0">
                <a:latin typeface="Courier"/>
                <a:cs typeface="Courier"/>
              </a:rPr>
              <a:t>,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22288F"/>
                </a:solidFill>
                <a:latin typeface="Courier"/>
                <a:cs typeface="Courier"/>
              </a:rPr>
              <a:t>:mode 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'0644'</a:t>
            </a:r>
            <a:endParaRPr sz="2400" dirty="0">
              <a:latin typeface="Courier"/>
              <a:cs typeface="Courier"/>
            </a:endParaRP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"/>
                <a:cs typeface="Courier"/>
              </a:rPr>
              <a:t>)</a:t>
            </a:r>
          </a:p>
          <a:p>
            <a:pPr marL="190500" marR="13491844" indent="365760">
              <a:lnSpc>
                <a:spcPct val="100699"/>
              </a:lnSpc>
            </a:pPr>
            <a:r>
              <a:rPr sz="2400" b="1" dirty="0">
                <a:solidFill>
                  <a:srgbClr val="008F00"/>
                </a:solidFill>
                <a:latin typeface="Courier"/>
                <a:cs typeface="Courier"/>
              </a:rPr>
              <a:t>end end</a:t>
            </a:r>
            <a:endParaRPr sz="2400" dirty="0">
              <a:latin typeface="Courier"/>
              <a:cs typeface="Courier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ea</a:t>
            </a:r>
            <a:r>
              <a:rPr spc="-5" dirty="0" smtClean="0"/>
              <a:t>l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32839" y="3796791"/>
            <a:ext cx="13696950" cy="4559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Failures: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351155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motd::defaul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mot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correctly</a:t>
            </a:r>
            <a:endParaRPr sz="2300" dirty="0">
              <a:latin typeface="Courier New"/>
              <a:cs typeface="Courier New"/>
            </a:endParaRPr>
          </a:p>
          <a:p>
            <a:pPr marL="1228725" marR="694690" indent="-351790">
              <a:lnSpc>
                <a:spcPct val="1014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Failure/Error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expect(chef_run).t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create_template('/etc/motd').with(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expecte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"template[/etc/motd]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hav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e parameters: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579880" marR="8420735">
              <a:lnSpc>
                <a:spcPct val="1014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use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"root"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wa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nil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grou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"root"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wa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nil</a:t>
            </a:r>
            <a:endParaRPr sz="2300" dirty="0">
              <a:latin typeface="Courier New"/>
              <a:cs typeface="Courier New"/>
            </a:endParaRPr>
          </a:p>
          <a:p>
            <a:pPr indent="877569"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./spec/unit/default_spec.rb:7:i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`bloc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levels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&lt;to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p (required)&gt;'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Finishe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0.0301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9 seconds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example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1 failure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3683000"/>
          </a:xfrm>
          <a:custGeom>
            <a:avLst/>
            <a:gdLst/>
            <a:ahLst/>
            <a:cxnLst/>
            <a:rect l="l" t="t" r="r" b="b"/>
            <a:pathLst>
              <a:path w="14630400" h="3683000">
                <a:moveTo>
                  <a:pt x="0" y="0"/>
                </a:moveTo>
                <a:lnTo>
                  <a:pt x="14630400" y="0"/>
                </a:lnTo>
                <a:lnTo>
                  <a:pt x="14630400" y="3683000"/>
                </a:lnTo>
                <a:lnTo>
                  <a:pt x="0" y="3683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3683000"/>
          </a:xfrm>
          <a:custGeom>
            <a:avLst/>
            <a:gdLst/>
            <a:ahLst/>
            <a:cxnLst/>
            <a:rect l="l" t="t" r="r" b="b"/>
            <a:pathLst>
              <a:path w="14630400" h="3683000">
                <a:moveTo>
                  <a:pt x="0" y="0"/>
                </a:moveTo>
                <a:lnTo>
                  <a:pt x="14630400" y="0"/>
                </a:lnTo>
                <a:lnTo>
                  <a:pt x="14630400" y="3683000"/>
                </a:lnTo>
                <a:lnTo>
                  <a:pt x="0" y="3683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00100" y="1803400"/>
            <a:ext cx="13118531" cy="4180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265">
              <a:lnSpc>
                <a:spcPct val="100000"/>
              </a:lnSpc>
            </a:pPr>
            <a:r>
              <a:rPr sz="3200" b="1" spc="-5" dirty="0">
                <a:latin typeface="Courier"/>
                <a:cs typeface="Courier"/>
              </a:rPr>
              <a:t>OPE</a:t>
            </a:r>
            <a:r>
              <a:rPr sz="3200" b="1" dirty="0">
                <a:latin typeface="Courier"/>
                <a:cs typeface="Courier"/>
              </a:rPr>
              <a:t>N </a:t>
            </a:r>
            <a:r>
              <a:rPr sz="3200" b="1" spc="-5" dirty="0">
                <a:latin typeface="Courier"/>
                <a:cs typeface="Courier"/>
              </a:rPr>
              <a:t>I</a:t>
            </a:r>
            <a:r>
              <a:rPr sz="3200" b="1" dirty="0">
                <a:latin typeface="Courier"/>
                <a:cs typeface="Courier"/>
              </a:rPr>
              <a:t>N EDITOR:</a:t>
            </a:r>
            <a:r>
              <a:rPr sz="3200" b="1" spc="-1070" dirty="0">
                <a:latin typeface="Courier"/>
                <a:cs typeface="Courier"/>
              </a:rPr>
              <a:t> </a:t>
            </a:r>
            <a:r>
              <a:rPr sz="3200" dirty="0">
                <a:latin typeface="Courier"/>
                <a:cs typeface="Courier"/>
              </a:rPr>
              <a:t>cookbooks/motd/recipes/default.rb</a:t>
            </a: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550" dirty="0">
              <a:latin typeface="Courier"/>
              <a:cs typeface="Courier"/>
            </a:endParaRPr>
          </a:p>
          <a:p>
            <a:pPr marL="789940" marR="5863590" indent="-549275">
              <a:lnSpc>
                <a:spcPts val="4300"/>
              </a:lnSpc>
            </a:pPr>
            <a:r>
              <a:rPr sz="3600" spc="-5" dirty="0">
                <a:latin typeface="Courier"/>
                <a:cs typeface="Courier"/>
              </a:rPr>
              <a:t>templat</a:t>
            </a:r>
            <a:r>
              <a:rPr sz="3600" dirty="0">
                <a:latin typeface="Courier"/>
                <a:cs typeface="Courier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"/etc/motd" </a:t>
            </a:r>
            <a:r>
              <a:rPr sz="36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sz="3600" spc="-5" dirty="0">
                <a:latin typeface="Courier"/>
                <a:cs typeface="Courier"/>
              </a:rPr>
              <a:t>sourc</a:t>
            </a:r>
            <a:r>
              <a:rPr sz="3600" dirty="0">
                <a:latin typeface="Courier"/>
                <a:cs typeface="Courier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"motd.erb</a:t>
            </a:r>
            <a:r>
              <a:rPr sz="3600" dirty="0" smtClean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endParaRPr lang="en-US" sz="3600" dirty="0" smtClean="0">
              <a:solidFill>
                <a:srgbClr val="C8352B"/>
              </a:solidFill>
              <a:latin typeface="Courier"/>
              <a:cs typeface="Courier"/>
            </a:endParaRPr>
          </a:p>
          <a:p>
            <a:pPr marL="789940" marR="5863590" indent="-549275">
              <a:lnSpc>
                <a:spcPts val="4300"/>
              </a:lnSpc>
            </a:pPr>
            <a:r>
              <a:rPr lang="en-US" sz="3600" spc="-5" dirty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3600" spc="-5" dirty="0" smtClean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sz="3600" spc="-5" dirty="0" smtClean="0">
                <a:latin typeface="Courier"/>
                <a:cs typeface="Courier"/>
              </a:rPr>
              <a:t>mod</a:t>
            </a:r>
            <a:r>
              <a:rPr sz="3600" dirty="0" smtClean="0">
                <a:latin typeface="Courier"/>
                <a:cs typeface="Courier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"0644"</a:t>
            </a:r>
            <a:endParaRPr sz="3600" dirty="0">
              <a:latin typeface="Courier"/>
              <a:cs typeface="Courier"/>
            </a:endParaRPr>
          </a:p>
          <a:p>
            <a:pPr marL="789940" marR="8333105">
              <a:lnSpc>
                <a:spcPts val="4300"/>
              </a:lnSpc>
            </a:pPr>
            <a:r>
              <a:rPr sz="3600" spc="-5" dirty="0">
                <a:latin typeface="Courier"/>
                <a:cs typeface="Courier"/>
              </a:rPr>
              <a:t>owne</a:t>
            </a:r>
            <a:r>
              <a:rPr sz="3600" dirty="0">
                <a:latin typeface="Courier"/>
                <a:cs typeface="Courier"/>
              </a:rPr>
              <a:t>r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"root" </a:t>
            </a:r>
            <a:r>
              <a:rPr sz="3600" spc="-5" dirty="0">
                <a:latin typeface="Courier"/>
                <a:cs typeface="Courier"/>
              </a:rPr>
              <a:t>grou</a:t>
            </a:r>
            <a:r>
              <a:rPr sz="3600" dirty="0">
                <a:latin typeface="Courier"/>
                <a:cs typeface="Courier"/>
              </a:rPr>
              <a:t>p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"root"</a:t>
            </a:r>
            <a:endParaRPr sz="3600" dirty="0">
              <a:latin typeface="Courier"/>
              <a:cs typeface="Courier"/>
            </a:endParaRPr>
          </a:p>
          <a:p>
            <a:pPr marL="241300">
              <a:lnSpc>
                <a:spcPts val="4160"/>
              </a:lnSpc>
            </a:pPr>
            <a:r>
              <a:rPr sz="36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3600" dirty="0">
              <a:latin typeface="Courier"/>
              <a:cs typeface="Courier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83201" y="82550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02605" y="82550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Fix</a:t>
            </a:r>
            <a:r>
              <a:rPr spc="-10" dirty="0"/>
              <a:t> </a:t>
            </a:r>
            <a:r>
              <a:rPr lang="en-US" spc="-5" dirty="0"/>
              <a:t>O</a:t>
            </a:r>
            <a:r>
              <a:rPr spc="-5" dirty="0" smtClean="0"/>
              <a:t>riginal</a:t>
            </a:r>
            <a:r>
              <a:rPr spc="-15" dirty="0" smtClean="0"/>
              <a:t> </a:t>
            </a:r>
            <a:r>
              <a:rPr lang="en-US" spc="-5" dirty="0"/>
              <a:t>R</a:t>
            </a:r>
            <a:r>
              <a:rPr spc="-5" dirty="0" smtClean="0"/>
              <a:t>ecipe</a:t>
            </a:r>
            <a:endParaRPr spc="-5" dirty="0"/>
          </a:p>
        </p:txBody>
      </p:sp>
      <p:sp>
        <p:nvSpPr>
          <p:cNvPr id="48" name="object 48"/>
          <p:cNvSpPr/>
          <p:nvPr/>
        </p:nvSpPr>
        <p:spPr>
          <a:xfrm>
            <a:off x="1295400" y="4254500"/>
            <a:ext cx="4000500" cy="1168400"/>
          </a:xfrm>
          <a:custGeom>
            <a:avLst/>
            <a:gdLst/>
            <a:ahLst/>
            <a:cxnLst/>
            <a:rect l="l" t="t" r="r" b="b"/>
            <a:pathLst>
              <a:path w="4000500" h="1168400">
                <a:moveTo>
                  <a:pt x="0" y="0"/>
                </a:moveTo>
                <a:lnTo>
                  <a:pt x="4000500" y="0"/>
                </a:lnTo>
                <a:lnTo>
                  <a:pt x="4000500" y="1168400"/>
                </a:lnTo>
                <a:lnTo>
                  <a:pt x="0" y="11684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2" name="object 48"/>
          <p:cNvSpPr txBox="1"/>
          <p:nvPr/>
        </p:nvSpPr>
        <p:spPr>
          <a:xfrm>
            <a:off x="812800" y="6588698"/>
            <a:ext cx="145008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000" dirty="0" smtClean="0">
                <a:latin typeface="Arial"/>
                <a:cs typeface="Arial"/>
              </a:rPr>
              <a:t>Add</a:t>
            </a:r>
            <a:r>
              <a:rPr lang="en-US" sz="4000" spc="-5" dirty="0" smtClean="0">
                <a:latin typeface="Arial"/>
                <a:cs typeface="Arial"/>
              </a:rPr>
              <a:t> </a:t>
            </a:r>
            <a:r>
              <a:rPr lang="en-US" sz="4000" dirty="0">
                <a:latin typeface="Courier New"/>
                <a:cs typeface="Courier New"/>
              </a:rPr>
              <a:t>owner</a:t>
            </a:r>
            <a:r>
              <a:rPr lang="en-US" sz="4000" spc="-1550" dirty="0">
                <a:latin typeface="Courier New"/>
                <a:cs typeface="Courier New"/>
              </a:rPr>
              <a:t> </a:t>
            </a:r>
            <a:r>
              <a:rPr lang="en-US" sz="4000" spc="-5" dirty="0">
                <a:latin typeface="Arial"/>
                <a:cs typeface="Arial"/>
              </a:rPr>
              <a:t>an</a:t>
            </a:r>
            <a:r>
              <a:rPr lang="en-US" sz="4000" dirty="0">
                <a:latin typeface="Arial"/>
                <a:cs typeface="Arial"/>
              </a:rPr>
              <a:t>d </a:t>
            </a:r>
            <a:r>
              <a:rPr lang="en-US" sz="4000" dirty="0">
                <a:latin typeface="Courier New"/>
                <a:cs typeface="Courier New"/>
              </a:rPr>
              <a:t>group</a:t>
            </a:r>
            <a:r>
              <a:rPr lang="en-US" sz="4000" spc="-1550" dirty="0">
                <a:latin typeface="Courier New"/>
                <a:cs typeface="Courier New"/>
              </a:rPr>
              <a:t> </a:t>
            </a:r>
            <a:r>
              <a:rPr lang="en-US" sz="4000" dirty="0">
                <a:latin typeface="Arial"/>
                <a:cs typeface="Arial"/>
              </a:rPr>
              <a:t>so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spc="-10" dirty="0">
                <a:latin typeface="Arial"/>
                <a:cs typeface="Arial"/>
              </a:rPr>
              <a:t>t</a:t>
            </a:r>
            <a:r>
              <a:rPr lang="en-US" sz="4000" dirty="0">
                <a:latin typeface="Arial"/>
                <a:cs typeface="Arial"/>
              </a:rPr>
              <a:t>he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spc="-10" dirty="0">
                <a:latin typeface="Arial"/>
                <a:cs typeface="Arial"/>
              </a:rPr>
              <a:t>t</a:t>
            </a:r>
            <a:r>
              <a:rPr lang="en-US" sz="4000" dirty="0">
                <a:latin typeface="Arial"/>
                <a:cs typeface="Arial"/>
              </a:rPr>
              <a:t>e</a:t>
            </a:r>
            <a:r>
              <a:rPr lang="en-US" sz="4000" spc="-5" dirty="0">
                <a:latin typeface="Arial"/>
                <a:cs typeface="Arial"/>
              </a:rPr>
              <a:t>st </a:t>
            </a:r>
            <a:r>
              <a:rPr lang="en-US" sz="4000" dirty="0">
                <a:latin typeface="Arial"/>
                <a:cs typeface="Arial"/>
              </a:rPr>
              <a:t>passe</a:t>
            </a:r>
            <a:r>
              <a:rPr lang="en-US" sz="4000" spc="-5" dirty="0">
                <a:latin typeface="Arial"/>
                <a:cs typeface="Arial"/>
              </a:rPr>
              <a:t>s.</a:t>
            </a:r>
            <a:endParaRPr lang="en-US"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 err="1"/>
              <a:t>rs</a:t>
            </a:r>
            <a:r>
              <a:rPr spc="-10" dirty="0" err="1"/>
              <a:t>p</a:t>
            </a:r>
            <a:r>
              <a:rPr dirty="0" err="1"/>
              <a:t>ec</a:t>
            </a:r>
            <a:r>
              <a:rPr spc="-5" dirty="0"/>
              <a:t> </a:t>
            </a:r>
            <a:r>
              <a:rPr lang="en-US" dirty="0"/>
              <a:t>A</a:t>
            </a:r>
            <a:r>
              <a:rPr spc="-10" dirty="0" smtClean="0"/>
              <a:t>g</a:t>
            </a:r>
            <a:r>
              <a:rPr dirty="0" smtClean="0"/>
              <a:t>a</a:t>
            </a:r>
            <a:r>
              <a:rPr spc="-10" dirty="0" smtClean="0"/>
              <a:t>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208746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41400" y="3505200"/>
            <a:ext cx="14283426" cy="480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Finished in 0.02726 seconds</a:t>
            </a: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1 example, 0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failures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ChefSpec Coverage report generated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...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Total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1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Touched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1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Coverage: 100.0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%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You are awesome and so is your test coverage! Have a fantastic day!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355600" y="305359"/>
            <a:ext cx="15074900" cy="1060103"/>
          </a:xfrm>
          <a:prstGeom prst="rect">
            <a:avLst/>
          </a:prstGeom>
        </p:spPr>
        <p:txBody>
          <a:bodyPr vert="horz" wrap="square" lIns="0" tIns="31833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15" dirty="0"/>
              <a:t>Ex</a:t>
            </a:r>
            <a:r>
              <a:rPr sz="4800" spc="10" dirty="0"/>
              <a:t>erc</a:t>
            </a:r>
            <a:r>
              <a:rPr sz="4800" dirty="0"/>
              <a:t>i</a:t>
            </a:r>
            <a:r>
              <a:rPr sz="4800" spc="10" dirty="0"/>
              <a:t>se</a:t>
            </a:r>
            <a:r>
              <a:rPr sz="4800" spc="5" dirty="0"/>
              <a:t>: </a:t>
            </a:r>
            <a:r>
              <a:rPr sz="4800" spc="15" dirty="0"/>
              <a:t>U</a:t>
            </a:r>
            <a:r>
              <a:rPr sz="4800" spc="5" dirty="0"/>
              <a:t>p</a:t>
            </a:r>
            <a:r>
              <a:rPr sz="4800" dirty="0"/>
              <a:t>l</a:t>
            </a:r>
            <a:r>
              <a:rPr sz="4800" spc="5" dirty="0"/>
              <a:t>o</a:t>
            </a:r>
            <a:r>
              <a:rPr sz="4800" spc="10" dirty="0"/>
              <a:t>ad</a:t>
            </a:r>
            <a:r>
              <a:rPr sz="4800" spc="5" dirty="0"/>
              <a:t> </a:t>
            </a:r>
            <a:r>
              <a:rPr lang="en-US" sz="4800" spc="10" dirty="0"/>
              <a:t>A</a:t>
            </a:r>
            <a:r>
              <a:rPr sz="4800" dirty="0" smtClean="0"/>
              <a:t>l</a:t>
            </a:r>
            <a:r>
              <a:rPr sz="4800" spc="5" dirty="0" smtClean="0"/>
              <a:t>l </a:t>
            </a:r>
            <a:r>
              <a:rPr lang="en-US" sz="4800" spc="10" dirty="0"/>
              <a:t>R</a:t>
            </a:r>
            <a:r>
              <a:rPr sz="4800" spc="10" dirty="0" smtClean="0"/>
              <a:t>ece</a:t>
            </a:r>
            <a:r>
              <a:rPr sz="4800" spc="5" dirty="0" smtClean="0"/>
              <a:t>nt</a:t>
            </a:r>
            <a:r>
              <a:rPr sz="4800" dirty="0" smtClean="0"/>
              <a:t>l</a:t>
            </a:r>
            <a:r>
              <a:rPr sz="4800" spc="10" dirty="0" smtClean="0"/>
              <a:t>y</a:t>
            </a:r>
            <a:r>
              <a:rPr lang="en-US" sz="4800" spc="5" dirty="0" smtClean="0"/>
              <a:t>-c</a:t>
            </a:r>
            <a:r>
              <a:rPr sz="4800" spc="5" dirty="0" smtClean="0"/>
              <a:t>h</a:t>
            </a:r>
            <a:r>
              <a:rPr sz="4800" spc="10" dirty="0" smtClean="0"/>
              <a:t>a</a:t>
            </a:r>
            <a:r>
              <a:rPr sz="4800" spc="5" dirty="0" smtClean="0"/>
              <a:t>ng</a:t>
            </a:r>
            <a:r>
              <a:rPr sz="4800" spc="10" dirty="0" smtClean="0"/>
              <a:t>ed</a:t>
            </a:r>
            <a:r>
              <a:rPr sz="4800" spc="5" dirty="0" smtClean="0"/>
              <a:t> </a:t>
            </a:r>
            <a:r>
              <a:rPr lang="en-US" sz="4800" spc="10" dirty="0"/>
              <a:t>C</a:t>
            </a:r>
            <a:r>
              <a:rPr sz="4800" spc="5" dirty="0" smtClean="0"/>
              <a:t>oo</a:t>
            </a:r>
            <a:r>
              <a:rPr sz="4800" spc="10" dirty="0" smtClean="0"/>
              <a:t>k</a:t>
            </a:r>
            <a:r>
              <a:rPr sz="4800" spc="5" dirty="0" smtClean="0"/>
              <a:t>boo</a:t>
            </a:r>
            <a:r>
              <a:rPr sz="4800" spc="10" dirty="0" smtClean="0"/>
              <a:t>ks</a:t>
            </a:r>
            <a:endParaRPr sz="4800" dirty="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208087" y="4876800"/>
            <a:ext cx="13576353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Uploading </a:t>
            </a:r>
            <a:r>
              <a:rPr lang="en-US" sz="4200" dirty="0" err="1">
                <a:solidFill>
                  <a:srgbClr val="FFFFFF"/>
                </a:solidFill>
                <a:latin typeface="Courier"/>
              </a:rPr>
              <a:t>motd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			[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0.1.0]</a:t>
            </a:r>
          </a:p>
          <a:p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Uploaded 1 cookbook.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446885" cy="473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 dirty="0">
              <a:latin typeface="Arial"/>
              <a:cs typeface="Arial"/>
            </a:endParaRPr>
          </a:p>
          <a:p>
            <a:pPr marL="812800" marR="156210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lang="en-US" sz="4800" dirty="0" smtClean="0">
                <a:latin typeface="Arial"/>
                <a:cs typeface="Arial"/>
              </a:rPr>
              <a:t>Explain </a:t>
            </a:r>
            <a:r>
              <a:rPr sz="4800" dirty="0" smtClean="0">
                <a:latin typeface="Arial"/>
                <a:cs typeface="Arial"/>
              </a:rPr>
              <a:t>wha</a:t>
            </a:r>
            <a:r>
              <a:rPr sz="4800" spc="-5" dirty="0" smtClean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means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cookbooks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recipes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lang="en-US" sz="4800" dirty="0" smtClean="0">
                <a:latin typeface="Arial"/>
                <a:cs typeface="Arial"/>
              </a:rPr>
              <a:t>Explain </a:t>
            </a:r>
            <a:r>
              <a:rPr sz="4800" dirty="0" smtClean="0">
                <a:latin typeface="Arial"/>
                <a:cs typeface="Arial"/>
              </a:rPr>
              <a:t>why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recipes</a:t>
            </a:r>
          </a:p>
          <a:p>
            <a:pPr marL="812800" marR="476884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sui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spc="-10" dirty="0"/>
              <a:t>F</a:t>
            </a:r>
            <a:r>
              <a:rPr dirty="0"/>
              <a:t>a</a:t>
            </a:r>
            <a:r>
              <a:rPr spc="-10" dirty="0"/>
              <a:t>u</a:t>
            </a:r>
            <a:r>
              <a:rPr dirty="0"/>
              <a:t>x</a:t>
            </a:r>
            <a:r>
              <a:rPr spc="-10" dirty="0"/>
              <a:t>h</a:t>
            </a:r>
            <a:r>
              <a:rPr dirty="0"/>
              <a:t>a</a:t>
            </a:r>
            <a:r>
              <a:rPr spc="-5" dirty="0"/>
              <a:t>i to </a:t>
            </a:r>
            <a:r>
              <a:rPr lang="en-US" dirty="0" smtClean="0"/>
              <a:t>M</a:t>
            </a:r>
            <a:r>
              <a:rPr spc="-10" dirty="0" smtClean="0"/>
              <a:t>o</a:t>
            </a:r>
            <a:r>
              <a:rPr dirty="0" smtClean="0"/>
              <a:t>ck</a:t>
            </a:r>
            <a:r>
              <a:rPr spc="-5" dirty="0" smtClean="0"/>
              <a:t> </a:t>
            </a:r>
            <a:r>
              <a:rPr lang="en-US" spc="-10" dirty="0"/>
              <a:t>P</a:t>
            </a:r>
            <a:r>
              <a:rPr spc="-10" dirty="0" smtClean="0"/>
              <a:t>l</a:t>
            </a:r>
            <a:r>
              <a:rPr dirty="0" smtClean="0"/>
              <a:t>a</a:t>
            </a:r>
            <a:r>
              <a:rPr spc="-5" dirty="0" smtClean="0"/>
              <a:t>tf</a:t>
            </a:r>
            <a:r>
              <a:rPr spc="-10" dirty="0" smtClean="0"/>
              <a:t>o</a:t>
            </a:r>
            <a:r>
              <a:rPr dirty="0" smtClean="0"/>
              <a:t>rms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25625" cy="5721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2490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grea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 cookbooks</a:t>
            </a:r>
          </a:p>
          <a:p>
            <a:pPr marL="393700" marR="5080" indent="-381000">
              <a:lnSpc>
                <a:spcPts val="5660"/>
              </a:lnSpc>
              <a:spcBef>
                <a:spcPts val="13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 smtClean="0">
                <a:latin typeface="Arial"/>
                <a:cs typeface="Arial"/>
              </a:rPr>
              <a:t>Le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lang="en-US" sz="4800" spc="-90" dirty="0">
                <a:latin typeface="Arial"/>
                <a:cs typeface="Arial"/>
              </a:rPr>
              <a:t> u</a:t>
            </a:r>
            <a:r>
              <a:rPr sz="4800" dirty="0" smtClean="0">
                <a:latin typeface="Arial"/>
                <a:cs typeface="Arial"/>
              </a:rPr>
              <a:t>s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mailx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suppo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 bo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dirty="0" smtClean="0">
                <a:latin typeface="Arial"/>
                <a:cs typeface="Arial"/>
              </a:rPr>
              <a:t>CentOS </a:t>
            </a:r>
            <a:r>
              <a:rPr sz="4800" dirty="0" smtClean="0">
                <a:latin typeface="Arial"/>
                <a:cs typeface="Arial"/>
              </a:rPr>
              <a:t>and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lang="en-US" sz="4800" dirty="0" smtClean="0">
                <a:latin typeface="Arial"/>
                <a:cs typeface="Arial"/>
              </a:rPr>
              <a:t>Ubuntu </a:t>
            </a:r>
            <a:r>
              <a:rPr sz="4800" dirty="0" smtClean="0">
                <a:latin typeface="Arial"/>
                <a:cs typeface="Arial"/>
              </a:rPr>
              <a:t>varian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spc="-5" dirty="0" smtClean="0">
                <a:latin typeface="Arial"/>
                <a:cs typeface="Arial"/>
              </a:rPr>
              <a:t>s.</a:t>
            </a:r>
            <a:endParaRPr lang="en-US" sz="4800" spc="-5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660"/>
              </a:lnSpc>
              <a:spcBef>
                <a:spcPts val="13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800" spc="-5" dirty="0">
              <a:latin typeface="Arial"/>
              <a:cs typeface="Arial"/>
            </a:endParaRPr>
          </a:p>
          <a:p>
            <a:pPr marL="393700" marR="5080" indent="-381000">
              <a:lnSpc>
                <a:spcPts val="5660"/>
              </a:lnSpc>
              <a:spcBef>
                <a:spcPts val="13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000" spc="-5" dirty="0" smtClean="0">
                <a:latin typeface="Arial"/>
                <a:cs typeface="Arial"/>
              </a:rPr>
              <a:t>On </a:t>
            </a:r>
            <a:r>
              <a:rPr lang="en-US" sz="4000" spc="-5" dirty="0" err="1" smtClean="0">
                <a:latin typeface="Arial"/>
                <a:cs typeface="Arial"/>
              </a:rPr>
              <a:t>CentOS</a:t>
            </a:r>
            <a:r>
              <a:rPr lang="en-US" sz="4000" spc="-5" dirty="0" smtClean="0">
                <a:latin typeface="Arial"/>
                <a:cs typeface="Arial"/>
              </a:rPr>
              <a:t> </a:t>
            </a:r>
            <a:r>
              <a:rPr lang="en-US" sz="4000" spc="-5" dirty="0" err="1" smtClean="0">
                <a:latin typeface="Arial"/>
                <a:cs typeface="Arial"/>
              </a:rPr>
              <a:t>mailx</a:t>
            </a:r>
            <a:r>
              <a:rPr lang="en-US" sz="4000" spc="-5" dirty="0" smtClean="0">
                <a:latin typeface="Arial"/>
                <a:cs typeface="Arial"/>
              </a:rPr>
              <a:t> is installed through the </a:t>
            </a:r>
            <a:r>
              <a:rPr lang="en-US" sz="4000" spc="-5" dirty="0" err="1" smtClean="0">
                <a:latin typeface="Arial"/>
                <a:cs typeface="Arial"/>
              </a:rPr>
              <a:t>mailx</a:t>
            </a:r>
            <a:r>
              <a:rPr lang="en-US" sz="4000" spc="-5" dirty="0" smtClean="0">
                <a:latin typeface="Arial"/>
                <a:cs typeface="Arial"/>
              </a:rPr>
              <a:t> package.</a:t>
            </a:r>
          </a:p>
          <a:p>
            <a:pPr marL="393700" marR="5080" indent="-381000">
              <a:lnSpc>
                <a:spcPts val="5660"/>
              </a:lnSpc>
              <a:spcBef>
                <a:spcPts val="13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000" spc="-5" dirty="0" smtClean="0">
                <a:latin typeface="Arial"/>
                <a:cs typeface="Arial"/>
              </a:rPr>
              <a:t>On Ubuntu </a:t>
            </a:r>
            <a:r>
              <a:rPr lang="en-US" sz="4000" spc="-5" dirty="0" err="1" smtClean="0">
                <a:latin typeface="Arial"/>
                <a:cs typeface="Arial"/>
              </a:rPr>
              <a:t>mailx</a:t>
            </a:r>
            <a:r>
              <a:rPr lang="en-US" sz="4000" spc="-5" dirty="0" smtClean="0">
                <a:latin typeface="Arial"/>
                <a:cs typeface="Arial"/>
              </a:rPr>
              <a:t> is installed through the </a:t>
            </a:r>
            <a:r>
              <a:rPr lang="en-US" sz="4000" spc="-5" dirty="0" err="1" smtClean="0">
                <a:latin typeface="Arial"/>
                <a:cs typeface="Arial"/>
              </a:rPr>
              <a:t>mailutils</a:t>
            </a:r>
            <a:r>
              <a:rPr lang="en-US" sz="4000" spc="-5" dirty="0" smtClean="0">
                <a:latin typeface="Arial"/>
                <a:cs typeface="Arial"/>
              </a:rPr>
              <a:t> package.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47732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cd chef-repo</a:t>
            </a:r>
          </a:p>
          <a:p>
            <a:pPr marL="229235">
              <a:lnSpc>
                <a:spcPct val="100000"/>
              </a:lnSpc>
            </a:pPr>
            <a:r>
              <a:rPr lang="en-US"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$ cd cookbooks/</a:t>
            </a:r>
            <a:r>
              <a:rPr lang="en-US" sz="4800" spc="-5" dirty="0" err="1" smtClean="0">
                <a:solidFill>
                  <a:srgbClr val="FFFFFF"/>
                </a:solidFill>
                <a:latin typeface="Courier New"/>
                <a:cs typeface="Courier New"/>
              </a:rPr>
              <a:t>mailx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 smtClean="0"/>
              <a:t>Move into cookbook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0006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rspec --init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Make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spc="-10" dirty="0"/>
              <a:t>'</a:t>
            </a:r>
            <a:r>
              <a:rPr dirty="0" smtClean="0"/>
              <a:t>s</a:t>
            </a:r>
            <a:r>
              <a:rPr spc="-10" dirty="0" smtClean="0"/>
              <a:t>p</a:t>
            </a:r>
            <a:r>
              <a:rPr dirty="0" smtClean="0"/>
              <a:t>ec</a:t>
            </a:r>
            <a:r>
              <a:rPr lang="en-US" spc="-5" dirty="0"/>
              <a:t>'</a:t>
            </a:r>
            <a:r>
              <a:rPr spc="-400" dirty="0" smtClean="0"/>
              <a:t> </a:t>
            </a:r>
            <a:r>
              <a:rPr lang="en-US" spc="-10" dirty="0"/>
              <a:t>D</a:t>
            </a:r>
            <a:r>
              <a:rPr spc="-10" dirty="0" smtClean="0"/>
              <a:t>i</a:t>
            </a:r>
            <a:r>
              <a:rPr dirty="0" smtClean="0"/>
              <a:t>rec</a:t>
            </a:r>
            <a:r>
              <a:rPr spc="-5" dirty="0" smtClean="0"/>
              <a:t>t</a:t>
            </a:r>
            <a:r>
              <a:rPr spc="-10" dirty="0" smtClean="0"/>
              <a:t>o</a:t>
            </a:r>
            <a:r>
              <a:rPr dirty="0" smtClean="0"/>
              <a:t>ry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301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mkdir spec/unit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z="6000" dirty="0"/>
              <a:t>Make</a:t>
            </a:r>
            <a:r>
              <a:rPr sz="6000" spc="-5" dirty="0"/>
              <a:t> </a:t>
            </a:r>
            <a:r>
              <a:rPr sz="6000" dirty="0"/>
              <a:t>a</a:t>
            </a:r>
            <a:r>
              <a:rPr sz="6000" spc="-5" dirty="0"/>
              <a:t> </a:t>
            </a:r>
            <a:r>
              <a:rPr lang="en-US" sz="6000" spc="-10" dirty="0"/>
              <a:t>'</a:t>
            </a:r>
            <a:r>
              <a:rPr sz="6000" dirty="0" smtClean="0"/>
              <a:t>s</a:t>
            </a:r>
            <a:r>
              <a:rPr sz="6000" spc="-10" dirty="0" smtClean="0"/>
              <a:t>p</a:t>
            </a:r>
            <a:r>
              <a:rPr sz="6000" dirty="0" smtClean="0"/>
              <a:t>ec</a:t>
            </a:r>
            <a:r>
              <a:rPr lang="en-US" sz="6000" dirty="0" smtClean="0"/>
              <a:t>/unit</a:t>
            </a:r>
            <a:r>
              <a:rPr lang="en-US" sz="6000" spc="-5" dirty="0" smtClean="0"/>
              <a:t>' </a:t>
            </a:r>
            <a:r>
              <a:rPr lang="en-US" sz="6000" spc="-10" dirty="0" smtClean="0"/>
              <a:t>D</a:t>
            </a:r>
            <a:r>
              <a:rPr sz="6000" spc="-10" dirty="0" smtClean="0"/>
              <a:t>i</a:t>
            </a:r>
            <a:r>
              <a:rPr sz="6000" dirty="0" smtClean="0"/>
              <a:t>rec</a:t>
            </a:r>
            <a:r>
              <a:rPr sz="6000" spc="-5" dirty="0" smtClean="0"/>
              <a:t>t</a:t>
            </a:r>
            <a:r>
              <a:rPr sz="6000" spc="-10" dirty="0" smtClean="0"/>
              <a:t>o</a:t>
            </a:r>
            <a:r>
              <a:rPr sz="6000" dirty="0" smtClean="0"/>
              <a:t>ry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7912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2044700"/>
          </a:xfrm>
          <a:custGeom>
            <a:avLst/>
            <a:gdLst/>
            <a:ahLst/>
            <a:cxnLst/>
            <a:rect l="l" t="t" r="r" b="b"/>
            <a:pathLst>
              <a:path w="14630400" h="2044700">
                <a:moveTo>
                  <a:pt x="0" y="0"/>
                </a:moveTo>
                <a:lnTo>
                  <a:pt x="14630400" y="0"/>
                </a:lnTo>
                <a:lnTo>
                  <a:pt x="14630400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38200" y="2387600"/>
            <a:ext cx="14630400" cy="1680588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'chefspec'</a:t>
            </a:r>
            <a:endParaRPr sz="36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sz="3600" dirty="0" smtClean="0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sz="3600" dirty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sz="3600" dirty="0" smtClean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sz="3600" dirty="0" smtClean="0">
                <a:solidFill>
                  <a:srgbClr val="9C1200"/>
                </a:solidFill>
                <a:latin typeface="Courier"/>
                <a:cs typeface="Courier"/>
              </a:rPr>
              <a:t>Coverage</a:t>
            </a:r>
            <a:r>
              <a:rPr sz="3600" dirty="0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3600" spc="-5" dirty="0" smtClean="0">
                <a:latin typeface="Courier"/>
                <a:cs typeface="Courier"/>
              </a:rPr>
              <a:t>start</a:t>
            </a:r>
            <a:r>
              <a:rPr sz="3600" dirty="0" smtClean="0">
                <a:latin typeface="Courier"/>
                <a:cs typeface="Courier"/>
              </a:rPr>
              <a:t>!</a:t>
            </a:r>
            <a:endParaRPr sz="3600" dirty="0">
              <a:latin typeface="Courier"/>
              <a:cs typeface="Courier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83704" y="1816100"/>
            <a:ext cx="1367965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cookbooks/mailx/spec/spec_helper.rb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800100" y="4800600"/>
            <a:ext cx="13582650" cy="249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46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be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ore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only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now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 smtClean="0">
                <a:latin typeface="Arial"/>
                <a:cs typeface="Arial"/>
              </a:rPr>
              <a:t>we</a:t>
            </a:r>
            <a:r>
              <a:rPr lang="en-US" sz="4200" dirty="0">
                <a:latin typeface="Arial"/>
                <a:cs typeface="Arial"/>
              </a:rPr>
              <a:t> </a:t>
            </a:r>
            <a:r>
              <a:rPr lang="en-US" sz="4200" dirty="0" smtClean="0">
                <a:latin typeface="Arial"/>
                <a:cs typeface="Arial"/>
              </a:rPr>
              <a:t>a</a:t>
            </a:r>
            <a:r>
              <a:rPr sz="4200" dirty="0" smtClean="0">
                <a:latin typeface="Arial"/>
                <a:cs typeface="Arial"/>
              </a:rPr>
              <a:t>re</a:t>
            </a:r>
            <a:r>
              <a:rPr sz="4200" spc="-5" dirty="0" smtClean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Courier New"/>
                <a:cs typeface="Courier New"/>
              </a:rPr>
              <a:t>mailx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cookbook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S</a:t>
            </a:r>
            <a:r>
              <a:rPr spc="-10" dirty="0" smtClean="0"/>
              <a:t>p</a:t>
            </a:r>
            <a:r>
              <a:rPr dirty="0" smtClean="0"/>
              <a:t>ec</a:t>
            </a:r>
            <a:r>
              <a:rPr spc="-5" dirty="0" smtClean="0"/>
              <a:t> </a:t>
            </a:r>
            <a:r>
              <a:rPr lang="en-US" spc="-10" dirty="0"/>
              <a:t>H</a:t>
            </a:r>
            <a:r>
              <a:rPr dirty="0" smtClean="0"/>
              <a:t>e</a:t>
            </a:r>
            <a:r>
              <a:rPr spc="-10" dirty="0" smtClean="0"/>
              <a:t>lp</a:t>
            </a:r>
            <a:r>
              <a:rPr dirty="0" smtClean="0"/>
              <a:t>er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34748" y="1743169"/>
            <a:ext cx="12634259" cy="492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cookbooks/mailx/spec/unit/default_spec.rb</a:t>
            </a: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4826000"/>
          </a:xfrm>
          <a:custGeom>
            <a:avLst/>
            <a:gdLst/>
            <a:ahLst/>
            <a:cxnLst/>
            <a:rect l="l" t="t" r="r" b="b"/>
            <a:pathLst>
              <a:path w="14630400" h="4826000">
                <a:moveTo>
                  <a:pt x="0" y="0"/>
                </a:moveTo>
                <a:lnTo>
                  <a:pt x="14630400" y="0"/>
                </a:lnTo>
                <a:lnTo>
                  <a:pt x="14630400" y="4826000"/>
                </a:lnTo>
                <a:lnTo>
                  <a:pt x="0" y="4826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8200" y="2387600"/>
            <a:ext cx="14630400" cy="5308600"/>
          </a:xfrm>
          <a:custGeom>
            <a:avLst/>
            <a:gdLst/>
            <a:ahLst/>
            <a:cxnLst/>
            <a:rect l="l" t="t" r="r" b="b"/>
            <a:pathLst>
              <a:path w="14630400" h="4826000">
                <a:moveTo>
                  <a:pt x="0" y="0"/>
                </a:moveTo>
                <a:lnTo>
                  <a:pt x="14630400" y="0"/>
                </a:lnTo>
                <a:lnTo>
                  <a:pt x="14630400" y="4826000"/>
                </a:lnTo>
                <a:lnTo>
                  <a:pt x="0" y="4826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041400" y="2647950"/>
            <a:ext cx="14325600" cy="4822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'spec_helper'</a:t>
            </a:r>
            <a:endParaRPr sz="24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sz="2400" spc="-5" dirty="0">
                <a:latin typeface="Courier"/>
                <a:cs typeface="Courier"/>
              </a:rPr>
              <a:t>describ</a:t>
            </a:r>
            <a:r>
              <a:rPr sz="2400" dirty="0">
                <a:latin typeface="Courier"/>
                <a:cs typeface="Courier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'mailx::default' </a:t>
            </a:r>
            <a:r>
              <a:rPr sz="24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spc="-5" dirty="0">
                <a:latin typeface="Courier"/>
                <a:cs typeface="Courier"/>
              </a:rPr>
              <a:t> </a:t>
            </a:r>
            <a:r>
              <a:rPr lang="en-US" sz="2400" spc="-5" dirty="0" smtClean="0">
                <a:latin typeface="Courier"/>
                <a:cs typeface="Courier"/>
              </a:rPr>
              <a:t> </a:t>
            </a:r>
            <a:r>
              <a:rPr sz="2400" spc="-5" dirty="0" smtClean="0">
                <a:latin typeface="Courier"/>
                <a:cs typeface="Courier"/>
              </a:rPr>
              <a:t>contex</a:t>
            </a:r>
            <a:r>
              <a:rPr sz="2400" dirty="0" smtClean="0">
                <a:latin typeface="Courier"/>
                <a:cs typeface="Courier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'o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n </a:t>
            </a:r>
            <a:r>
              <a:rPr lang="en-US" sz="2400" dirty="0" smtClean="0">
                <a:solidFill>
                  <a:srgbClr val="C8352B"/>
                </a:solidFill>
                <a:latin typeface="Courier"/>
                <a:cs typeface="Courier"/>
              </a:rPr>
              <a:t>Ubuntu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sz="24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sz="2400" dirty="0" smtClean="0">
                <a:latin typeface="Courier"/>
                <a:cs typeface="Courier"/>
              </a:rPr>
              <a:t>let</a:t>
            </a:r>
            <a:r>
              <a:rPr sz="2400" dirty="0">
                <a:latin typeface="Courier"/>
                <a:cs typeface="Courier"/>
              </a:rPr>
              <a:t>(</a:t>
            </a:r>
            <a:r>
              <a:rPr sz="2400" dirty="0">
                <a:solidFill>
                  <a:srgbClr val="22288F"/>
                </a:solidFill>
                <a:latin typeface="Courier"/>
                <a:cs typeface="Courier"/>
              </a:rPr>
              <a:t>:chef_run</a:t>
            </a:r>
            <a:r>
              <a:rPr sz="2400" dirty="0">
                <a:latin typeface="Courier"/>
                <a:cs typeface="Courier"/>
              </a:rPr>
              <a:t>) </a:t>
            </a:r>
            <a:r>
              <a:rPr lang="en-US" sz="2400" dirty="0" smtClean="0">
                <a:latin typeface="Courier"/>
                <a:cs typeface="Courier"/>
              </a:rPr>
              <a:t>do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9C12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9C1200"/>
                </a:solidFill>
                <a:latin typeface="Courier"/>
                <a:cs typeface="Courier"/>
              </a:rPr>
              <a:t>     </a:t>
            </a:r>
            <a:r>
              <a:rPr sz="2400" dirty="0" err="1" smtClean="0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sz="2400" dirty="0" smtClean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400" dirty="0" err="1" smtClean="0">
                <a:solidFill>
                  <a:srgbClr val="9C1200"/>
                </a:solidFill>
                <a:latin typeface="Courier"/>
                <a:cs typeface="Courier"/>
              </a:rPr>
              <a:t>SoloRunner</a:t>
            </a:r>
            <a:r>
              <a:rPr sz="2400" dirty="0" err="1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sz="2400" dirty="0" err="1" smtClean="0">
                <a:latin typeface="Courier"/>
                <a:cs typeface="Courier"/>
              </a:rPr>
              <a:t>new</a:t>
            </a:r>
            <a:r>
              <a:rPr sz="2400" dirty="0" smtClean="0">
                <a:latin typeface="Courier"/>
                <a:cs typeface="Courier"/>
              </a:rPr>
              <a:t>({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sz="2400" dirty="0" smtClean="0">
                <a:solidFill>
                  <a:srgbClr val="22288F"/>
                </a:solidFill>
                <a:latin typeface="Courier"/>
                <a:cs typeface="Courier"/>
              </a:rPr>
              <a:t>:platform </a:t>
            </a:r>
            <a:r>
              <a:rPr sz="2400" dirty="0" smtClean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sz="2400" dirty="0" err="1" smtClean="0">
                <a:solidFill>
                  <a:srgbClr val="C8352B"/>
                </a:solidFill>
                <a:latin typeface="Courier"/>
                <a:cs typeface="Courier"/>
              </a:rPr>
              <a:t>ubuntu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sz="2400" dirty="0" smtClean="0">
                <a:latin typeface="Courier"/>
                <a:cs typeface="Courier"/>
              </a:rPr>
              <a:t>,</a:t>
            </a:r>
            <a:endParaRPr lang="en-US" sz="2400" dirty="0" smtClean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22288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22288F"/>
                </a:solidFill>
                <a:latin typeface="Courier"/>
                <a:cs typeface="Courier"/>
              </a:rPr>
              <a:t>                            </a:t>
            </a:r>
            <a:r>
              <a:rPr sz="2400" dirty="0" smtClean="0">
                <a:solidFill>
                  <a:srgbClr val="22288F"/>
                </a:solidFill>
                <a:latin typeface="Courier"/>
                <a:cs typeface="Courier"/>
              </a:rPr>
              <a:t>:version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sz="2400" dirty="0" smtClean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'14.04'</a:t>
            </a:r>
            <a:r>
              <a:rPr sz="2400" dirty="0" smtClean="0">
                <a:latin typeface="Courier"/>
                <a:cs typeface="Courier"/>
              </a:rPr>
              <a:t>})</a:t>
            </a:r>
            <a:r>
              <a:rPr sz="2400" dirty="0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sz="2400" spc="-5" dirty="0" smtClean="0">
                <a:latin typeface="Courier"/>
                <a:cs typeface="Courier"/>
              </a:rPr>
              <a:t>converge(</a:t>
            </a:r>
            <a:r>
              <a:rPr sz="2400" spc="-5" dirty="0" err="1" smtClean="0">
                <a:latin typeface="Courier"/>
                <a:cs typeface="Courier"/>
              </a:rPr>
              <a:t>described_recipe</a:t>
            </a:r>
            <a:r>
              <a:rPr sz="2400" dirty="0" smtClean="0">
                <a:latin typeface="Courier"/>
                <a:cs typeface="Courier"/>
              </a:rPr>
              <a:t>)</a:t>
            </a:r>
            <a:endParaRPr lang="en-US" sz="2400" spc="5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spc="5" dirty="0" smtClean="0">
                <a:latin typeface="Courier"/>
                <a:cs typeface="Courier"/>
              </a:rPr>
              <a:t>    end</a:t>
            </a:r>
            <a:endParaRPr lang="en-US" sz="24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endParaRPr lang="en-US" sz="2400" spc="-5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spc="-5" dirty="0">
                <a:latin typeface="Courier"/>
                <a:cs typeface="Courier"/>
              </a:rPr>
              <a:t> </a:t>
            </a:r>
            <a:r>
              <a:rPr lang="en-US" sz="2400" spc="-5" dirty="0" smtClean="0">
                <a:latin typeface="Courier"/>
                <a:cs typeface="Courier"/>
              </a:rPr>
              <a:t>   </a:t>
            </a:r>
            <a:r>
              <a:rPr sz="2400" spc="-5" dirty="0" smtClean="0">
                <a:latin typeface="Courier"/>
                <a:cs typeface="Courier"/>
              </a:rPr>
              <a:t>i</a:t>
            </a:r>
            <a:r>
              <a:rPr sz="2400" dirty="0" smtClean="0">
                <a:latin typeface="Courier"/>
                <a:cs typeface="Courier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'shoul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d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instal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l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th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e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correc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t packages'	</a:t>
            </a:r>
            <a:r>
              <a:rPr sz="24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expect(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install_package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 smtClean="0">
                <a:solidFill>
                  <a:srgbClr val="C9352B"/>
                </a:solidFill>
                <a:latin typeface="Courier"/>
                <a:cs typeface="Courier"/>
              </a:rPr>
              <a:t>mailutils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2400" dirty="0">
              <a:solidFill>
                <a:srgbClr val="C9352B"/>
              </a:solidFill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C9352B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solidFill>
                  <a:srgbClr val="C9352B"/>
                </a:solidFill>
                <a:latin typeface="Courier"/>
                <a:cs typeface="Courier"/>
              </a:rPr>
              <a:t>  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  <a:endParaRPr sz="2400" dirty="0">
              <a:latin typeface="Courier"/>
              <a:cs typeface="Courier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ea</a:t>
            </a:r>
            <a:r>
              <a:rPr spc="-5" dirty="0" smtClean="0"/>
              <a:t>l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6832600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50" name="object 50"/>
          <p:cNvSpPr txBox="1"/>
          <p:nvPr/>
        </p:nvSpPr>
        <p:spPr>
          <a:xfrm>
            <a:off x="1936115" y="7772400"/>
            <a:ext cx="12287885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up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lang="en-US" sz="4200" dirty="0" smtClean="0">
                <a:latin typeface="Arial"/>
                <a:cs typeface="Arial"/>
              </a:rPr>
              <a:t>a </a:t>
            </a:r>
            <a:r>
              <a:rPr sz="4200" spc="-10" dirty="0" smtClean="0">
                <a:latin typeface="Arial"/>
                <a:cs typeface="Arial"/>
              </a:rPr>
              <a:t>t</a:t>
            </a:r>
            <a:r>
              <a:rPr sz="4200" dirty="0" smtClean="0">
                <a:latin typeface="Arial"/>
                <a:cs typeface="Arial"/>
              </a:rPr>
              <a:t>e</a:t>
            </a:r>
            <a:r>
              <a:rPr sz="4200" spc="-5" dirty="0" smtClean="0">
                <a:latin typeface="Arial"/>
                <a:cs typeface="Arial"/>
              </a:rPr>
              <a:t>st </a:t>
            </a:r>
            <a:r>
              <a:rPr sz="4200" dirty="0" smtClean="0">
                <a:latin typeface="Arial"/>
                <a:cs typeface="Arial"/>
              </a:rPr>
              <a:t>con</a:t>
            </a:r>
            <a:r>
              <a:rPr sz="4200" spc="-10" dirty="0" smtClean="0">
                <a:latin typeface="Arial"/>
                <a:cs typeface="Arial"/>
              </a:rPr>
              <a:t>t</a:t>
            </a:r>
            <a:r>
              <a:rPr sz="4200" dirty="0" smtClean="0">
                <a:latin typeface="Arial"/>
                <a:cs typeface="Arial"/>
              </a:rPr>
              <a:t>e</a:t>
            </a:r>
            <a:r>
              <a:rPr sz="4200" spc="-5" dirty="0" smtClean="0">
                <a:latin typeface="Arial"/>
                <a:cs typeface="Arial"/>
              </a:rPr>
              <a:t>x</a:t>
            </a:r>
            <a:r>
              <a:rPr sz="4200" spc="-10" dirty="0" smtClean="0">
                <a:latin typeface="Arial"/>
                <a:cs typeface="Arial"/>
              </a:rPr>
              <a:t>t</a:t>
            </a:r>
            <a:r>
              <a:rPr lang="en-US" sz="4200" spc="-10" dirty="0" smtClean="0">
                <a:latin typeface="Arial"/>
                <a:cs typeface="Arial"/>
              </a:rPr>
              <a:t> for ubuntu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1018" y="2452688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</a:pPr>
            <a:endParaRPr lang="en-US" spc="-5" dirty="0" smtClean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</a:pPr>
            <a:r>
              <a:rPr lang="en-US" sz="2400" spc="-5" dirty="0" smtClean="0">
                <a:latin typeface="Courier"/>
                <a:cs typeface="Courier"/>
              </a:rPr>
              <a:t>  contex</a:t>
            </a:r>
            <a:r>
              <a:rPr lang="en-US" sz="2400" dirty="0" smtClean="0">
                <a:latin typeface="Courier"/>
                <a:cs typeface="Courier"/>
              </a:rPr>
              <a:t>t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'o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n </a:t>
            </a:r>
            <a:r>
              <a:rPr lang="en-US" sz="2400" dirty="0" err="1">
                <a:solidFill>
                  <a:srgbClr val="C8352B"/>
                </a:solidFill>
                <a:latin typeface="Courier"/>
                <a:cs typeface="Courier"/>
              </a:rPr>
              <a:t>CentOS'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dirty="0">
              <a:latin typeface="Courier"/>
              <a:cs typeface="Courier"/>
            </a:endParaRPr>
          </a:p>
          <a:p>
            <a:pPr marL="241300" marR="315595">
              <a:lnSpc>
                <a:spcPct val="100699"/>
              </a:lnSpc>
            </a:pPr>
            <a:r>
              <a:rPr lang="en-US" sz="2400" dirty="0" smtClean="0">
                <a:latin typeface="Courier"/>
                <a:cs typeface="Courier"/>
              </a:rPr>
              <a:t>   let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en-US" sz="24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400" dirty="0">
                <a:latin typeface="Courier"/>
                <a:cs typeface="Courier"/>
              </a:rPr>
              <a:t>) </a:t>
            </a:r>
            <a:r>
              <a:rPr lang="en-US" sz="2400" dirty="0" smtClean="0">
                <a:latin typeface="Courier"/>
                <a:cs typeface="Courier"/>
              </a:rPr>
              <a:t>do</a:t>
            </a:r>
          </a:p>
          <a:p>
            <a:pPr marL="241300" marR="315595">
              <a:lnSpc>
                <a:spcPct val="100699"/>
              </a:lnSpc>
            </a:pPr>
            <a:r>
              <a:rPr lang="en-US" sz="2400" dirty="0">
                <a:solidFill>
                  <a:srgbClr val="9C12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9C1200"/>
                </a:solidFill>
                <a:latin typeface="Courier"/>
                <a:cs typeface="Courier"/>
              </a:rPr>
              <a:t>    </a:t>
            </a:r>
            <a:r>
              <a:rPr lang="en-US" sz="2400" dirty="0" err="1" smtClean="0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lang="en-US" sz="2400" dirty="0" smtClean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lang="en-US" sz="2400" dirty="0" err="1" smtClean="0">
                <a:solidFill>
                  <a:srgbClr val="9C1200"/>
                </a:solidFill>
                <a:latin typeface="Courier"/>
                <a:cs typeface="Courier"/>
              </a:rPr>
              <a:t>SoloRunner</a:t>
            </a:r>
            <a:r>
              <a:rPr lang="en-US" sz="2400" dirty="0" err="1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400" dirty="0" err="1" smtClean="0">
                <a:latin typeface="Courier"/>
                <a:cs typeface="Courier"/>
              </a:rPr>
              <a:t>new</a:t>
            </a:r>
            <a:r>
              <a:rPr lang="en-US" sz="2400" dirty="0">
                <a:latin typeface="Courier"/>
                <a:cs typeface="Courier"/>
              </a:rPr>
              <a:t>({</a:t>
            </a:r>
            <a:r>
              <a:rPr lang="en-US" sz="2400" dirty="0">
                <a:solidFill>
                  <a:srgbClr val="22288F"/>
                </a:solidFill>
                <a:latin typeface="Courier"/>
                <a:cs typeface="Courier"/>
              </a:rPr>
              <a:t>:platform 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'centos'</a:t>
            </a:r>
            <a:r>
              <a:rPr lang="en-US" sz="2400" dirty="0">
                <a:latin typeface="Courier"/>
                <a:cs typeface="Courier"/>
              </a:rPr>
              <a:t>, </a:t>
            </a:r>
            <a:endParaRPr lang="en-US" sz="2400" dirty="0" smtClean="0">
              <a:latin typeface="Courier"/>
              <a:cs typeface="Courier"/>
            </a:endParaRPr>
          </a:p>
          <a:p>
            <a:pPr marL="241300" marR="315595">
              <a:lnSpc>
                <a:spcPct val="100699"/>
              </a:lnSpc>
            </a:pPr>
            <a:r>
              <a:rPr lang="en-US" sz="2400" dirty="0">
                <a:solidFill>
                  <a:srgbClr val="22288F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rgbClr val="22288F"/>
                </a:solidFill>
                <a:latin typeface="Courier"/>
                <a:cs typeface="Courier"/>
              </a:rPr>
              <a:t>		:</a:t>
            </a:r>
            <a:r>
              <a:rPr lang="en-US" sz="2400" dirty="0">
                <a:solidFill>
                  <a:srgbClr val="22288F"/>
                </a:solidFill>
                <a:latin typeface="Courier"/>
                <a:cs typeface="Courier"/>
              </a:rPr>
              <a:t>version 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'6.5'</a:t>
            </a:r>
            <a:r>
              <a:rPr lang="en-US" sz="2400" dirty="0">
                <a:latin typeface="Courier"/>
                <a:cs typeface="Courier"/>
              </a:rPr>
              <a:t>})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400" spc="-5" dirty="0">
                <a:latin typeface="Courier"/>
                <a:cs typeface="Courier"/>
              </a:rPr>
              <a:t>converge(</a:t>
            </a:r>
            <a:r>
              <a:rPr lang="en-US" sz="2400" spc="-5" dirty="0" err="1">
                <a:latin typeface="Courier"/>
                <a:cs typeface="Courier"/>
              </a:rPr>
              <a:t>described_recipe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endParaRPr lang="en-US" sz="2400" spc="5" dirty="0">
              <a:latin typeface="Courier"/>
              <a:cs typeface="Courier"/>
            </a:endParaRPr>
          </a:p>
          <a:p>
            <a:pPr marL="241300" marR="315595">
              <a:lnSpc>
                <a:spcPct val="100699"/>
              </a:lnSpc>
            </a:pPr>
            <a:r>
              <a:rPr lang="en-US" sz="2400" spc="5" dirty="0" smtClean="0">
                <a:latin typeface="Courier"/>
                <a:cs typeface="Courier"/>
              </a:rPr>
              <a:t>   end</a:t>
            </a:r>
            <a:endParaRPr lang="en-US" sz="24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2400" dirty="0">
              <a:latin typeface="Courier"/>
              <a:cs typeface="Courier"/>
            </a:endParaRPr>
          </a:p>
          <a:p>
            <a:pPr marL="241300">
              <a:lnSpc>
                <a:spcPct val="100000"/>
              </a:lnSpc>
              <a:tabLst>
                <a:tab pos="7740015" algn="l"/>
              </a:tabLst>
            </a:pPr>
            <a:r>
              <a:rPr lang="en-US" sz="2400" spc="-5" dirty="0" smtClean="0">
                <a:latin typeface="Courier"/>
                <a:cs typeface="Courier"/>
              </a:rPr>
              <a:t>   i</a:t>
            </a:r>
            <a:r>
              <a:rPr lang="en-US" sz="2400" dirty="0" smtClean="0">
                <a:latin typeface="Courier"/>
                <a:cs typeface="Courier"/>
              </a:rPr>
              <a:t>t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'shoul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d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instal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l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th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e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correc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t packages'	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 expect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install_package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 smtClean="0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    end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57300" y="1816100"/>
            <a:ext cx="14266104" cy="877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0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cookbooks/mailx/spec/unit/default_spec.rb</a:t>
            </a: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ea</a:t>
            </a:r>
            <a:r>
              <a:rPr spc="-5" dirty="0" smtClean="0"/>
              <a:t>l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6832600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800100" y="7387493"/>
            <a:ext cx="759333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up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st </a:t>
            </a:r>
            <a:r>
              <a:rPr sz="4200" dirty="0">
                <a:latin typeface="Arial"/>
                <a:cs typeface="Arial"/>
              </a:rPr>
              <a:t>con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xt 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Cen</a:t>
            </a:r>
            <a:r>
              <a:rPr sz="4200" spc="-10" dirty="0">
                <a:latin typeface="Arial"/>
                <a:cs typeface="Arial"/>
              </a:rPr>
              <a:t>tO</a:t>
            </a:r>
            <a:r>
              <a:rPr sz="4200" dirty="0">
                <a:latin typeface="Arial"/>
                <a:cs typeface="Arial"/>
              </a:rPr>
              <a:t>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216754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9664" y="3657600"/>
            <a:ext cx="13933694" cy="5193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FFFFFF"/>
                </a:solidFill>
                <a:latin typeface="Courier"/>
              </a:rPr>
              <a:t>Finished in 0.18828 seconds (files took 5.17 seconds to load)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2 examples, 1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failures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ChefSpec Coverage report generated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...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Total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1</a:t>
            </a:r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Touched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1</a:t>
            </a:r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 Coverage:    100.0%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You are awesome and so is your test coverage! Have a fantastic day!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2550" dirty="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784349"/>
            <a:ext cx="140848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cookbooks/mailx/attributes/default.rb</a:t>
            </a:r>
          </a:p>
        </p:txBody>
      </p:sp>
      <p:sp>
        <p:nvSpPr>
          <p:cNvPr id="53" name="object 53"/>
          <p:cNvSpPr/>
          <p:nvPr/>
        </p:nvSpPr>
        <p:spPr>
          <a:xfrm>
            <a:off x="838200" y="2489200"/>
            <a:ext cx="14630400" cy="3530600"/>
          </a:xfrm>
          <a:custGeom>
            <a:avLst/>
            <a:gdLst/>
            <a:ahLst/>
            <a:cxnLst/>
            <a:rect l="l" t="t" r="r" b="b"/>
            <a:pathLst>
              <a:path w="14630400" h="3530600">
                <a:moveTo>
                  <a:pt x="0" y="0"/>
                </a:moveTo>
                <a:lnTo>
                  <a:pt x="14630400" y="0"/>
                </a:lnTo>
                <a:lnTo>
                  <a:pt x="14630400" y="3530600"/>
                </a:lnTo>
                <a:lnTo>
                  <a:pt x="0" y="3530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lang="en-US" dirty="0">
              <a:latin typeface="Courier"/>
              <a:cs typeface="Courier"/>
            </a:endParaRP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case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'platform'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]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 when 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3200" dirty="0" err="1" smtClean="0">
                <a:solidFill>
                  <a:srgbClr val="C9352B"/>
                </a:solidFill>
                <a:latin typeface="Courier"/>
                <a:cs typeface="Courier"/>
              </a:rPr>
              <a:t>ubuntu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endParaRPr lang="en-US" sz="3200" dirty="0">
              <a:solidFill>
                <a:srgbClr val="C9352B"/>
              </a:solidFill>
              <a:latin typeface="Courier"/>
              <a:cs typeface="Courier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default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err="1" smtClean="0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-package'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] =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mailutils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 when </a:t>
            </a:r>
            <a:r>
              <a:rPr lang="en-US" sz="3200" smtClean="0">
                <a:solidFill>
                  <a:srgbClr val="C9352B"/>
                </a:solidFill>
                <a:latin typeface="Courier"/>
                <a:cs typeface="Courier"/>
              </a:rPr>
              <a:t>"centos"</a:t>
            </a:r>
            <a:endParaRPr lang="en-US" sz="3200" dirty="0">
              <a:solidFill>
                <a:srgbClr val="C9352B"/>
              </a:solidFill>
              <a:latin typeface="Courier"/>
              <a:cs typeface="Courier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 default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err="1" smtClean="0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-package'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] =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sz="3200" dirty="0">
              <a:latin typeface="Courier"/>
              <a:cs typeface="Courier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537208" cy="1095087"/>
          </a:xfrm>
          <a:prstGeom prst="rect">
            <a:avLst/>
          </a:prstGeom>
        </p:spPr>
        <p:txBody>
          <a:bodyPr vert="horz" wrap="square" lIns="0" tIns="157396" rIns="0" bIns="0" rtlCol="0">
            <a:spAutoFit/>
          </a:bodyPr>
          <a:lstStyle/>
          <a:p>
            <a:pPr marL="12700">
              <a:lnSpc>
                <a:spcPts val="7259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spc="-225" dirty="0"/>
              <a:t> </a:t>
            </a:r>
            <a:r>
              <a:rPr sz="6100" spc="15" dirty="0"/>
              <a:t>A</a:t>
            </a:r>
            <a:r>
              <a:rPr sz="6100" spc="5" dirty="0"/>
              <a:t>d</a:t>
            </a:r>
            <a:r>
              <a:rPr sz="6100" spc="10" dirty="0"/>
              <a:t>d</a:t>
            </a:r>
            <a:r>
              <a:rPr sz="6100" dirty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ro</a:t>
            </a:r>
            <a:r>
              <a:rPr sz="6100" spc="10" dirty="0" smtClean="0"/>
              <a:t>ss</a:t>
            </a:r>
            <a:r>
              <a:rPr sz="6100" spc="5" dirty="0" smtClean="0"/>
              <a:t>-p</a:t>
            </a:r>
            <a:r>
              <a:rPr sz="6100" spc="-5" dirty="0" smtClean="0"/>
              <a:t>l</a:t>
            </a:r>
            <a:r>
              <a:rPr sz="6100" spc="10" dirty="0" smtClean="0"/>
              <a:t>a</a:t>
            </a:r>
            <a:r>
              <a:rPr sz="6100" spc="5" dirty="0" smtClean="0"/>
              <a:t>tfor</a:t>
            </a:r>
            <a:r>
              <a:rPr sz="6100" spc="15" dirty="0" smtClean="0"/>
              <a:t>m</a:t>
            </a:r>
            <a:r>
              <a:rPr sz="6100" dirty="0" smtClean="0"/>
              <a:t> </a:t>
            </a:r>
            <a:r>
              <a:rPr lang="en-US" sz="6100" spc="5" dirty="0"/>
              <a:t>A</a:t>
            </a:r>
            <a:r>
              <a:rPr sz="6100" spc="5" dirty="0" smtClean="0"/>
              <a:t>ttr</a:t>
            </a:r>
            <a:r>
              <a:rPr sz="6100" spc="-5" dirty="0" smtClean="0"/>
              <a:t>i</a:t>
            </a:r>
            <a:r>
              <a:rPr sz="6100" spc="5" dirty="0" smtClean="0"/>
              <a:t>bu</a:t>
            </a:r>
            <a:r>
              <a:rPr sz="6100" spc="10" dirty="0" smtClean="0"/>
              <a:t>tes</a:t>
            </a:r>
            <a:endParaRPr sz="6100" dirty="0"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0" name="object 49"/>
          <p:cNvSpPr txBox="1"/>
          <p:nvPr/>
        </p:nvSpPr>
        <p:spPr>
          <a:xfrm>
            <a:off x="6756781" y="6477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734488"/>
            <a:ext cx="13906834" cy="488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cookbooks/mailx/recipes/default.rb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934001" y="48133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235200"/>
          </a:xfrm>
          <a:custGeom>
            <a:avLst/>
            <a:gdLst/>
            <a:ahLst/>
            <a:cxnLst/>
            <a:rect l="l" t="t" r="r" b="b"/>
            <a:pathLst>
              <a:path w="14630400" h="2235200">
                <a:moveTo>
                  <a:pt x="0" y="0"/>
                </a:moveTo>
                <a:lnTo>
                  <a:pt x="14630400" y="0"/>
                </a:lnTo>
                <a:lnTo>
                  <a:pt x="14630400" y="2235200"/>
                </a:lnTo>
                <a:lnTo>
                  <a:pt x="0" y="2235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38200" y="2387600"/>
            <a:ext cx="14630400" cy="1846659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4000" spc="-5" dirty="0">
                <a:latin typeface="Courier"/>
                <a:cs typeface="Courier"/>
              </a:rPr>
              <a:t>packag</a:t>
            </a:r>
            <a:r>
              <a:rPr sz="4000" dirty="0">
                <a:latin typeface="Courier"/>
                <a:cs typeface="Courier"/>
              </a:rPr>
              <a:t>e nod</a:t>
            </a:r>
            <a:r>
              <a:rPr sz="4000" spc="-5" dirty="0">
                <a:latin typeface="Courier"/>
                <a:cs typeface="Courier"/>
              </a:rPr>
              <a:t>e</a:t>
            </a:r>
            <a:r>
              <a:rPr sz="40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4000" dirty="0" smtClean="0">
                <a:solidFill>
                  <a:srgbClr val="C8352B"/>
                </a:solidFill>
                <a:latin typeface="Courier"/>
                <a:cs typeface="Courier"/>
              </a:rPr>
              <a:t>'mail</a:t>
            </a:r>
            <a:r>
              <a:rPr lang="en-US" sz="4000" dirty="0" smtClean="0">
                <a:solidFill>
                  <a:srgbClr val="C8352B"/>
                </a:solidFill>
                <a:latin typeface="Courier"/>
                <a:cs typeface="Courier"/>
              </a:rPr>
              <a:t>x</a:t>
            </a:r>
            <a:r>
              <a:rPr sz="400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sz="4000" dirty="0" smtClean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4000" dirty="0">
                <a:solidFill>
                  <a:srgbClr val="C8352B"/>
                </a:solidFill>
                <a:latin typeface="Courier"/>
                <a:cs typeface="Courier"/>
              </a:rPr>
              <a:t>'mailx-package</a:t>
            </a:r>
            <a:r>
              <a:rPr sz="4000" spc="-5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sz="4000" dirty="0">
                <a:solidFill>
                  <a:srgbClr val="797979"/>
                </a:solidFill>
                <a:latin typeface="Courier"/>
                <a:cs typeface="Courier"/>
              </a:rPr>
              <a:t>] </a:t>
            </a:r>
            <a:r>
              <a:rPr sz="40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40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lang="en-US" sz="4000" spc="-5" dirty="0">
                <a:latin typeface="Courier"/>
                <a:cs typeface="Courier"/>
              </a:rPr>
              <a:t> </a:t>
            </a:r>
            <a:r>
              <a:rPr lang="en-US" sz="4000" spc="-5" dirty="0" smtClean="0">
                <a:latin typeface="Courier"/>
                <a:cs typeface="Courier"/>
              </a:rPr>
              <a:t> </a:t>
            </a:r>
            <a:r>
              <a:rPr sz="4000" spc="-5" dirty="0" smtClean="0">
                <a:latin typeface="Courier"/>
                <a:cs typeface="Courier"/>
              </a:rPr>
              <a:t>actio</a:t>
            </a:r>
            <a:r>
              <a:rPr sz="4000" dirty="0" smtClean="0">
                <a:latin typeface="Courier"/>
                <a:cs typeface="Courier"/>
              </a:rPr>
              <a:t>n </a:t>
            </a:r>
            <a:r>
              <a:rPr sz="40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sz="4000" dirty="0" smtClean="0">
                <a:solidFill>
                  <a:srgbClr val="22288F"/>
                </a:solidFill>
                <a:latin typeface="Courier"/>
                <a:cs typeface="Courier"/>
              </a:rPr>
              <a:t>install</a:t>
            </a:r>
            <a:endParaRPr lang="en-US" sz="40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sz="40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</a:t>
            </a:r>
            <a:r>
              <a:rPr spc="-5" dirty="0"/>
              <a:t>l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P</a:t>
            </a:r>
            <a:r>
              <a:rPr dirty="0" smtClean="0"/>
              <a:t>acka</a:t>
            </a:r>
            <a:r>
              <a:rPr spc="-10" dirty="0" smtClean="0"/>
              <a:t>g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y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ni</a:t>
            </a:r>
            <a:r>
              <a:rPr dirty="0"/>
              <a:t>t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ests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3823"/>
            <a:ext cx="14215110" cy="6052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54330">
              <a:lnSpc>
                <a:spcPct val="100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dirty="0">
                <a:latin typeface="Arial"/>
                <a:cs typeface="Arial"/>
              </a:rPr>
              <a:t>Fi</a:t>
            </a:r>
            <a:r>
              <a:rPr sz="4450" spc="5" dirty="0">
                <a:latin typeface="Arial"/>
                <a:cs typeface="Arial"/>
              </a:rPr>
              <a:t>xing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bugs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be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oying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code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cheap</a:t>
            </a:r>
            <a:endParaRPr sz="4450" dirty="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dirty="0">
                <a:latin typeface="Arial"/>
                <a:cs typeface="Arial"/>
              </a:rPr>
              <a:t>Fi</a:t>
            </a:r>
            <a:r>
              <a:rPr sz="4450" spc="5" dirty="0">
                <a:latin typeface="Arial"/>
                <a:cs typeface="Arial"/>
              </a:rPr>
              <a:t>xing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he</a:t>
            </a:r>
            <a:r>
              <a:rPr sz="4450" spc="10" dirty="0">
                <a:latin typeface="Arial"/>
                <a:cs typeface="Arial"/>
              </a:rPr>
              <a:t>m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ft</a:t>
            </a:r>
            <a:r>
              <a:rPr sz="4450" spc="5" dirty="0">
                <a:latin typeface="Arial"/>
                <a:cs typeface="Arial"/>
              </a:rPr>
              <a:t>erwards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expensive</a:t>
            </a:r>
            <a:endParaRPr sz="4450" dirty="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Programmer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cost</a:t>
            </a:r>
            <a:endParaRPr sz="4450" dirty="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Opera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ona</a:t>
            </a:r>
            <a:r>
              <a:rPr sz="4450" dirty="0">
                <a:latin typeface="Arial"/>
                <a:cs typeface="Arial"/>
              </a:rPr>
              <a:t>l </a:t>
            </a:r>
            <a:r>
              <a:rPr sz="4450" spc="5" dirty="0">
                <a:latin typeface="Arial"/>
                <a:cs typeface="Arial"/>
              </a:rPr>
              <a:t>cost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(bugs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cause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ou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ages)</a:t>
            </a:r>
            <a:endParaRPr sz="4450" dirty="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Un</a:t>
            </a:r>
            <a:r>
              <a:rPr sz="4450" dirty="0">
                <a:latin typeface="Arial"/>
                <a:cs typeface="Arial"/>
              </a:rPr>
              <a:t>it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asse</a:t>
            </a:r>
            <a:r>
              <a:rPr sz="4450" dirty="0">
                <a:latin typeface="Arial"/>
                <a:cs typeface="Arial"/>
              </a:rPr>
              <a:t>rt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r i</a:t>
            </a:r>
            <a:r>
              <a:rPr sz="4450" spc="5" dirty="0">
                <a:latin typeface="Arial"/>
                <a:cs typeface="Arial"/>
              </a:rPr>
              <a:t>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ended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behavio</a:t>
            </a:r>
            <a:r>
              <a:rPr sz="4450" dirty="0">
                <a:latin typeface="Arial"/>
                <a:cs typeface="Arial"/>
              </a:rPr>
              <a:t>r</a:t>
            </a:r>
          </a:p>
          <a:p>
            <a:pPr marL="367030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Un</a:t>
            </a:r>
            <a:r>
              <a:rPr sz="4450" dirty="0">
                <a:latin typeface="Arial"/>
                <a:cs typeface="Arial"/>
              </a:rPr>
              <a:t>it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run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qu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ckly</a:t>
            </a:r>
            <a:endParaRPr sz="4450" dirty="0">
              <a:latin typeface="Arial"/>
              <a:cs typeface="Arial"/>
            </a:endParaRPr>
          </a:p>
          <a:p>
            <a:pPr marL="367030" marR="5080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-5" dirty="0">
                <a:latin typeface="Arial"/>
                <a:cs typeface="Arial"/>
              </a:rPr>
              <a:t>I</a:t>
            </a:r>
            <a:r>
              <a:rPr sz="4450" dirty="0">
                <a:latin typeface="Arial"/>
                <a:cs typeface="Arial"/>
              </a:rPr>
              <a:t>f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need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re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ac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cookbook,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ensure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you </a:t>
            </a:r>
            <a:r>
              <a:rPr lang="en-US" sz="4450" spc="5" dirty="0" smtClean="0">
                <a:latin typeface="Arial"/>
                <a:cs typeface="Arial"/>
              </a:rPr>
              <a:t>do not </a:t>
            </a:r>
            <a:r>
              <a:rPr sz="4450" spc="5" dirty="0" smtClean="0">
                <a:latin typeface="Arial"/>
                <a:cs typeface="Arial"/>
              </a:rPr>
              <a:t>break</a:t>
            </a:r>
            <a:r>
              <a:rPr sz="4450" dirty="0" smtClean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any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ng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un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ess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spc="5" dirty="0">
                <a:latin typeface="Arial"/>
                <a:cs typeface="Arial"/>
              </a:rPr>
              <a:t>an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endParaRPr sz="4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lang="en-US" sz="4800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9664" y="3657600"/>
            <a:ext cx="14160874" cy="480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FFFFFF"/>
                </a:solidFill>
                <a:latin typeface="Courier"/>
              </a:rPr>
              <a:t>Finished in 0.18828 seconds (files took 5.17 seconds to load)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2 examples, 0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failures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ChefSpec Coverage report generated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...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Total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2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Touched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2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Coverage: 100.0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%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You are awesome and so is your test coverage! Have a fantastic day!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397740" cy="388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o?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iven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named</a:t>
            </a:r>
            <a:r>
              <a:rPr sz="4800" spc="-5" dirty="0">
                <a:latin typeface="Arial"/>
                <a:cs typeface="Arial"/>
              </a:rPr>
              <a:t> '</a:t>
            </a:r>
            <a:r>
              <a:rPr sz="4800" dirty="0">
                <a:latin typeface="Arial"/>
                <a:cs typeface="Arial"/>
              </a:rPr>
              <a:t>backup</a:t>
            </a:r>
            <a:r>
              <a:rPr sz="4800" spc="-5" dirty="0">
                <a:latin typeface="Arial"/>
                <a:cs typeface="Arial"/>
              </a:rPr>
              <a:t>', </a:t>
            </a:r>
            <a:r>
              <a:rPr sz="4800" dirty="0">
                <a:latin typeface="Arial"/>
                <a:cs typeface="Arial"/>
              </a:rPr>
              <a:t>wha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Stateme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3065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2870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broke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 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imes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opo</a:t>
            </a:r>
            <a:r>
              <a:rPr sz="4800" b="1" dirty="0">
                <a:latin typeface="Arial"/>
                <a:cs typeface="Arial"/>
              </a:rPr>
              <a:t>se</a:t>
            </a:r>
            <a:r>
              <a:rPr sz="4800" b="1" spc="-5" dirty="0">
                <a:latin typeface="Arial"/>
                <a:cs typeface="Arial"/>
              </a:rPr>
              <a:t>d S</a:t>
            </a:r>
            <a:r>
              <a:rPr sz="4800" b="1" spc="-10" dirty="0">
                <a:latin typeface="Arial"/>
                <a:cs typeface="Arial"/>
              </a:rPr>
              <a:t>olu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ensure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valid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Installing </a:t>
            </a:r>
            <a:r>
              <a:rPr lang="en-US" dirty="0" err="1" smtClean="0"/>
              <a:t>ChefSpec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3065" cy="710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2870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lang="en-US" sz="4800" dirty="0" err="1" smtClean="0">
                <a:latin typeface="Arial"/>
                <a:cs typeface="Arial"/>
              </a:rPr>
              <a:t>ChefSpec</a:t>
            </a:r>
            <a:r>
              <a:rPr lang="en-US" sz="4800" dirty="0" smtClean="0">
                <a:latin typeface="Arial"/>
                <a:cs typeface="Arial"/>
              </a:rPr>
              <a:t> is already included in the </a:t>
            </a:r>
            <a:r>
              <a:rPr lang="en-US" sz="4800" dirty="0" err="1" smtClean="0">
                <a:latin typeface="Arial"/>
                <a:cs typeface="Arial"/>
              </a:rPr>
              <a:t>ChefDK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174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tr</a:t>
            </a:r>
            <a:r>
              <a:rPr spc="-10" dirty="0"/>
              <a:t>odu</a:t>
            </a:r>
            <a:r>
              <a:rPr dirty="0"/>
              <a:t>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to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fS</a:t>
            </a:r>
            <a:r>
              <a:rPr spc="-10" dirty="0"/>
              <a:t>p</a:t>
            </a:r>
            <a:r>
              <a:rPr dirty="0"/>
              <a:t>ec</a:t>
            </a:r>
            <a:r>
              <a:rPr spc="-5" dirty="0"/>
              <a:t> </a:t>
            </a:r>
            <a:r>
              <a:rPr dirty="0"/>
              <a:t>Sy</a:t>
            </a:r>
            <a:r>
              <a:rPr spc="-10" dirty="0"/>
              <a:t>n</a:t>
            </a:r>
            <a:r>
              <a:rPr dirty="0"/>
              <a:t>tax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553440" cy="668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buil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RSpec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andard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ool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amilia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English-like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syn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 does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</a:t>
            </a:r>
            <a:r>
              <a:rPr sz="4800" spc="-5" dirty="0">
                <a:latin typeface="Arial"/>
                <a:cs typeface="Arial"/>
              </a:rPr>
              <a:t>c!</a:t>
            </a:r>
            <a:endParaRPr sz="48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090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dirty="0">
                <a:latin typeface="Courier New"/>
                <a:cs typeface="Courier New"/>
              </a:rPr>
              <a:t>context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group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rela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oge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endParaRPr sz="48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395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dirty="0">
                <a:latin typeface="Courier New"/>
                <a:cs typeface="Courier New"/>
              </a:rPr>
              <a:t>describe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395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dirty="0">
                <a:latin typeface="Courier New"/>
                <a:cs typeface="Courier New"/>
              </a:rPr>
              <a:t>it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block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describing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behavior</a:t>
            </a:r>
            <a:endParaRPr sz="48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395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dirty="0">
                <a:latin typeface="Courier New"/>
                <a:cs typeface="Courier New"/>
              </a:rPr>
              <a:t>expect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expe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asse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era</a:t>
            </a:r>
            <a:r>
              <a:rPr spc="-5" dirty="0"/>
              <a:t>l </a:t>
            </a:r>
            <a:r>
              <a:rPr spc="-540" dirty="0"/>
              <a:t>T</a:t>
            </a:r>
            <a:r>
              <a:rPr dirty="0"/>
              <a:t>est</a:t>
            </a:r>
            <a:r>
              <a:rPr spc="-270" dirty="0"/>
              <a:t> </a:t>
            </a:r>
            <a:r>
              <a:rPr dirty="0"/>
              <a:t>A</a:t>
            </a:r>
            <a:r>
              <a:rPr spc="-10" dirty="0"/>
              <a:t>pp</a:t>
            </a:r>
            <a:r>
              <a:rPr dirty="0"/>
              <a:t>r</a:t>
            </a:r>
            <a:r>
              <a:rPr spc="-10" dirty="0"/>
              <a:t>o</a:t>
            </a:r>
            <a:r>
              <a:rPr dirty="0"/>
              <a:t>ac</a:t>
            </a:r>
            <a:r>
              <a:rPr spc="-5" dirty="0"/>
              <a:t>h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0503535" cy="318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memory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harness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necessary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asse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(expe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ions)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sz="7050" spc="-5" dirty="0"/>
              <a:t>G</a:t>
            </a:r>
            <a:r>
              <a:rPr sz="7050" dirty="0"/>
              <a:t>e</a:t>
            </a:r>
            <a:r>
              <a:rPr sz="7050" spc="-5" dirty="0"/>
              <a:t>n</a:t>
            </a:r>
            <a:r>
              <a:rPr sz="7050" dirty="0"/>
              <a:t>eral	</a:t>
            </a:r>
            <a:r>
              <a:rPr sz="7050" spc="-525" dirty="0"/>
              <a:t>T</a:t>
            </a:r>
            <a:r>
              <a:rPr sz="7050" dirty="0"/>
              <a:t>est </a:t>
            </a:r>
            <a:r>
              <a:rPr sz="7050" spc="-5" dirty="0"/>
              <a:t>Fo</a:t>
            </a:r>
            <a:r>
              <a:rPr sz="7050" dirty="0"/>
              <a:t>r</a:t>
            </a:r>
            <a:r>
              <a:rPr sz="7050" spc="5" dirty="0"/>
              <a:t>m</a:t>
            </a:r>
            <a:r>
              <a:rPr sz="7050" dirty="0"/>
              <a:t>at f</a:t>
            </a:r>
            <a:r>
              <a:rPr sz="7050" spc="-5" dirty="0"/>
              <a:t>o</a:t>
            </a:r>
            <a:r>
              <a:rPr sz="7050" dirty="0"/>
              <a:t>r </a:t>
            </a:r>
            <a:r>
              <a:rPr sz="7050" spc="5" dirty="0"/>
              <a:t>C</a:t>
            </a:r>
            <a:r>
              <a:rPr sz="7050" spc="-5" dirty="0"/>
              <a:t>h</a:t>
            </a:r>
            <a:r>
              <a:rPr sz="7050" dirty="0"/>
              <a:t>efS</a:t>
            </a:r>
            <a:r>
              <a:rPr sz="7050" spc="-5" dirty="0"/>
              <a:t>p</a:t>
            </a:r>
            <a:r>
              <a:rPr sz="7050" dirty="0"/>
              <a:t>ec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762624" y="4676232"/>
            <a:ext cx="14585950" cy="4060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070" indent="-29337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306070" algn="l"/>
                <a:tab pos="2559050" algn="l"/>
              </a:tabLst>
            </a:pPr>
            <a:r>
              <a:rPr sz="3700" spc="-10" dirty="0">
                <a:latin typeface="Courier New"/>
                <a:cs typeface="Courier New"/>
              </a:rPr>
              <a:t>requir</a:t>
            </a:r>
            <a:r>
              <a:rPr sz="3700" spc="-5" dirty="0">
                <a:latin typeface="Courier New"/>
                <a:cs typeface="Courier New"/>
              </a:rPr>
              <a:t>e</a:t>
            </a:r>
            <a:r>
              <a:rPr sz="3700" dirty="0">
                <a:latin typeface="Courier New"/>
                <a:cs typeface="Courier New"/>
              </a:rPr>
              <a:t>	</a:t>
            </a:r>
            <a:r>
              <a:rPr lang="en-US" sz="3700" spc="-5" dirty="0">
                <a:latin typeface="Courier New"/>
                <a:cs typeface="Courier New"/>
              </a:rPr>
              <a:t>'</a:t>
            </a:r>
            <a:r>
              <a:rPr sz="3700" spc="-5" dirty="0" smtClean="0">
                <a:latin typeface="Courier New"/>
                <a:cs typeface="Courier New"/>
              </a:rPr>
              <a:t>chefspec</a:t>
            </a:r>
            <a:r>
              <a:rPr lang="en-US" sz="3700" spc="-5" dirty="0">
                <a:latin typeface="Courier New"/>
                <a:cs typeface="Courier New"/>
              </a:rPr>
              <a:t>'</a:t>
            </a:r>
            <a:r>
              <a:rPr sz="3700" spc="-1195" dirty="0" smtClean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- load Che</a:t>
            </a:r>
            <a:r>
              <a:rPr sz="3700" spc="-10" dirty="0">
                <a:latin typeface="Arial"/>
                <a:cs typeface="Arial"/>
              </a:rPr>
              <a:t>f</a:t>
            </a:r>
            <a:r>
              <a:rPr sz="3700" spc="-5" dirty="0">
                <a:latin typeface="Arial"/>
                <a:cs typeface="Arial"/>
              </a:rPr>
              <a:t>Spec</a:t>
            </a:r>
            <a:endParaRPr sz="3700" dirty="0">
              <a:latin typeface="Arial"/>
              <a:cs typeface="Arial"/>
            </a:endParaRPr>
          </a:p>
          <a:p>
            <a:pPr marL="306070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306070" algn="l"/>
              </a:tabLst>
            </a:pPr>
            <a:r>
              <a:rPr sz="3700" spc="-5" dirty="0">
                <a:latin typeface="Courier New"/>
                <a:cs typeface="Courier New"/>
              </a:rPr>
              <a:t>describe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- 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he 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hing under 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est</a:t>
            </a:r>
            <a:endParaRPr sz="3700" dirty="0">
              <a:latin typeface="Arial"/>
              <a:cs typeface="Arial"/>
            </a:endParaRPr>
          </a:p>
          <a:p>
            <a:pPr marL="306070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306070" algn="l"/>
              </a:tabLst>
            </a:pPr>
            <a:r>
              <a:rPr sz="3700" spc="-5" dirty="0">
                <a:latin typeface="Courier New"/>
                <a:cs typeface="Courier New"/>
              </a:rPr>
              <a:t>chef_run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- crea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e a Chef run in memory &amp; converge it</a:t>
            </a:r>
            <a:endParaRPr sz="3700" dirty="0">
              <a:latin typeface="Arial"/>
              <a:cs typeface="Arial"/>
            </a:endParaRPr>
          </a:p>
          <a:p>
            <a:pPr marL="725170" lvl="1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725170" algn="l"/>
              </a:tabLst>
            </a:pPr>
            <a:r>
              <a:rPr sz="3700" spc="-5" dirty="0">
                <a:latin typeface="Courier New"/>
                <a:cs typeface="Courier New"/>
              </a:rPr>
              <a:t>described_recipe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is syn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ac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ic sugar </a:t>
            </a:r>
            <a:r>
              <a:rPr sz="3700" spc="-10" dirty="0">
                <a:latin typeface="Arial"/>
                <a:cs typeface="Arial"/>
              </a:rPr>
              <a:t>f</a:t>
            </a:r>
            <a:r>
              <a:rPr sz="3700" spc="-5" dirty="0">
                <a:latin typeface="Arial"/>
                <a:cs typeface="Arial"/>
              </a:rPr>
              <a:t>or </a:t>
            </a:r>
            <a:r>
              <a:rPr lang="en-US" sz="3700" spc="-5" dirty="0" smtClean="0">
                <a:latin typeface="Arial"/>
                <a:cs typeface="Arial"/>
              </a:rPr>
              <a:t>'</a:t>
            </a:r>
            <a:r>
              <a:rPr sz="3700" spc="-10" dirty="0" smtClean="0">
                <a:latin typeface="Arial"/>
                <a:cs typeface="Arial"/>
              </a:rPr>
              <a:t>t</a:t>
            </a:r>
            <a:r>
              <a:rPr sz="3700" spc="-5" dirty="0" smtClean="0">
                <a:latin typeface="Arial"/>
                <a:cs typeface="Arial"/>
              </a:rPr>
              <a:t>he_cookbook</a:t>
            </a:r>
            <a:r>
              <a:rPr sz="3700" spc="-10" dirty="0">
                <a:latin typeface="Arial"/>
                <a:cs typeface="Arial"/>
              </a:rPr>
              <a:t>::</a:t>
            </a:r>
            <a:r>
              <a:rPr sz="3700" spc="-5" dirty="0" smtClean="0">
                <a:latin typeface="Arial"/>
                <a:cs typeface="Arial"/>
              </a:rPr>
              <a:t>de</a:t>
            </a:r>
            <a:r>
              <a:rPr sz="3700" spc="-10" dirty="0" smtClean="0">
                <a:latin typeface="Arial"/>
                <a:cs typeface="Arial"/>
              </a:rPr>
              <a:t>f</a:t>
            </a:r>
            <a:r>
              <a:rPr sz="3700" spc="-5" dirty="0" smtClean="0">
                <a:latin typeface="Arial"/>
                <a:cs typeface="Arial"/>
              </a:rPr>
              <a:t>aul</a:t>
            </a:r>
            <a:r>
              <a:rPr sz="3700" spc="-10" dirty="0" smtClean="0">
                <a:latin typeface="Arial"/>
                <a:cs typeface="Arial"/>
              </a:rPr>
              <a:t>t</a:t>
            </a:r>
            <a:r>
              <a:rPr lang="en-US" sz="3700" spc="-5" dirty="0">
                <a:latin typeface="Arial"/>
                <a:cs typeface="Arial"/>
              </a:rPr>
              <a:t>'</a:t>
            </a:r>
            <a:endParaRPr sz="3700" dirty="0">
              <a:latin typeface="Arial"/>
              <a:cs typeface="Arial"/>
            </a:endParaRPr>
          </a:p>
          <a:p>
            <a:pPr marL="306070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306070" algn="l"/>
              </a:tabLst>
            </a:pPr>
            <a:r>
              <a:rPr sz="3700" spc="-5" dirty="0">
                <a:latin typeface="Courier New"/>
                <a:cs typeface="Courier New"/>
              </a:rPr>
              <a:t>it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block - make some asser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ions (expec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a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ions)</a:t>
            </a:r>
            <a:endParaRPr sz="3700" dirty="0">
              <a:latin typeface="Arial"/>
              <a:cs typeface="Arial"/>
            </a:endParaRPr>
          </a:p>
          <a:p>
            <a:pPr marL="725170" lvl="1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725170" algn="l"/>
              </a:tabLst>
            </a:pPr>
            <a:r>
              <a:rPr sz="3700" spc="-5" dirty="0">
                <a:latin typeface="Courier New"/>
                <a:cs typeface="Courier New"/>
              </a:rPr>
              <a:t>some_condition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- known as a “ma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cher”</a:t>
            </a:r>
            <a:endParaRPr sz="37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7457"/>
            <a:ext cx="15604700" cy="2964543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endParaRPr lang="en-US" sz="2000" kern="0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pPr marL="203200" lvl="0"/>
            <a:r>
              <a:rPr lang="en-US" sz="2000" kern="0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0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000" kern="0" dirty="0" err="1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0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0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lvl="0">
              <a:spcBef>
                <a:spcPts val="55"/>
              </a:spcBef>
            </a:pPr>
            <a:endParaRPr lang="en-US" sz="20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000" kern="0" spc="-5" dirty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000" kern="0" dirty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0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0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cookbook_name</a:t>
            </a:r>
            <a:r>
              <a:rPr lang="en-US" sz="2000" kern="0" dirty="0" smtClean="0">
                <a:solidFill>
                  <a:srgbClr val="C8352B"/>
                </a:solidFill>
                <a:latin typeface="Courier"/>
                <a:cs typeface="Courier"/>
              </a:rPr>
              <a:t>::</a:t>
            </a:r>
            <a:r>
              <a:rPr lang="en-US" sz="20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recipe_name</a:t>
            </a:r>
            <a:r>
              <a:rPr lang="en-US" sz="20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000" kern="0" dirty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2000" b="1" kern="0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0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000" dirty="0">
                <a:latin typeface="Courier"/>
                <a:cs typeface="Courier"/>
              </a:rPr>
              <a:t>let(</a:t>
            </a:r>
            <a:r>
              <a:rPr lang="en-US" sz="20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en-US" sz="2000" dirty="0" err="1" smtClean="0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000" dirty="0" smtClean="0">
                <a:latin typeface="Courier"/>
                <a:cs typeface="Courier"/>
              </a:rPr>
              <a:t>) { </a:t>
            </a:r>
            <a:r>
              <a:rPr lang="en-US" sz="20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000" dirty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lang="en-US" sz="2000" dirty="0" smtClean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lang="en-US" sz="2000" dirty="0" err="1" smtClean="0">
                <a:solidFill>
                  <a:srgbClr val="9C1200"/>
                </a:solidFill>
                <a:latin typeface="Courier"/>
                <a:cs typeface="Courier"/>
              </a:rPr>
              <a:t>SoloRunner</a:t>
            </a:r>
            <a:r>
              <a:rPr lang="en-US" sz="2000" dirty="0" err="1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000" spc="-5" dirty="0" err="1" smtClean="0">
                <a:latin typeface="Courier"/>
                <a:cs typeface="Courier"/>
              </a:rPr>
              <a:t>converge</a:t>
            </a:r>
            <a:r>
              <a:rPr lang="en-US" sz="2000" spc="-5" dirty="0">
                <a:latin typeface="Courier"/>
                <a:cs typeface="Courier"/>
              </a:rPr>
              <a:t>(</a:t>
            </a:r>
            <a:r>
              <a:rPr lang="en-US" sz="2000" spc="-5" dirty="0" err="1">
                <a:latin typeface="Courier"/>
                <a:cs typeface="Courier"/>
              </a:rPr>
              <a:t>described_recipe</a:t>
            </a:r>
            <a:r>
              <a:rPr lang="en-US" sz="2000" dirty="0">
                <a:latin typeface="Courier"/>
                <a:cs typeface="Courier"/>
              </a:rPr>
              <a:t>) </a:t>
            </a:r>
            <a:r>
              <a:rPr lang="en-US" sz="2000" dirty="0" smtClean="0">
                <a:latin typeface="Courier"/>
                <a:cs typeface="Courier"/>
              </a:rPr>
              <a:t>}</a:t>
            </a:r>
            <a:endParaRPr lang="en-US" sz="2000" kern="0" spc="-5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 lvl="0">
              <a:lnSpc>
                <a:spcPct val="101899"/>
              </a:lnSpc>
            </a:pPr>
            <a:r>
              <a:rPr lang="en-US" sz="2000" kern="0" spc="-5" dirty="0" smtClean="0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000" kern="0" dirty="0" smtClean="0">
                <a:solidFill>
                  <a:prstClr val="black"/>
                </a:solidFill>
                <a:latin typeface="Courier"/>
                <a:cs typeface="Courier"/>
              </a:rPr>
              <a:t>t </a:t>
            </a:r>
            <a:r>
              <a:rPr lang="en-US" sz="2000" kern="0" spc="-5" dirty="0" smtClean="0">
                <a:solidFill>
                  <a:srgbClr val="C8352B"/>
                </a:solidFill>
                <a:latin typeface="Courier"/>
                <a:cs typeface="Courier"/>
              </a:rPr>
              <a:t>'doe</a:t>
            </a:r>
            <a:r>
              <a:rPr lang="en-US" sz="2000" kern="0" dirty="0" smtClean="0">
                <a:solidFill>
                  <a:srgbClr val="C8352B"/>
                </a:solidFill>
                <a:latin typeface="Courier"/>
                <a:cs typeface="Courier"/>
              </a:rPr>
              <a:t>s something' </a:t>
            </a:r>
            <a:r>
              <a:rPr lang="en-US" sz="2000" b="1" kern="0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000" kern="0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    expect(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action_resourcetype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('RESOURCE_NAME')</a:t>
            </a:r>
            <a:endParaRPr lang="en-US" sz="20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000" b="1" dirty="0">
                <a:solidFill>
                  <a:srgbClr val="008F00"/>
                </a:solidFill>
                <a:latin typeface="Courier"/>
                <a:cs typeface="Courier"/>
              </a:rPr>
              <a:t>   </a:t>
            </a:r>
            <a:r>
              <a:rPr lang="en-US" sz="2000" b="1" dirty="0" smtClean="0">
                <a:solidFill>
                  <a:srgbClr val="008F00"/>
                </a:solidFill>
                <a:latin typeface="Courier"/>
                <a:cs typeface="Courier"/>
              </a:rPr>
              <a:t>  </a:t>
            </a:r>
            <a:r>
              <a:rPr lang="en-US" sz="2000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000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  <a:endParaRPr lang="en-US" sz="2000" dirty="0">
              <a:latin typeface="Courier"/>
              <a:cs typeface="Courier"/>
            </a:endParaRPr>
          </a:p>
          <a:p>
            <a:endParaRPr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cd cookbooks/motd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 smtClean="0"/>
              <a:t>Move into cookbook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464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1344</Words>
  <Application>Microsoft Office PowerPoint</Application>
  <PresentationFormat>Custom</PresentationFormat>
  <Paragraphs>303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</vt:lpstr>
      <vt:lpstr>Courier New</vt:lpstr>
      <vt:lpstr>Gill Sans MT</vt:lpstr>
      <vt:lpstr>Times New Roman</vt:lpstr>
      <vt:lpstr>Office Theme</vt:lpstr>
      <vt:lpstr>An Introduction to ChefSpec</vt:lpstr>
      <vt:lpstr>Lesson Objectives</vt:lpstr>
      <vt:lpstr>Why Write Unit Tests?</vt:lpstr>
      <vt:lpstr>Problem Statement</vt:lpstr>
      <vt:lpstr>Installing ChefSpec</vt:lpstr>
      <vt:lpstr>Introduction to ChefSpec Syntax</vt:lpstr>
      <vt:lpstr>General Test Approach</vt:lpstr>
      <vt:lpstr>General Test Format for ChefSpec</vt:lpstr>
      <vt:lpstr>Exercise: Move into cookbook</vt:lpstr>
      <vt:lpstr>Exercise: Make a 'spec' Directory</vt:lpstr>
      <vt:lpstr>Exercise: Make a 'spec/unit' Directory</vt:lpstr>
      <vt:lpstr>Exercise: Create a Spec Helper</vt:lpstr>
      <vt:lpstr>Exercise: Create a Skeleton Test</vt:lpstr>
      <vt:lpstr>Exercise: Run rspec From the Cookbook</vt:lpstr>
      <vt:lpstr>Exercise: Write a Real Test</vt:lpstr>
      <vt:lpstr>Exercise: Run rspec</vt:lpstr>
      <vt:lpstr>Exercise: Fix Original Recipe</vt:lpstr>
      <vt:lpstr>Exercise: Run rspec Again</vt:lpstr>
      <vt:lpstr>Exercise: Upload All Recently-changed Cookbooks</vt:lpstr>
      <vt:lpstr>Using Fauxhai to Mock Platforms</vt:lpstr>
      <vt:lpstr>Exercise: Move into cookbook</vt:lpstr>
      <vt:lpstr>Exercise: Make a 'spec' Directory</vt:lpstr>
      <vt:lpstr>Exercise: Make a 'spec/unit' Directory</vt:lpstr>
      <vt:lpstr>Exercise: Create a Spec Helper</vt:lpstr>
      <vt:lpstr>Exercise: Write a Real Test</vt:lpstr>
      <vt:lpstr>Exercise: Write a Real Test</vt:lpstr>
      <vt:lpstr>Exercise: Run rspec</vt:lpstr>
      <vt:lpstr>Exercise: Add Cross-platform Attributes</vt:lpstr>
      <vt:lpstr>Exercise: Install the Package</vt:lpstr>
      <vt:lpstr>Exercise: Run rspec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100</cp:revision>
  <dcterms:created xsi:type="dcterms:W3CDTF">2015-06-04T12:17:04Z</dcterms:created>
  <dcterms:modified xsi:type="dcterms:W3CDTF">2015-07-24T17:19:29Z</dcterms:modified>
</cp:coreProperties>
</file>