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71" r:id="rId2"/>
    <p:sldId id="572" r:id="rId3"/>
    <p:sldId id="574" r:id="rId4"/>
    <p:sldId id="600" r:id="rId5"/>
    <p:sldId id="576" r:id="rId6"/>
    <p:sldId id="601" r:id="rId7"/>
    <p:sldId id="580" r:id="rId8"/>
    <p:sldId id="597" r:id="rId9"/>
    <p:sldId id="602" r:id="rId10"/>
    <p:sldId id="577" r:id="rId11"/>
    <p:sldId id="578" r:id="rId12"/>
    <p:sldId id="608" r:id="rId13"/>
    <p:sldId id="609" r:id="rId14"/>
    <p:sldId id="610" r:id="rId15"/>
    <p:sldId id="611" r:id="rId16"/>
    <p:sldId id="612" r:id="rId17"/>
    <p:sldId id="598" r:id="rId18"/>
    <p:sldId id="582" r:id="rId19"/>
    <p:sldId id="583" r:id="rId20"/>
    <p:sldId id="584" r:id="rId21"/>
    <p:sldId id="585" r:id="rId22"/>
    <p:sldId id="586" r:id="rId23"/>
    <p:sldId id="613" r:id="rId24"/>
    <p:sldId id="588" r:id="rId25"/>
    <p:sldId id="603" r:id="rId26"/>
    <p:sldId id="604" r:id="rId27"/>
    <p:sldId id="589" r:id="rId28"/>
    <p:sldId id="605" r:id="rId29"/>
    <p:sldId id="590" r:id="rId30"/>
    <p:sldId id="591" r:id="rId31"/>
    <p:sldId id="592" r:id="rId32"/>
    <p:sldId id="593" r:id="rId33"/>
    <p:sldId id="594" r:id="rId34"/>
    <p:sldId id="595" r:id="rId35"/>
    <p:sldId id="596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2879" autoAdjust="0"/>
  </p:normalViewPr>
  <p:slideViewPr>
    <p:cSldViewPr>
      <p:cViewPr varScale="1">
        <p:scale>
          <a:sx n="75" d="100"/>
          <a:sy n="75" d="100"/>
        </p:scale>
        <p:origin x="-87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719704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719704" y="8692419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 smtClean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8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 smtClean="0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dirty="0" smtClean="0">
                <a:latin typeface="Courier"/>
                <a:cs typeface="Courier"/>
              </a:rPr>
              <a:t>}</a:t>
            </a:r>
            <a:endParaRPr lang="en-US" sz="28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endParaRPr lang="en-US" sz="28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>
                <a:latin typeface="Arial"/>
                <a:cs typeface="Arial"/>
              </a:rPr>
              <a:t>https://</a:t>
            </a:r>
            <a:r>
              <a:rPr lang="en-US" sz="3200" dirty="0" err="1">
                <a:latin typeface="Arial"/>
                <a:cs typeface="Arial"/>
              </a:rPr>
              <a:t>github.com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>
                <a:latin typeface="Arial"/>
                <a:cs typeface="Arial"/>
              </a:rPr>
              <a:t>sethvargo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 smtClean="0">
                <a:latin typeface="Arial"/>
                <a:cs typeface="Arial"/>
              </a:rPr>
              <a:t>chefspec</a:t>
            </a:r>
            <a:endParaRPr lang="en-US" sz="32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 smtClean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8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 smtClean="0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dirty="0" smtClean="0">
                <a:latin typeface="Courier"/>
                <a:cs typeface="Courier"/>
              </a:rPr>
              <a:t>}</a:t>
            </a:r>
            <a:endParaRPr lang="en-US" sz="28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Loads a file that contains common libraries and helper methods that are shared across all tests.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16002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}</a:t>
            </a: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describing the cookbook's recipe under test. The text here is the name of the fully-qualified name of the recipe to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362200"/>
            <a:ext cx="15621000" cy="609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}</a:t>
            </a: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let</a:t>
            </a:r>
            <a:r>
              <a:rPr lang="en-US" sz="3200" dirty="0" smtClean="0">
                <a:latin typeface="Arial"/>
                <a:cs typeface="Arial"/>
              </a:rPr>
              <a:t> sets up a helper 'method' named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that creates our in-memory chef-client run for the cookbook recipe currently under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895600"/>
            <a:ext cx="15621000" cy="609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}</a:t>
            </a: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it </a:t>
            </a:r>
            <a:r>
              <a:rPr lang="en-US" sz="3200" dirty="0" smtClean="0">
                <a:latin typeface="Arial"/>
                <a:cs typeface="Arial"/>
              </a:rPr>
              <a:t>defines a single test. The text is used to describe the test. </a:t>
            </a:r>
            <a:r>
              <a:rPr lang="en-US" sz="3200" dirty="0">
                <a:latin typeface="Arial"/>
                <a:cs typeface="Arial"/>
              </a:rPr>
              <a:t>Within the block the </a:t>
            </a:r>
            <a:r>
              <a:rPr lang="en-US" sz="3200" dirty="0" smtClean="0">
                <a:latin typeface="Arial"/>
                <a:cs typeface="Arial"/>
              </a:rPr>
              <a:t>expectations are </a:t>
            </a:r>
            <a:r>
              <a:rPr lang="en-US" sz="3200" dirty="0">
                <a:latin typeface="Arial"/>
                <a:cs typeface="Arial"/>
              </a:rPr>
              <a:t>defined. 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37338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{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800" dirty="0" err="1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spc="-5" dirty="0" err="1">
                <a:latin typeface="Courier"/>
                <a:cs typeface="Courier"/>
              </a:rPr>
              <a:t>converge</a:t>
            </a:r>
            <a:r>
              <a:rPr lang="en-US" sz="2800" spc="-5" dirty="0">
                <a:latin typeface="Courier"/>
                <a:cs typeface="Courier"/>
              </a:rPr>
              <a:t>(</a:t>
            </a:r>
            <a:r>
              <a:rPr lang="en-US" sz="2800" spc="-5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 }</a:t>
            </a: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action_resource_type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an expectation. Stating an expectation that the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to have a resource take a particular action.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41910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132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lang="en-US"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</a:p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lang="en-US" sz="2400" spc="-5" dirty="0" smtClean="0">
                <a:latin typeface="Courier"/>
                <a:cs typeface="Courier"/>
              </a:rPr>
              <a:t>describ</a:t>
            </a:r>
            <a:r>
              <a:rPr lang="en-US" sz="2400" dirty="0" smtClean="0">
                <a:latin typeface="Courier"/>
                <a:cs typeface="Courier"/>
              </a:rPr>
              <a:t>e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 smtClean="0">
              <a:latin typeface="Courier"/>
              <a:cs typeface="Courier"/>
            </a:endParaRPr>
          </a:p>
          <a:p>
            <a:pPr marL="502920">
              <a:lnSpc>
                <a:spcPct val="100000"/>
              </a:lnSpc>
              <a:spcBef>
                <a:spcPts val="40"/>
              </a:spcBef>
            </a:pPr>
            <a:r>
              <a:rPr lang="en-US" sz="2400" dirty="0" smtClean="0">
                <a:latin typeface="Courier"/>
                <a:cs typeface="Courier"/>
              </a:rPr>
              <a:t>let(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400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 smtClean="0">
                <a:latin typeface="Courier"/>
                <a:cs typeface="Courier"/>
              </a:rPr>
              <a:t>) { 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 smtClean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 err="1" smtClean="0">
                <a:latin typeface="Courier"/>
                <a:cs typeface="Courier"/>
              </a:rPr>
              <a:t>converge</a:t>
            </a:r>
            <a:r>
              <a:rPr lang="en-US" sz="2400" spc="-5" dirty="0" smtClean="0">
                <a:latin typeface="Courier"/>
                <a:cs typeface="Courier"/>
              </a:rPr>
              <a:t>(</a:t>
            </a:r>
            <a:r>
              <a:rPr lang="en-US" sz="2400" spc="-5" dirty="0" err="1" smtClean="0">
                <a:latin typeface="Courier"/>
                <a:cs typeface="Courier"/>
              </a:rPr>
              <a:t>described_recipe</a:t>
            </a:r>
            <a:r>
              <a:rPr lang="en-US" sz="2400" dirty="0" smtClean="0">
                <a:latin typeface="Courier"/>
                <a:cs typeface="Courier"/>
              </a:rPr>
              <a:t>)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it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create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spc="-5" dirty="0" err="1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correctly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  <a:p>
            <a:endParaRPr sz="2400" dirty="0">
              <a:latin typeface="Courier"/>
              <a:cs typeface="Courier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40132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63350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"/>
                <a:cs typeface="Courier"/>
              </a:rPr>
              <a:t>OPE</a:t>
            </a:r>
            <a:r>
              <a:rPr b="1" dirty="0">
                <a:latin typeface="Courier"/>
                <a:cs typeface="Courier"/>
              </a:rPr>
              <a:t>N </a:t>
            </a:r>
            <a:r>
              <a:rPr b="1" spc="-5" dirty="0">
                <a:latin typeface="Courier"/>
                <a:cs typeface="Courier"/>
              </a:rPr>
              <a:t>I</a:t>
            </a:r>
            <a:r>
              <a:rPr b="1" dirty="0">
                <a:latin typeface="Courier"/>
                <a:cs typeface="Courier"/>
              </a:rPr>
              <a:t>N EDITOR:</a:t>
            </a:r>
            <a:r>
              <a:rPr b="1" spc="-107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...</a:t>
            </a:r>
            <a:r>
              <a:rPr dirty="0" smtClean="0">
                <a:latin typeface="Courier"/>
                <a:cs typeface="Courier"/>
              </a:rPr>
              <a:t>/motd/spec/unit/</a:t>
            </a:r>
            <a:r>
              <a:rPr lang="en-US" dirty="0" smtClean="0">
                <a:latin typeface="Courier"/>
                <a:cs typeface="Courier"/>
              </a:rPr>
              <a:t>recipes/</a:t>
            </a:r>
            <a:r>
              <a:rPr dirty="0" smtClean="0">
                <a:latin typeface="Courier"/>
                <a:cs typeface="Courier"/>
              </a:rPr>
              <a:t>default_spec.rb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12800" y="6553200"/>
            <a:ext cx="14500860" cy="1879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Arial"/>
                <a:cs typeface="Arial"/>
              </a:rPr>
              <a:t>shou</a:t>
            </a:r>
            <a:r>
              <a:rPr sz="4000" spc="5" dirty="0" smtClean="0">
                <a:latin typeface="Arial"/>
                <a:cs typeface="Arial"/>
              </a:rPr>
              <a:t>l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ma</a:t>
            </a:r>
            <a:r>
              <a:rPr sz="4000" dirty="0" smtClean="0">
                <a:latin typeface="Arial"/>
                <a:cs typeface="Arial"/>
              </a:rPr>
              <a:t>t</a:t>
            </a:r>
            <a:r>
              <a:rPr sz="4000" spc="10" dirty="0" smtClean="0">
                <a:latin typeface="Arial"/>
                <a:cs typeface="Arial"/>
              </a:rPr>
              <a:t>ch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 smtClean="0">
                <a:latin typeface="Courier New"/>
                <a:cs typeface="Courier New"/>
              </a:rPr>
              <a:t>default</a:t>
            </a:r>
            <a:r>
              <a:rPr sz="4000" spc="5" dirty="0" smtClean="0">
                <a:latin typeface="Arial"/>
                <a:cs typeface="Arial"/>
              </a:rPr>
              <a:t>)</a:t>
            </a:r>
            <a:r>
              <a:rPr lang="en-US" sz="4000" spc="5" dirty="0">
                <a:latin typeface="Arial"/>
                <a:cs typeface="Arial"/>
              </a:rPr>
              <a:t> </a:t>
            </a:r>
            <a:r>
              <a:rPr lang="en-US" sz="4000" spc="5" dirty="0" smtClean="0">
                <a:latin typeface="Arial"/>
                <a:cs typeface="Arial"/>
              </a:rPr>
              <a:t>and </a:t>
            </a:r>
            <a:r>
              <a:rPr lang="en-US" sz="4000" b="1" u="sng" spc="5" dirty="0" smtClean="0">
                <a:latin typeface="Arial"/>
                <a:cs typeface="Arial"/>
              </a:rPr>
              <a:t>must</a:t>
            </a:r>
            <a:r>
              <a:rPr lang="en-US" sz="4000" b="1" spc="5" dirty="0" smtClean="0">
                <a:latin typeface="Arial"/>
                <a:cs typeface="Arial"/>
              </a:rPr>
              <a:t> </a:t>
            </a:r>
            <a:r>
              <a:rPr sz="4000" spc="5" dirty="0" smtClean="0">
                <a:latin typeface="Arial"/>
                <a:cs typeface="Arial"/>
              </a:rPr>
              <a:t>en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Courier New"/>
                <a:cs typeface="Courier New"/>
              </a:rPr>
              <a:t>_spec.rb</a:t>
            </a:r>
            <a:endParaRPr lang="en-US" sz="4000" spc="10" dirty="0" smtClean="0">
              <a:latin typeface="Courier New"/>
              <a:cs typeface="Courier New"/>
            </a:endParaRPr>
          </a:p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lang="en-US" sz="4000" spc="10" dirty="0" smtClean="0">
                <a:latin typeface="Arial"/>
                <a:cs typeface="Arial"/>
              </a:rPr>
              <a:t>An </a:t>
            </a:r>
            <a:r>
              <a:rPr lang="en-US" sz="4000" spc="10" dirty="0" smtClean="0">
                <a:latin typeface="Courier New"/>
                <a:cs typeface="Courier New"/>
              </a:rPr>
              <a:t>it</a:t>
            </a:r>
            <a:r>
              <a:rPr lang="en-US" sz="4000" spc="10" dirty="0" smtClean="0">
                <a:latin typeface="Arial"/>
                <a:cs typeface="Arial"/>
              </a:rPr>
              <a:t> without a </a:t>
            </a:r>
            <a:r>
              <a:rPr lang="en-US" sz="4000" spc="10" dirty="0" err="1" smtClean="0">
                <a:latin typeface="Courier New"/>
                <a:cs typeface="Courier New"/>
              </a:rPr>
              <a:t>do..end</a:t>
            </a:r>
            <a:r>
              <a:rPr lang="en-US" sz="4000" spc="10" dirty="0" smtClean="0">
                <a:latin typeface="Courier New"/>
                <a:cs typeface="Courier New"/>
              </a:rPr>
              <a:t> </a:t>
            </a:r>
            <a:r>
              <a:rPr lang="en-US" sz="4000" spc="10" dirty="0" smtClean="0">
                <a:latin typeface="Arial"/>
                <a:cs typeface="Arial"/>
              </a:rPr>
              <a:t>block means the test is </a:t>
            </a:r>
            <a:r>
              <a:rPr lang="en-US" sz="4000" b="1" spc="10" dirty="0" smtClean="0">
                <a:latin typeface="Arial"/>
                <a:cs typeface="Arial"/>
              </a:rPr>
              <a:t>pending</a:t>
            </a:r>
            <a:endParaRPr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048000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creates an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correctly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Not yet implemented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/spec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/unit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/recipes/default_spec.rb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...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sz="3200" dirty="0">
                <a:latin typeface="Courier"/>
                <a:cs typeface="Courier"/>
              </a:rPr>
              <a:t>motd/spec/unit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lang="en-US" sz="3200" dirty="0" smtClean="0">
                <a:latin typeface="Courier"/>
                <a:cs typeface="Courier"/>
              </a:rPr>
              <a:t>recipes/</a:t>
            </a:r>
            <a:r>
              <a:rPr sz="3200" dirty="0" smtClean="0">
                <a:latin typeface="Courier"/>
                <a:cs typeface="Courier"/>
              </a:rPr>
              <a:t>default_spec.rb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23000" y="8153400"/>
            <a:ext cx="3479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387600"/>
            <a:ext cx="14630400" cy="5194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7821930">
              <a:lnSpc>
                <a:spcPct val="201399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 </a:t>
            </a:r>
            <a:endParaRPr lang="en-US" sz="24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190500" marR="7821930">
              <a:lnSpc>
                <a:spcPct val="201399"/>
              </a:lnSpc>
            </a:pPr>
            <a:r>
              <a:rPr sz="2400" spc="-5" dirty="0" smtClean="0">
                <a:latin typeface="Courier"/>
                <a:cs typeface="Courier"/>
              </a:rPr>
              <a:t>describ</a:t>
            </a:r>
            <a:r>
              <a:rPr sz="2400" dirty="0" smtClean="0">
                <a:latin typeface="Courier"/>
                <a:cs typeface="Courier"/>
              </a:rPr>
              <a:t>e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:chef_run</a:t>
            </a:r>
            <a:r>
              <a:rPr sz="2400" dirty="0">
                <a:latin typeface="Courier"/>
                <a:cs typeface="Courier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SoloR</a:t>
            </a:r>
            <a:r>
              <a:rPr sz="2400" dirty="0" smtClean="0">
                <a:solidFill>
                  <a:srgbClr val="9C1200"/>
                </a:solidFill>
                <a:latin typeface="Courier"/>
                <a:cs typeface="Courier"/>
              </a:rPr>
              <a:t>unner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 smtClean="0">
                <a:latin typeface="Courier"/>
                <a:cs typeface="Courier"/>
              </a:rPr>
              <a:t>converge(</a:t>
            </a:r>
            <a:r>
              <a:rPr sz="2400" spc="-5" dirty="0">
                <a:latin typeface="Courier"/>
                <a:cs typeface="Courier"/>
              </a:rPr>
              <a:t>described_recipe</a:t>
            </a:r>
            <a:r>
              <a:rPr sz="2400" dirty="0">
                <a:latin typeface="Courier"/>
                <a:cs typeface="Courier"/>
              </a:rPr>
              <a:t>)</a:t>
            </a:r>
            <a:r>
              <a:rPr sz="2400" spc="5" dirty="0">
                <a:latin typeface="Courier"/>
                <a:cs typeface="Courier"/>
              </a:rPr>
              <a:t> </a:t>
            </a:r>
            <a:r>
              <a:rPr sz="24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 marL="556260">
              <a:lnSpc>
                <a:spcPct val="100000"/>
              </a:lnSpc>
              <a:tabLst>
                <a:tab pos="6226175" algn="l"/>
              </a:tabLst>
            </a:pPr>
            <a:r>
              <a:rPr sz="2400" spc="-5" dirty="0">
                <a:latin typeface="Courier"/>
                <a:cs typeface="Courier"/>
              </a:rPr>
              <a:t>i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'create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correctly'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expect(chef_run</a:t>
            </a:r>
            <a:r>
              <a:rPr sz="2400" spc="-5" dirty="0">
                <a:latin typeface="Courier"/>
                <a:cs typeface="Courier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>
                <a:latin typeface="Courier"/>
                <a:cs typeface="Courier"/>
              </a:rPr>
              <a:t>t</a:t>
            </a:r>
            <a:r>
              <a:rPr sz="2400" dirty="0">
                <a:latin typeface="Courier"/>
                <a:cs typeface="Courier"/>
              </a:rPr>
              <a:t>o create_template(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'/etc/motd'</a:t>
            </a:r>
            <a:r>
              <a:rPr sz="2400" dirty="0">
                <a:latin typeface="Courier"/>
                <a:cs typeface="Courier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>
                <a:latin typeface="Courier"/>
                <a:cs typeface="Courier"/>
              </a:rPr>
              <a:t>with(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:user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:group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:mode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'0644'</a:t>
            </a:r>
            <a:endParaRPr sz="2400" dirty="0">
              <a:latin typeface="Courier"/>
              <a:cs typeface="Courier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)</a:t>
            </a:r>
          </a:p>
          <a:p>
            <a:pPr marL="190500" marR="13491844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7432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743200"/>
            <a:ext cx="14655800" cy="58674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124200"/>
            <a:ext cx="13696950" cy="470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unit/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recipes/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default_spec.rb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EDITOR:</a:t>
            </a:r>
            <a:r>
              <a:rPr sz="3200" b="1" spc="-1070" dirty="0">
                <a:latin typeface="Courier"/>
                <a:cs typeface="Courier"/>
              </a:rPr>
              <a:t> </a:t>
            </a:r>
            <a:r>
              <a:rPr sz="3200" dirty="0" smtClean="0">
                <a:latin typeface="Courier"/>
                <a:cs typeface="Courier"/>
              </a:rPr>
              <a:t>cookbooks/</a:t>
            </a:r>
            <a:r>
              <a:rPr sz="3200" dirty="0">
                <a:latin typeface="Courier"/>
                <a:cs typeface="Courier"/>
              </a:rPr>
              <a:t>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"/>
                <a:cs typeface="Courier"/>
              </a:rPr>
              <a:t>templat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sz="3600" spc="-5" dirty="0">
                <a:latin typeface="Courier"/>
                <a:cs typeface="Courier"/>
              </a:rPr>
              <a:t>sourc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"motd.erb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sz="3600" spc="-5" dirty="0" smtClean="0">
                <a:latin typeface="Courier"/>
                <a:cs typeface="Courier"/>
              </a:rPr>
              <a:t>mod</a:t>
            </a:r>
            <a:r>
              <a:rPr sz="3600" dirty="0" smtClean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"0644"</a:t>
            </a:r>
            <a:endParaRPr sz="3600" dirty="0">
              <a:latin typeface="Courier"/>
              <a:cs typeface="Courier"/>
            </a:endParaRPr>
          </a:p>
          <a:p>
            <a:pPr marL="789940" marR="8333105">
              <a:lnSpc>
                <a:spcPts val="4300"/>
              </a:lnSpc>
            </a:pPr>
            <a:r>
              <a:rPr lang="en-US" sz="3600" spc="-5" dirty="0" smtClean="0">
                <a:latin typeface="Courier"/>
                <a:cs typeface="Courier"/>
              </a:rPr>
              <a:t>user 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root" </a:t>
            </a:r>
            <a:r>
              <a:rPr sz="3600" spc="-5" dirty="0">
                <a:latin typeface="Courier"/>
                <a:cs typeface="Courier"/>
              </a:rPr>
              <a:t>grou</a:t>
            </a:r>
            <a:r>
              <a:rPr sz="3600" dirty="0">
                <a:latin typeface="Courier"/>
                <a:cs typeface="Courier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"root"</a:t>
            </a:r>
            <a:endParaRPr sz="3600" dirty="0">
              <a:latin typeface="Courier"/>
              <a:cs typeface="Courier"/>
            </a:endParaRP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Fix</a:t>
            </a:r>
            <a:r>
              <a:rPr spc="-10" dirty="0"/>
              <a:t> </a:t>
            </a:r>
            <a:r>
              <a:rPr lang="en-US" spc="-5" dirty="0"/>
              <a:t>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588698"/>
            <a:ext cx="14500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Courier New"/>
                <a:cs typeface="Courier New"/>
              </a:rPr>
              <a:t>user</a:t>
            </a:r>
            <a:r>
              <a:rPr lang="en-US" sz="4000" spc="-5" dirty="0" smtClean="0">
                <a:latin typeface="Arial"/>
                <a:cs typeface="Arial"/>
              </a:rPr>
              <a:t> an</a:t>
            </a:r>
            <a:r>
              <a:rPr lang="en-US" sz="4000" dirty="0" smtClean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>
                <a:latin typeface="Arial"/>
                <a:cs typeface="Arial"/>
              </a:rPr>
              <a:t>passe</a:t>
            </a:r>
            <a:r>
              <a:rPr lang="en-US" sz="4000" spc="-5" dirty="0">
                <a:latin typeface="Arial"/>
                <a:cs typeface="Arial"/>
              </a:rPr>
              <a:t>s.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2800" y="4343400"/>
            <a:ext cx="14630400" cy="11430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372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spc="5" dirty="0">
                <a:latin typeface="Arial"/>
                <a:cs typeface="Arial"/>
              </a:rPr>
              <a:t>Un</a:t>
            </a:r>
            <a:r>
              <a:rPr lang="en-US" sz="4450" dirty="0">
                <a:latin typeface="Arial"/>
                <a:cs typeface="Arial"/>
              </a:rPr>
              <a:t>it 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es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s</a:t>
            </a:r>
            <a:r>
              <a:rPr lang="en-US" sz="4450" dirty="0">
                <a:latin typeface="Arial"/>
                <a:cs typeface="Arial"/>
              </a:rPr>
              <a:t> </a:t>
            </a:r>
            <a:r>
              <a:rPr lang="en-US" sz="4450" spc="5" dirty="0" smtClean="0">
                <a:latin typeface="Arial"/>
                <a:cs typeface="Arial"/>
              </a:rPr>
              <a:t>qu</a:t>
            </a:r>
            <a:r>
              <a:rPr lang="en-US" sz="4450" dirty="0" smtClean="0">
                <a:latin typeface="Arial"/>
                <a:cs typeface="Arial"/>
              </a:rPr>
              <a:t>i</a:t>
            </a:r>
            <a:r>
              <a:rPr lang="en-US" sz="4450" spc="5" dirty="0" smtClean="0">
                <a:latin typeface="Arial"/>
                <a:cs typeface="Arial"/>
              </a:rPr>
              <a:t>ckly </a:t>
            </a:r>
            <a:r>
              <a:rPr sz="4450" spc="5" dirty="0" smtClean="0">
                <a:latin typeface="Arial"/>
                <a:cs typeface="Arial"/>
              </a:rPr>
              <a:t>asse</a:t>
            </a:r>
            <a:r>
              <a:rPr sz="4450" dirty="0" smtClean="0">
                <a:latin typeface="Arial"/>
                <a:cs typeface="Arial"/>
              </a:rPr>
              <a:t>rt </a:t>
            </a:r>
            <a:r>
              <a:rPr lang="en-US" sz="4450" dirty="0" smtClean="0">
                <a:latin typeface="Arial"/>
                <a:cs typeface="Arial"/>
              </a:rPr>
              <a:t>our </a:t>
            </a:r>
            <a:r>
              <a:rPr sz="4450" dirty="0" smtClean="0">
                <a:latin typeface="Arial"/>
                <a:cs typeface="Arial"/>
              </a:rPr>
              <a:t>i</a:t>
            </a:r>
            <a:r>
              <a:rPr sz="4450" spc="5" dirty="0" smtClean="0">
                <a:latin typeface="Arial"/>
                <a:cs typeface="Arial"/>
              </a:rPr>
              <a:t>n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ended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behavio</a:t>
            </a:r>
            <a:r>
              <a:rPr sz="4450" dirty="0" smtClean="0">
                <a:latin typeface="Arial"/>
                <a:cs typeface="Arial"/>
              </a:rPr>
              <a:t>r</a:t>
            </a:r>
            <a:endParaRPr lang="en-US" sz="4450" dirty="0" smtClean="0">
              <a:latin typeface="Arial"/>
              <a:cs typeface="Arial"/>
            </a:endParaRP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Act as documentation for the recipe</a:t>
            </a: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Ensure that when we or others work with the recipe they do not break our intended behavior.</a:t>
            </a: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endParaRPr sz="44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7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5721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Le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lang="en-US" sz="4800" spc="-90" dirty="0">
                <a:latin typeface="Arial"/>
                <a:cs typeface="Arial"/>
              </a:rPr>
              <a:t> u</a:t>
            </a:r>
            <a:r>
              <a:rPr sz="4800" dirty="0" smtClean="0">
                <a:latin typeface="Arial"/>
                <a:cs typeface="Arial"/>
              </a:rPr>
              <a:t>s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CentOS </a:t>
            </a:r>
            <a:r>
              <a:rPr sz="4800" dirty="0" smtClean="0">
                <a:latin typeface="Arial"/>
                <a:cs typeface="Arial"/>
              </a:rPr>
              <a:t>and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Ubuntu </a:t>
            </a:r>
            <a:r>
              <a:rPr sz="4800" dirty="0" smtClean="0">
                <a:latin typeface="Arial"/>
                <a:cs typeface="Arial"/>
              </a:rPr>
              <a:t>varian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spc="-5" dirty="0" smtClean="0">
                <a:latin typeface="Arial"/>
                <a:cs typeface="Arial"/>
              </a:rPr>
              <a:t>s.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spc="-5" dirty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</a:t>
            </a:r>
            <a:r>
              <a:rPr lang="en-US" sz="4000" spc="-5" dirty="0" err="1" smtClean="0">
                <a:latin typeface="Arial"/>
                <a:cs typeface="Arial"/>
              </a:rPr>
              <a:t>CentOS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Ubuntu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mailutils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chef-repo</a:t>
            </a:r>
          </a:p>
          <a:p>
            <a:pPr marL="229235">
              <a:lnSpc>
                <a:spcPct val="100000"/>
              </a:lnSpc>
            </a:pP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$ cd cookbooks/</a:t>
            </a:r>
            <a:r>
              <a:rPr lang="en-US" sz="4800" spc="-5" dirty="0" err="1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000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rspec --init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'</a:t>
            </a:r>
            <a:r>
              <a:rPr dirty="0" smtClean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lang="en-US" spc="-5" dirty="0"/>
              <a:t>'</a:t>
            </a:r>
            <a:r>
              <a:rPr spc="-400" dirty="0" smtClean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0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16805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sz="3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600" spc="-5" dirty="0" smtClean="0">
                <a:latin typeface="Courier"/>
                <a:cs typeface="Courier"/>
              </a:rPr>
              <a:t>start</a:t>
            </a:r>
            <a:r>
              <a:rPr sz="3600" dirty="0" smtClean="0">
                <a:latin typeface="Courier"/>
                <a:cs typeface="Courier"/>
              </a:rPr>
              <a:t>!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249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we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</a:t>
            </a:r>
            <a:r>
              <a:rPr sz="4200" dirty="0" smtClean="0">
                <a:latin typeface="Arial"/>
                <a:cs typeface="Arial"/>
              </a:rPr>
              <a:t>re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sz="5400" dirty="0"/>
              <a:t>a</a:t>
            </a:r>
            <a:r>
              <a:rPr sz="5400" spc="-5" dirty="0"/>
              <a:t> </a:t>
            </a:r>
            <a:r>
              <a:rPr lang="en-US" sz="5400" spc="-10" dirty="0" smtClean="0"/>
              <a:t>Directory 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91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mailx/spec/unit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3086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400" y="2647950"/>
            <a:ext cx="14325600" cy="4822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describ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'mailx::default'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</a:t>
            </a:r>
            <a:r>
              <a:rPr sz="2400" spc="-5" dirty="0" smtClean="0">
                <a:latin typeface="Courier"/>
                <a:cs typeface="Courier"/>
              </a:rPr>
              <a:t>contex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sz="2400" dirty="0" smtClean="0">
                <a:latin typeface="Courier"/>
                <a:cs typeface="Courier"/>
              </a:rPr>
              <a:t>let</a:t>
            </a:r>
            <a:r>
              <a:rPr sz="2400" dirty="0">
                <a:latin typeface="Courier"/>
                <a:cs typeface="Courier"/>
              </a:rPr>
              <a:t>(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:chef_run</a:t>
            </a:r>
            <a:r>
              <a:rPr sz="2400" dirty="0"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9C12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     </a:t>
            </a:r>
            <a:r>
              <a:rPr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 err="1" smtClean="0">
                <a:latin typeface="Courier"/>
                <a:cs typeface="Courier"/>
              </a:rPr>
              <a:t>new</a:t>
            </a:r>
            <a:r>
              <a:rPr sz="2400" dirty="0" smtClean="0">
                <a:latin typeface="Courier"/>
                <a:cs typeface="Courier"/>
              </a:rPr>
              <a:t>({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sz="2400" dirty="0" smtClean="0">
                <a:solidFill>
                  <a:srgbClr val="22288F"/>
                </a:solidFill>
                <a:latin typeface="Courier"/>
                <a:cs typeface="Courier"/>
              </a:rPr>
              <a:t>:platform 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err="1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smtClean="0">
                <a:latin typeface="Courier"/>
                <a:cs typeface="Courier"/>
              </a:rPr>
              <a:t>,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                      </a:t>
            </a:r>
            <a:r>
              <a:rPr sz="2400" dirty="0" smtClean="0">
                <a:solidFill>
                  <a:srgbClr val="22288F"/>
                </a:solidFill>
                <a:latin typeface="Courier"/>
                <a:cs typeface="Courier"/>
              </a:rPr>
              <a:t>:version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'14.04'</a:t>
            </a:r>
            <a:r>
              <a:rPr sz="2400" dirty="0" smtClean="0">
                <a:latin typeface="Courier"/>
                <a:cs typeface="Courier"/>
              </a:rPr>
              <a:t>})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 smtClean="0">
                <a:latin typeface="Courier"/>
                <a:cs typeface="Courier"/>
              </a:rPr>
              <a:t>converge(</a:t>
            </a:r>
            <a:r>
              <a:rPr sz="2400" spc="-5" dirty="0" err="1" smtClean="0">
                <a:latin typeface="Courier"/>
                <a:cs typeface="Courier"/>
              </a:rPr>
              <a:t>described_recipe</a:t>
            </a:r>
            <a:r>
              <a:rPr sz="2400" dirty="0" smtClean="0">
                <a:latin typeface="Courier"/>
                <a:cs typeface="Courier"/>
              </a:rPr>
              <a:t>)</a:t>
            </a:r>
            <a:endParaRPr lang="en-US" sz="2400" spc="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5" dirty="0" smtClean="0">
                <a:latin typeface="Courier"/>
                <a:cs typeface="Courier"/>
              </a:rPr>
              <a:t>  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lang="en-US" sz="2400" spc="-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  </a:t>
            </a:r>
            <a:r>
              <a:rPr sz="2400" spc="-5" dirty="0" smtClean="0">
                <a:latin typeface="Courier"/>
                <a:cs typeface="Courier"/>
              </a:rPr>
              <a:t>i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1936115" y="7772400"/>
            <a:ext cx="1228788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 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st </a:t>
            </a:r>
            <a:r>
              <a:rPr sz="4200" dirty="0" smtClean="0">
                <a:latin typeface="Arial"/>
                <a:cs typeface="Arial"/>
              </a:rPr>
              <a:t>con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x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lang="en-US" sz="4200" spc="-10" dirty="0" smtClean="0">
                <a:latin typeface="Arial"/>
                <a:cs typeface="Arial"/>
              </a:rPr>
              <a:t> for ubuntu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en-US" spc="-5" dirty="0" smtClean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"/>
                <a:cs typeface="Courier"/>
              </a:rPr>
              <a:t>  contex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let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>do</a:t>
            </a: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solidFill>
                  <a:srgbClr val="9C12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latin typeface="Courier"/>
                <a:cs typeface="Courier"/>
              </a:rPr>
              <a:t>new</a:t>
            </a:r>
            <a:r>
              <a:rPr lang="en-US" sz="2400" dirty="0">
                <a:latin typeface="Courier"/>
                <a:cs typeface="Courier"/>
              </a:rPr>
              <a:t>({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:platform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'centos'</a:t>
            </a:r>
            <a:r>
              <a:rPr lang="en-US" sz="2400" dirty="0">
                <a:latin typeface="Courier"/>
                <a:cs typeface="Courier"/>
              </a:rPr>
              <a:t>, </a:t>
            </a:r>
            <a:endParaRPr lang="en-US" sz="2400" dirty="0" smtClean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		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version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'6.5'</a:t>
            </a:r>
            <a:r>
              <a:rPr lang="en-US" sz="2400" dirty="0">
                <a:latin typeface="Courier"/>
                <a:cs typeface="Courier"/>
              </a:rPr>
              <a:t>})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>
                <a:latin typeface="Courier"/>
                <a:cs typeface="Courier"/>
              </a:rPr>
              <a:t>converge(</a:t>
            </a:r>
            <a:r>
              <a:rPr lang="en-US" sz="2400" spc="-5" dirty="0" err="1">
                <a:latin typeface="Courier"/>
                <a:cs typeface="Courier"/>
              </a:rPr>
              <a:t>described_recipe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spc="5" dirty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spc="5" dirty="0" smtClean="0">
                <a:latin typeface="Courier"/>
                <a:cs typeface="Courier"/>
              </a:rPr>
              <a:t> 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>
              <a:latin typeface="Courier"/>
              <a:cs typeface="Courier"/>
            </a:endParaRP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expect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  <p:sp>
        <p:nvSpPr>
          <p:cNvPr id="44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5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mailx/spec/unit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2167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3933694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1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Coverage:    100.0%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'platform'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ubuntu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smtClean="0">
                <a:solidFill>
                  <a:srgbClr val="C9352B"/>
                </a:solidFill>
                <a:latin typeface="Courier"/>
                <a:cs typeface="Courier"/>
              </a:rPr>
              <a:t>"centos"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nod</a:t>
            </a:r>
            <a:r>
              <a:rPr sz="4000" spc="-5" dirty="0">
                <a:latin typeface="Courier"/>
                <a:cs typeface="Courier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'mail</a:t>
            </a:r>
            <a:r>
              <a:rPr lang="en-US" sz="4000" dirty="0" smtClean="0">
                <a:solidFill>
                  <a:srgbClr val="C8352B"/>
                </a:solidFill>
                <a:latin typeface="Courier"/>
                <a:cs typeface="Courier"/>
              </a:rPr>
              <a:t>x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4000" spc="-5" dirty="0">
                <a:latin typeface="Courier"/>
                <a:cs typeface="Courier"/>
              </a:rPr>
              <a:t> </a:t>
            </a:r>
            <a:r>
              <a:rPr lang="en-US" sz="4000" spc="-5" dirty="0" smtClean="0">
                <a:latin typeface="Courier"/>
                <a:cs typeface="Courier"/>
              </a:rPr>
              <a:t> </a:t>
            </a:r>
            <a:r>
              <a:rPr sz="4000" spc="-5" dirty="0" smtClean="0">
                <a:latin typeface="Courier"/>
                <a:cs typeface="Courier"/>
              </a:rPr>
              <a:t>actio</a:t>
            </a:r>
            <a:r>
              <a:rPr sz="4000" dirty="0" smtClean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sz="4000" dirty="0" smtClean="0">
                <a:solidFill>
                  <a:srgbClr val="22288F"/>
                </a:solidFill>
                <a:latin typeface="Courier"/>
                <a:cs typeface="Courier"/>
              </a:rPr>
              <a:t>install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4160874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Installing </a:t>
            </a:r>
            <a:r>
              <a:rPr lang="en-US" dirty="0" err="1" smtClean="0"/>
              <a:t>ChefSpec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14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lang="en-US" sz="4800" dirty="0" err="1" smtClean="0">
                <a:latin typeface="Arial"/>
                <a:cs typeface="Arial"/>
              </a:rPr>
              <a:t>ChefSpec</a:t>
            </a:r>
            <a:r>
              <a:rPr lang="en-US" sz="4800" dirty="0" smtClean="0">
                <a:latin typeface="Arial"/>
                <a:cs typeface="Arial"/>
              </a:rPr>
              <a:t> is already included in the Chef Development Kit (</a:t>
            </a:r>
            <a:r>
              <a:rPr lang="en-US" sz="4800" dirty="0" err="1" smtClean="0">
                <a:latin typeface="Arial"/>
                <a:cs typeface="Arial"/>
              </a:rPr>
              <a:t>ChefDK</a:t>
            </a:r>
            <a:r>
              <a:rPr lang="en-US" sz="4800" dirty="0" smtClean="0">
                <a:latin typeface="Arial"/>
                <a:cs typeface="Arial"/>
              </a:rPr>
              <a:t>)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4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err="1" smtClean="0"/>
              <a:t>ChefSpec</a:t>
            </a:r>
            <a:r>
              <a:rPr lang="en-US" spc="-10" dirty="0"/>
              <a:t> </a:t>
            </a:r>
            <a:r>
              <a:rPr lang="en-US" spc="-10" dirty="0" smtClean="0"/>
              <a:t>is </a:t>
            </a:r>
            <a:r>
              <a:rPr lang="en-US" spc="-10" dirty="0" err="1" smtClean="0"/>
              <a:t>RSpec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3357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syn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</a:t>
            </a:r>
            <a:r>
              <a:rPr sz="4800" spc="-5" dirty="0" smtClean="0">
                <a:latin typeface="Arial"/>
                <a:cs typeface="Arial"/>
              </a:rPr>
              <a:t>x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5" dirty="0" err="1" smtClean="0">
                <a:latin typeface="Arial"/>
                <a:cs typeface="Arial"/>
              </a:rPr>
              <a:t>ChefSpec</a:t>
            </a:r>
            <a:r>
              <a:rPr lang="en-US" sz="4800" spc="-5" dirty="0" smtClean="0">
                <a:latin typeface="Arial"/>
                <a:cs typeface="Arial"/>
              </a:rPr>
              <a:t> adds the knowledge of Chef to </a:t>
            </a:r>
            <a:r>
              <a:rPr lang="en-US" sz="4800" spc="-5" dirty="0" err="1" smtClean="0">
                <a:latin typeface="Arial"/>
                <a:cs typeface="Arial"/>
              </a:rPr>
              <a:t>RSpec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cookbooks/motd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464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rspec --init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'</a:t>
            </a:r>
            <a:r>
              <a:rPr dirty="0" smtClean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lang="en-US" spc="-5" dirty="0"/>
              <a:t>'</a:t>
            </a:r>
            <a:r>
              <a:rPr spc="-400" dirty="0" smtClean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78858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sz="3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 smtClean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600" spc="-5" dirty="0" smtClean="0">
                <a:latin typeface="Courier"/>
                <a:cs typeface="Courier"/>
              </a:rPr>
              <a:t>start</a:t>
            </a:r>
            <a:r>
              <a:rPr sz="3600" dirty="0" smtClean="0">
                <a:latin typeface="Courier"/>
                <a:cs typeface="Courier"/>
              </a:rPr>
              <a:t>!</a:t>
            </a:r>
            <a:endParaRPr lang="en-US" sz="3600" dirty="0" smtClean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endParaRPr lang="en-US" sz="36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3600" dirty="0">
                <a:latin typeface="Courier"/>
                <a:cs typeface="Courier"/>
              </a:rPr>
              <a:t># This file was generated by the `</a:t>
            </a:r>
            <a:r>
              <a:rPr lang="en-US" sz="3600" dirty="0" err="1">
                <a:latin typeface="Courier"/>
                <a:cs typeface="Courier"/>
              </a:rPr>
              <a:t>rspec</a:t>
            </a:r>
            <a:r>
              <a:rPr lang="en-US" sz="3600" dirty="0">
                <a:latin typeface="Courier"/>
                <a:cs typeface="Courier"/>
              </a:rPr>
              <a:t> --</a:t>
            </a:r>
            <a:r>
              <a:rPr lang="en-US" sz="3600" dirty="0" err="1">
                <a:latin typeface="Courier"/>
                <a:cs typeface="Courier"/>
              </a:rPr>
              <a:t>init</a:t>
            </a:r>
            <a:r>
              <a:rPr lang="en-US" sz="3600" dirty="0" smtClean="0">
                <a:latin typeface="Courier"/>
                <a:cs typeface="Courier"/>
              </a:rPr>
              <a:t>`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12800" y="5254553"/>
            <a:ext cx="13671550" cy="3356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445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</a:t>
            </a:r>
            <a:r>
              <a:rPr lang="en-US" sz="4200" dirty="0" smtClean="0">
                <a:latin typeface="Courier New"/>
                <a:cs typeface="Courier New"/>
              </a:rPr>
              <a:t>'</a:t>
            </a:r>
            <a:r>
              <a:rPr sz="4200" dirty="0" smtClean="0">
                <a:latin typeface="Courier New"/>
                <a:cs typeface="Courier New"/>
              </a:rPr>
              <a:t>chefspec</a:t>
            </a:r>
            <a:r>
              <a:rPr lang="en-US" sz="4200" dirty="0">
                <a:latin typeface="Courier New"/>
                <a:cs typeface="Courier New"/>
              </a:rPr>
              <a:t>'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sz="5400" dirty="0" smtClean="0"/>
              <a:t>a</a:t>
            </a:r>
            <a:r>
              <a:rPr lang="en-US" sz="5400" spc="-5" dirty="0" smtClean="0"/>
              <a:t> </a:t>
            </a:r>
            <a:r>
              <a:rPr lang="en-US" sz="5400" spc="-10" dirty="0" smtClean="0"/>
              <a:t>d</a:t>
            </a:r>
            <a:r>
              <a:rPr sz="5400" spc="-10" dirty="0" smtClean="0"/>
              <a:t>i</a:t>
            </a:r>
            <a:r>
              <a:rPr sz="5400" dirty="0" smtClean="0"/>
              <a:t>rec</a:t>
            </a:r>
            <a:r>
              <a:rPr sz="5400" spc="-5" dirty="0" smtClean="0"/>
              <a:t>t</a:t>
            </a:r>
            <a:r>
              <a:rPr sz="5400" spc="-10" dirty="0" smtClean="0"/>
              <a:t>o</a:t>
            </a:r>
            <a:r>
              <a:rPr sz="5400" dirty="0" smtClean="0"/>
              <a:t>ry</a:t>
            </a:r>
            <a:r>
              <a:rPr lang="en-US" sz="5400" dirty="0" smtClean="0"/>
              <a:t> 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148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1879</Words>
  <Application>Microsoft Macintosh PowerPoint</Application>
  <PresentationFormat>Custom</PresentationFormat>
  <Paragraphs>347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An Introduction to ChefSpec</vt:lpstr>
      <vt:lpstr>Lesson Objectives</vt:lpstr>
      <vt:lpstr>Problem Statement</vt:lpstr>
      <vt:lpstr>Installing ChefSpec</vt:lpstr>
      <vt:lpstr>ChefSpec is RSpec</vt:lpstr>
      <vt:lpstr>Exercise: Move into cookbook</vt:lpstr>
      <vt:lpstr>Exercise: Make a 'spec' Directory</vt:lpstr>
      <vt:lpstr>Exercise: Create a Spec Helper</vt:lpstr>
      <vt:lpstr>Exercise: Make a directory for the tests</vt:lpstr>
      <vt:lpstr>General Test Approach</vt:lpstr>
      <vt:lpstr>ChefSpec Example</vt:lpstr>
      <vt:lpstr>ChefSpec Example</vt:lpstr>
      <vt:lpstr>ChefSpec Example</vt:lpstr>
      <vt:lpstr>ChefSpec Example</vt:lpstr>
      <vt:lpstr>ChefSpec Example</vt:lpstr>
      <vt:lpstr>ChefSpec Example</vt:lpstr>
      <vt:lpstr>Exercise: Create a Skeleton Test</vt:lpstr>
      <vt:lpstr>Exercise: Run rspec From the Cookbook</vt:lpstr>
      <vt:lpstr>Exercise: Write a Real Test</vt:lpstr>
      <vt:lpstr>Exercise: Run rspec</vt:lpstr>
      <vt:lpstr>Exercise: Fix Original Recipe</vt:lpstr>
      <vt:lpstr>Exercise: Run rspec Again</vt:lpstr>
      <vt:lpstr>Why Write Unit Tests?</vt:lpstr>
      <vt:lpstr>Using Fauxhai to Mock Platforms</vt:lpstr>
      <vt:lpstr>Exercise: Move into cookbook</vt:lpstr>
      <vt:lpstr>Exercise: Make a 'spec' Directory</vt:lpstr>
      <vt:lpstr>Exercise: Create a Spec Helper</vt:lpstr>
      <vt:lpstr>Exercise: Make a Directory for the tests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Alex Pop</cp:lastModifiedBy>
  <cp:revision>151</cp:revision>
  <dcterms:created xsi:type="dcterms:W3CDTF">2015-06-04T12:17:04Z</dcterms:created>
  <dcterms:modified xsi:type="dcterms:W3CDTF">2015-10-09T14:51:58Z</dcterms:modified>
</cp:coreProperties>
</file>