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1" autoAdjust="0"/>
    <p:restoredTop sz="94660"/>
  </p:normalViewPr>
  <p:slideViewPr>
    <p:cSldViewPr>
      <p:cViewPr varScale="1">
        <p:scale>
          <a:sx n="35" d="100"/>
          <a:sy n="35" d="100"/>
        </p:scale>
        <p:origin x="48" y="2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scode.com./" TargetMode="External"/><Relationship Id="rId2" Type="http://schemas.openxmlformats.org/officeDocument/2006/relationships/hyperlink" Target="http://www.opscode.com/chef/install.s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pscode.com/chef/metadata" TargetMode="External"/><Relationship Id="rId4" Type="http://schemas.openxmlformats.org/officeDocument/2006/relationships/hyperlink" Target="http://www.opscode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y</a:t>
            </a:r>
            <a:r>
              <a:rPr spc="-10" dirty="0"/>
              <a:t>ou</a:t>
            </a:r>
            <a:r>
              <a:rPr dirty="0"/>
              <a:t>r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'S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</a:t>
            </a:r>
            <a:endParaRPr sz="480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 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D</a:t>
            </a:r>
            <a:r>
              <a:rPr sz="5100" dirty="0"/>
              <a:t>own</a:t>
            </a:r>
            <a:r>
              <a:rPr sz="5100" spc="-5" dirty="0"/>
              <a:t>l</a:t>
            </a:r>
            <a:r>
              <a:rPr sz="5100" dirty="0"/>
              <a:t>o</a:t>
            </a:r>
            <a:r>
              <a:rPr sz="5100" spc="5" dirty="0"/>
              <a:t>ad</a:t>
            </a:r>
            <a:r>
              <a:rPr sz="5100" dirty="0"/>
              <a:t> </a:t>
            </a:r>
            <a:r>
              <a:rPr sz="5100" spc="5" dirty="0"/>
              <a:t>k</a:t>
            </a:r>
            <a:r>
              <a:rPr sz="5100" dirty="0"/>
              <a:t>n</a:t>
            </a:r>
            <a:r>
              <a:rPr sz="5100" spc="-5" dirty="0"/>
              <a:t>i</a:t>
            </a:r>
            <a:r>
              <a:rPr sz="5100" spc="5" dirty="0"/>
              <a:t>fe</a:t>
            </a:r>
            <a:r>
              <a:rPr sz="5100" spc="-5" dirty="0"/>
              <a:t>.</a:t>
            </a:r>
            <a:r>
              <a:rPr sz="5100" spc="5" dirty="0"/>
              <a:t>rb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</a:t>
            </a:r>
            <a:r>
              <a:rPr sz="5100" spc="5" dirty="0"/>
              <a:t>va</a:t>
            </a:r>
            <a:r>
              <a:rPr sz="5100" spc="-5" dirty="0"/>
              <a:t>li</a:t>
            </a:r>
            <a:r>
              <a:rPr sz="5100" dirty="0"/>
              <a:t>d</a:t>
            </a:r>
            <a:r>
              <a:rPr sz="5100" spc="5" dirty="0"/>
              <a:t>a</a:t>
            </a:r>
            <a:r>
              <a:rPr sz="5100" dirty="0"/>
              <a:t>to</a:t>
            </a:r>
            <a:r>
              <a:rPr sz="5100" spc="5" dirty="0"/>
              <a:t>r</a:t>
            </a:r>
            <a:r>
              <a:rPr sz="5100" dirty="0"/>
              <a:t> p</a:t>
            </a:r>
            <a:r>
              <a:rPr sz="5100" spc="5" dirty="0"/>
              <a:t>em</a:t>
            </a:r>
            <a:endParaRPr sz="510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54710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rg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58900" y="3810000"/>
            <a:ext cx="10579100" cy="499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72600" y="3581400"/>
            <a:ext cx="4528513" cy="443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sz="6600" spc="10" dirty="0"/>
              <a:t>y</a:t>
            </a:r>
            <a:r>
              <a:rPr sz="6600" spc="5" dirty="0"/>
              <a:t>ou</a:t>
            </a:r>
            <a:r>
              <a:rPr sz="6600" spc="10" dirty="0"/>
              <a:t>r</a:t>
            </a:r>
            <a:r>
              <a:rPr sz="6600" spc="5" dirty="0"/>
              <a:t> </a:t>
            </a:r>
            <a:r>
              <a:rPr sz="6600" spc="10" dirty="0"/>
              <a:t>c</a:t>
            </a:r>
            <a:r>
              <a:rPr sz="6600" dirty="0"/>
              <a:t>li</a:t>
            </a:r>
            <a:r>
              <a:rPr sz="6600" spc="10" dirty="0"/>
              <a:t>e</a:t>
            </a:r>
            <a:r>
              <a:rPr sz="6600" spc="5" dirty="0"/>
              <a:t>nt p</a:t>
            </a:r>
            <a:r>
              <a:rPr sz="6600" spc="15" dirty="0"/>
              <a:t>em</a:t>
            </a:r>
            <a:endParaRPr sz="660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priva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Onl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spc="-5" dirty="0">
                <a:latin typeface="Arial"/>
                <a:cs typeface="Arial"/>
              </a:rPr>
              <a:t>o t</a:t>
            </a:r>
            <a:r>
              <a:rPr sz="4800" b="1" spc="-10" dirty="0">
                <a:latin typeface="Arial"/>
                <a:cs typeface="Arial"/>
              </a:rPr>
              <a:t>hi</a:t>
            </a:r>
            <a:r>
              <a:rPr sz="4800" b="1" dirty="0">
                <a:latin typeface="Arial"/>
                <a:cs typeface="Arial"/>
              </a:rPr>
              <a:t>s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</a:t>
            </a:r>
            <a:r>
              <a:rPr sz="4800" spc="-5" dirty="0">
                <a:latin typeface="Arial"/>
                <a:cs typeface="Arial"/>
              </a:rPr>
              <a:t>'t </a:t>
            </a:r>
            <a:r>
              <a:rPr sz="4800" dirty="0">
                <a:latin typeface="Arial"/>
                <a:cs typeface="Arial"/>
              </a:rPr>
              <a:t>already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 available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popu</a:t>
            </a:r>
            <a:r>
              <a:rPr sz="5100" spc="-5" dirty="0"/>
              <a:t>l</a:t>
            </a:r>
            <a:r>
              <a:rPr sz="5100" spc="5" dirty="0"/>
              <a:t>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d</a:t>
            </a:r>
            <a:r>
              <a:rPr sz="5100" spc="-5" dirty="0"/>
              <a:t>i</a:t>
            </a:r>
            <a:r>
              <a:rPr sz="5100" spc="5" dirty="0"/>
              <a:t>rec</a:t>
            </a:r>
            <a:r>
              <a:rPr sz="5100" dirty="0"/>
              <a:t>to</a:t>
            </a:r>
            <a:r>
              <a:rPr sz="5100" spc="5" dirty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410175"/>
            <a:ext cx="14435455" cy="265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iles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endParaRPr sz="3800">
              <a:latin typeface="Arial"/>
              <a:cs typeface="Arial"/>
            </a:endParaRP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~/intermediate/chef-fundamentals-repo-master</a:t>
            </a:r>
          </a:p>
          <a:p>
            <a:pPr marL="216535">
              <a:lnSpc>
                <a:spcPts val="380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  <a:p>
            <a:pPr marL="216535">
              <a:lnSpc>
                <a:spcPts val="380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  <a:p>
            <a:pPr marL="216535">
              <a:lnSpc>
                <a:spcPts val="380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504455" y="2768600"/>
            <a:ext cx="2708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 .chef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04455" y="3251200"/>
            <a:ext cx="953579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~/Downloads/&lt;yourname&gt;.pe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.chef</a:t>
            </a:r>
            <a:endParaRPr sz="3200">
              <a:latin typeface="Courier New"/>
              <a:cs typeface="Courier New"/>
            </a:endParaRPr>
          </a:p>
          <a:p>
            <a:pPr marL="12700" marR="5080">
              <a:lnSpc>
                <a:spcPts val="3800"/>
              </a:lnSpc>
              <a:spcBef>
                <a:spcPts val="140"/>
              </a:spcBef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~/Downloads/&lt;your-org&gt;-validator.pem c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~/Downloads/knife.r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.chef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59681" y="37338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.chef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200" y="609600"/>
            <a:ext cx="145669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popu</a:t>
            </a:r>
            <a:r>
              <a:rPr sz="5100" spc="-5" dirty="0"/>
              <a:t>l</a:t>
            </a:r>
            <a:r>
              <a:rPr sz="5100" spc="5" dirty="0"/>
              <a:t>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d</a:t>
            </a:r>
            <a:r>
              <a:rPr sz="5100" spc="-5" dirty="0"/>
              <a:t>i</a:t>
            </a:r>
            <a:r>
              <a:rPr sz="5100" spc="5" dirty="0"/>
              <a:t>rec</a:t>
            </a:r>
            <a:r>
              <a:rPr sz="5100" dirty="0"/>
              <a:t>to</a:t>
            </a:r>
            <a:r>
              <a:rPr sz="5100" spc="5" dirty="0"/>
              <a:t>ry</a:t>
            </a:r>
            <a:endParaRPr sz="5100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ave</a:t>
            </a:r>
            <a:r>
              <a:rPr spc="-5" dirty="0"/>
              <a:t> </a:t>
            </a:r>
            <a:r>
              <a:rPr spc="-10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ju</a:t>
            </a:r>
            <a:r>
              <a:rPr dirty="0"/>
              <a:t>st</a:t>
            </a:r>
            <a:r>
              <a:rPr spc="-5" dirty="0"/>
              <a:t> </a:t>
            </a:r>
            <a:r>
              <a:rPr spc="-10" dirty="0"/>
              <a:t>don</a:t>
            </a:r>
            <a:r>
              <a:rPr dirty="0"/>
              <a:t>e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38885" cy="570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3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erprise </a:t>
            </a:r>
            <a:r>
              <a:rPr sz="4800" spc="-5" dirty="0">
                <a:latin typeface="Arial"/>
                <a:cs typeface="Arial"/>
              </a:rPr>
              <a:t>Chef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090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&lt;yourname&gt;.pem</a:t>
            </a:r>
            <a:endParaRPr sz="480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1240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&lt;your-org&gt;-validator.pem</a:t>
            </a:r>
            <a:endParaRPr sz="480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1240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knife.rb</a:t>
            </a:r>
            <a:endParaRPr sz="4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66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dirty="0"/>
              <a:t>y</a:t>
            </a:r>
            <a:r>
              <a:rPr spc="-10" dirty="0"/>
              <a:t>ou</a:t>
            </a:r>
            <a:r>
              <a:rPr dirty="0"/>
              <a:t>r</a:t>
            </a:r>
            <a:r>
              <a:rPr spc="-5" dirty="0"/>
              <a:t> </a:t>
            </a:r>
            <a:r>
              <a:rPr spc="-10" dirty="0"/>
              <a:t>wo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&lt;your-org&gt;-validator.pem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2073910" cy="449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Uploading Uploading Uploading Uploading Uploading Uploading Uploading Uploading Uploading Uploaded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466087" y="3832351"/>
            <a:ext cx="2534920" cy="404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chef-client cron logrotate motd</a:t>
            </a:r>
            <a:endParaRPr sz="3000">
              <a:latin typeface="Courier New"/>
              <a:cs typeface="Courier New"/>
            </a:endParaRPr>
          </a:p>
          <a:p>
            <a:pPr marR="1835785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ntp pci</a:t>
            </a:r>
            <a:endParaRPr sz="3000">
              <a:latin typeface="Courier New"/>
              <a:cs typeface="Courier New"/>
            </a:endParaRPr>
          </a:p>
          <a:p>
            <a:pPr marR="913765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starter users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23095" y="3832351"/>
            <a:ext cx="1613535" cy="404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[0.2.0]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[3.4.0]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[1.2.8]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[1.4.0]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[0.1.0]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[1.5.4]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[0.1.0]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[1.0.0]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[0.1.0]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35619" y="7947152"/>
            <a:ext cx="322707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cookbooks.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webserver.rb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webserver!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rganiza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Manually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(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&amp; 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communica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  <a:endParaRPr sz="4800">
              <a:latin typeface="Arial"/>
              <a:cs typeface="Arial"/>
            </a:endParaRP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Bulk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k,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environmen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 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28800"/>
            <a:ext cx="14655800" cy="12700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"node1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825500" y="3289300"/>
            <a:ext cx="14605000" cy="55372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5500" y="3289300"/>
            <a:ext cx="14605000" cy="55372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54100" y="3662171"/>
            <a:ext cx="3923665" cy="177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uvo164727i3mvh1jup2.vm.cld.sr uvo164727i3mvh1jup2.vm.cld.sr uvo164727i3mvh1jup2.vm.cld.sr 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5087276" y="3662171"/>
            <a:ext cx="8629650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  <a:tabLst>
                <a:tab pos="3373120" algn="l"/>
              </a:tabLst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--2014-05-1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https://www.opscode.com/chef/install.sh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www.opscode.com..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sz="1750">
              <a:latin typeface="Courier New"/>
              <a:cs typeface="Courier New"/>
            </a:endParaRPr>
          </a:p>
          <a:p>
            <a:pPr marL="12700" marR="273685">
              <a:lnSpc>
                <a:spcPts val="2000"/>
              </a:lnSpc>
              <a:spcBef>
                <a:spcPts val="100"/>
              </a:spcBef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www.opscode.com|184.106.28.90|:443..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connected.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0 OK</a:t>
            </a:r>
            <a:endParaRPr sz="1750">
              <a:latin typeface="Courier New"/>
              <a:cs typeface="Courier New"/>
            </a:endParaRPr>
          </a:p>
          <a:p>
            <a:pPr marL="12700" marR="3500120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4100" y="5440171"/>
            <a:ext cx="701611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15,934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51574" y="5440171"/>
            <a:ext cx="204216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6995" algn="l"/>
              </a:tabLst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--.-K/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4100" y="5948171"/>
            <a:ext cx="3923665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87276" y="5948171"/>
            <a:ext cx="6747509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2014-05-1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stdout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943675" y="5948171"/>
            <a:ext cx="177355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[15934/15934]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87276" y="6456171"/>
            <a:ext cx="6747509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11.8.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r el...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https://www.opscode.com/chef/metadata?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54100" y="6964171"/>
            <a:ext cx="809180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v=11.8.2&amp;prerelease=false&amp;nightlies=false&amp;p=el&amp;pv=6&amp;m=x86_64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54100" y="7218171"/>
            <a:ext cx="3923665" cy="126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chef-11.8.2-1.el6.x86_64.rpm</a:t>
            </a:r>
            <a:endParaRPr sz="1750">
              <a:latin typeface="Courier New"/>
              <a:cs typeface="Courier New"/>
            </a:endParaRPr>
          </a:p>
          <a:p>
            <a:pPr marL="12700" algn="just">
              <a:lnSpc>
                <a:spcPts val="195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87276" y="7218171"/>
            <a:ext cx="8899525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63545" indent="268605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wget...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sz="1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>
                <a:latin typeface="Courier New"/>
                <a:cs typeface="Courier New"/>
              </a:rPr>
              <a:t> N node1</a:t>
            </a: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chef_</a:t>
            </a:r>
            <a:r>
              <a:rPr sz="1900" spc="-5" dirty="0">
                <a:latin typeface="Gill Sans MT"/>
                <a:cs typeface="Gill Sans MT"/>
              </a:rPr>
              <a:t>se</a:t>
            </a:r>
            <a:r>
              <a:rPr sz="1900" spc="55" dirty="0">
                <a:latin typeface="Gill Sans MT"/>
                <a:cs typeface="Gill Sans MT"/>
              </a:rPr>
              <a:t>r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spc="-5" dirty="0">
                <a:latin typeface="Gill Sans MT"/>
                <a:cs typeface="Gill Sans MT"/>
              </a:rPr>
              <a:t>er_</a:t>
            </a:r>
            <a:r>
              <a:rPr sz="1900" dirty="0">
                <a:latin typeface="Gill Sans MT"/>
                <a:cs typeface="Gill Sans MT"/>
              </a:rPr>
              <a:t>url </a:t>
            </a:r>
            <a:r>
              <a:rPr sz="1900" spc="-5" dirty="0">
                <a:latin typeface="Gill Sans MT"/>
                <a:cs typeface="Gill Sans MT"/>
              </a:rPr>
              <a:t>va</a:t>
            </a:r>
            <a:r>
              <a:rPr sz="1900" dirty="0">
                <a:latin typeface="Gill Sans MT"/>
                <a:cs typeface="Gill Sans MT"/>
              </a:rPr>
              <a:t>li</a:t>
            </a:r>
            <a:r>
              <a:rPr sz="1900" spc="-5" dirty="0">
                <a:latin typeface="Gill Sans MT"/>
                <a:cs typeface="Gill Sans MT"/>
              </a:rPr>
              <a:t>da</a:t>
            </a:r>
            <a:r>
              <a:rPr sz="1900" dirty="0">
                <a:latin typeface="Gill Sans MT"/>
                <a:cs typeface="Gill Sans MT"/>
              </a:rPr>
              <a:t>ti</a:t>
            </a:r>
            <a:r>
              <a:rPr sz="1900" spc="-5" dirty="0">
                <a:latin typeface="Gill Sans MT"/>
                <a:cs typeface="Gill Sans MT"/>
              </a:rPr>
              <a:t>on_</a:t>
            </a:r>
            <a:r>
              <a:rPr sz="1900" dirty="0">
                <a:latin typeface="Gill Sans MT"/>
                <a:cs typeface="Gill Sans MT"/>
              </a:rPr>
              <a:t>cli</a:t>
            </a:r>
            <a:r>
              <a:rPr sz="1900" spc="-5" dirty="0">
                <a:latin typeface="Gill Sans MT"/>
                <a:cs typeface="Gill Sans MT"/>
              </a:rPr>
              <a:t>ent_na</a:t>
            </a:r>
            <a:r>
              <a:rPr sz="1900" dirty="0">
                <a:latin typeface="Gill Sans MT"/>
                <a:cs typeface="Gill Sans MT"/>
              </a:rPr>
              <a:t>me </a:t>
            </a:r>
            <a:r>
              <a:rPr sz="1900" spc="-5" dirty="0">
                <a:latin typeface="Gill Sans MT"/>
                <a:cs typeface="Gill Sans MT"/>
              </a:rPr>
              <a:t>va</a:t>
            </a:r>
            <a:r>
              <a:rPr sz="1900" dirty="0">
                <a:latin typeface="Gill Sans MT"/>
                <a:cs typeface="Gill Sans MT"/>
              </a:rPr>
              <a:t>li</a:t>
            </a:r>
            <a:r>
              <a:rPr sz="1900" spc="-5" dirty="0">
                <a:latin typeface="Gill Sans MT"/>
                <a:cs typeface="Gill Sans MT"/>
              </a:rPr>
              <a:t>da</a:t>
            </a:r>
            <a:r>
              <a:rPr sz="1900" dirty="0">
                <a:latin typeface="Gill Sans MT"/>
                <a:cs typeface="Gill Sans MT"/>
              </a:rPr>
              <a:t>ti</a:t>
            </a:r>
            <a:r>
              <a:rPr sz="1900" spc="-5" dirty="0">
                <a:latin typeface="Gill Sans MT"/>
                <a:cs typeface="Gill Sans MT"/>
              </a:rPr>
              <a:t>on_</a:t>
            </a:r>
            <a:r>
              <a:rPr sz="1900" dirty="0">
                <a:latin typeface="Gill Sans MT"/>
                <a:cs typeface="Gill Sans MT"/>
              </a:rPr>
              <a:t>cli</a:t>
            </a:r>
            <a:r>
              <a:rPr sz="1900" spc="-5" dirty="0">
                <a:latin typeface="Gill Sans MT"/>
                <a:cs typeface="Gill Sans MT"/>
              </a:rPr>
              <a:t>ent_</a:t>
            </a:r>
            <a:r>
              <a:rPr sz="1900" spc="-60" dirty="0">
                <a:latin typeface="Gill Sans MT"/>
                <a:cs typeface="Gill Sans MT"/>
              </a:rPr>
              <a:t>k</a:t>
            </a:r>
            <a:r>
              <a:rPr sz="1900" spc="-30" dirty="0">
                <a:latin typeface="Gill Sans MT"/>
                <a:cs typeface="Gill Sans MT"/>
              </a:rPr>
              <a:t>e</a:t>
            </a:r>
            <a:r>
              <a:rPr sz="1900" dirty="0">
                <a:latin typeface="Gill Sans MT"/>
                <a:cs typeface="Gill Sans MT"/>
              </a:rPr>
              <a:t>y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>
                <a:latin typeface="Courier New"/>
                <a:cs typeface="Courier New"/>
              </a:rPr>
              <a:t> N node1</a:t>
            </a: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>
                <a:latin typeface="Courier New"/>
                <a:cs typeface="Courier New"/>
              </a:rPr>
              <a:t> N node1</a:t>
            </a: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chef_</a:t>
            </a:r>
            <a:r>
              <a:rPr sz="1900" spc="-5" dirty="0">
                <a:latin typeface="Gill Sans MT"/>
                <a:cs typeface="Gill Sans MT"/>
              </a:rPr>
              <a:t>se</a:t>
            </a:r>
            <a:r>
              <a:rPr sz="1900" spc="55" dirty="0">
                <a:latin typeface="Gill Sans MT"/>
                <a:cs typeface="Gill Sans MT"/>
              </a:rPr>
              <a:t>r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spc="-5" dirty="0">
                <a:latin typeface="Gill Sans MT"/>
                <a:cs typeface="Gill Sans MT"/>
              </a:rPr>
              <a:t>er_</a:t>
            </a:r>
            <a:r>
              <a:rPr sz="1900" dirty="0">
                <a:latin typeface="Gill Sans MT"/>
                <a:cs typeface="Gill Sans MT"/>
              </a:rPr>
              <a:t>url </a:t>
            </a:r>
            <a:r>
              <a:rPr sz="1900" spc="-5" dirty="0">
                <a:latin typeface="Gill Sans MT"/>
                <a:cs typeface="Gill Sans MT"/>
              </a:rPr>
              <a:t>va</a:t>
            </a:r>
            <a:r>
              <a:rPr sz="1900" dirty="0">
                <a:latin typeface="Gill Sans MT"/>
                <a:cs typeface="Gill Sans MT"/>
              </a:rPr>
              <a:t>li</a:t>
            </a:r>
            <a:r>
              <a:rPr sz="1900" spc="-5" dirty="0">
                <a:latin typeface="Gill Sans MT"/>
                <a:cs typeface="Gill Sans MT"/>
              </a:rPr>
              <a:t>da</a:t>
            </a:r>
            <a:r>
              <a:rPr sz="1900" dirty="0">
                <a:latin typeface="Gill Sans MT"/>
                <a:cs typeface="Gill Sans MT"/>
              </a:rPr>
              <a:t>ti</a:t>
            </a:r>
            <a:r>
              <a:rPr sz="1900" spc="-5" dirty="0">
                <a:latin typeface="Gill Sans MT"/>
                <a:cs typeface="Gill Sans MT"/>
              </a:rPr>
              <a:t>on_</a:t>
            </a:r>
            <a:r>
              <a:rPr sz="1900" dirty="0">
                <a:latin typeface="Gill Sans MT"/>
                <a:cs typeface="Gill Sans MT"/>
              </a:rPr>
              <a:t>cli</a:t>
            </a:r>
            <a:r>
              <a:rPr sz="1900" spc="-5" dirty="0">
                <a:latin typeface="Gill Sans MT"/>
                <a:cs typeface="Gill Sans MT"/>
              </a:rPr>
              <a:t>ent_na</a:t>
            </a:r>
            <a:r>
              <a:rPr sz="1900" dirty="0">
                <a:latin typeface="Gill Sans MT"/>
                <a:cs typeface="Gill Sans MT"/>
              </a:rPr>
              <a:t>me </a:t>
            </a:r>
            <a:r>
              <a:rPr sz="1900" spc="-5" dirty="0">
                <a:latin typeface="Gill Sans MT"/>
                <a:cs typeface="Gill Sans MT"/>
              </a:rPr>
              <a:t>va</a:t>
            </a:r>
            <a:r>
              <a:rPr sz="1900" dirty="0">
                <a:latin typeface="Gill Sans MT"/>
                <a:cs typeface="Gill Sans MT"/>
              </a:rPr>
              <a:t>li</a:t>
            </a:r>
            <a:r>
              <a:rPr sz="1900" spc="-5" dirty="0">
                <a:latin typeface="Gill Sans MT"/>
                <a:cs typeface="Gill Sans MT"/>
              </a:rPr>
              <a:t>da</a:t>
            </a:r>
            <a:r>
              <a:rPr sz="1900" dirty="0">
                <a:latin typeface="Gill Sans MT"/>
                <a:cs typeface="Gill Sans MT"/>
              </a:rPr>
              <a:t>ti</a:t>
            </a:r>
            <a:r>
              <a:rPr sz="1900" spc="-5" dirty="0">
                <a:latin typeface="Gill Sans MT"/>
                <a:cs typeface="Gill Sans MT"/>
              </a:rPr>
              <a:t>on_</a:t>
            </a:r>
            <a:r>
              <a:rPr sz="1900" dirty="0">
                <a:latin typeface="Gill Sans MT"/>
                <a:cs typeface="Gill Sans MT"/>
              </a:rPr>
              <a:t>cli</a:t>
            </a:r>
            <a:r>
              <a:rPr sz="1900" spc="-5" dirty="0">
                <a:latin typeface="Gill Sans MT"/>
                <a:cs typeface="Gill Sans MT"/>
              </a:rPr>
              <a:t>ent_</a:t>
            </a:r>
            <a:r>
              <a:rPr sz="1900" spc="-60" dirty="0">
                <a:latin typeface="Gill Sans MT"/>
                <a:cs typeface="Gill Sans MT"/>
              </a:rPr>
              <a:t>k</a:t>
            </a:r>
            <a:r>
              <a:rPr sz="1900" spc="-30" dirty="0">
                <a:latin typeface="Gill Sans MT"/>
                <a:cs typeface="Gill Sans MT"/>
              </a:rPr>
              <a:t>e</a:t>
            </a:r>
            <a:r>
              <a:rPr sz="1900" dirty="0">
                <a:latin typeface="Gill Sans MT"/>
                <a:cs typeface="Gill Sans MT"/>
              </a:rPr>
              <a:t>y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deta</a:t>
            </a:r>
            <a:r>
              <a:rPr sz="1900" dirty="0">
                <a:latin typeface="Gill Sans MT"/>
                <a:cs typeface="Gill Sans MT"/>
              </a:rPr>
              <a:t>il</a:t>
            </a:r>
            <a:r>
              <a:rPr sz="1900" spc="-5" dirty="0">
                <a:latin typeface="Gill Sans MT"/>
                <a:cs typeface="Gill Sans MT"/>
              </a:rPr>
              <a:t>s</a:t>
            </a:r>
            <a:endParaRPr sz="1900">
              <a:latin typeface="Gill Sans MT"/>
              <a:cs typeface="Gill Sans MT"/>
            </a:endParaRPr>
          </a:p>
          <a:p>
            <a:pPr marL="3610610" algn="ctr">
              <a:lnSpc>
                <a:spcPts val="1870"/>
              </a:lnSpc>
            </a:pPr>
            <a:r>
              <a:rPr sz="1900" dirty="0">
                <a:latin typeface="Gill Sans MT"/>
                <a:cs typeface="Gill Sans MT"/>
              </a:rPr>
              <a:t>chef_</a:t>
            </a:r>
            <a:r>
              <a:rPr sz="1900" spc="-5" dirty="0">
                <a:latin typeface="Gill Sans MT"/>
                <a:cs typeface="Gill Sans MT"/>
              </a:rPr>
              <a:t>se</a:t>
            </a:r>
            <a:r>
              <a:rPr sz="1900" spc="55" dirty="0">
                <a:latin typeface="Gill Sans MT"/>
                <a:cs typeface="Gill Sans MT"/>
              </a:rPr>
              <a:t>r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spc="-5" dirty="0">
                <a:latin typeface="Gill Sans MT"/>
                <a:cs typeface="Gill Sans MT"/>
              </a:rPr>
              <a:t>er_</a:t>
            </a:r>
            <a:r>
              <a:rPr sz="1900" dirty="0">
                <a:latin typeface="Gill Sans MT"/>
                <a:cs typeface="Gill Sans MT"/>
              </a:rPr>
              <a:t>url</a:t>
            </a:r>
            <a:endParaRPr sz="1900">
              <a:latin typeface="Gill Sans MT"/>
              <a:cs typeface="Gill Sans MT"/>
            </a:endParaRPr>
          </a:p>
          <a:p>
            <a:pPr marL="3623310" marR="5080" algn="ctr">
              <a:lnSpc>
                <a:spcPts val="2100"/>
              </a:lnSpc>
              <a:spcBef>
                <a:spcPts val="130"/>
              </a:spcBef>
            </a:pPr>
            <a:r>
              <a:rPr sz="1900" spc="-5" dirty="0">
                <a:latin typeface="Gill Sans MT"/>
                <a:cs typeface="Gill Sans MT"/>
              </a:rPr>
              <a:t>va</a:t>
            </a:r>
            <a:r>
              <a:rPr sz="1900" dirty="0">
                <a:latin typeface="Gill Sans MT"/>
                <a:cs typeface="Gill Sans MT"/>
              </a:rPr>
              <a:t>li</a:t>
            </a:r>
            <a:r>
              <a:rPr sz="1900" spc="-5" dirty="0">
                <a:latin typeface="Gill Sans MT"/>
                <a:cs typeface="Gill Sans MT"/>
              </a:rPr>
              <a:t>da</a:t>
            </a:r>
            <a:r>
              <a:rPr sz="1900" dirty="0">
                <a:latin typeface="Gill Sans MT"/>
                <a:cs typeface="Gill Sans MT"/>
              </a:rPr>
              <a:t>ti</a:t>
            </a:r>
            <a:r>
              <a:rPr sz="1900" spc="-5" dirty="0">
                <a:latin typeface="Gill Sans MT"/>
                <a:cs typeface="Gill Sans MT"/>
              </a:rPr>
              <a:t>on_</a:t>
            </a:r>
            <a:r>
              <a:rPr sz="1900" dirty="0">
                <a:latin typeface="Gill Sans MT"/>
                <a:cs typeface="Gill Sans MT"/>
              </a:rPr>
              <a:t>cli</a:t>
            </a:r>
            <a:r>
              <a:rPr sz="1900" spc="-5" dirty="0">
                <a:latin typeface="Gill Sans MT"/>
                <a:cs typeface="Gill Sans MT"/>
              </a:rPr>
              <a:t>ent_name va</a:t>
            </a:r>
            <a:r>
              <a:rPr sz="1900" dirty="0">
                <a:latin typeface="Gill Sans MT"/>
                <a:cs typeface="Gill Sans MT"/>
              </a:rPr>
              <a:t>li</a:t>
            </a:r>
            <a:r>
              <a:rPr sz="1900" spc="-5" dirty="0">
                <a:latin typeface="Gill Sans MT"/>
                <a:cs typeface="Gill Sans MT"/>
              </a:rPr>
              <a:t>da</a:t>
            </a:r>
            <a:r>
              <a:rPr sz="1900" dirty="0">
                <a:latin typeface="Gill Sans MT"/>
                <a:cs typeface="Gill Sans MT"/>
              </a:rPr>
              <a:t>ti</a:t>
            </a:r>
            <a:r>
              <a:rPr sz="1900" spc="-5" dirty="0">
                <a:latin typeface="Gill Sans MT"/>
                <a:cs typeface="Gill Sans MT"/>
              </a:rPr>
              <a:t>on_</a:t>
            </a:r>
            <a:r>
              <a:rPr sz="1900" dirty="0">
                <a:latin typeface="Gill Sans MT"/>
                <a:cs typeface="Gill Sans MT"/>
              </a:rPr>
              <a:t>cli</a:t>
            </a:r>
            <a:r>
              <a:rPr sz="1900" spc="-5" dirty="0">
                <a:latin typeface="Gill Sans MT"/>
                <a:cs typeface="Gill Sans MT"/>
              </a:rPr>
              <a:t>ent_</a:t>
            </a:r>
            <a:r>
              <a:rPr sz="1900" spc="-60" dirty="0">
                <a:latin typeface="Gill Sans MT"/>
                <a:cs typeface="Gill Sans MT"/>
              </a:rPr>
              <a:t>k</a:t>
            </a:r>
            <a:r>
              <a:rPr sz="1900" spc="-30" dirty="0">
                <a:latin typeface="Gill Sans MT"/>
                <a:cs typeface="Gill Sans MT"/>
              </a:rPr>
              <a:t>e</a:t>
            </a:r>
            <a:r>
              <a:rPr sz="1900" dirty="0">
                <a:latin typeface="Gill Sans MT"/>
                <a:cs typeface="Gill Sans MT"/>
              </a:rPr>
              <a:t>y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>
                <a:latin typeface="Courier New"/>
                <a:cs typeface="Courier New"/>
              </a:rPr>
              <a:t> N node1</a:t>
            </a: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deta</a:t>
            </a:r>
            <a:r>
              <a:rPr sz="1900" dirty="0">
                <a:latin typeface="Gill Sans MT"/>
                <a:cs typeface="Gill Sans MT"/>
              </a:rPr>
              <a:t>il</a:t>
            </a:r>
            <a:r>
              <a:rPr sz="1900" spc="-5" dirty="0">
                <a:latin typeface="Gill Sans MT"/>
                <a:cs typeface="Gill Sans MT"/>
              </a:rPr>
              <a:t>s</a:t>
            </a:r>
            <a:endParaRPr sz="1900">
              <a:latin typeface="Gill Sans MT"/>
              <a:cs typeface="Gill Sans MT"/>
            </a:endParaRPr>
          </a:p>
          <a:p>
            <a:pPr marL="3610610" algn="ctr">
              <a:lnSpc>
                <a:spcPts val="1870"/>
              </a:lnSpc>
            </a:pPr>
            <a:r>
              <a:rPr sz="1900" dirty="0">
                <a:latin typeface="Gill Sans MT"/>
                <a:cs typeface="Gill Sans MT"/>
              </a:rPr>
              <a:t>chef_</a:t>
            </a:r>
            <a:r>
              <a:rPr sz="1900" spc="-5" dirty="0">
                <a:latin typeface="Gill Sans MT"/>
                <a:cs typeface="Gill Sans MT"/>
              </a:rPr>
              <a:t>se</a:t>
            </a:r>
            <a:r>
              <a:rPr sz="1900" spc="55" dirty="0">
                <a:latin typeface="Gill Sans MT"/>
                <a:cs typeface="Gill Sans MT"/>
              </a:rPr>
              <a:t>r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spc="-5" dirty="0">
                <a:latin typeface="Gill Sans MT"/>
                <a:cs typeface="Gill Sans MT"/>
              </a:rPr>
              <a:t>er_</a:t>
            </a:r>
            <a:r>
              <a:rPr sz="1900" dirty="0">
                <a:latin typeface="Gill Sans MT"/>
                <a:cs typeface="Gill Sans MT"/>
              </a:rPr>
              <a:t>url</a:t>
            </a:r>
            <a:endParaRPr sz="1900">
              <a:latin typeface="Gill Sans MT"/>
              <a:cs typeface="Gill Sans MT"/>
            </a:endParaRPr>
          </a:p>
          <a:p>
            <a:pPr marL="3623310" marR="5080" algn="ctr">
              <a:lnSpc>
                <a:spcPts val="2100"/>
              </a:lnSpc>
              <a:spcBef>
                <a:spcPts val="130"/>
              </a:spcBef>
            </a:pPr>
            <a:r>
              <a:rPr sz="1900" spc="-5" dirty="0">
                <a:latin typeface="Gill Sans MT"/>
                <a:cs typeface="Gill Sans MT"/>
              </a:rPr>
              <a:t>va</a:t>
            </a:r>
            <a:r>
              <a:rPr sz="1900" dirty="0">
                <a:latin typeface="Gill Sans MT"/>
                <a:cs typeface="Gill Sans MT"/>
              </a:rPr>
              <a:t>li</a:t>
            </a:r>
            <a:r>
              <a:rPr sz="1900" spc="-5" dirty="0">
                <a:latin typeface="Gill Sans MT"/>
                <a:cs typeface="Gill Sans MT"/>
              </a:rPr>
              <a:t>da</a:t>
            </a:r>
            <a:r>
              <a:rPr sz="1900" dirty="0">
                <a:latin typeface="Gill Sans MT"/>
                <a:cs typeface="Gill Sans MT"/>
              </a:rPr>
              <a:t>ti</a:t>
            </a:r>
            <a:r>
              <a:rPr sz="1900" spc="-5" dirty="0">
                <a:latin typeface="Gill Sans MT"/>
                <a:cs typeface="Gill Sans MT"/>
              </a:rPr>
              <a:t>on_</a:t>
            </a:r>
            <a:r>
              <a:rPr sz="1900" dirty="0">
                <a:latin typeface="Gill Sans MT"/>
                <a:cs typeface="Gill Sans MT"/>
              </a:rPr>
              <a:t>cli</a:t>
            </a:r>
            <a:r>
              <a:rPr sz="1900" spc="-5" dirty="0">
                <a:latin typeface="Gill Sans MT"/>
                <a:cs typeface="Gill Sans MT"/>
              </a:rPr>
              <a:t>ent_name va</a:t>
            </a:r>
            <a:r>
              <a:rPr sz="1900" dirty="0">
                <a:latin typeface="Gill Sans MT"/>
                <a:cs typeface="Gill Sans MT"/>
              </a:rPr>
              <a:t>li</a:t>
            </a:r>
            <a:r>
              <a:rPr sz="1900" spc="-5" dirty="0">
                <a:latin typeface="Gill Sans MT"/>
                <a:cs typeface="Gill Sans MT"/>
              </a:rPr>
              <a:t>da</a:t>
            </a:r>
            <a:r>
              <a:rPr sz="1900" dirty="0">
                <a:latin typeface="Gill Sans MT"/>
                <a:cs typeface="Gill Sans MT"/>
              </a:rPr>
              <a:t>ti</a:t>
            </a:r>
            <a:r>
              <a:rPr sz="1900" spc="-5" dirty="0">
                <a:latin typeface="Gill Sans MT"/>
                <a:cs typeface="Gill Sans MT"/>
              </a:rPr>
              <a:t>on_</a:t>
            </a:r>
            <a:r>
              <a:rPr sz="1900" dirty="0">
                <a:latin typeface="Gill Sans MT"/>
                <a:cs typeface="Gill Sans MT"/>
              </a:rPr>
              <a:t>cli</a:t>
            </a:r>
            <a:r>
              <a:rPr sz="1900" spc="-5" dirty="0">
                <a:latin typeface="Gill Sans MT"/>
                <a:cs typeface="Gill Sans MT"/>
              </a:rPr>
              <a:t>ent_</a:t>
            </a:r>
            <a:r>
              <a:rPr sz="1900" spc="-60" dirty="0">
                <a:latin typeface="Gill Sans MT"/>
                <a:cs typeface="Gill Sans MT"/>
              </a:rPr>
              <a:t>k</a:t>
            </a:r>
            <a:r>
              <a:rPr sz="1900" spc="-30" dirty="0">
                <a:latin typeface="Gill Sans MT"/>
                <a:cs typeface="Gill Sans MT"/>
              </a:rPr>
              <a:t>e</a:t>
            </a:r>
            <a:r>
              <a:rPr sz="1900" dirty="0">
                <a:latin typeface="Gill Sans MT"/>
                <a:cs typeface="Gill Sans MT"/>
              </a:rPr>
              <a:t>y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>
                <a:latin typeface="Courier New"/>
                <a:cs typeface="Courier New"/>
              </a:rPr>
              <a:t> N node1</a:t>
            </a: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377801" y="5251450"/>
            <a:ext cx="2860247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0899" y="4926762"/>
            <a:ext cx="5883910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deta</a:t>
            </a:r>
            <a:r>
              <a:rPr sz="1900" dirty="0">
                <a:latin typeface="Gill Sans MT"/>
                <a:cs typeface="Gill Sans MT"/>
              </a:rPr>
              <a:t>il</a:t>
            </a:r>
            <a:r>
              <a:rPr sz="1900" spc="-5" dirty="0">
                <a:latin typeface="Gill Sans MT"/>
                <a:cs typeface="Gill Sans MT"/>
              </a:rPr>
              <a:t>s</a:t>
            </a:r>
            <a:endParaRPr sz="1900">
              <a:latin typeface="Gill Sans MT"/>
              <a:cs typeface="Gill Sans MT"/>
            </a:endParaRPr>
          </a:p>
          <a:p>
            <a:pPr marL="3610610" algn="ctr">
              <a:lnSpc>
                <a:spcPts val="1870"/>
              </a:lnSpc>
            </a:pPr>
            <a:r>
              <a:rPr sz="1900" dirty="0">
                <a:latin typeface="Gill Sans MT"/>
                <a:cs typeface="Gill Sans MT"/>
              </a:rPr>
              <a:t>chef_</a:t>
            </a:r>
            <a:r>
              <a:rPr sz="1900" spc="-5" dirty="0">
                <a:latin typeface="Gill Sans MT"/>
                <a:cs typeface="Gill Sans MT"/>
              </a:rPr>
              <a:t>se</a:t>
            </a:r>
            <a:r>
              <a:rPr sz="1900" spc="55" dirty="0">
                <a:latin typeface="Gill Sans MT"/>
                <a:cs typeface="Gill Sans MT"/>
              </a:rPr>
              <a:t>r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spc="-5" dirty="0">
                <a:latin typeface="Gill Sans MT"/>
                <a:cs typeface="Gill Sans MT"/>
              </a:rPr>
              <a:t>er_</a:t>
            </a:r>
            <a:r>
              <a:rPr sz="1900" dirty="0">
                <a:latin typeface="Gill Sans MT"/>
                <a:cs typeface="Gill Sans MT"/>
              </a:rPr>
              <a:t>url</a:t>
            </a:r>
            <a:endParaRPr sz="1900">
              <a:latin typeface="Gill Sans MT"/>
              <a:cs typeface="Gill Sans MT"/>
            </a:endParaRPr>
          </a:p>
          <a:p>
            <a:pPr marL="3623310" marR="5080" algn="ctr">
              <a:lnSpc>
                <a:spcPts val="2100"/>
              </a:lnSpc>
              <a:spcBef>
                <a:spcPts val="130"/>
              </a:spcBef>
            </a:pPr>
            <a:r>
              <a:rPr sz="1900" spc="-5" dirty="0">
                <a:latin typeface="Gill Sans MT"/>
                <a:cs typeface="Gill Sans MT"/>
              </a:rPr>
              <a:t>va</a:t>
            </a:r>
            <a:r>
              <a:rPr sz="1900" dirty="0">
                <a:latin typeface="Gill Sans MT"/>
                <a:cs typeface="Gill Sans MT"/>
              </a:rPr>
              <a:t>li</a:t>
            </a:r>
            <a:r>
              <a:rPr sz="1900" spc="-5" dirty="0">
                <a:latin typeface="Gill Sans MT"/>
                <a:cs typeface="Gill Sans MT"/>
              </a:rPr>
              <a:t>da</a:t>
            </a:r>
            <a:r>
              <a:rPr sz="1900" dirty="0">
                <a:latin typeface="Gill Sans MT"/>
                <a:cs typeface="Gill Sans MT"/>
              </a:rPr>
              <a:t>ti</a:t>
            </a:r>
            <a:r>
              <a:rPr sz="1900" spc="-5" dirty="0">
                <a:latin typeface="Gill Sans MT"/>
                <a:cs typeface="Gill Sans MT"/>
              </a:rPr>
              <a:t>on_</a:t>
            </a:r>
            <a:r>
              <a:rPr sz="1900" dirty="0">
                <a:latin typeface="Gill Sans MT"/>
                <a:cs typeface="Gill Sans MT"/>
              </a:rPr>
              <a:t>cli</a:t>
            </a:r>
            <a:r>
              <a:rPr sz="1900" spc="-5" dirty="0">
                <a:latin typeface="Gill Sans MT"/>
                <a:cs typeface="Gill Sans MT"/>
              </a:rPr>
              <a:t>ent_name va</a:t>
            </a:r>
            <a:r>
              <a:rPr sz="1900" dirty="0">
                <a:latin typeface="Gill Sans MT"/>
                <a:cs typeface="Gill Sans MT"/>
              </a:rPr>
              <a:t>li</a:t>
            </a:r>
            <a:r>
              <a:rPr sz="1900" spc="-5" dirty="0">
                <a:latin typeface="Gill Sans MT"/>
                <a:cs typeface="Gill Sans MT"/>
              </a:rPr>
              <a:t>da</a:t>
            </a:r>
            <a:r>
              <a:rPr sz="1900" dirty="0">
                <a:latin typeface="Gill Sans MT"/>
                <a:cs typeface="Gill Sans MT"/>
              </a:rPr>
              <a:t>ti</a:t>
            </a:r>
            <a:r>
              <a:rPr sz="1900" spc="-5" dirty="0">
                <a:latin typeface="Gill Sans MT"/>
                <a:cs typeface="Gill Sans MT"/>
              </a:rPr>
              <a:t>on_</a:t>
            </a:r>
            <a:r>
              <a:rPr sz="1900" dirty="0">
                <a:latin typeface="Gill Sans MT"/>
                <a:cs typeface="Gill Sans MT"/>
              </a:rPr>
              <a:t>cli</a:t>
            </a:r>
            <a:r>
              <a:rPr sz="1900" spc="-5" dirty="0">
                <a:latin typeface="Gill Sans MT"/>
                <a:cs typeface="Gill Sans MT"/>
              </a:rPr>
              <a:t>ent_</a:t>
            </a:r>
            <a:r>
              <a:rPr sz="1900" spc="-60" dirty="0">
                <a:latin typeface="Gill Sans MT"/>
                <a:cs typeface="Gill Sans MT"/>
              </a:rPr>
              <a:t>k</a:t>
            </a:r>
            <a:r>
              <a:rPr sz="1900" spc="-30" dirty="0">
                <a:latin typeface="Gill Sans MT"/>
                <a:cs typeface="Gill Sans MT"/>
              </a:rPr>
              <a:t>e</a:t>
            </a:r>
            <a:r>
              <a:rPr sz="1900" dirty="0">
                <a:latin typeface="Gill Sans MT"/>
                <a:cs typeface="Gill Sans MT"/>
              </a:rPr>
              <a:t>y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>
                <a:latin typeface="Courier New"/>
                <a:cs typeface="Courier New"/>
              </a:rPr>
              <a:t> N node1</a:t>
            </a: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ju</a:t>
            </a:r>
            <a:r>
              <a:rPr dirty="0"/>
              <a:t>st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</a:t>
            </a:r>
            <a:r>
              <a:rPr spc="-10" dirty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  <a:endParaRPr sz="4550">
              <a:latin typeface="Arial"/>
              <a:cs typeface="Arial"/>
            </a:endParaRP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63637" y="2717799"/>
            <a:ext cx="13214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2718376" y="2717799"/>
            <a:ext cx="59855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chef@</a:t>
            </a: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63637" y="3759200"/>
            <a:ext cx="9871710" cy="410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first-boot.json</a:t>
            </a:r>
            <a:endParaRPr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: 11.12.8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69442" y="4279900"/>
            <a:ext cx="3653154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validation.pem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run_lis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1 'role[webserver]'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Set r</a:t>
            </a:r>
            <a:r>
              <a:rPr sz="5550" spc="-10" dirty="0"/>
              <a:t>u</a:t>
            </a:r>
            <a:r>
              <a:rPr sz="5550" spc="-5" dirty="0"/>
              <a:t>n </a:t>
            </a:r>
            <a:r>
              <a:rPr sz="5550" spc="-10" dirty="0"/>
              <a:t>li</a:t>
            </a:r>
            <a:r>
              <a:rPr sz="5550" spc="-5" dirty="0"/>
              <a:t>st f</a:t>
            </a:r>
            <a:r>
              <a:rPr sz="5550" spc="-10" dirty="0"/>
              <a:t>o</a:t>
            </a:r>
            <a:r>
              <a:rPr sz="5550" spc="-5" dirty="0"/>
              <a:t>r t</a:t>
            </a:r>
            <a:r>
              <a:rPr sz="5550" spc="-10" dirty="0"/>
              <a:t>h</a:t>
            </a:r>
            <a:r>
              <a:rPr sz="5550" spc="-5" dirty="0"/>
              <a:t>e ma</a:t>
            </a:r>
            <a:r>
              <a:rPr sz="5550" spc="-10" dirty="0"/>
              <a:t>n</a:t>
            </a:r>
            <a:r>
              <a:rPr sz="5550" spc="-5" dirty="0"/>
              <a:t>a</a:t>
            </a:r>
            <a:r>
              <a:rPr sz="5550" spc="-10" dirty="0"/>
              <a:t>g</a:t>
            </a:r>
            <a:r>
              <a:rPr sz="5550" spc="-5" dirty="0"/>
              <a:t>ed </a:t>
            </a:r>
            <a:r>
              <a:rPr sz="5550" spc="-10" dirty="0"/>
              <a:t>nod</a:t>
            </a:r>
            <a:r>
              <a:rPr sz="5550" spc="-5" dirty="0"/>
              <a:t>e</a:t>
            </a:r>
            <a:endParaRPr sz="555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5537199"/>
            <a:ext cx="14655800" cy="30734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run_list: role[webserver]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0100" y="3873499"/>
            <a:ext cx="14655800" cy="1397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run_lis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 `’role[webserver]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`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7400" y="3103637"/>
            <a:ext cx="862012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Powershell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need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5257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323850" marR="580390">
              <a:lnSpc>
                <a:spcPct val="101899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[2014-01-07T06:57:48-05:00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template[/etc/httpd/conf.d/bears.conf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content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s /etc/ httpd/conf.d/bears.conf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R="258889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updat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conten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/etc/httpd/conf.d/bears.con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30610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o 92e1e4</a:t>
            </a:r>
            <a:endParaRPr sz="1800">
              <a:latin typeface="Courier New"/>
              <a:cs typeface="Courier New"/>
            </a:endParaRPr>
          </a:p>
          <a:p>
            <a:pPr marL="142113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- /etc/httpd/conf.d/bears.con</a:t>
            </a:r>
            <a:r>
              <a:rPr sz="1800" spc="40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2014-01-0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7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05:13:42.45011397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0 -0500</a:t>
            </a:r>
            <a:endParaRPr sz="1800">
              <a:latin typeface="Courier New"/>
              <a:cs typeface="Courier New"/>
            </a:endParaRPr>
          </a:p>
          <a:p>
            <a:pPr marL="142113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++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 /tmp/chef-rendered-template20140107-18263-5563t5</a:t>
            </a:r>
            <a:r>
              <a:rPr sz="1800" spc="-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2014-01-0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7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06:57:48.09139761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0 -0500</a:t>
            </a:r>
            <a:endParaRPr sz="1800">
              <a:latin typeface="Courier New"/>
              <a:cs typeface="Courier New"/>
            </a:endParaRPr>
          </a:p>
          <a:p>
            <a:pPr marL="142113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@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@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-1,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+1,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6 @@</a:t>
            </a:r>
            <a:endParaRPr sz="1800">
              <a:latin typeface="Courier New"/>
              <a:cs typeface="Courier New"/>
            </a:endParaRPr>
          </a:p>
          <a:p>
            <a:pPr marL="1421130">
              <a:lnSpc>
                <a:spcPct val="100000"/>
              </a:lnSpc>
              <a:spcBef>
                <a:spcPts val="40"/>
              </a:spcBef>
              <a:tabLst>
                <a:tab pos="1832610" algn="l"/>
              </a:tabLst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-	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Liste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n 81</a:t>
            </a:r>
            <a:endParaRPr sz="1800">
              <a:latin typeface="Courier New"/>
              <a:cs typeface="Courier New"/>
            </a:endParaRPr>
          </a:p>
          <a:p>
            <a:pPr marL="1421130">
              <a:lnSpc>
                <a:spcPct val="100000"/>
              </a:lnSpc>
              <a:spcBef>
                <a:spcPts val="40"/>
              </a:spcBef>
              <a:tabLst>
                <a:tab pos="1832610" algn="l"/>
              </a:tabLst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	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Liste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n 8081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14211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-&lt;VirtualHos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 *:81&gt;</a:t>
            </a:r>
            <a:endParaRPr sz="1800">
              <a:latin typeface="Courier New"/>
              <a:cs typeface="Courier New"/>
            </a:endParaRPr>
          </a:p>
          <a:p>
            <a:pPr marL="142113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+&lt;VirtualHos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 *:8081&gt;</a:t>
            </a:r>
            <a:endParaRPr sz="1800">
              <a:latin typeface="Courier New"/>
              <a:cs typeface="Courier New"/>
            </a:endParaRPr>
          </a:p>
          <a:p>
            <a:pPr marL="183261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ServerAdmi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n webmaster@localhost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183261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DocumentRoo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 /srv/apache/bears</a:t>
            </a:r>
            <a:endParaRPr sz="1800">
              <a:latin typeface="Courier New"/>
              <a:cs typeface="Courier New"/>
            </a:endParaRPr>
          </a:p>
          <a:p>
            <a:pPr marL="32385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3421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error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1410" y="3033776"/>
            <a:ext cx="725995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* * * * * * * * * * * * * * * * 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validatio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request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disabled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connections</a:t>
            </a:r>
            <a:endParaRPr sz="15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replie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man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496361" y="3033776"/>
            <a:ext cx="172910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still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middle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1410" y="3490976"/>
            <a:ext cx="553148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encrypted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abl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detec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forged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attacks.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1410" y="4176776"/>
            <a:ext cx="7835900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issu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entr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file: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(recommended)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:verify_peer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onl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chef-server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verify_api_cer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true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1410" y="6462776"/>
            <a:ext cx="195897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`knif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check`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95615" y="6462776"/>
            <a:ext cx="345694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troubleshoot comman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so: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67856" y="6462776"/>
            <a:ext cx="265049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errors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us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the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4700" y="7484906"/>
            <a:ext cx="12875260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harmless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purpose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course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xt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37160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root 03:19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74425" y="4686299"/>
            <a:ext cx="877887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4310"/>
              </a:lnSpc>
              <a:tabLst>
                <a:tab pos="2194560" algn="l"/>
                <a:tab pos="3566160" algn="l"/>
              </a:tabLst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	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	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6 ?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0:0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/opt/chef/embedded/bin/ruby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328494" y="4686299"/>
            <a:ext cx="246951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6700" algn="r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/usr/bin/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79500" y="5778499"/>
            <a:ext cx="137185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9500" y="6324599"/>
            <a:ext cx="411543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chef/client.log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300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69351" y="6324599"/>
            <a:ext cx="96031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r</a:t>
            </a:r>
            <a:r>
              <a:rPr sz="6400" spc="-5" dirty="0"/>
              <a:t>unnin</a:t>
            </a:r>
            <a:r>
              <a:rPr sz="6400" dirty="0"/>
              <a:t>g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Exe</a:t>
            </a:r>
            <a:r>
              <a:rPr sz="5650" spc="15" dirty="0"/>
              <a:t>r</a:t>
            </a:r>
            <a:r>
              <a:rPr sz="5650" spc="20" dirty="0"/>
              <a:t>c</a:t>
            </a:r>
            <a:r>
              <a:rPr sz="5650" dirty="0"/>
              <a:t>i</a:t>
            </a:r>
            <a:r>
              <a:rPr sz="5650" spc="20" dirty="0"/>
              <a:t>se</a:t>
            </a:r>
            <a:r>
              <a:rPr sz="5650" spc="10" dirty="0"/>
              <a:t>:</a:t>
            </a:r>
            <a:r>
              <a:rPr sz="5650" spc="5" dirty="0"/>
              <a:t> </a:t>
            </a:r>
            <a:r>
              <a:rPr sz="5650" spc="-290" dirty="0"/>
              <a:t>V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dirty="0"/>
              <a:t>i</a:t>
            </a:r>
            <a:r>
              <a:rPr sz="5650" spc="15" dirty="0"/>
              <a:t>fy</a:t>
            </a:r>
            <a:r>
              <a:rPr sz="5650" spc="5" dirty="0"/>
              <a:t> 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5" dirty="0"/>
              <a:t> </a:t>
            </a:r>
            <a:r>
              <a:rPr sz="5650" spc="10" dirty="0"/>
              <a:t>t</a:t>
            </a:r>
            <a:r>
              <a:rPr sz="5650" spc="20" dirty="0"/>
              <a:t>wo</a:t>
            </a:r>
            <a:r>
              <a:rPr sz="5650" spc="5" dirty="0"/>
              <a:t> </a:t>
            </a:r>
            <a:r>
              <a:rPr sz="5650" spc="20" dirty="0"/>
              <a:t>s</a:t>
            </a:r>
            <a:r>
              <a:rPr sz="5650" dirty="0"/>
              <a:t>i</a:t>
            </a:r>
            <a:r>
              <a:rPr sz="5650" spc="15" dirty="0"/>
              <a:t>tes</a:t>
            </a:r>
            <a:r>
              <a:rPr sz="5650" spc="5" dirty="0"/>
              <a:t> </a:t>
            </a:r>
            <a:r>
              <a:rPr sz="5650" spc="20" dirty="0"/>
              <a:t>a</a:t>
            </a:r>
            <a:r>
              <a:rPr sz="5650" spc="15" dirty="0"/>
              <a:t>r</a:t>
            </a:r>
            <a:r>
              <a:rPr sz="5650" spc="20" dirty="0"/>
              <a:t>e</a:t>
            </a:r>
            <a:r>
              <a:rPr sz="5650" spc="5" dirty="0"/>
              <a:t> </a:t>
            </a:r>
            <a:r>
              <a:rPr sz="5650" spc="20" dirty="0"/>
              <a:t>wo</a:t>
            </a:r>
            <a:r>
              <a:rPr sz="5650" spc="15" dirty="0"/>
              <a:t>r</a:t>
            </a:r>
            <a:r>
              <a:rPr sz="5650" spc="20" dirty="0"/>
              <a:t>k</a:t>
            </a:r>
            <a:r>
              <a:rPr sz="5650" dirty="0"/>
              <a:t>i</a:t>
            </a:r>
            <a:r>
              <a:rPr sz="5650" spc="15" dirty="0"/>
              <a:t>ng</a:t>
            </a:r>
            <a:r>
              <a:rPr sz="5650" spc="10" dirty="0"/>
              <a:t>!</a:t>
            </a:r>
            <a:endParaRPr sz="565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  <a:endParaRPr sz="730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iles?</a:t>
            </a:r>
            <a:endParaRPr sz="4800">
              <a:latin typeface="Arial"/>
              <a:cs typeface="Arial"/>
            </a:endParaRP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copied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Hub?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Bonus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585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  <a:endParaRPr sz="4200">
              <a:latin typeface="Arial"/>
              <a:cs typeface="Arial"/>
            </a:endParaRP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  <a:endParaRPr sz="4200">
              <a:latin typeface="Courier New"/>
              <a:cs typeface="Courier New"/>
            </a:endParaRP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  <a:endParaRPr sz="4200">
              <a:latin typeface="Arial"/>
              <a:cs typeface="Arial"/>
            </a:endParaRP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  <a:endParaRPr sz="4200">
              <a:latin typeface="Courier New"/>
              <a:cs typeface="Courier New"/>
            </a:endParaRP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endParaRPr sz="4200">
              <a:latin typeface="Arial"/>
              <a:cs typeface="Arial"/>
            </a:endParaRP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u</a:t>
            </a:r>
            <a:r>
              <a:rPr sz="6600" spc="10" dirty="0"/>
              <a:t>p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sz="6600" spc="10" dirty="0"/>
              <a:t>work</a:t>
            </a:r>
            <a:r>
              <a:rPr sz="6600" dirty="0"/>
              <a:t>i</a:t>
            </a:r>
            <a:r>
              <a:rPr sz="6600" spc="5" dirty="0"/>
              <a:t>n</a:t>
            </a:r>
            <a:r>
              <a:rPr sz="6600" spc="10" dirty="0"/>
              <a:t>g</a:t>
            </a:r>
            <a:r>
              <a:rPr sz="6600" spc="5" dirty="0"/>
              <a:t> d</a:t>
            </a:r>
            <a:r>
              <a:rPr sz="6600" dirty="0"/>
              <a:t>i</a:t>
            </a:r>
            <a:r>
              <a:rPr sz="6600" spc="10" dirty="0"/>
              <a:t>rec</a:t>
            </a:r>
            <a:r>
              <a:rPr sz="6600" spc="5" dirty="0"/>
              <a:t>to</a:t>
            </a:r>
            <a:r>
              <a:rPr sz="6600" spc="10" dirty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44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 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p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s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://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learnche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7100" y="3162300"/>
            <a:ext cx="8686800" cy="567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81585" y="2476500"/>
            <a:ext cx="83229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chef-fundamentals-repo-master.zip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r</a:t>
            </a:r>
            <a:r>
              <a:rPr sz="4600" spc="5" dirty="0"/>
              <a:t>e</a:t>
            </a:r>
            <a:r>
              <a:rPr sz="4600" spc="-5" dirty="0"/>
              <a:t>p</a:t>
            </a:r>
            <a:r>
              <a:rPr sz="4600" dirty="0"/>
              <a:t>o to </a:t>
            </a:r>
            <a:r>
              <a:rPr sz="4600" spc="5" dirty="0"/>
              <a:t>y</a:t>
            </a:r>
            <a:r>
              <a:rPr sz="4600" spc="-5" dirty="0"/>
              <a:t>ou</a:t>
            </a:r>
            <a:r>
              <a:rPr sz="4600" dirty="0"/>
              <a:t>r </a:t>
            </a:r>
            <a:r>
              <a:rPr sz="4600" spc="-5" dirty="0"/>
              <a:t>wo</a:t>
            </a:r>
            <a:r>
              <a:rPr sz="4600" dirty="0"/>
              <a:t>r</a:t>
            </a:r>
            <a:r>
              <a:rPr sz="4600" spc="5" dirty="0"/>
              <a:t>k</a:t>
            </a:r>
            <a:r>
              <a:rPr sz="4600" spc="-5" dirty="0"/>
              <a:t>in</a:t>
            </a:r>
            <a:r>
              <a:rPr sz="4600" dirty="0"/>
              <a:t>g </a:t>
            </a:r>
            <a:r>
              <a:rPr sz="4600" spc="-5" dirty="0"/>
              <a:t>di</a:t>
            </a:r>
            <a:r>
              <a:rPr sz="4600" dirty="0"/>
              <a:t>r</a:t>
            </a:r>
            <a:r>
              <a:rPr sz="4600" spc="5" dirty="0"/>
              <a:t>ec</a:t>
            </a:r>
            <a:r>
              <a:rPr sz="4600" dirty="0"/>
              <a:t>t</a:t>
            </a:r>
            <a:r>
              <a:rPr sz="4600" spc="-5" dirty="0"/>
              <a:t>o</a:t>
            </a:r>
            <a:r>
              <a:rPr sz="4600" dirty="0"/>
              <a:t>r</a:t>
            </a:r>
            <a:r>
              <a:rPr sz="4600" spc="5" dirty="0"/>
              <a:t>y</a:t>
            </a:r>
            <a:endParaRPr sz="460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549900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100" y="3289300"/>
            <a:ext cx="14960600" cy="5549900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23950" y="3721100"/>
            <a:ext cx="789114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  <a:tabLst>
                <a:tab pos="1841500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Archive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	chef-fundamentals-repo-master.zip bb06ea2c0cabaa855e4cb1d1c43bbe4d75caf70d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1123950" y="4457700"/>
            <a:ext cx="2220595" cy="401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marR="5080" indent="182880" algn="r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creating: inflating: inflating: inflating: creating: creating: inflating: inflating: creating: creating: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1786" y="4457700"/>
            <a:ext cx="10815955" cy="364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</a:t>
            </a:r>
            <a:endParaRPr sz="2400">
              <a:latin typeface="Courier New"/>
              <a:cs typeface="Courier New"/>
            </a:endParaRPr>
          </a:p>
          <a:p>
            <a:pPr marL="12700" marR="3296920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chef-fundamentals-repo-master/Berksfile chef-fundamentals-repo-master/README.md chef-fundamentals-repo-master/Vagrantfile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 chef-fundamentals-repo-master/cookbooks/apache/README.md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chef-fundamentals-repo-master/cookbooks/apache/attributes/ chef-fundamentals-repo-master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chef-fundamentals-repo-master</a:t>
            </a:r>
            <a:endParaRPr sz="28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6650" y="4851400"/>
            <a:ext cx="36639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2159010" y="4851400"/>
            <a:ext cx="164655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Berksfile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README.md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71025" y="4851400"/>
            <a:ext cx="204343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30480"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Vagrantfile cookbooks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19240" y="4851400"/>
            <a:ext cx="219519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0160"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data_bags environments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21287" y="4851400"/>
            <a:ext cx="9150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59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ile, 'valida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</a:t>
            </a:r>
            <a:r>
              <a:rPr sz="3450" spc="-200" dirty="0">
                <a:latin typeface="Arial"/>
                <a:cs typeface="Arial"/>
              </a:rPr>
              <a:t>r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pem' and 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pem' in it</a:t>
            </a:r>
            <a:endParaRPr sz="345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sz="6300" spc="20" dirty="0"/>
              <a:t>y</a:t>
            </a:r>
            <a:r>
              <a:rPr sz="6300" spc="15" dirty="0"/>
              <a:t>our</a:t>
            </a:r>
            <a:r>
              <a:rPr sz="6300" spc="5" dirty="0"/>
              <a:t> </a:t>
            </a:r>
            <a:r>
              <a:rPr sz="6300" spc="15" dirty="0"/>
              <a:t>wor</a:t>
            </a:r>
            <a:r>
              <a:rPr sz="6300" spc="20" dirty="0"/>
              <a:t>k</a:t>
            </a:r>
            <a:r>
              <a:rPr sz="6300" dirty="0"/>
              <a:t>i</a:t>
            </a:r>
            <a:r>
              <a:rPr sz="6300" spc="15" dirty="0"/>
              <a:t>n</a:t>
            </a:r>
            <a:r>
              <a:rPr sz="6300" spc="20" dirty="0"/>
              <a:t>g</a:t>
            </a:r>
            <a:r>
              <a:rPr sz="6300" spc="5" dirty="0"/>
              <a:t> </a:t>
            </a:r>
            <a:r>
              <a:rPr sz="6300" spc="15" dirty="0"/>
              <a:t>d</a:t>
            </a:r>
            <a:r>
              <a:rPr sz="6300" dirty="0"/>
              <a:t>i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spc="10" dirty="0"/>
              <a:t>t</a:t>
            </a:r>
            <a:r>
              <a:rPr sz="6300" spc="15" dirty="0"/>
              <a:t>or</a:t>
            </a:r>
            <a:r>
              <a:rPr sz="6300" spc="20" dirty="0"/>
              <a:t>y</a:t>
            </a:r>
            <a:endParaRPr sz="6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45300" y="7996467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8641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  <a:endParaRPr sz="22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16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!"" apache</a:t>
            </a:r>
            <a:endParaRPr sz="22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!"" chef-client</a:t>
            </a:r>
            <a:endParaRPr sz="22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!"" cron</a:t>
            </a:r>
            <a:endParaRPr sz="22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!"" logrotate</a:t>
            </a:r>
            <a:endParaRPr sz="22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!"" motd</a:t>
            </a:r>
            <a:endParaRPr sz="22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!"" ntp</a:t>
            </a:r>
            <a:endParaRPr sz="22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!"" pci</a:t>
            </a:r>
            <a:endParaRPr sz="22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!"" starter</a:t>
            </a:r>
            <a:endParaRPr sz="22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#"" users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9 directories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5654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  <a:endParaRPr sz="22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16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!"" base.rb</a:t>
            </a:r>
            <a:endParaRPr sz="22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!"" starter.rb</a:t>
            </a:r>
            <a:endParaRPr sz="22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#"" webserver.rb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3 files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4495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45300" y="4495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277100" y="4787899"/>
            <a:ext cx="150939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77100" y="5131601"/>
            <a:ext cx="167703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!"" groups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#""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47769" y="5512601"/>
            <a:ext cx="2515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#"" clowns.json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47769" y="5906479"/>
            <a:ext cx="8388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47769" y="6274601"/>
            <a:ext cx="2347595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!"" bobo.json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#"" frank.json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77100" y="7353299"/>
            <a:ext cx="36887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directories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, 3 files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62000" y="67564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2000" y="67564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181100" y="7035799"/>
            <a:ext cx="203771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7379501"/>
            <a:ext cx="2875915" cy="6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!"" dev.rb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#"" production.rb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81100" y="8458200"/>
            <a:ext cx="11995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2 files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sz="5950" spc="10" dirty="0"/>
              <a:t>whats</a:t>
            </a:r>
            <a:r>
              <a:rPr sz="5950" spc="5" dirty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sz="5950" spc="10" dirty="0"/>
              <a:t>our</a:t>
            </a:r>
            <a:r>
              <a:rPr sz="5950" spc="5" dirty="0"/>
              <a:t> </a:t>
            </a:r>
            <a:r>
              <a:rPr sz="5950" spc="10" dirty="0"/>
              <a:t>wor</a:t>
            </a:r>
            <a:r>
              <a:rPr sz="5950" spc="15" dirty="0"/>
              <a:t>k</a:t>
            </a:r>
            <a:r>
              <a:rPr sz="5950" dirty="0"/>
              <a:t>i</a:t>
            </a:r>
            <a:r>
              <a:rPr sz="5950" spc="10" dirty="0"/>
              <a:t>n</a:t>
            </a:r>
            <a:r>
              <a:rPr sz="5950" spc="15" dirty="0"/>
              <a:t>g</a:t>
            </a:r>
            <a:r>
              <a:rPr sz="5950" spc="5" dirty="0"/>
              <a:t> </a:t>
            </a:r>
            <a:r>
              <a:rPr sz="5950" spc="10" dirty="0"/>
              <a:t>d</a:t>
            </a:r>
            <a:r>
              <a:rPr sz="5950" dirty="0"/>
              <a:t>i</a:t>
            </a:r>
            <a:r>
              <a:rPr sz="5950" spc="10" dirty="0"/>
              <a:t>r</a:t>
            </a:r>
            <a:r>
              <a:rPr sz="5950" spc="15" dirty="0"/>
              <a:t>ec</a:t>
            </a:r>
            <a:r>
              <a:rPr sz="5950" spc="5" dirty="0"/>
              <a:t>t</a:t>
            </a:r>
            <a:r>
              <a:rPr sz="5950" spc="10" dirty="0"/>
              <a:t>or</a:t>
            </a:r>
            <a:r>
              <a:rPr sz="5950" spc="15" dirty="0"/>
              <a:t>y</a:t>
            </a:r>
            <a:r>
              <a:rPr sz="5950" spc="5" dirty="0"/>
              <a:t> </a:t>
            </a:r>
            <a:r>
              <a:rPr sz="5950" spc="10" dirty="0"/>
              <a:t>now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2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spc="-85" dirty="0">
                <a:latin typeface="Arial"/>
                <a:cs typeface="Arial"/>
              </a:rPr>
              <a:t>V</a:t>
            </a:r>
            <a:r>
              <a:rPr sz="4600" dirty="0">
                <a:latin typeface="Arial"/>
                <a:cs typeface="Arial"/>
              </a:rPr>
              <a:t>isi</a:t>
            </a:r>
            <a:r>
              <a:rPr sz="4600" spc="-5" dirty="0">
                <a:latin typeface="Arial"/>
                <a:cs typeface="Arial"/>
              </a:rPr>
              <a:t>t </a:t>
            </a:r>
            <a:r>
              <a:rPr sz="4600" dirty="0">
                <a:latin typeface="Arial"/>
                <a:cs typeface="Arial"/>
              </a:rPr>
              <a:t>Ho</a:t>
            </a:r>
            <a:r>
              <a:rPr sz="4600" spc="-5" dirty="0">
                <a:latin typeface="Arial"/>
                <a:cs typeface="Arial"/>
              </a:rPr>
              <a:t>s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En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erprise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Che</a:t>
            </a:r>
            <a:r>
              <a:rPr sz="4600" spc="-5" dirty="0">
                <a:latin typeface="Arial"/>
                <a:cs typeface="Arial"/>
              </a:rPr>
              <a:t>f (</a:t>
            </a:r>
            <a:r>
              <a:rPr sz="4600" u="heavy" dirty="0">
                <a:latin typeface="Arial"/>
                <a:cs typeface="Arial"/>
              </a:rPr>
              <a:t>manage</a:t>
            </a:r>
            <a:r>
              <a:rPr sz="4600" u="heavy" spc="-10" dirty="0">
                <a:latin typeface="Arial"/>
                <a:cs typeface="Arial"/>
              </a:rPr>
              <a:t>.</a:t>
            </a:r>
            <a:r>
              <a:rPr sz="4600" u="heavy" dirty="0">
                <a:latin typeface="Arial"/>
                <a:cs typeface="Arial"/>
              </a:rPr>
              <a:t>che</a:t>
            </a:r>
            <a:r>
              <a:rPr sz="4600" u="heavy" spc="-10" dirty="0">
                <a:latin typeface="Arial"/>
                <a:cs typeface="Arial"/>
              </a:rPr>
              <a:t>f.</a:t>
            </a:r>
            <a:r>
              <a:rPr sz="4600" u="heavy" dirty="0">
                <a:latin typeface="Arial"/>
                <a:cs typeface="Arial"/>
              </a:rPr>
              <a:t>i</a:t>
            </a:r>
            <a:r>
              <a:rPr sz="4600" u="heavy" spc="-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)</a:t>
            </a:r>
            <a:endParaRPr sz="46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dirty="0">
                <a:latin typeface="Arial"/>
                <a:cs typeface="Arial"/>
              </a:rPr>
              <a:t>Sign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in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crea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new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accoun</a:t>
            </a:r>
            <a:r>
              <a:rPr sz="4600" spc="-5" dirty="0">
                <a:latin typeface="Arial"/>
                <a:cs typeface="Arial"/>
              </a:rPr>
              <a:t>t</a:t>
            </a:r>
            <a:endParaRPr sz="46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dirty="0">
                <a:latin typeface="Arial"/>
                <a:cs typeface="Arial"/>
              </a:rPr>
              <a:t>Crea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new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spc="-10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r</a:t>
            </a:r>
            <a:r>
              <a:rPr sz="4600" spc="-5" dirty="0">
                <a:latin typeface="Arial"/>
                <a:cs typeface="Arial"/>
              </a:rPr>
              <a:t>g</a:t>
            </a:r>
            <a:r>
              <a:rPr sz="4600" dirty="0">
                <a:latin typeface="Arial"/>
                <a:cs typeface="Arial"/>
              </a:rPr>
              <a:t>aniza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ion</a:t>
            </a:r>
            <a:endParaRPr sz="4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1449</Words>
  <Application>Microsoft Office PowerPoint</Application>
  <PresentationFormat>Custom</PresentationFormat>
  <Paragraphs>342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Gill Sans MT</vt:lpstr>
      <vt:lpstr>Times New Roman</vt:lpstr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whats in our working directory now?</vt:lpstr>
      <vt:lpstr>Exercise: Create a New Org</vt:lpstr>
      <vt:lpstr>Configuring your Workstation</vt:lpstr>
      <vt:lpstr>Exercise: Download knife.rb and validator pem</vt:lpstr>
      <vt:lpstr>Exercise: Download your client pem</vt:lpstr>
      <vt:lpstr>Exercise: Create and populate a .chef directory</vt:lpstr>
      <vt:lpstr>Exercise: Create and populate a .chef directory</vt:lpstr>
      <vt:lpstr>What have we just done?</vt:lpstr>
      <vt:lpstr>Exercise: Test your workstation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What just happened?</vt:lpstr>
      <vt:lpstr>Verify Your Target Instance’s Chef-Client is Configured Properly</vt:lpstr>
      <vt:lpstr>Exercise: Set run list for the managed node</vt:lpstr>
      <vt:lpstr>Exercise: Re-run the Chef Client</vt:lpstr>
      <vt:lpstr>SSL Problem?</vt:lpstr>
      <vt:lpstr>Exercise: Verify chef-client is running</vt:lpstr>
      <vt:lpstr>Exercise: Verify the two sites are working!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</cp:revision>
  <dcterms:created xsi:type="dcterms:W3CDTF">2015-06-04T12:17:04Z</dcterms:created>
  <dcterms:modified xsi:type="dcterms:W3CDTF">2015-06-05T13:30:59Z</dcterms:modified>
</cp:coreProperties>
</file>