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84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chef.io/lwrp_custom_provider_ruby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mver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27100" y="4978400"/>
            <a:ext cx="95377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94799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Expanding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ionali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f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ramework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7010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B</a:t>
            </a:r>
            <a:r>
              <a:rPr spc="-10" dirty="0"/>
              <a:t>uildin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7400" y="5777251"/>
            <a:ext cx="14972030" cy="2480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460" marR="5080" indent="-238760">
              <a:lnSpc>
                <a:spcPts val="4220"/>
              </a:lnSpc>
              <a:buClr>
                <a:srgbClr val="F38C24"/>
              </a:buClr>
              <a:buChar char="•"/>
              <a:tabLst>
                <a:tab pos="251460" algn="l"/>
              </a:tabLst>
            </a:pPr>
            <a:r>
              <a:rPr sz="3550" spc="5" dirty="0">
                <a:latin typeface="Arial"/>
                <a:cs typeface="Arial"/>
              </a:rPr>
              <a:t>Not</a:t>
            </a:r>
            <a:r>
              <a:rPr sz="3550" spc="10" dirty="0">
                <a:latin typeface="Arial"/>
                <a:cs typeface="Arial"/>
              </a:rPr>
              <a:t>e 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file</a:t>
            </a:r>
            <a:r>
              <a:rPr sz="3550" spc="-10" dirty="0">
                <a:latin typeface="Arial"/>
                <a:cs typeface="Arial"/>
              </a:rPr>
              <a:t> </a:t>
            </a:r>
            <a:r>
              <a:rPr sz="3550" spc="10" dirty="0">
                <a:latin typeface="Courier New"/>
                <a:cs typeface="Courier New"/>
              </a:rPr>
              <a:t>cookbooks/apache/attributes/default.rb</a:t>
            </a:r>
            <a:r>
              <a:rPr sz="3550" spc="-1140" dirty="0">
                <a:latin typeface="Courier New"/>
                <a:cs typeface="Courier New"/>
              </a:rPr>
              <a:t> </a:t>
            </a:r>
            <a:r>
              <a:rPr sz="3550" spc="10" dirty="0">
                <a:latin typeface="Arial"/>
                <a:cs typeface="Arial"/>
              </a:rPr>
              <a:t>con</a:t>
            </a:r>
            <a:r>
              <a:rPr sz="3550" dirty="0">
                <a:latin typeface="Arial"/>
                <a:cs typeface="Arial"/>
              </a:rPr>
              <a:t>t</a:t>
            </a:r>
            <a:r>
              <a:rPr sz="3550" spc="10" dirty="0">
                <a:latin typeface="Arial"/>
                <a:cs typeface="Arial"/>
              </a:rPr>
              <a:t>a</a:t>
            </a:r>
            <a:r>
              <a:rPr sz="3550" spc="5" dirty="0">
                <a:latin typeface="Arial"/>
                <a:cs typeface="Arial"/>
              </a:rPr>
              <a:t>i</a:t>
            </a:r>
            <a:r>
              <a:rPr sz="3550" spc="10" dirty="0">
                <a:latin typeface="Arial"/>
                <a:cs typeface="Arial"/>
              </a:rPr>
              <a:t>ns</a:t>
            </a:r>
            <a:r>
              <a:rPr sz="3550" spc="5" dirty="0">
                <a:latin typeface="Arial"/>
                <a:cs typeface="Arial"/>
              </a:rPr>
              <a:t> </a:t>
            </a:r>
            <a:r>
              <a:rPr sz="3550" spc="10" dirty="0">
                <a:latin typeface="Arial"/>
                <a:cs typeface="Arial"/>
              </a:rPr>
              <a:t>the</a:t>
            </a:r>
            <a:r>
              <a:rPr sz="3550" dirty="0">
                <a:latin typeface="Arial"/>
                <a:cs typeface="Arial"/>
              </a:rPr>
              <a:t> </a:t>
            </a:r>
            <a:r>
              <a:rPr sz="3550" spc="5" dirty="0">
                <a:latin typeface="Arial"/>
                <a:cs typeface="Arial"/>
              </a:rPr>
              <a:t>following</a:t>
            </a:r>
            <a:endParaRPr sz="3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45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80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250825">
              <a:lnSpc>
                <a:spcPct val="100000"/>
              </a:lnSpc>
            </a:pPr>
            <a:r>
              <a:rPr sz="3000" spc="5" dirty="0">
                <a:latin typeface="Courier New"/>
                <a:cs typeface="Courier New"/>
              </a:rPr>
              <a:t>default[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000" spc="5" dirty="0">
                <a:latin typeface="Courier New"/>
                <a:cs typeface="Courier New"/>
              </a:rPr>
              <a:t>][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000" spc="5" dirty="0">
                <a:latin typeface="Courier New"/>
                <a:cs typeface="Courier New"/>
              </a:rPr>
              <a:t>] = {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spc="5" dirty="0">
                <a:latin typeface="Courier New"/>
                <a:cs typeface="Courier New"/>
              </a:rPr>
              <a:t>&gt; </a:t>
            </a:r>
            <a:r>
              <a:rPr sz="3000" spc="5" dirty="0">
                <a:solidFill>
                  <a:srgbClr val="C8352B"/>
                </a:solidFill>
                <a:latin typeface="Courier New"/>
                <a:cs typeface="Courier New"/>
              </a:rPr>
              <a:t>81 </a:t>
            </a:r>
            <a:r>
              <a:rPr sz="3000" spc="5" dirty="0"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336800"/>
          </a:xfrm>
          <a:custGeom>
            <a:avLst/>
            <a:gdLst/>
            <a:ahLst/>
            <a:cxnLst/>
            <a:rect l="l" t="t" r="r" b="b"/>
            <a:pathLst>
              <a:path w="14630400" h="2336800">
                <a:moveTo>
                  <a:pt x="0" y="0"/>
                </a:moveTo>
                <a:lnTo>
                  <a:pt x="14630400" y="0"/>
                </a:lnTo>
                <a:lnTo>
                  <a:pt x="14630400" y="2336800"/>
                </a:lnTo>
                <a:lnTo>
                  <a:pt x="0" y="233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41400" y="2660650"/>
            <a:ext cx="1316990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node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].</a:t>
            </a:r>
            <a:r>
              <a:rPr sz="3200" spc="-5" dirty="0">
                <a:latin typeface="Courier New"/>
                <a:cs typeface="Courier New"/>
              </a:rPr>
              <a:t>eac</a:t>
            </a:r>
            <a:r>
              <a:rPr sz="3200" dirty="0">
                <a:latin typeface="Courier New"/>
                <a:cs typeface="Courier New"/>
              </a:rPr>
              <a:t>h </a:t>
            </a: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3200" spc="-5" dirty="0">
                <a:latin typeface="Courier New"/>
                <a:cs typeface="Courier New"/>
              </a:rPr>
              <a:t>site_name</a:t>
            </a:r>
            <a:r>
              <a:rPr sz="3200" dirty="0">
                <a:latin typeface="Courier New"/>
                <a:cs typeface="Courier New"/>
              </a:rPr>
              <a:t>, site_dat</a:t>
            </a:r>
            <a:r>
              <a:rPr sz="3200" spc="-5" dirty="0">
                <a:latin typeface="Courier New"/>
                <a:cs typeface="Courier New"/>
              </a:rPr>
              <a:t>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document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31233" y="3625850"/>
            <a:ext cx="634111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root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"/srv/apache/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site_name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9161" y="4108450"/>
            <a:ext cx="3658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document_roo</a:t>
            </a:r>
            <a:r>
              <a:rPr sz="3200" dirty="0">
                <a:latin typeface="Courier New"/>
                <a:cs typeface="Courier New"/>
              </a:rPr>
              <a:t>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38200" y="558800"/>
            <a:ext cx="145288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319530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hos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t configuration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29161" y="3143250"/>
            <a:ext cx="195135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indent="-488315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template source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24076" y="3143250"/>
            <a:ext cx="975550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"/etc/httpd/conf.d</a:t>
            </a: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/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site_name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.conf" </a:t>
            </a: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"custom.erb"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16922" y="4108450"/>
            <a:ext cx="8292465" cy="185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601335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mod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3200" dirty="0">
                <a:latin typeface="Courier New"/>
                <a:cs typeface="Courier New"/>
              </a:rPr>
              <a:t>variables(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66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:document_root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document_root,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2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site_data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529159" y="6038850"/>
            <a:ext cx="243903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notifies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11835" y="6521450"/>
            <a:ext cx="63411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819400"/>
          </a:xfrm>
          <a:custGeom>
            <a:avLst/>
            <a:gdLst/>
            <a:ahLst/>
            <a:cxnLst/>
            <a:rect l="l" t="t" r="r" b="b"/>
            <a:pathLst>
              <a:path w="14630400" h="2819400">
                <a:moveTo>
                  <a:pt x="0" y="0"/>
                </a:moveTo>
                <a:lnTo>
                  <a:pt x="14630400" y="0"/>
                </a:lnTo>
                <a:lnTo>
                  <a:pt x="14630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41400" y="2660650"/>
            <a:ext cx="6341110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director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y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resource</a:t>
            </a:r>
            <a:endParaRPr sz="3200">
              <a:latin typeface="Courier New"/>
              <a:cs typeface="Courier New"/>
            </a:endParaRPr>
          </a:p>
          <a:p>
            <a:pPr marL="975360" marR="236220" indent="-488315">
              <a:lnSpc>
                <a:spcPts val="3800"/>
              </a:lnSpc>
              <a:spcBef>
                <a:spcPts val="140"/>
              </a:spcBef>
            </a:pPr>
            <a:r>
              <a:rPr sz="3200" spc="-5" dirty="0">
                <a:latin typeface="Courier New"/>
                <a:cs typeface="Courier New"/>
              </a:rPr>
              <a:t>director</a:t>
            </a:r>
            <a:r>
              <a:rPr sz="3200" dirty="0">
                <a:latin typeface="Courier New"/>
                <a:cs typeface="Courier New"/>
              </a:rPr>
              <a:t>y </a:t>
            </a:r>
            <a:r>
              <a:rPr sz="3200" spc="-5" dirty="0">
                <a:latin typeface="Courier New"/>
                <a:cs typeface="Courier New"/>
              </a:rPr>
              <a:t>document_root mod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"0755"  </a:t>
            </a:r>
            <a:r>
              <a:rPr sz="3200" spc="-5" dirty="0">
                <a:latin typeface="Courier New"/>
                <a:cs typeface="Courier New"/>
              </a:rPr>
              <a:t>recursiv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679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82271" y="2660650"/>
            <a:ext cx="682879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>
              <a:lnSpc>
                <a:spcPts val="3820"/>
              </a:lnSpc>
            </a:pP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o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creat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document_root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0159"/>
          </a:xfrm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232400"/>
          </a:xfrm>
          <a:custGeom>
            <a:avLst/>
            <a:gdLst/>
            <a:ahLst/>
            <a:cxnLst/>
            <a:rect l="l" t="t" r="r" b="b"/>
            <a:pathLst>
              <a:path w="14630400" h="5232400">
                <a:moveTo>
                  <a:pt x="0" y="0"/>
                </a:moveTo>
                <a:lnTo>
                  <a:pt x="14630400" y="0"/>
                </a:lnTo>
                <a:lnTo>
                  <a:pt x="14630400" y="5232400"/>
                </a:lnTo>
                <a:lnTo>
                  <a:pt x="0" y="5232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2682855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10"/>
              </a:spcBef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3200" i="1" spc="-5" dirty="0">
                <a:solidFill>
                  <a:srgbClr val="4F9192"/>
                </a:solidFill>
                <a:latin typeface="Courier New"/>
                <a:cs typeface="Courier New"/>
              </a:rPr>
              <a:t>host's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41400" y="3143250"/>
            <a:ext cx="243903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indent="-488315" algn="r">
              <a:lnSpc>
                <a:spcPts val="3800"/>
              </a:lnSpc>
            </a:pPr>
            <a:r>
              <a:rPr sz="3200" i="1" dirty="0">
                <a:solidFill>
                  <a:srgbClr val="4F9192"/>
                </a:solidFill>
                <a:latin typeface="Courier New"/>
                <a:cs typeface="Courier New"/>
              </a:rPr>
              <a:t>index.html </a:t>
            </a:r>
            <a:r>
              <a:rPr sz="3200" spc="-5" dirty="0">
                <a:latin typeface="Courier New"/>
                <a:cs typeface="Courier New"/>
              </a:rPr>
              <a:t>template source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24076" y="3625850"/>
            <a:ext cx="780415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document_root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/index.html" </a:t>
            </a: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"index.html.erb"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29159" y="4591050"/>
            <a:ext cx="7316470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7680" marR="4138295">
              <a:lnSpc>
                <a:spcPts val="3800"/>
              </a:lnSpc>
            </a:pPr>
            <a:r>
              <a:rPr sz="3200" spc="-5" dirty="0">
                <a:latin typeface="Courier New"/>
                <a:cs typeface="Courier New"/>
              </a:rPr>
              <a:t>mod</a:t>
            </a:r>
            <a:r>
              <a:rPr sz="3200" dirty="0">
                <a:latin typeface="Courier New"/>
                <a:cs typeface="Courier New"/>
              </a:rPr>
              <a:t>e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3200" dirty="0">
                <a:latin typeface="Courier New"/>
                <a:cs typeface="Courier New"/>
              </a:rPr>
              <a:t>variables(</a:t>
            </a:r>
            <a:endParaRPr sz="3200">
              <a:latin typeface="Courier New"/>
              <a:cs typeface="Courier New"/>
            </a:endParaRPr>
          </a:p>
          <a:p>
            <a:pPr marL="975360">
              <a:lnSpc>
                <a:spcPts val="366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:site_name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site_name,</a:t>
            </a:r>
            <a:endParaRPr sz="3200">
              <a:latin typeface="Courier New"/>
              <a:cs typeface="Courier New"/>
            </a:endParaRPr>
          </a:p>
          <a:p>
            <a:pPr marL="975360">
              <a:lnSpc>
                <a:spcPts val="380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3200" dirty="0">
                <a:latin typeface="Courier New"/>
                <a:cs typeface="Courier New"/>
              </a:rPr>
              <a:t>site_data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00"/>
              </a:lnSpc>
            </a:pPr>
            <a:r>
              <a:rPr sz="3200" dirty="0">
                <a:latin typeface="Courier New"/>
                <a:cs typeface="Courier New"/>
              </a:rPr>
              <a:t>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8200" y="558800"/>
            <a:ext cx="145288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13" rIns="0" bIns="0" rtlCol="0">
            <a:spAutoFit/>
          </a:bodyPr>
          <a:lstStyle/>
          <a:p>
            <a:pPr marL="12700">
              <a:lnSpc>
                <a:spcPts val="649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10" dirty="0"/>
              <a:t>Rev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a</a:t>
            </a:r>
            <a:r>
              <a:rPr sz="5450" spc="5" dirty="0"/>
              <a:t>p</a:t>
            </a:r>
            <a:r>
              <a:rPr sz="5450" spc="10" dirty="0"/>
              <a:t>ac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::d</a:t>
            </a:r>
            <a:r>
              <a:rPr sz="5450" spc="10" dirty="0"/>
              <a:t>efa</a:t>
            </a:r>
            <a:r>
              <a:rPr sz="5450" spc="5" dirty="0"/>
              <a:t>u</a:t>
            </a:r>
            <a:r>
              <a:rPr sz="5450" dirty="0"/>
              <a:t>l</a:t>
            </a:r>
            <a:r>
              <a:rPr sz="5450" spc="5" dirty="0"/>
              <a:t>t 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889000"/>
          </a:xfrm>
          <a:custGeom>
            <a:avLst/>
            <a:gdLst/>
            <a:ahLst/>
            <a:cxnLst/>
            <a:rect l="l" t="t" r="r" b="b"/>
            <a:pathLst>
              <a:path w="14630400" h="889000">
                <a:moveTo>
                  <a:pt x="0" y="0"/>
                </a:moveTo>
                <a:lnTo>
                  <a:pt x="14630400" y="0"/>
                </a:lnTo>
                <a:lnTo>
                  <a:pt x="14630400" y="889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38200" y="2387600"/>
            <a:ext cx="14630400" cy="8890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r>
              <a:rPr sz="3200" dirty="0">
                <a:latin typeface="Courier New"/>
                <a:cs typeface="Courier New"/>
              </a:rPr>
              <a:t>s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3200" dirty="0">
                <a:latin typeface="Courier New"/>
                <a:cs typeface="Courier New"/>
              </a:rPr>
              <a:t>, </a:t>
            </a: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4800600"/>
            <a:ext cx="10798175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endParaRPr sz="48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787680"/>
            <a:ext cx="1499171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Create</a:t>
            </a:r>
            <a:r>
              <a:rPr sz="3600" spc="-5" dirty="0"/>
              <a:t> </a:t>
            </a:r>
            <a:r>
              <a:rPr sz="3600" dirty="0"/>
              <a:t>a</a:t>
            </a:r>
            <a:r>
              <a:rPr sz="3600" spc="-5" dirty="0"/>
              <a:t>n </a:t>
            </a:r>
            <a:r>
              <a:rPr sz="3600" dirty="0"/>
              <a:t>a</a:t>
            </a:r>
            <a:r>
              <a:rPr sz="3600" spc="-10" dirty="0"/>
              <a:t>p</a:t>
            </a:r>
            <a:r>
              <a:rPr sz="3600" dirty="0"/>
              <a:t>ac</a:t>
            </a:r>
            <a:r>
              <a:rPr sz="3600" spc="-10" dirty="0"/>
              <a:t>h</a:t>
            </a:r>
            <a:r>
              <a:rPr sz="3600" dirty="0"/>
              <a:t>e_v</a:t>
            </a:r>
            <a:r>
              <a:rPr sz="3600" spc="-10" dirty="0"/>
              <a:t>ho</a:t>
            </a:r>
            <a:r>
              <a:rPr sz="3600" dirty="0"/>
              <a:t>st</a:t>
            </a:r>
            <a:r>
              <a:rPr sz="3600" spc="-5" dirty="0"/>
              <a:t> </a:t>
            </a:r>
            <a:r>
              <a:rPr sz="3600" dirty="0"/>
              <a:t>res</a:t>
            </a:r>
            <a:r>
              <a:rPr sz="3600" spc="-10" dirty="0"/>
              <a:t>ou</a:t>
            </a:r>
            <a:r>
              <a:rPr sz="3600" dirty="0"/>
              <a:t>rce</a:t>
            </a:r>
            <a:r>
              <a:rPr sz="3600" spc="-5" dirty="0"/>
              <a:t> </a:t>
            </a:r>
            <a:r>
              <a:rPr sz="3600" spc="-10" dirty="0"/>
              <a:t>wi</a:t>
            </a:r>
            <a:r>
              <a:rPr sz="3600" spc="-5" dirty="0"/>
              <a:t>th t</a:t>
            </a:r>
            <a:r>
              <a:rPr sz="3600" spc="-10" dirty="0"/>
              <a:t>w</a:t>
            </a:r>
            <a:r>
              <a:rPr sz="3600" spc="-5" dirty="0"/>
              <a:t>o </a:t>
            </a:r>
            <a:r>
              <a:rPr sz="3600" dirty="0"/>
              <a:t>a</a:t>
            </a:r>
            <a:r>
              <a:rPr sz="3600" spc="-10" dirty="0"/>
              <a:t>llow</a:t>
            </a:r>
            <a:r>
              <a:rPr sz="3600" dirty="0"/>
              <a:t>e</a:t>
            </a:r>
            <a:r>
              <a:rPr sz="3600" spc="-5" dirty="0"/>
              <a:t>d </a:t>
            </a:r>
            <a:r>
              <a:rPr sz="3600" dirty="0"/>
              <a:t>ac</a:t>
            </a:r>
            <a:r>
              <a:rPr sz="3600" spc="-5" dirty="0"/>
              <a:t>t</a:t>
            </a:r>
            <a:r>
              <a:rPr sz="3600" spc="-10" dirty="0"/>
              <a:t>ion</a:t>
            </a:r>
            <a:r>
              <a:rPr sz="3600" dirty="0"/>
              <a:t>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582775" cy="473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Courier New"/>
                <a:cs typeface="Courier New"/>
              </a:rPr>
              <a:t>action</a:t>
            </a:r>
            <a:endParaRPr sz="4800">
              <a:latin typeface="Courier New"/>
              <a:cs typeface="Courier New"/>
            </a:endParaRPr>
          </a:p>
          <a:p>
            <a:pPr marL="812800" lvl="1" indent="-381000">
              <a:lnSpc>
                <a:spcPct val="10000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symbol</a:t>
            </a:r>
            <a:endParaRPr sz="4800">
              <a:latin typeface="Arial"/>
              <a:cs typeface="Arial"/>
            </a:endParaRPr>
          </a:p>
          <a:p>
            <a:pPr marL="812800" marR="1630045" lvl="1" indent="-381000">
              <a:lnSpc>
                <a:spcPct val="100600"/>
              </a:lnSpc>
              <a:spcBef>
                <a:spcPts val="107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actions</a:t>
            </a:r>
            <a:endParaRPr sz="480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re-use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inside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providers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1854200"/>
          </a:xfrm>
          <a:custGeom>
            <a:avLst/>
            <a:gdLst/>
            <a:ahLst/>
            <a:cxnLst/>
            <a:rect l="l" t="t" r="r" b="b"/>
            <a:pathLst>
              <a:path w="14630400" h="1854200">
                <a:moveTo>
                  <a:pt x="0" y="0"/>
                </a:moveTo>
                <a:lnTo>
                  <a:pt x="14630400" y="0"/>
                </a:lnTo>
                <a:lnTo>
                  <a:pt x="14630400" y="1854200"/>
                </a:lnTo>
                <a:lnTo>
                  <a:pt x="0" y="1854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41400" y="2660650"/>
            <a:ext cx="146367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spc="-5" dirty="0">
                <a:latin typeface="Courier New"/>
                <a:cs typeface="Courier New"/>
              </a:rPr>
              <a:t>action</a:t>
            </a:r>
            <a:endParaRPr sz="3200">
              <a:latin typeface="Courier New"/>
              <a:cs typeface="Courier New"/>
            </a:endParaRPr>
          </a:p>
          <a:p>
            <a:pPr marL="487680">
              <a:lnSpc>
                <a:spcPts val="3800"/>
              </a:lnSpc>
            </a:pPr>
            <a:r>
              <a:rPr sz="3200" dirty="0">
                <a:solidFill>
                  <a:srgbClr val="008F00"/>
                </a:solidFill>
                <a:latin typeface="Courier New"/>
                <a:cs typeface="Courier New"/>
              </a:rPr>
              <a:t>puts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748558" y="2660650"/>
            <a:ext cx="1951355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sz="3200" dirty="0">
                <a:solidFill>
                  <a:srgbClr val="22288F"/>
                </a:solidFill>
                <a:latin typeface="Courier New"/>
                <a:cs typeface="Courier New"/>
              </a:rPr>
              <a:t>:create </a:t>
            </a: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"M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y </a:t>
            </a: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name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99595" y="2660650"/>
            <a:ext cx="609727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20"/>
              </a:lnSpc>
            </a:pPr>
            <a:r>
              <a:rPr sz="3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  <a:p>
            <a:pPr marL="243840">
              <a:lnSpc>
                <a:spcPts val="3820"/>
              </a:lnSpc>
            </a:pPr>
            <a:r>
              <a:rPr sz="3200" spc="-5" dirty="0">
                <a:solidFill>
                  <a:srgbClr val="C8352B"/>
                </a:solidFill>
                <a:latin typeface="Courier New"/>
                <a:cs typeface="Courier New"/>
              </a:rPr>
              <a:t>i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s 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3200" dirty="0">
                <a:latin typeface="Courier New"/>
                <a:cs typeface="Courier New"/>
              </a:rPr>
              <a:t>new_resource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3200" dirty="0">
                <a:latin typeface="Courier New"/>
                <a:cs typeface="Courier New"/>
              </a:rPr>
              <a:t>name</a:t>
            </a:r>
            <a:r>
              <a:rPr sz="3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0100" y="4800600"/>
            <a:ext cx="10945495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61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apache_vho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calls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spc="-5" dirty="0">
                <a:latin typeface="Courier New"/>
                <a:cs typeface="Courier New"/>
              </a:rPr>
              <a:t>actio</a:t>
            </a:r>
            <a:r>
              <a:rPr sz="4800" dirty="0">
                <a:latin typeface="Courier New"/>
                <a:cs typeface="Courier New"/>
              </a:rPr>
              <a:t>n :creat</a:t>
            </a:r>
            <a:r>
              <a:rPr sz="4800" spc="-5" dirty="0">
                <a:latin typeface="Courier New"/>
                <a:cs typeface="Courier New"/>
              </a:rPr>
              <a:t>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</a:t>
            </a:r>
            <a:r>
              <a:rPr sz="4800" spc="-5" dirty="0">
                <a:latin typeface="Arial"/>
                <a:cs typeface="Arial"/>
              </a:rPr>
              <a:t>ck.</a:t>
            </a:r>
            <a:endParaRPr sz="48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446" rIns="0" bIns="0" rtlCol="0">
            <a:spAutoFit/>
          </a:bodyPr>
          <a:lstStyle/>
          <a:p>
            <a:pPr marL="12700">
              <a:lnSpc>
                <a:spcPts val="6070"/>
              </a:lnSpc>
            </a:pPr>
            <a:r>
              <a:rPr sz="5100" spc="5" dirty="0"/>
              <a:t>Exerc</a:t>
            </a:r>
            <a:r>
              <a:rPr sz="5100" spc="-5" dirty="0"/>
              <a:t>i</a:t>
            </a:r>
            <a:r>
              <a:rPr sz="5100" spc="5" dirty="0"/>
              <a:t>se</a:t>
            </a:r>
            <a:r>
              <a:rPr sz="5100" dirty="0"/>
              <a:t>: </a:t>
            </a:r>
            <a:r>
              <a:rPr sz="5100" spc="5" dirty="0"/>
              <a:t>Create</a:t>
            </a:r>
            <a:r>
              <a:rPr sz="5100" dirty="0"/>
              <a:t> p</a:t>
            </a:r>
            <a:r>
              <a:rPr sz="5100" spc="5" dirty="0"/>
              <a:t>r</a:t>
            </a:r>
            <a:r>
              <a:rPr sz="5100" dirty="0"/>
              <a:t>o</a:t>
            </a:r>
            <a:r>
              <a:rPr sz="5100" spc="5" dirty="0"/>
              <a:t>v</a:t>
            </a:r>
            <a:r>
              <a:rPr sz="5100" spc="-5" dirty="0"/>
              <a:t>i</a:t>
            </a:r>
            <a:r>
              <a:rPr sz="5100" dirty="0"/>
              <a:t>d</a:t>
            </a:r>
            <a:r>
              <a:rPr sz="5100" spc="5" dirty="0"/>
              <a:t>er</a:t>
            </a:r>
            <a:r>
              <a:rPr sz="5100" dirty="0"/>
              <a:t> fo</a:t>
            </a:r>
            <a:r>
              <a:rPr sz="5100" spc="5" dirty="0"/>
              <a:t>r</a:t>
            </a:r>
            <a:r>
              <a:rPr sz="5100" dirty="0"/>
              <a:t> th</a:t>
            </a:r>
            <a:r>
              <a:rPr sz="5100" spc="5" dirty="0"/>
              <a:t>e</a:t>
            </a:r>
            <a:r>
              <a:rPr sz="5100" dirty="0"/>
              <a:t> </a:t>
            </a:r>
            <a:r>
              <a:rPr sz="5100" spc="5" dirty="0"/>
              <a:t>:create</a:t>
            </a:r>
            <a:r>
              <a:rPr sz="5100" dirty="0"/>
              <a:t> </a:t>
            </a:r>
            <a:r>
              <a:rPr sz="5100" spc="5" dirty="0"/>
              <a:t>ac</a:t>
            </a:r>
            <a:r>
              <a:rPr sz="5100" dirty="0"/>
              <a:t>t</a:t>
            </a:r>
            <a:r>
              <a:rPr sz="5100" spc="-5" dirty="0"/>
              <a:t>io</a:t>
            </a:r>
            <a:r>
              <a:rPr sz="5100" spc="5" dirty="0"/>
              <a:t>n</a:t>
            </a:r>
            <a:endParaRPr sz="5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2800" y="2311400"/>
            <a:ext cx="81026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2800" y="2311400"/>
            <a:ext cx="8102600" cy="6311900"/>
          </a:xfrm>
          <a:custGeom>
            <a:avLst/>
            <a:gdLst/>
            <a:ahLst/>
            <a:cxnLst/>
            <a:rect l="l" t="t" r="r" b="b"/>
            <a:pathLst>
              <a:path w="8102600" h="6311900">
                <a:moveTo>
                  <a:pt x="0" y="0"/>
                </a:moveTo>
                <a:lnTo>
                  <a:pt x="8102600" y="0"/>
                </a:lnTo>
                <a:lnTo>
                  <a:pt x="8102600" y="6311900"/>
                </a:lnTo>
                <a:lnTo>
                  <a:pt x="0" y="6311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03300" y="2565400"/>
            <a:ext cx="676275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i="1" dirty="0">
                <a:latin typeface="Courier New"/>
                <a:cs typeface="Courier New"/>
              </a:rPr>
              <a:t># </a:t>
            </a:r>
            <a:r>
              <a:rPr sz="2600" i="1" spc="-5" dirty="0">
                <a:latin typeface="Courier New"/>
                <a:cs typeface="Courier New"/>
              </a:rPr>
              <a:t>Disabl</a:t>
            </a:r>
            <a:r>
              <a:rPr sz="2600" i="1" dirty="0">
                <a:latin typeface="Courier New"/>
                <a:cs typeface="Courier New"/>
              </a:rPr>
              <a:t>e </a:t>
            </a:r>
            <a:r>
              <a:rPr sz="2600" i="1" spc="-5" dirty="0">
                <a:latin typeface="Courier New"/>
                <a:cs typeface="Courier New"/>
              </a:rPr>
              <a:t>th</a:t>
            </a:r>
            <a:r>
              <a:rPr sz="2600" i="1" dirty="0">
                <a:latin typeface="Courier New"/>
                <a:cs typeface="Courier New"/>
              </a:rPr>
              <a:t>e </a:t>
            </a:r>
            <a:r>
              <a:rPr sz="2600" i="1" spc="-5" dirty="0">
                <a:latin typeface="Courier New"/>
                <a:cs typeface="Courier New"/>
              </a:rPr>
              <a:t>defaul</a:t>
            </a:r>
            <a:r>
              <a:rPr sz="2600" i="1" dirty="0">
                <a:latin typeface="Courier New"/>
                <a:cs typeface="Courier New"/>
              </a:rPr>
              <a:t>t </a:t>
            </a:r>
            <a:r>
              <a:rPr sz="2600" i="1" spc="-5" dirty="0">
                <a:latin typeface="Courier New"/>
                <a:cs typeface="Courier New"/>
              </a:rPr>
              <a:t>virtua</a:t>
            </a:r>
            <a:r>
              <a:rPr sz="2600" i="1" dirty="0">
                <a:latin typeface="Courier New"/>
                <a:cs typeface="Courier New"/>
              </a:rPr>
              <a:t>l host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03300" y="2959100"/>
            <a:ext cx="22053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execut</a:t>
            </a:r>
            <a:r>
              <a:rPr sz="2600" dirty="0">
                <a:latin typeface="Courier New"/>
                <a:cs typeface="Courier New"/>
              </a:rPr>
              <a:t>e </a:t>
            </a:r>
            <a:r>
              <a:rPr sz="2600" spc="-5" dirty="0">
                <a:latin typeface="Courier New"/>
                <a:cs typeface="Courier New"/>
              </a:rPr>
              <a:t>"mv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81136" y="2959100"/>
            <a:ext cx="379031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0"/>
              </a:lnSpc>
            </a:pPr>
            <a:r>
              <a:rPr sz="2600" dirty="0">
                <a:latin typeface="Courier New"/>
                <a:cs typeface="Courier New"/>
              </a:rPr>
              <a:t>/etc/httpd/conf.d/</a:t>
            </a:r>
            <a:endParaRPr sz="2600">
              <a:latin typeface="Courier New"/>
              <a:cs typeface="Courier New"/>
            </a:endParaRPr>
          </a:p>
          <a:p>
            <a:pPr marL="210820">
              <a:lnSpc>
                <a:spcPts val="3110"/>
              </a:lnSpc>
            </a:pPr>
            <a:r>
              <a:rPr sz="2600" dirty="0">
                <a:latin typeface="Courier New"/>
                <a:cs typeface="Courier New"/>
              </a:rPr>
              <a:t>/etc/httpd/conf.d/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3300" y="3352800"/>
            <a:ext cx="240284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welcome.conf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3300" y="3746500"/>
            <a:ext cx="497967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welcome.conf.disabled</a:t>
            </a:r>
            <a:r>
              <a:rPr sz="2600" dirty="0">
                <a:latin typeface="Courier New"/>
                <a:cs typeface="Courier New"/>
              </a:rPr>
              <a:t>"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do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03300" y="4140200"/>
            <a:ext cx="7357109" cy="429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940">
              <a:lnSpc>
                <a:spcPts val="3110"/>
              </a:lnSpc>
            </a:pPr>
            <a:r>
              <a:rPr sz="2600" spc="-5" dirty="0">
                <a:latin typeface="Courier New"/>
                <a:cs typeface="Courier New"/>
              </a:rPr>
              <a:t>only_i</a:t>
            </a:r>
            <a:r>
              <a:rPr sz="2600" dirty="0">
                <a:latin typeface="Courier New"/>
                <a:cs typeface="Courier New"/>
              </a:rPr>
              <a:t>f </a:t>
            </a:r>
            <a:r>
              <a:rPr sz="2600" b="1" dirty="0">
                <a:latin typeface="Courier New"/>
                <a:cs typeface="Courier New"/>
              </a:rPr>
              <a:t>do</a:t>
            </a:r>
            <a:endParaRPr sz="2600">
              <a:latin typeface="Courier New"/>
              <a:cs typeface="Courier New"/>
            </a:endParaRPr>
          </a:p>
          <a:p>
            <a:pPr marL="12700" marR="401320" indent="792480">
              <a:lnSpc>
                <a:spcPts val="3100"/>
              </a:lnSpc>
              <a:spcBef>
                <a:spcPts val="110"/>
              </a:spcBef>
            </a:pPr>
            <a:r>
              <a:rPr sz="2600" dirty="0">
                <a:latin typeface="Courier New"/>
                <a:cs typeface="Courier New"/>
              </a:rPr>
              <a:t>File.exist?("/etc/httpd/conf.d/ welcome.conf")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ts val="2990"/>
              </a:lnSpc>
            </a:pPr>
            <a:r>
              <a:rPr sz="2600" b="1" dirty="0">
                <a:latin typeface="Courier New"/>
                <a:cs typeface="Courier New"/>
              </a:rPr>
              <a:t>end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ts val="3100"/>
              </a:lnSpc>
            </a:pPr>
            <a:r>
              <a:rPr sz="2600" spc="-5" dirty="0">
                <a:latin typeface="Courier New"/>
                <a:cs typeface="Courier New"/>
              </a:rPr>
              <a:t>notifie</a:t>
            </a:r>
            <a:r>
              <a:rPr sz="2600" dirty="0">
                <a:latin typeface="Courier New"/>
                <a:cs typeface="Courier New"/>
              </a:rPr>
              <a:t>s </a:t>
            </a:r>
            <a:r>
              <a:rPr sz="2600" spc="-5" dirty="0">
                <a:latin typeface="Courier New"/>
                <a:cs typeface="Courier New"/>
              </a:rPr>
              <a:t>:restart</a:t>
            </a:r>
            <a:r>
              <a:rPr sz="2600" dirty="0">
                <a:latin typeface="Courier New"/>
                <a:cs typeface="Courier New"/>
              </a:rPr>
              <a:t>, "service[httpd]"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10"/>
              </a:lnSpc>
            </a:pPr>
            <a:r>
              <a:rPr sz="2600" b="1" dirty="0">
                <a:latin typeface="Courier New"/>
                <a:cs typeface="Courier New"/>
              </a:rPr>
              <a:t>end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110"/>
              </a:lnSpc>
            </a:pP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600" i="1" spc="-5" dirty="0">
                <a:solidFill>
                  <a:srgbClr val="4F9192"/>
                </a:solidFill>
                <a:latin typeface="Courier New"/>
                <a:cs typeface="Courier New"/>
              </a:rPr>
              <a:t>Enabl</a:t>
            </a: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600" i="1" spc="-5" dirty="0">
                <a:solidFill>
                  <a:srgbClr val="4F9192"/>
                </a:solidFill>
                <a:latin typeface="Courier New"/>
                <a:cs typeface="Courier New"/>
              </a:rPr>
              <a:t>a</a:t>
            </a: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26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600" i="1" dirty="0">
                <a:solidFill>
                  <a:srgbClr val="4F9192"/>
                </a:solidFill>
                <a:latin typeface="Courier New"/>
                <a:cs typeface="Courier New"/>
              </a:rPr>
              <a:t>e Virtualhost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00"/>
              </a:lnSpc>
            </a:pPr>
            <a:r>
              <a:rPr sz="2600" spc="-5" dirty="0">
                <a:latin typeface="Courier New"/>
                <a:cs typeface="Courier New"/>
              </a:rPr>
              <a:t>apache_vhos</a:t>
            </a:r>
            <a:r>
              <a:rPr sz="2600" dirty="0">
                <a:latin typeface="Courier New"/>
                <a:cs typeface="Courier New"/>
              </a:rPr>
              <a:t>t </a:t>
            </a:r>
            <a:r>
              <a:rPr sz="2600" dirty="0">
                <a:solidFill>
                  <a:srgbClr val="C8352B"/>
                </a:solidFill>
                <a:latin typeface="Courier New"/>
                <a:cs typeface="Courier New"/>
              </a:rPr>
              <a:t>"lions" </a:t>
            </a:r>
            <a:r>
              <a:rPr sz="26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ts val="3100"/>
              </a:lnSpc>
            </a:pPr>
            <a:r>
              <a:rPr sz="2600" spc="-5" dirty="0">
                <a:latin typeface="Courier New"/>
                <a:cs typeface="Courier New"/>
              </a:rPr>
              <a:t>actio</a:t>
            </a:r>
            <a:r>
              <a:rPr sz="2600" dirty="0">
                <a:latin typeface="Courier New"/>
                <a:cs typeface="Courier New"/>
              </a:rPr>
              <a:t>n </a:t>
            </a:r>
            <a:r>
              <a:rPr sz="26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3110"/>
              </a:lnSpc>
            </a:pPr>
            <a:r>
              <a:rPr sz="26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8807"/>
          </a:xfrm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Set </a:t>
            </a:r>
            <a:r>
              <a:rPr sz="4600" spc="5" dirty="0"/>
              <a:t>a</a:t>
            </a:r>
            <a:r>
              <a:rPr sz="4600" dirty="0"/>
              <a:t>n </a:t>
            </a:r>
            <a:r>
              <a:rPr sz="4600" spc="5" dirty="0"/>
              <a:t>ac</a:t>
            </a:r>
            <a:r>
              <a:rPr sz="4600" dirty="0"/>
              <a:t>t</a:t>
            </a:r>
            <a:r>
              <a:rPr sz="4600" spc="-5" dirty="0"/>
              <a:t>io</a:t>
            </a:r>
            <a:r>
              <a:rPr sz="4600" dirty="0"/>
              <a:t>n </a:t>
            </a:r>
            <a:r>
              <a:rPr sz="4600" spc="-5" dirty="0"/>
              <a:t>i</a:t>
            </a:r>
            <a:r>
              <a:rPr sz="4600" dirty="0"/>
              <a:t>n 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5" dirty="0"/>
              <a:t>a</a:t>
            </a:r>
            <a:r>
              <a:rPr sz="4600" spc="-5" dirty="0"/>
              <a:t>p</a:t>
            </a:r>
            <a:r>
              <a:rPr sz="4600" spc="5" dirty="0"/>
              <a:t>ac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::</a:t>
            </a:r>
            <a:r>
              <a:rPr sz="4600" spc="-5" dirty="0"/>
              <a:t>d</a:t>
            </a:r>
            <a:r>
              <a:rPr sz="4600" dirty="0"/>
              <a:t>efa</a:t>
            </a:r>
            <a:r>
              <a:rPr sz="4600" spc="-5" dirty="0"/>
              <a:t>ul</a:t>
            </a:r>
            <a:r>
              <a:rPr sz="4600" dirty="0"/>
              <a:t>t r</a:t>
            </a:r>
            <a:r>
              <a:rPr sz="4600" spc="5" dirty="0"/>
              <a:t>ec</a:t>
            </a:r>
            <a:r>
              <a:rPr sz="4600" spc="-5" dirty="0"/>
              <a:t>ip</a:t>
            </a:r>
            <a:r>
              <a:rPr sz="4600" spc="5" dirty="0"/>
              <a:t>e</a:t>
            </a:r>
            <a:endParaRPr sz="460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3" name="object 53"/>
          <p:cNvSpPr txBox="1"/>
          <p:nvPr/>
        </p:nvSpPr>
        <p:spPr>
          <a:xfrm>
            <a:off x="9190235" y="2646206"/>
            <a:ext cx="6438265" cy="3888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0"/>
              </a:spcBef>
            </a:pPr>
            <a:r>
              <a:rPr sz="4800" b="1" dirty="0">
                <a:latin typeface="Courier New"/>
                <a:cs typeface="Courier New"/>
              </a:rPr>
              <a:t>apache_vhost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12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“lions”</a:t>
            </a:r>
            <a:endParaRPr sz="4800">
              <a:latin typeface="Courier New"/>
              <a:cs typeface="Courier New"/>
            </a:endParaRPr>
          </a:p>
          <a:p>
            <a:pPr marL="393700" indent="-381000">
              <a:lnSpc>
                <a:spcPts val="5710"/>
              </a:lnSpc>
              <a:spcBef>
                <a:spcPts val="139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b="1" dirty="0">
                <a:latin typeface="Courier New"/>
                <a:cs typeface="Courier New"/>
              </a:rPr>
              <a:t>:create</a:t>
            </a:r>
            <a:endParaRPr sz="4800">
              <a:latin typeface="Courier New"/>
              <a:cs typeface="Courier New"/>
            </a:endParaRPr>
          </a:p>
          <a:p>
            <a:pPr marL="393700">
              <a:lnSpc>
                <a:spcPts val="5710"/>
              </a:lnSpc>
            </a:pP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390066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3085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3085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3085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802195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["chef-client::delete_validation", Synchronizin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43267" y="4032504"/>
            <a:ext cx="165163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"chef-client",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12926" y="4032504"/>
            <a:ext cx="389382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2836" y="4515104"/>
            <a:ext cx="1769745" cy="236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4745" y="6686804"/>
            <a:ext cx="224155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apache_vhost[lions]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34290" y="6686804"/>
            <a:ext cx="34213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 lions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2836" y="6928104"/>
            <a:ext cx="826135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algn="ctr"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(u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46654" y="6928104"/>
            <a:ext cx="58991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date)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654" y="7410704"/>
            <a:ext cx="2005964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02836" y="8134604"/>
            <a:ext cx="81407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174750" y="6496050"/>
            <a:ext cx="11760200" cy="7239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2944475" cy="558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marR="26289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Describe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Ligh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weigh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ramework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Explain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DSL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Build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provider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Look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examples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71600" y="4330700"/>
            <a:ext cx="1130300" cy="762000"/>
          </a:xfrm>
          <a:custGeom>
            <a:avLst/>
            <a:gdLst/>
            <a:ahLst/>
            <a:cxnLst/>
            <a:rect l="l" t="t" r="r" b="b"/>
            <a:pathLst>
              <a:path w="1130300" h="762000">
                <a:moveTo>
                  <a:pt x="964771" y="111592"/>
                </a:moveTo>
                <a:lnTo>
                  <a:pt x="996221" y="134580"/>
                </a:lnTo>
                <a:lnTo>
                  <a:pt x="1049190" y="184163"/>
                </a:lnTo>
                <a:lnTo>
                  <a:pt x="1088917" y="237629"/>
                </a:lnTo>
                <a:lnTo>
                  <a:pt x="1115402" y="293868"/>
                </a:lnTo>
                <a:lnTo>
                  <a:pt x="1128644" y="351771"/>
                </a:lnTo>
                <a:lnTo>
                  <a:pt x="1130300" y="380999"/>
                </a:lnTo>
                <a:lnTo>
                  <a:pt x="1128644" y="410228"/>
                </a:lnTo>
                <a:lnTo>
                  <a:pt x="1115402" y="468131"/>
                </a:lnTo>
                <a:lnTo>
                  <a:pt x="1088917" y="524370"/>
                </a:lnTo>
                <a:lnTo>
                  <a:pt x="1049190" y="577835"/>
                </a:lnTo>
                <a:lnTo>
                  <a:pt x="996221" y="627418"/>
                </a:lnTo>
                <a:lnTo>
                  <a:pt x="964771" y="650407"/>
                </a:lnTo>
                <a:lnTo>
                  <a:pt x="930671" y="671609"/>
                </a:lnTo>
                <a:lnTo>
                  <a:pt x="894720" y="690580"/>
                </a:lnTo>
                <a:lnTo>
                  <a:pt x="857123" y="707319"/>
                </a:lnTo>
                <a:lnTo>
                  <a:pt x="818087" y="721826"/>
                </a:lnTo>
                <a:lnTo>
                  <a:pt x="777816" y="734101"/>
                </a:lnTo>
                <a:lnTo>
                  <a:pt x="736517" y="744145"/>
                </a:lnTo>
                <a:lnTo>
                  <a:pt x="694395" y="751956"/>
                </a:lnTo>
                <a:lnTo>
                  <a:pt x="651656" y="757536"/>
                </a:lnTo>
                <a:lnTo>
                  <a:pt x="608506" y="760884"/>
                </a:lnTo>
                <a:lnTo>
                  <a:pt x="565150" y="762000"/>
                </a:lnTo>
                <a:lnTo>
                  <a:pt x="521794" y="760884"/>
                </a:lnTo>
                <a:lnTo>
                  <a:pt x="478643" y="757536"/>
                </a:lnTo>
                <a:lnTo>
                  <a:pt x="435904" y="751956"/>
                </a:lnTo>
                <a:lnTo>
                  <a:pt x="393782" y="744145"/>
                </a:lnTo>
                <a:lnTo>
                  <a:pt x="352483" y="734101"/>
                </a:lnTo>
                <a:lnTo>
                  <a:pt x="312212" y="721826"/>
                </a:lnTo>
                <a:lnTo>
                  <a:pt x="273176" y="707319"/>
                </a:lnTo>
                <a:lnTo>
                  <a:pt x="235579" y="690580"/>
                </a:lnTo>
                <a:lnTo>
                  <a:pt x="199628" y="671609"/>
                </a:lnTo>
                <a:lnTo>
                  <a:pt x="165528" y="650407"/>
                </a:lnTo>
                <a:lnTo>
                  <a:pt x="134078" y="627418"/>
                </a:lnTo>
                <a:lnTo>
                  <a:pt x="81109" y="577835"/>
                </a:lnTo>
                <a:lnTo>
                  <a:pt x="41382" y="524370"/>
                </a:lnTo>
                <a:lnTo>
                  <a:pt x="14897" y="468131"/>
                </a:lnTo>
                <a:lnTo>
                  <a:pt x="1655" y="410228"/>
                </a:lnTo>
                <a:lnTo>
                  <a:pt x="0" y="380999"/>
                </a:lnTo>
                <a:lnTo>
                  <a:pt x="1655" y="351771"/>
                </a:lnTo>
                <a:lnTo>
                  <a:pt x="14897" y="293868"/>
                </a:lnTo>
                <a:lnTo>
                  <a:pt x="41382" y="237629"/>
                </a:lnTo>
                <a:lnTo>
                  <a:pt x="81109" y="184163"/>
                </a:lnTo>
                <a:lnTo>
                  <a:pt x="134078" y="134580"/>
                </a:lnTo>
                <a:lnTo>
                  <a:pt x="165528" y="111592"/>
                </a:lnTo>
                <a:lnTo>
                  <a:pt x="199628" y="90389"/>
                </a:lnTo>
                <a:lnTo>
                  <a:pt x="235579" y="71419"/>
                </a:lnTo>
                <a:lnTo>
                  <a:pt x="273176" y="54680"/>
                </a:lnTo>
                <a:lnTo>
                  <a:pt x="312212" y="40173"/>
                </a:lnTo>
                <a:lnTo>
                  <a:pt x="352483" y="27898"/>
                </a:lnTo>
                <a:lnTo>
                  <a:pt x="393782" y="17854"/>
                </a:lnTo>
                <a:lnTo>
                  <a:pt x="435904" y="10043"/>
                </a:lnTo>
                <a:lnTo>
                  <a:pt x="478643" y="4463"/>
                </a:lnTo>
                <a:lnTo>
                  <a:pt x="521794" y="1115"/>
                </a:lnTo>
                <a:lnTo>
                  <a:pt x="565150" y="0"/>
                </a:lnTo>
                <a:lnTo>
                  <a:pt x="608506" y="1115"/>
                </a:lnTo>
                <a:lnTo>
                  <a:pt x="651656" y="4463"/>
                </a:lnTo>
                <a:lnTo>
                  <a:pt x="694395" y="10043"/>
                </a:lnTo>
                <a:lnTo>
                  <a:pt x="736517" y="17854"/>
                </a:lnTo>
                <a:lnTo>
                  <a:pt x="777816" y="27898"/>
                </a:lnTo>
                <a:lnTo>
                  <a:pt x="818087" y="40173"/>
                </a:lnTo>
                <a:lnTo>
                  <a:pt x="857123" y="54680"/>
                </a:lnTo>
                <a:lnTo>
                  <a:pt x="894720" y="71419"/>
                </a:lnTo>
                <a:lnTo>
                  <a:pt x="930671" y="90389"/>
                </a:lnTo>
                <a:lnTo>
                  <a:pt x="964771" y="111592"/>
                </a:lnTo>
              </a:path>
            </a:pathLst>
          </a:custGeom>
          <a:ln w="381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100" y="6108700"/>
            <a:ext cx="13717269" cy="2115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85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77825" marR="5080" indent="-365125">
              <a:lnSpc>
                <a:spcPct val="101800"/>
              </a:lnSpc>
              <a:spcBef>
                <a:spcPts val="1945"/>
              </a:spcBef>
              <a:buClr>
                <a:srgbClr val="F38C24"/>
              </a:buClr>
              <a:buChar char="•"/>
              <a:tabLst>
                <a:tab pos="377825" algn="l"/>
              </a:tabLst>
            </a:pPr>
            <a:r>
              <a:rPr sz="4600" dirty="0">
                <a:latin typeface="Arial"/>
                <a:cs typeface="Arial"/>
              </a:rPr>
              <a:t>The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Courier New"/>
                <a:cs typeface="Courier New"/>
              </a:rPr>
              <a:t>log</a:t>
            </a:r>
            <a:r>
              <a:rPr sz="4600" spc="-1485" dirty="0">
                <a:latin typeface="Courier New"/>
                <a:cs typeface="Courier New"/>
              </a:rPr>
              <a:t> </a:t>
            </a:r>
            <a:r>
              <a:rPr sz="4600" dirty="0">
                <a:latin typeface="Arial"/>
                <a:cs typeface="Arial"/>
              </a:rPr>
              <a:t>resource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uses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Che</a:t>
            </a:r>
            <a:r>
              <a:rPr sz="4600" spc="75" dirty="0">
                <a:latin typeface="Arial"/>
                <a:cs typeface="Arial"/>
              </a:rPr>
              <a:t>f</a:t>
            </a:r>
            <a:r>
              <a:rPr sz="4600" spc="-85" dirty="0">
                <a:latin typeface="Arial"/>
                <a:cs typeface="Arial"/>
              </a:rPr>
              <a:t>’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logger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obje</a:t>
            </a:r>
            <a:r>
              <a:rPr sz="4600" spc="-5" dirty="0">
                <a:latin typeface="Arial"/>
                <a:cs typeface="Arial"/>
              </a:rPr>
              <a:t>ct </a:t>
            </a:r>
            <a:r>
              <a:rPr sz="4600" spc="-10" dirty="0">
                <a:latin typeface="Arial"/>
                <a:cs typeface="Arial"/>
              </a:rPr>
              <a:t>t</a:t>
            </a:r>
            <a:r>
              <a:rPr sz="4600" dirty="0">
                <a:latin typeface="Arial"/>
                <a:cs typeface="Arial"/>
              </a:rPr>
              <a:t>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prin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Arial"/>
                <a:cs typeface="Arial"/>
              </a:rPr>
              <a:t>messages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</a:t>
            </a:r>
            <a:r>
              <a:rPr sz="4600" spc="-5" dirty="0">
                <a:latin typeface="Arial"/>
                <a:cs typeface="Arial"/>
              </a:rPr>
              <a:t>t </a:t>
            </a:r>
            <a:r>
              <a:rPr sz="4600" dirty="0">
                <a:latin typeface="Courier New"/>
                <a:cs typeface="Courier New"/>
              </a:rPr>
              <a:t>Chef::Config[:log_level]</a:t>
            </a:r>
            <a:endParaRPr sz="4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970" rIns="0" bIns="0" rtlCol="0">
            <a:spAutoFit/>
          </a:bodyPr>
          <a:lstStyle/>
          <a:p>
            <a:pPr marL="12700">
              <a:lnSpc>
                <a:spcPts val="5475"/>
              </a:lnSpc>
            </a:pPr>
            <a:r>
              <a:rPr sz="4600" spc="5" dirty="0"/>
              <a:t>Exe</a:t>
            </a:r>
            <a:r>
              <a:rPr sz="4600" dirty="0"/>
              <a:t>r</a:t>
            </a:r>
            <a:r>
              <a:rPr sz="4600" spc="5" dirty="0"/>
              <a:t>c</a:t>
            </a:r>
            <a:r>
              <a:rPr sz="4600" spc="-5" dirty="0"/>
              <a:t>i</a:t>
            </a:r>
            <a:r>
              <a:rPr sz="4600" spc="5" dirty="0"/>
              <a:t>se</a:t>
            </a:r>
            <a:r>
              <a:rPr sz="4600" dirty="0"/>
              <a:t>: </a:t>
            </a:r>
            <a:r>
              <a:rPr sz="4600" spc="5" dirty="0"/>
              <a:t>Use</a:t>
            </a:r>
            <a:r>
              <a:rPr sz="4600" dirty="0"/>
              <a:t> </a:t>
            </a:r>
            <a:r>
              <a:rPr sz="4600" spc="5" dirty="0"/>
              <a:t>a</a:t>
            </a:r>
            <a:r>
              <a:rPr sz="4600" dirty="0"/>
              <a:t> </a:t>
            </a:r>
            <a:r>
              <a:rPr sz="4600" spc="5" dirty="0"/>
              <a:t>C</a:t>
            </a:r>
            <a:r>
              <a:rPr sz="4600" spc="-5" dirty="0"/>
              <a:t>h</a:t>
            </a:r>
            <a:r>
              <a:rPr sz="4600" spc="5" dirty="0"/>
              <a:t>e</a:t>
            </a:r>
            <a:r>
              <a:rPr sz="4600" dirty="0"/>
              <a:t>f </a:t>
            </a:r>
            <a:r>
              <a:rPr sz="4600" spc="5" dirty="0"/>
              <a:t>Res</a:t>
            </a:r>
            <a:r>
              <a:rPr sz="4600" spc="-5" dirty="0"/>
              <a:t>ou</a:t>
            </a:r>
            <a:r>
              <a:rPr sz="4600" dirty="0"/>
              <a:t>r</a:t>
            </a:r>
            <a:r>
              <a:rPr sz="4600" spc="5" dirty="0"/>
              <a:t>ce</a:t>
            </a:r>
            <a:r>
              <a:rPr sz="4600" dirty="0"/>
              <a:t> w</a:t>
            </a:r>
            <a:r>
              <a:rPr sz="4600" spc="-5" dirty="0"/>
              <a:t>i</a:t>
            </a:r>
            <a:r>
              <a:rPr sz="4600" dirty="0"/>
              <a:t>t</a:t>
            </a:r>
            <a:r>
              <a:rPr sz="4600" spc="-5" dirty="0"/>
              <a:t>hi</a:t>
            </a:r>
            <a:r>
              <a:rPr sz="4600" dirty="0"/>
              <a:t>n </a:t>
            </a:r>
            <a:r>
              <a:rPr sz="4600" spc="5" dirty="0"/>
              <a:t>y</a:t>
            </a:r>
            <a:r>
              <a:rPr sz="4600" spc="-5" dirty="0"/>
              <a:t>ou</a:t>
            </a:r>
            <a:r>
              <a:rPr sz="4600" dirty="0"/>
              <a:t>r </a:t>
            </a:r>
            <a:r>
              <a:rPr sz="4600" spc="-5" dirty="0"/>
              <a:t>p</a:t>
            </a:r>
            <a:r>
              <a:rPr sz="4600" dirty="0"/>
              <a:t>r</a:t>
            </a:r>
            <a:r>
              <a:rPr sz="4600" spc="-5" dirty="0"/>
              <a:t>o</a:t>
            </a:r>
            <a:r>
              <a:rPr sz="4600" spc="5" dirty="0"/>
              <a:t>v</a:t>
            </a:r>
            <a:r>
              <a:rPr sz="4600" spc="-5" dirty="0"/>
              <a:t>id</a:t>
            </a:r>
            <a:r>
              <a:rPr sz="4600" spc="5" dirty="0"/>
              <a:t>e</a:t>
            </a:r>
            <a:r>
              <a:rPr sz="4600" dirty="0"/>
              <a:t>r</a:t>
            </a:r>
            <a:endParaRPr sz="460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60400" y="2565400"/>
          <a:ext cx="14776450" cy="3214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/>
                <a:gridCol w="6026150"/>
                <a:gridCol w="8616950"/>
              </a:tblGrid>
              <a:tr h="19685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5400">
                      <a:solidFill>
                        <a:srgbClr val="435363"/>
                      </a:solidFill>
                      <a:prstDash val="solid"/>
                    </a:lnR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600">
                <a:tc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use_inline_resources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</a:tcPr>
                </a:tc>
              </a:tr>
              <a:tr h="2330450">
                <a:tc>
                  <a:txBody>
                    <a:bodyPr/>
                    <a:lstStyle/>
                    <a:p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5400">
                      <a:solidFill>
                        <a:srgbClr val="435363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90500">
                        <a:lnSpc>
                          <a:spcPts val="431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actio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n </a:t>
                      </a:r>
                      <a:r>
                        <a:rPr sz="36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:create </a:t>
                      </a:r>
                      <a:r>
                        <a:rPr sz="36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3600">
                        <a:latin typeface="Courier New"/>
                        <a:cs typeface="Courier New"/>
                      </a:endParaRPr>
                    </a:p>
                    <a:p>
                      <a:pPr marL="190500" marR="3810635" indent="457200">
                        <a:lnSpc>
                          <a:spcPts val="4300"/>
                        </a:lnSpc>
                        <a:spcBef>
                          <a:spcPts val="150"/>
                        </a:spcBef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lo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 </a:t>
                      </a:r>
                      <a:r>
                        <a:rPr sz="36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"M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y </a:t>
                      </a:r>
                      <a:r>
                        <a:rPr sz="36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nam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36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36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new_resource</a:t>
                      </a:r>
                      <a:r>
                        <a:rPr sz="36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36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36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 </a:t>
                      </a:r>
                      <a:r>
                        <a:rPr sz="36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435363"/>
                      </a:solidFill>
                      <a:prstDash val="solid"/>
                    </a:lnL>
                    <a:lnR w="25400">
                      <a:solidFill>
                        <a:srgbClr val="435363"/>
                      </a:solidFill>
                      <a:prstDash val="solid"/>
                    </a:lnR>
                    <a:lnT w="63500" cap="flat" cmpd="sng" algn="ctr">
                      <a:solidFill>
                        <a:srgbClr val="FFA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use_inline_resources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669135" cy="372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44500" indent="-381000">
              <a:lnSpc>
                <a:spcPct val="1034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use_inline_resources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embedded resources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</a:t>
            </a:r>
            <a:r>
              <a:rPr sz="4800" spc="-5" dirty="0">
                <a:latin typeface="Arial"/>
                <a:cs typeface="Arial"/>
              </a:rPr>
              <a:t>“</a:t>
            </a:r>
            <a:r>
              <a:rPr sz="4800" dirty="0">
                <a:latin typeface="Courier New"/>
                <a:cs typeface="Courier New"/>
              </a:rPr>
              <a:t>log</a:t>
            </a:r>
            <a:r>
              <a:rPr sz="4800" dirty="0">
                <a:latin typeface="Arial"/>
                <a:cs typeface="Arial"/>
              </a:rPr>
              <a:t>”)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(“</a:t>
            </a:r>
            <a:r>
              <a:rPr sz="4800" dirty="0">
                <a:latin typeface="Courier New"/>
                <a:cs typeface="Courier New"/>
              </a:rPr>
              <a:t>apache_vhos</a:t>
            </a:r>
            <a:r>
              <a:rPr sz="4800" spc="-5" dirty="0">
                <a:latin typeface="Courier New"/>
                <a:cs typeface="Courier New"/>
              </a:rPr>
              <a:t>t</a:t>
            </a:r>
            <a:r>
              <a:rPr sz="4800" dirty="0">
                <a:latin typeface="Arial"/>
                <a:cs typeface="Arial"/>
              </a:rPr>
              <a:t>”)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heir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change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5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b="1" spc="-10" dirty="0">
                <a:latin typeface="Arial"/>
                <a:cs typeface="Arial"/>
              </a:rPr>
              <a:t>do</a:t>
            </a:r>
            <a:r>
              <a:rPr sz="4800" b="1" dirty="0">
                <a:latin typeface="Arial"/>
                <a:cs typeface="Arial"/>
              </a:rPr>
              <a:t>cs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f</a:t>
            </a:r>
            <a:r>
              <a:rPr sz="4800" b="1" spc="-10" dirty="0">
                <a:latin typeface="Arial"/>
                <a:cs typeface="Arial"/>
              </a:rPr>
              <a:t>.i</a:t>
            </a:r>
            <a:r>
              <a:rPr sz="4800" b="1" spc="-5" dirty="0">
                <a:latin typeface="Arial"/>
                <a:cs typeface="Arial"/>
              </a:rPr>
              <a:t>o/ </a:t>
            </a:r>
            <a:r>
              <a:rPr sz="4800" b="1" spc="-10" dirty="0">
                <a:latin typeface="Arial"/>
                <a:cs typeface="Arial"/>
              </a:rPr>
              <a:t>lw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_c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m_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265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.h</a:t>
            </a:r>
            <a:r>
              <a:rPr sz="4800" b="1" dirty="0">
                <a:latin typeface="Arial"/>
                <a:cs typeface="Arial"/>
              </a:rPr>
              <a:t>tm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dirty="0">
                <a:latin typeface="Arial"/>
                <a:cs typeface="Arial"/>
              </a:rPr>
              <a:t>#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-</a:t>
            </a:r>
            <a:r>
              <a:rPr sz="4800" b="1" spc="-10" dirty="0">
                <a:latin typeface="Arial"/>
                <a:cs typeface="Arial"/>
              </a:rPr>
              <a:t>inlin</a:t>
            </a:r>
            <a:r>
              <a:rPr sz="4800" b="1" dirty="0">
                <a:latin typeface="Arial"/>
                <a:cs typeface="Arial"/>
              </a:rPr>
              <a:t>e-res</a:t>
            </a:r>
            <a:r>
              <a:rPr sz="4800" b="1" spc="-10" dirty="0">
                <a:latin typeface="Arial"/>
                <a:cs typeface="Arial"/>
              </a:rPr>
              <a:t>ou</a:t>
            </a:r>
            <a:r>
              <a:rPr sz="4800" b="1" dirty="0">
                <a:latin typeface="Arial"/>
                <a:cs typeface="Arial"/>
              </a:rPr>
              <a:t>rces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787400" y="5643406"/>
            <a:ext cx="13553440" cy="133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A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regular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ju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big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array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65500" y="1651000"/>
            <a:ext cx="9525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360" dirty="0"/>
              <a:t>L</a:t>
            </a:r>
            <a:r>
              <a:rPr sz="6600" spc="15" dirty="0"/>
              <a:t>WRPs</a:t>
            </a:r>
            <a:r>
              <a:rPr sz="6600" spc="5" dirty="0"/>
              <a:t> </a:t>
            </a:r>
            <a:r>
              <a:rPr sz="6600" spc="10" dirty="0"/>
              <a:t>a</a:t>
            </a:r>
            <a:r>
              <a:rPr sz="6600" spc="5" dirty="0"/>
              <a:t>n</a:t>
            </a:r>
            <a:r>
              <a:rPr sz="6600" spc="10" dirty="0"/>
              <a:t>d</a:t>
            </a:r>
            <a:r>
              <a:rPr sz="6600" spc="5" dirty="0"/>
              <a:t> th</a:t>
            </a:r>
            <a:r>
              <a:rPr sz="6600" spc="10" dirty="0"/>
              <a:t>e</a:t>
            </a:r>
            <a:r>
              <a:rPr sz="6600" spc="5" dirty="0"/>
              <a:t> </a:t>
            </a:r>
            <a:r>
              <a:rPr sz="6600" spc="15" dirty="0"/>
              <a:t>Res</a:t>
            </a:r>
            <a:r>
              <a:rPr sz="6600" spc="5" dirty="0"/>
              <a:t>ou</a:t>
            </a:r>
            <a:r>
              <a:rPr sz="6600" spc="10" dirty="0"/>
              <a:t>rce</a:t>
            </a:r>
            <a:r>
              <a:rPr sz="6600" spc="5" dirty="0"/>
              <a:t> </a:t>
            </a:r>
            <a:r>
              <a:rPr sz="6600" spc="15" dirty="0"/>
              <a:t>C</a:t>
            </a:r>
            <a:r>
              <a:rPr sz="6600" spc="5" dirty="0"/>
              <a:t>o</a:t>
            </a:r>
            <a:r>
              <a:rPr sz="6600" dirty="0"/>
              <a:t>ll</a:t>
            </a:r>
            <a:r>
              <a:rPr sz="6600" spc="10" dirty="0"/>
              <a:t>ec</a:t>
            </a:r>
            <a:r>
              <a:rPr sz="6600" spc="5" dirty="0"/>
              <a:t>t</a:t>
            </a:r>
            <a:r>
              <a:rPr sz="6600" dirty="0"/>
              <a:t>io</a:t>
            </a:r>
            <a:r>
              <a:rPr sz="6600" spc="10" dirty="0"/>
              <a:t>n</a:t>
            </a:r>
            <a:endParaRPr sz="6600"/>
          </a:p>
        </p:txBody>
      </p:sp>
      <p:sp>
        <p:nvSpPr>
          <p:cNvPr id="40" name="object 40"/>
          <p:cNvSpPr txBox="1"/>
          <p:nvPr/>
        </p:nvSpPr>
        <p:spPr>
          <a:xfrm>
            <a:off x="787400" y="5799333"/>
            <a:ext cx="13517880" cy="2752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5360"/>
              </a:lnSpc>
              <a:buClr>
                <a:srgbClr val="F38C24"/>
              </a:buClr>
              <a:buFont typeface="Arial"/>
              <a:buChar char="•"/>
              <a:tabLst>
                <a:tab pos="374650" algn="l"/>
              </a:tabLst>
            </a:pPr>
            <a:r>
              <a:rPr sz="4550" spc="5" dirty="0">
                <a:latin typeface="Courier New"/>
                <a:cs typeface="Courier New"/>
              </a:rPr>
              <a:t>use_inline_resources</a:t>
            </a:r>
            <a:r>
              <a:rPr sz="4550" spc="-1465" dirty="0">
                <a:latin typeface="Courier New"/>
                <a:cs typeface="Courier New"/>
              </a:rPr>
              <a:t> </a:t>
            </a:r>
            <a:r>
              <a:rPr sz="4550" dirty="0">
                <a:latin typeface="Arial"/>
                <a:cs typeface="Arial"/>
              </a:rPr>
              <a:t>cre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min</a:t>
            </a:r>
            <a:r>
              <a:rPr sz="4550" dirty="0">
                <a:latin typeface="Arial"/>
                <a:cs typeface="Arial"/>
              </a:rPr>
              <a:t>i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(execu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con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x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)</a:t>
            </a:r>
            <a:endParaRPr sz="4550">
              <a:latin typeface="Arial"/>
              <a:cs typeface="Arial"/>
            </a:endParaRPr>
          </a:p>
          <a:p>
            <a:pPr marL="374650" marR="645795" indent="-361950">
              <a:lnSpc>
                <a:spcPts val="52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74650" algn="l"/>
              </a:tabLst>
            </a:pPr>
            <a:r>
              <a:rPr sz="4550" spc="5" dirty="0">
                <a:latin typeface="Arial"/>
                <a:cs typeface="Arial"/>
              </a:rPr>
              <a:t>No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-5" dirty="0">
                <a:latin typeface="Arial"/>
                <a:cs typeface="Arial"/>
              </a:rPr>
              <a:t>f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ca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ons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are</a:t>
            </a:r>
            <a:r>
              <a:rPr sz="4550" dirty="0">
                <a:latin typeface="Arial"/>
                <a:cs typeface="Arial"/>
              </a:rPr>
              <a:t> roll</a:t>
            </a:r>
            <a:r>
              <a:rPr sz="4550" spc="5" dirty="0">
                <a:latin typeface="Arial"/>
                <a:cs typeface="Arial"/>
              </a:rPr>
              <a:t>ed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up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o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he</a:t>
            </a:r>
            <a:r>
              <a:rPr sz="4550" dirty="0">
                <a:latin typeface="Arial"/>
                <a:cs typeface="Arial"/>
              </a:rPr>
              <a:t> </a:t>
            </a:r>
            <a:r>
              <a:rPr sz="4550" spc="5" dirty="0">
                <a:latin typeface="Arial"/>
                <a:cs typeface="Arial"/>
              </a:rPr>
              <a:t>ma</a:t>
            </a:r>
            <a:r>
              <a:rPr sz="4550" dirty="0">
                <a:latin typeface="Arial"/>
                <a:cs typeface="Arial"/>
              </a:rPr>
              <a:t>s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r </a:t>
            </a:r>
            <a:r>
              <a:rPr sz="4550" spc="5" dirty="0">
                <a:latin typeface="Arial"/>
                <a:cs typeface="Arial"/>
              </a:rPr>
              <a:t>resource</a:t>
            </a:r>
            <a:r>
              <a:rPr sz="4550" dirty="0">
                <a:latin typeface="Arial"/>
                <a:cs typeface="Arial"/>
              </a:rPr>
              <a:t> coll</a:t>
            </a:r>
            <a:r>
              <a:rPr sz="4550" spc="5" dirty="0">
                <a:latin typeface="Arial"/>
                <a:cs typeface="Arial"/>
              </a:rPr>
              <a:t>e</a:t>
            </a:r>
            <a:r>
              <a:rPr sz="4550" dirty="0">
                <a:latin typeface="Arial"/>
                <a:cs typeface="Arial"/>
              </a:rPr>
              <a:t>c</a:t>
            </a:r>
            <a:r>
              <a:rPr sz="4550" spc="-5" dirty="0">
                <a:latin typeface="Arial"/>
                <a:cs typeface="Arial"/>
              </a:rPr>
              <a:t>t</a:t>
            </a:r>
            <a:r>
              <a:rPr sz="4550" dirty="0">
                <a:latin typeface="Arial"/>
                <a:cs typeface="Arial"/>
              </a:rPr>
              <a:t>i</a:t>
            </a:r>
            <a:r>
              <a:rPr sz="4550" spc="5" dirty="0">
                <a:latin typeface="Arial"/>
                <a:cs typeface="Arial"/>
              </a:rPr>
              <a:t>on</a:t>
            </a:r>
            <a:r>
              <a:rPr sz="4550" dirty="0">
                <a:latin typeface="Arial"/>
                <a:cs typeface="Arial"/>
              </a:rPr>
              <a:t>.</a:t>
            </a:r>
            <a:endParaRPr sz="45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27400" y="1638300"/>
            <a:ext cx="9588500" cy="383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01699" y="8860816"/>
            <a:ext cx="2159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Gill Sans MT"/>
                <a:cs typeface="Gill Sans MT"/>
              </a:rPr>
              <a:t>100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"chef-client", Synchronizin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012926" y="4032504"/>
            <a:ext cx="7080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838767" y="4032504"/>
            <a:ext cx="30676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2836" y="4515104"/>
            <a:ext cx="1769745" cy="285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4745" y="6686804"/>
            <a:ext cx="83769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apache_vhost[lions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createRecipe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&lt;Dynamicall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Resource&gt;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log[M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nam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lions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write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02836" y="7410704"/>
            <a:ext cx="814070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 handlers: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12/3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12.04532186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74750" y="6496050"/>
            <a:ext cx="11760200" cy="723900"/>
          </a:xfrm>
          <a:custGeom>
            <a:avLst/>
            <a:gdLst/>
            <a:ahLst/>
            <a:cxnLst/>
            <a:rect l="l" t="t" r="r" b="b"/>
            <a:pathLst>
              <a:path w="11760200" h="723900">
                <a:moveTo>
                  <a:pt x="0" y="0"/>
                </a:moveTo>
                <a:lnTo>
                  <a:pt x="11760200" y="0"/>
                </a:lnTo>
                <a:lnTo>
                  <a:pt x="117602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2800" y="2425700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25500" y="797326"/>
            <a:ext cx="12886055" cy="220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b="1" spc="15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150">
              <a:latin typeface="Times New Roman"/>
              <a:cs typeface="Times New Roman"/>
            </a:endParaRPr>
          </a:p>
          <a:p>
            <a:pPr marL="570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500" spc="-5" dirty="0">
                <a:latin typeface="Courier New"/>
                <a:cs typeface="Courier New"/>
              </a:rPr>
              <a:t>action</a:t>
            </a:r>
            <a:r>
              <a:rPr sz="2500" dirty="0">
                <a:latin typeface="Courier New"/>
                <a:cs typeface="Courier New"/>
              </a:rPr>
              <a:t>s </a:t>
            </a:r>
            <a:r>
              <a:rPr sz="2500" spc="-5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2500" dirty="0">
                <a:solidFill>
                  <a:srgbClr val="22288F"/>
                </a:solidFill>
                <a:latin typeface="Courier New"/>
                <a:cs typeface="Courier New"/>
              </a:rPr>
              <a:t>, :remove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70"/>
              </a:lnSpc>
            </a:pPr>
            <a:r>
              <a:rPr sz="3500" spc="15" dirty="0"/>
              <a:t>Exe</a:t>
            </a:r>
            <a:r>
              <a:rPr sz="3500" spc="10" dirty="0"/>
              <a:t>r</a:t>
            </a:r>
            <a:r>
              <a:rPr sz="3500" spc="15" dirty="0"/>
              <a:t>c</a:t>
            </a:r>
            <a:r>
              <a:rPr sz="3500" dirty="0"/>
              <a:t>i</a:t>
            </a:r>
            <a:r>
              <a:rPr sz="3500" spc="15" dirty="0"/>
              <a:t>se</a:t>
            </a:r>
            <a:r>
              <a:rPr sz="3500" spc="5" dirty="0"/>
              <a:t>: </a:t>
            </a:r>
            <a:r>
              <a:rPr sz="3500" spc="20" dirty="0"/>
              <a:t>C</a:t>
            </a:r>
            <a:r>
              <a:rPr sz="3500" spc="10" dirty="0"/>
              <a:t>reate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ttr</a:t>
            </a:r>
            <a:r>
              <a:rPr sz="3500" dirty="0"/>
              <a:t>i</a:t>
            </a:r>
            <a:r>
              <a:rPr sz="3500" spc="10" dirty="0"/>
              <a:t>bute</a:t>
            </a:r>
            <a:r>
              <a:rPr sz="3500" spc="5" dirty="0"/>
              <a:t> </a:t>
            </a:r>
            <a:r>
              <a:rPr sz="3500" spc="10" dirty="0"/>
              <a:t>p</a:t>
            </a:r>
            <a:r>
              <a:rPr sz="3500" spc="15" dirty="0"/>
              <a:t>a</a:t>
            </a:r>
            <a:r>
              <a:rPr sz="3500" spc="10" dirty="0"/>
              <a:t>r</a:t>
            </a:r>
            <a:r>
              <a:rPr sz="3500" spc="15" dirty="0"/>
              <a:t>amete</a:t>
            </a:r>
            <a:r>
              <a:rPr sz="3500" spc="10" dirty="0"/>
              <a:t>r</a:t>
            </a:r>
            <a:r>
              <a:rPr sz="3500" spc="15" dirty="0"/>
              <a:t>s</a:t>
            </a:r>
            <a:r>
              <a:rPr sz="3500" spc="5" dirty="0"/>
              <a:t> f</a:t>
            </a:r>
            <a:r>
              <a:rPr sz="3500" spc="10" dirty="0"/>
              <a:t>or</a:t>
            </a:r>
            <a:r>
              <a:rPr sz="3500" spc="5" dirty="0"/>
              <a:t> t</a:t>
            </a:r>
            <a:r>
              <a:rPr sz="3500" spc="10" dirty="0"/>
              <a:t>h</a:t>
            </a:r>
            <a:r>
              <a:rPr sz="3500" spc="15" dirty="0"/>
              <a:t>e</a:t>
            </a:r>
            <a:r>
              <a:rPr sz="3500" spc="5" dirty="0"/>
              <a:t> </a:t>
            </a:r>
            <a:r>
              <a:rPr sz="3500" spc="15" dirty="0"/>
              <a:t>a</a:t>
            </a:r>
            <a:r>
              <a:rPr sz="3500" spc="10" dirty="0"/>
              <a:t>p</a:t>
            </a:r>
            <a:r>
              <a:rPr sz="3500" spc="15" dirty="0"/>
              <a:t>ac</a:t>
            </a:r>
            <a:r>
              <a:rPr sz="3500" spc="10" dirty="0"/>
              <a:t>h</a:t>
            </a:r>
            <a:r>
              <a:rPr sz="3500" spc="15" dirty="0"/>
              <a:t>e_v</a:t>
            </a:r>
            <a:r>
              <a:rPr sz="3500" spc="10" dirty="0"/>
              <a:t>ho</a:t>
            </a:r>
            <a:r>
              <a:rPr sz="3500" spc="15" dirty="0"/>
              <a:t>s</a:t>
            </a:r>
            <a:r>
              <a:rPr sz="3500" spc="5" dirty="0"/>
              <a:t>t</a:t>
            </a:r>
            <a:endParaRPr sz="3500"/>
          </a:p>
        </p:txBody>
      </p:sp>
      <p:sp>
        <p:nvSpPr>
          <p:cNvPr id="57" name="object 57"/>
          <p:cNvSpPr txBox="1"/>
          <p:nvPr/>
        </p:nvSpPr>
        <p:spPr>
          <a:xfrm>
            <a:off x="800100" y="5181600"/>
            <a:ext cx="13068300" cy="3392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37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550">
              <a:latin typeface="Times New Roman"/>
              <a:cs typeface="Times New Roman"/>
            </a:endParaRPr>
          </a:p>
          <a:p>
            <a:pPr marL="346075" marR="699770" indent="-333375">
              <a:lnSpc>
                <a:spcPts val="4940"/>
              </a:lnSpc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dirty="0">
                <a:latin typeface="Courier New"/>
                <a:cs typeface="Courier New"/>
              </a:rPr>
              <a:t>attribute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akes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ribu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 (op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ional)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hash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f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endParaRPr sz="4200">
              <a:latin typeface="Arial"/>
              <a:cs typeface="Arial"/>
            </a:endParaRPr>
          </a:p>
          <a:p>
            <a:pPr marL="346075" marR="5080" indent="-333375">
              <a:lnSpc>
                <a:spcPts val="4800"/>
              </a:lnSpc>
              <a:spcBef>
                <a:spcPts val="117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hese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valida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speci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315" dirty="0">
                <a:latin typeface="Arial"/>
                <a:cs typeface="Arial"/>
              </a:rPr>
              <a:t>L</a:t>
            </a:r>
            <a:r>
              <a:rPr sz="4200" spc="-10" dirty="0">
                <a:latin typeface="Arial"/>
                <a:cs typeface="Arial"/>
              </a:rPr>
              <a:t>W</a:t>
            </a:r>
            <a:r>
              <a:rPr sz="4200" dirty="0">
                <a:latin typeface="Arial"/>
                <a:cs typeface="Arial"/>
              </a:rPr>
              <a:t>RP 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DSL</a:t>
            </a:r>
            <a:endParaRPr sz="42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79475" y="3384550"/>
          <a:ext cx="13577308" cy="104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433"/>
                <a:gridCol w="2286508"/>
                <a:gridCol w="3048502"/>
                <a:gridCol w="1714776"/>
                <a:gridCol w="2286369"/>
                <a:gridCol w="2294720"/>
              </a:tblGrid>
              <a:tr h="41275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:site_name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:name_attribute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34999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:site_port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:default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Fixnum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2800" y="2425700"/>
            <a:ext cx="14630400" cy="1930400"/>
          </a:xfrm>
          <a:custGeom>
            <a:avLst/>
            <a:gdLst/>
            <a:ahLst/>
            <a:cxnLst/>
            <a:rect l="l" t="t" r="r" b="b"/>
            <a:pathLst>
              <a:path w="14630400" h="1930400">
                <a:moveTo>
                  <a:pt x="0" y="0"/>
                </a:moveTo>
                <a:lnTo>
                  <a:pt x="14630400" y="0"/>
                </a:lnTo>
                <a:lnTo>
                  <a:pt x="14630400" y="1930400"/>
                </a:lnTo>
                <a:lnTo>
                  <a:pt x="0" y="1930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03300" y="1816100"/>
            <a:ext cx="12708255" cy="1187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cookbooks/apache/resources/vhost.rb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5" dirty="0">
                <a:latin typeface="Courier New"/>
                <a:cs typeface="Courier New"/>
              </a:rPr>
              <a:t>action</a:t>
            </a:r>
            <a:r>
              <a:rPr sz="2500" dirty="0">
                <a:latin typeface="Courier New"/>
                <a:cs typeface="Courier New"/>
              </a:rPr>
              <a:t>s </a:t>
            </a:r>
            <a:r>
              <a:rPr sz="2500" spc="-5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r>
              <a:rPr sz="2500" dirty="0">
                <a:solidFill>
                  <a:srgbClr val="22288F"/>
                </a:solidFill>
                <a:latin typeface="Courier New"/>
                <a:cs typeface="Courier New"/>
              </a:rPr>
              <a:t>, :remove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800100" y="5118100"/>
            <a:ext cx="14707869" cy="280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46075" indent="-333375">
              <a:lnSpc>
                <a:spcPct val="100000"/>
              </a:lnSpc>
              <a:spcBef>
                <a:spcPts val="910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:name_attribute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si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e_name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o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resource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name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:default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se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de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aul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parame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er</a:t>
            </a:r>
            <a:endParaRPr sz="4200">
              <a:latin typeface="Arial"/>
              <a:cs typeface="Arial"/>
            </a:endParaRPr>
          </a:p>
          <a:p>
            <a:pPr marL="346075" indent="-333375">
              <a:lnSpc>
                <a:spcPct val="100000"/>
              </a:lnSpc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346075" algn="l"/>
              </a:tabLst>
            </a:pPr>
            <a:r>
              <a:rPr sz="4200" b="1" dirty="0">
                <a:latin typeface="Courier New"/>
                <a:cs typeface="Courier New"/>
              </a:rPr>
              <a:t>:kind_of</a:t>
            </a:r>
            <a:r>
              <a:rPr sz="4200" b="1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ensures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value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pa</a:t>
            </a:r>
            <a:r>
              <a:rPr sz="4200" spc="-5" dirty="0">
                <a:latin typeface="Arial"/>
                <a:cs typeface="Arial"/>
              </a:rPr>
              <a:t>r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icular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class</a:t>
            </a:r>
            <a:endParaRPr sz="42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879475" y="3384550"/>
          <a:ext cx="13577308" cy="104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433"/>
                <a:gridCol w="2286508"/>
                <a:gridCol w="3048502"/>
                <a:gridCol w="1714776"/>
                <a:gridCol w="2286369"/>
                <a:gridCol w="2294720"/>
              </a:tblGrid>
              <a:tr h="412750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:site_name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:name_attribute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34999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500" spc="-5" dirty="0">
                          <a:latin typeface="Courier New"/>
                          <a:cs typeface="Courier New"/>
                        </a:rPr>
                        <a:t>attribute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:site_port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:default </a:t>
                      </a: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80</a:t>
                      </a:r>
                      <a:r>
                        <a:rPr sz="2500" dirty="0">
                          <a:latin typeface="Courier New"/>
                          <a:cs typeface="Courier New"/>
                        </a:rPr>
                        <a:t>,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:kind_of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25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500" dirty="0">
                          <a:solidFill>
                            <a:srgbClr val="9C1200"/>
                          </a:solidFill>
                          <a:latin typeface="Courier New"/>
                          <a:cs typeface="Courier New"/>
                        </a:rPr>
                        <a:t>Fixnum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</a:t>
            </a:r>
            <a:r>
              <a:rPr dirty="0"/>
              <a:t>Parameters</a:t>
            </a:r>
          </a:p>
        </p:txBody>
      </p:sp>
      <p:sp>
        <p:nvSpPr>
          <p:cNvPr id="51" name="object 51"/>
          <p:cNvSpPr/>
          <p:nvPr/>
        </p:nvSpPr>
        <p:spPr>
          <a:xfrm>
            <a:off x="3213100" y="1955800"/>
            <a:ext cx="23241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528300" y="1955800"/>
            <a:ext cx="2032000" cy="54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800100" y="1803400"/>
          <a:ext cx="14300200" cy="689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0"/>
                <a:gridCol w="7150100"/>
              </a:tblGrid>
              <a:tr h="698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spc="-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4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alidatio</a:t>
                      </a: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4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4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4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  <a:solidFill>
                      <a:srgbClr val="7A7A7A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1901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:callbacks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Hash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Procs,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urn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rue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:default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08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ault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:equal_to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==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015" marR="161290" indent="-28721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icular class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150431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:name_attribute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5044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name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:regex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Ma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ch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against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regex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232727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:required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parame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speci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ied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2052955">
                        <a:lnSpc>
                          <a:spcPct val="100000"/>
                        </a:lnSpc>
                      </a:pPr>
                      <a:r>
                        <a:rPr sz="3600" dirty="0">
                          <a:latin typeface="Courier New"/>
                          <a:cs typeface="Courier New"/>
                        </a:rPr>
                        <a:t>:respond_to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9715" marR="605790" indent="-2186305">
                        <a:lnSpc>
                          <a:spcPts val="4200"/>
                        </a:lnSpc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Ensure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given me</a:t>
                      </a:r>
                      <a:r>
                        <a:rPr sz="36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3600" dirty="0">
                          <a:latin typeface="Arial"/>
                          <a:cs typeface="Arial"/>
                        </a:rPr>
                        <a:t>hod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400">
                      <a:solidFill>
                        <a:srgbClr val="000000"/>
                      </a:solidFill>
                      <a:prstDash val="solid"/>
                    </a:lnL>
                    <a:lnR w="254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:k</a:t>
            </a:r>
            <a:r>
              <a:rPr spc="-10" dirty="0"/>
              <a:t>ind</a:t>
            </a:r>
            <a:r>
              <a:rPr dirty="0"/>
              <a:t>_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exam</a:t>
            </a:r>
            <a:r>
              <a:rPr spc="-10" dirty="0"/>
              <a:t>pl</a:t>
            </a:r>
            <a:r>
              <a:rPr dirty="0"/>
              <a:t>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11630" cy="1362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66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dirty="0">
                <a:latin typeface="Courier New"/>
                <a:cs typeface="Courier New"/>
              </a:rPr>
              <a:t>:kind_of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accep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ype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ei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 classe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endParaRPr sz="48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184274" y="3512442"/>
          <a:ext cx="11604594" cy="407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2605"/>
                <a:gridCol w="823231"/>
                <a:gridCol w="8128758"/>
              </a:tblGrid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Strin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g	# String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Arra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y	# Array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tabLst>
                          <a:tab pos="4526915" algn="l"/>
                        </a:tabLst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Fixnu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m	# Fixnum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4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[:some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:list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:of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:symbols]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98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[TrueClass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FalseClass]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6413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600" spc="85" dirty="0">
                          <a:solidFill>
                            <a:srgbClr val="F38C24"/>
                          </a:solidFill>
                          <a:latin typeface="Courier New"/>
                          <a:cs typeface="Courier New"/>
                        </a:rPr>
                        <a:t>•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:kind_of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=&gt;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</a:pPr>
                      <a:r>
                        <a:rPr sz="3600" spc="-5" dirty="0">
                          <a:latin typeface="Courier New"/>
                          <a:cs typeface="Courier New"/>
                        </a:rPr>
                        <a:t>[String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3600" spc="-5" dirty="0">
                          <a:latin typeface="Courier New"/>
                          <a:cs typeface="Courier New"/>
                        </a:rPr>
                        <a:t>Array</a:t>
                      </a:r>
                      <a:r>
                        <a:rPr sz="3600" dirty="0">
                          <a:latin typeface="Courier New"/>
                          <a:cs typeface="Courier New"/>
                        </a:rPr>
                        <a:t>] # composite</a:t>
                      </a:r>
                      <a:endParaRPr sz="3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-270" dirty="0"/>
              <a:t> </a:t>
            </a:r>
            <a:r>
              <a:rPr dirty="0"/>
              <a:t>Br</a:t>
            </a:r>
            <a:r>
              <a:rPr spc="-10" dirty="0"/>
              <a:t>i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275" dirty="0"/>
              <a:t>w</a:t>
            </a:r>
            <a:r>
              <a:rPr spc="-10" dirty="0"/>
              <a:t>..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3601"/>
            <a:ext cx="14634210" cy="620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717550" indent="-320040">
              <a:lnSpc>
                <a:spcPts val="4700"/>
              </a:lnSpc>
              <a:buClr>
                <a:srgbClr val="F38C24"/>
              </a:buClr>
              <a:buFont typeface="Arial"/>
              <a:buChar char="•"/>
              <a:tabLst>
                <a:tab pos="332740" algn="l"/>
              </a:tabLst>
            </a:pPr>
            <a:r>
              <a:rPr sz="4000" b="1" spc="15" dirty="0">
                <a:latin typeface="Arial"/>
                <a:cs typeface="Arial"/>
              </a:rPr>
              <a:t>Resources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declara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ve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aces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de</a:t>
            </a:r>
            <a:r>
              <a:rPr sz="4000" spc="10" dirty="0">
                <a:latin typeface="Arial"/>
                <a:cs typeface="Arial"/>
              </a:rPr>
              <a:t>scri</a:t>
            </a:r>
            <a:r>
              <a:rPr sz="4000" spc="15" dirty="0">
                <a:latin typeface="Arial"/>
                <a:cs typeface="Arial"/>
              </a:rPr>
              <a:t>be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what</a:t>
            </a:r>
            <a:r>
              <a:rPr sz="4000" i="1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we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20" dirty="0">
                <a:latin typeface="Arial"/>
                <a:cs typeface="Arial"/>
              </a:rPr>
              <a:t>wan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happen</a:t>
            </a:r>
            <a:r>
              <a:rPr sz="4000" spc="5" dirty="0">
                <a:latin typeface="Arial"/>
                <a:cs typeface="Arial"/>
              </a:rPr>
              <a:t>, </a:t>
            </a:r>
            <a:r>
              <a:rPr sz="4000" spc="10" dirty="0">
                <a:latin typeface="Arial"/>
                <a:cs typeface="Arial"/>
              </a:rPr>
              <a:t>ra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20" dirty="0">
                <a:latin typeface="Arial"/>
                <a:cs typeface="Arial"/>
              </a:rPr>
              <a:t>how</a:t>
            </a:r>
            <a:endParaRPr sz="4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ac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5" dirty="0">
                <a:latin typeface="Arial"/>
                <a:cs typeface="Arial"/>
              </a:rPr>
              <a:t>i</a:t>
            </a:r>
            <a:r>
              <a:rPr sz="4000" spc="15" dirty="0">
                <a:latin typeface="Arial"/>
                <a:cs typeface="Arial"/>
              </a:rPr>
              <a:t>on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hrough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Pr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v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d</a:t>
            </a:r>
            <a:r>
              <a:rPr sz="4000" b="1" spc="15" dirty="0">
                <a:latin typeface="Arial"/>
                <a:cs typeface="Arial"/>
              </a:rPr>
              <a:t>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ha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spc="15" dirty="0">
                <a:latin typeface="Arial"/>
                <a:cs typeface="Arial"/>
              </a:rPr>
              <a:t>pe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15" dirty="0">
                <a:latin typeface="Arial"/>
                <a:cs typeface="Arial"/>
              </a:rPr>
              <a:t>orm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i="1" spc="15" dirty="0">
                <a:latin typeface="Arial"/>
                <a:cs typeface="Arial"/>
              </a:rPr>
              <a:t>how</a:t>
            </a:r>
            <a:endParaRPr sz="40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332740" algn="l"/>
              </a:tabLst>
            </a:pPr>
            <a:r>
              <a:rPr sz="4000" spc="15" dirty="0">
                <a:latin typeface="Arial"/>
                <a:cs typeface="Arial"/>
              </a:rPr>
              <a:t>Resources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typ</a:t>
            </a:r>
            <a:r>
              <a:rPr sz="4000" b="1" spc="15" dirty="0"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name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have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one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more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p</a:t>
            </a:r>
            <a:r>
              <a:rPr sz="4000" b="1" spc="15" dirty="0">
                <a:latin typeface="Arial"/>
                <a:cs typeface="Arial"/>
              </a:rPr>
              <a:t>a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amete</a:t>
            </a:r>
            <a:r>
              <a:rPr sz="4000" b="1" spc="10" dirty="0">
                <a:latin typeface="Arial"/>
                <a:cs typeface="Arial"/>
              </a:rPr>
              <a:t>r</a:t>
            </a:r>
            <a:r>
              <a:rPr sz="4000" b="1" spc="15" dirty="0">
                <a:latin typeface="Arial"/>
                <a:cs typeface="Arial"/>
              </a:rPr>
              <a:t>s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ake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5" dirty="0">
                <a:latin typeface="Arial"/>
                <a:cs typeface="Arial"/>
              </a:rPr>
              <a:t>ac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</a:t>
            </a:r>
            <a:r>
              <a:rPr sz="4000" b="1" spc="15" dirty="0">
                <a:latin typeface="Arial"/>
                <a:cs typeface="Arial"/>
              </a:rPr>
              <a:t>n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pu</a:t>
            </a:r>
            <a:r>
              <a:rPr sz="4000" spc="5" dirty="0">
                <a:latin typeface="Arial"/>
                <a:cs typeface="Arial"/>
              </a:rPr>
              <a:t>t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</a:t>
            </a:r>
            <a:r>
              <a:rPr sz="4000" spc="5" dirty="0">
                <a:latin typeface="Arial"/>
                <a:cs typeface="Arial"/>
              </a:rPr>
              <a:t> i</a:t>
            </a:r>
            <a:r>
              <a:rPr sz="4000" spc="15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desired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a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  <a:p>
            <a:pPr marL="751840" lvl="1" indent="-320040">
              <a:lnSpc>
                <a:spcPct val="100000"/>
              </a:lnSpc>
              <a:spcBef>
                <a:spcPts val="905"/>
              </a:spcBef>
              <a:buClr>
                <a:srgbClr val="F38C24"/>
              </a:buClr>
              <a:buChar char="•"/>
              <a:tabLst>
                <a:tab pos="751840" algn="l"/>
              </a:tabLst>
            </a:pPr>
            <a:r>
              <a:rPr sz="4000" spc="15" dirty="0">
                <a:latin typeface="Arial"/>
                <a:cs typeface="Arial"/>
              </a:rPr>
              <a:t>can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send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b="1" spc="10" dirty="0">
                <a:latin typeface="Arial"/>
                <a:cs typeface="Arial"/>
              </a:rPr>
              <a:t>not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f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5" dirty="0">
                <a:latin typeface="Arial"/>
                <a:cs typeface="Arial"/>
              </a:rPr>
              <a:t>ca</a:t>
            </a:r>
            <a:r>
              <a:rPr sz="4000" b="1" spc="10" dirty="0">
                <a:latin typeface="Arial"/>
                <a:cs typeface="Arial"/>
              </a:rPr>
              <a:t>t</a:t>
            </a:r>
            <a:r>
              <a:rPr sz="4000" b="1" dirty="0">
                <a:latin typeface="Arial"/>
                <a:cs typeface="Arial"/>
              </a:rPr>
              <a:t>i</a:t>
            </a:r>
            <a:r>
              <a:rPr sz="4000" b="1" spc="10" dirty="0">
                <a:latin typeface="Arial"/>
                <a:cs typeface="Arial"/>
              </a:rPr>
              <a:t>on</a:t>
            </a:r>
            <a:r>
              <a:rPr sz="4000" b="1" spc="15" dirty="0">
                <a:latin typeface="Arial"/>
                <a:cs typeface="Arial"/>
              </a:rPr>
              <a:t>s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o</a:t>
            </a:r>
            <a:r>
              <a:rPr sz="4000" dirty="0">
                <a:latin typeface="Arial"/>
                <a:cs typeface="Arial"/>
              </a:rPr>
              <a:t>t</a:t>
            </a:r>
            <a:r>
              <a:rPr sz="4000" spc="15" dirty="0">
                <a:latin typeface="Arial"/>
                <a:cs typeface="Arial"/>
              </a:rPr>
              <a:t>he</a:t>
            </a:r>
            <a:r>
              <a:rPr sz="4000" spc="10" dirty="0">
                <a:latin typeface="Arial"/>
                <a:cs typeface="Arial"/>
              </a:rPr>
              <a:t>r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resources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359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359400"/>
          </a:xfrm>
          <a:custGeom>
            <a:avLst/>
            <a:gdLst/>
            <a:ahLst/>
            <a:cxnLst/>
            <a:rect l="l" t="t" r="r" b="b"/>
            <a:pathLst>
              <a:path w="14630400" h="5359400">
                <a:moveTo>
                  <a:pt x="0" y="0"/>
                </a:moveTo>
                <a:lnTo>
                  <a:pt x="14630400" y="0"/>
                </a:lnTo>
                <a:lnTo>
                  <a:pt x="14630400" y="5359400"/>
                </a:lnTo>
                <a:lnTo>
                  <a:pt x="0" y="535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2682855" cy="307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  <a:p>
            <a:pPr marL="12700" marR="9308465">
              <a:lnSpc>
                <a:spcPct val="197000"/>
              </a:lnSpc>
              <a:spcBef>
                <a:spcPts val="295"/>
              </a:spcBef>
            </a:pPr>
            <a:r>
              <a:rPr sz="2200" dirty="0">
                <a:latin typeface="Courier New"/>
                <a:cs typeface="Courier New"/>
              </a:rPr>
              <a:t>use_inline_resources </a:t>
            </a:r>
            <a:r>
              <a:rPr sz="2200" spc="-5" dirty="0">
                <a:latin typeface="Courier New"/>
                <a:cs typeface="Courier New"/>
              </a:rPr>
              <a:t>actio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:create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580"/>
              </a:lnSpc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Se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t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documen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t root</a:t>
            </a:r>
            <a:endParaRPr sz="2200">
              <a:latin typeface="Courier New"/>
              <a:cs typeface="Courier New"/>
            </a:endParaRPr>
          </a:p>
          <a:p>
            <a:pPr marL="347980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document_roo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"/srv/apache/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80340">
              <a:lnSpc>
                <a:spcPct val="100000"/>
              </a:lnSpc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hos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t configuration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76735" y="4946649"/>
            <a:ext cx="13417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359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template 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5739" y="4946649"/>
            <a:ext cx="88868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"/etc/httpd/conf.d/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.conf"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"custom.erb"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76734" y="5607049"/>
            <a:ext cx="6036310" cy="193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marR="384937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2200" dirty="0">
                <a:latin typeface="Courier New"/>
                <a:cs typeface="Courier New"/>
              </a:rPr>
              <a:t>variables(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5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:document_root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document_root,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site_port</a:t>
            </a:r>
            <a:endParaRPr sz="2200">
              <a:latin typeface="Courier New"/>
              <a:cs typeface="Courier New"/>
            </a:endParaRPr>
          </a:p>
          <a:p>
            <a:pPr marL="33528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307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  <a:spcBef>
                <a:spcPts val="2855"/>
              </a:spcBef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director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y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o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creat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document_root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director</a:t>
            </a:r>
            <a:r>
              <a:rPr sz="2200" dirty="0">
                <a:latin typeface="Courier New"/>
                <a:cs typeface="Courier New"/>
              </a:rPr>
              <a:t>y </a:t>
            </a:r>
            <a:r>
              <a:rPr sz="2200" spc="-5" dirty="0">
                <a:latin typeface="Courier New"/>
                <a:cs typeface="Courier New"/>
              </a:rPr>
              <a:t>document_roo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347980" marR="9643745">
              <a:lnSpc>
                <a:spcPts val="2600"/>
              </a:lnSpc>
              <a:spcBef>
                <a:spcPts val="100"/>
              </a:spcBef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"0755" </a:t>
            </a:r>
            <a:r>
              <a:rPr sz="2200" spc="-5" dirty="0">
                <a:latin typeface="Courier New"/>
                <a:cs typeface="Courier New"/>
              </a:rPr>
              <a:t>recursiv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008F00"/>
                </a:solidFill>
                <a:latin typeface="Courier New"/>
                <a:cs typeface="Courier New"/>
              </a:rPr>
              <a:t>true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Ad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d a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templat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resourc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fo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l </a:t>
            </a:r>
            <a:r>
              <a:rPr sz="2200" i="1" spc="-5" dirty="0">
                <a:solidFill>
                  <a:srgbClr val="4F9192"/>
                </a:solidFill>
                <a:latin typeface="Courier New"/>
                <a:cs typeface="Courier New"/>
              </a:rPr>
              <a:t>host'</a:t>
            </a:r>
            <a:r>
              <a:rPr sz="2200" i="1" dirty="0">
                <a:solidFill>
                  <a:srgbClr val="4F9192"/>
                </a:solidFill>
                <a:latin typeface="Courier New"/>
                <a:cs typeface="Courier New"/>
              </a:rPr>
              <a:t>s index.html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76735" y="4946649"/>
            <a:ext cx="13417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359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template 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885739" y="4946649"/>
            <a:ext cx="53657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document_root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/index.html"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"index.html.erb"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41400" y="5607049"/>
            <a:ext cx="7209790" cy="226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0560" marR="468693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"0644" </a:t>
            </a:r>
            <a:r>
              <a:rPr sz="2200" dirty="0">
                <a:latin typeface="Courier New"/>
                <a:cs typeface="Courier New"/>
              </a:rPr>
              <a:t>variables(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5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:site_name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site_name,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600"/>
              </a:lnSpc>
            </a:pP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:port 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site_port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R="6363335" indent="335280">
              <a:lnSpc>
                <a:spcPts val="2600"/>
              </a:lnSpc>
              <a:spcBef>
                <a:spcPts val="100"/>
              </a:spcBef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:create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3721100"/>
          </a:xfrm>
          <a:custGeom>
            <a:avLst/>
            <a:gdLst/>
            <a:ahLst/>
            <a:cxnLst/>
            <a:rect l="l" t="t" r="r" b="b"/>
            <a:pathLst>
              <a:path w="14630400" h="3721100">
                <a:moveTo>
                  <a:pt x="0" y="0"/>
                </a:moveTo>
                <a:lnTo>
                  <a:pt x="14630400" y="0"/>
                </a:lnTo>
                <a:lnTo>
                  <a:pt x="14630400" y="3721100"/>
                </a:lnTo>
                <a:lnTo>
                  <a:pt x="0" y="3721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38200" y="2387600"/>
            <a:ext cx="14630400" cy="37211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Enabl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Virtualhost</a:t>
            </a:r>
            <a:endParaRPr sz="2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apache_vhos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"lions"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7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Iterat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ove</a:t>
            </a:r>
            <a:r>
              <a:rPr sz="2400" i="1" dirty="0">
                <a:latin typeface="Courier New"/>
                <a:cs typeface="Courier New"/>
              </a:rPr>
              <a:t>r </a:t>
            </a:r>
            <a:r>
              <a:rPr sz="2400" i="1" spc="-5" dirty="0">
                <a:latin typeface="Courier New"/>
                <a:cs typeface="Courier New"/>
              </a:rPr>
              <a:t>th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apach</a:t>
            </a:r>
            <a:r>
              <a:rPr sz="2400" i="1" dirty="0">
                <a:latin typeface="Courier New"/>
                <a:cs typeface="Courier New"/>
              </a:rPr>
              <a:t>e sites</a:t>
            </a:r>
            <a:endParaRPr sz="24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node["apache"]["sites"].eac</a:t>
            </a:r>
            <a:r>
              <a:rPr sz="2400" dirty="0">
                <a:latin typeface="Courier New"/>
                <a:cs typeface="Courier New"/>
              </a:rPr>
              <a:t>h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do </a:t>
            </a:r>
            <a:r>
              <a:rPr sz="2400" spc="-5" dirty="0">
                <a:latin typeface="Courier New"/>
                <a:cs typeface="Courier New"/>
              </a:rPr>
              <a:t>|site_name</a:t>
            </a:r>
            <a:r>
              <a:rPr sz="2400" dirty="0">
                <a:latin typeface="Courier New"/>
                <a:cs typeface="Courier New"/>
              </a:rPr>
              <a:t>, site_data|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27150" y="3359150"/>
            <a:ext cx="6540500" cy="1104900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 marR="386016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site_por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8080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endParaRPr sz="2400">
              <a:latin typeface="Courier New"/>
              <a:cs typeface="Courier New"/>
            </a:endParaRPr>
          </a:p>
          <a:p>
            <a:pPr marL="482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notifie</a:t>
            </a:r>
            <a:r>
              <a:rPr sz="2400" dirty="0">
                <a:latin typeface="Courier New"/>
                <a:cs typeface="Courier New"/>
              </a:rPr>
              <a:t>s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0" dirty="0"/>
              <a:t>Use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e_v</a:t>
            </a:r>
            <a:r>
              <a:rPr sz="6100" spc="5" dirty="0"/>
              <a:t>ho</a:t>
            </a:r>
            <a:r>
              <a:rPr sz="6100" spc="10" dirty="0"/>
              <a:t>s</a:t>
            </a:r>
            <a:r>
              <a:rPr sz="6100" spc="5" dirty="0"/>
              <a:t>t</a:t>
            </a:r>
            <a:r>
              <a:rPr sz="6100" dirty="0"/>
              <a:t> </a:t>
            </a:r>
            <a:r>
              <a:rPr sz="6100" spc="-5" dirty="0"/>
              <a:t>i</a:t>
            </a:r>
            <a:r>
              <a:rPr sz="6100" spc="10" dirty="0"/>
              <a:t>n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dirty="0"/>
              <a:t> </a:t>
            </a:r>
            <a:r>
              <a:rPr sz="6100" spc="5" dirty="0"/>
              <a:t>r</a:t>
            </a:r>
            <a:r>
              <a:rPr sz="6100" spc="10" dirty="0"/>
              <a:t>ec</a:t>
            </a:r>
            <a:r>
              <a:rPr sz="6100" spc="-5" dirty="0"/>
              <a:t>i</a:t>
            </a:r>
            <a:r>
              <a:rPr sz="6100" spc="5" dirty="0"/>
              <a:t>p</a:t>
            </a:r>
            <a:r>
              <a:rPr sz="6100" spc="10" dirty="0"/>
              <a:t>e</a:t>
            </a:r>
            <a:endParaRPr sz="6100" dirty="0"/>
          </a:p>
        </p:txBody>
      </p:sp>
      <p:sp>
        <p:nvSpPr>
          <p:cNvPr id="57" name="object 57"/>
          <p:cNvSpPr txBox="1"/>
          <p:nvPr/>
        </p:nvSpPr>
        <p:spPr>
          <a:xfrm>
            <a:off x="6934001" y="84963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2836" y="3791204"/>
            <a:ext cx="9792335" cy="679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"chef-client", Synchronizin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012926" y="4032504"/>
            <a:ext cx="7080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838767" y="4032504"/>
            <a:ext cx="306768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2836" y="4515104"/>
            <a:ext cx="1769745" cy="285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1805" indent="-236220">
              <a:lnSpc>
                <a:spcPct val="100000"/>
              </a:lnSpc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550">
              <a:latin typeface="Courier New"/>
              <a:cs typeface="Courier New"/>
            </a:endParaRPr>
          </a:p>
          <a:p>
            <a:pPr marL="471805" indent="-236220">
              <a:lnSpc>
                <a:spcPct val="100000"/>
              </a:lnSpc>
              <a:spcBef>
                <a:spcPts val="40"/>
              </a:spcBef>
              <a:buChar char="-"/>
              <a:tabLst>
                <a:tab pos="472440" algn="l"/>
              </a:tabLst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74745" y="6686804"/>
            <a:ext cx="83769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22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apache_vhost[lions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createRecipe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&lt;Dynamicall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Resource&gt;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template[/etc/httpd/conf.d/lions.conf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create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02836" y="7410704"/>
            <a:ext cx="79044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 handlers: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Runnin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complete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7/3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8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50" spc="-10" dirty="0">
                <a:solidFill>
                  <a:srgbClr val="FFFFFF"/>
                </a:solidFill>
                <a:latin typeface="Courier New"/>
                <a:cs typeface="Courier New"/>
              </a:rPr>
              <a:t>9.72484431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sz="1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74750" y="6508750"/>
            <a:ext cx="11760200" cy="711200"/>
          </a:xfrm>
          <a:custGeom>
            <a:avLst/>
            <a:gdLst/>
            <a:ahLst/>
            <a:cxnLst/>
            <a:rect l="l" t="t" r="r" b="b"/>
            <a:pathLst>
              <a:path w="11760200" h="711200">
                <a:moveTo>
                  <a:pt x="0" y="0"/>
                </a:moveTo>
                <a:lnTo>
                  <a:pt x="11760200" y="0"/>
                </a:lnTo>
                <a:lnTo>
                  <a:pt x="117602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spc="-10" dirty="0"/>
              <a:t>n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‘lion</a:t>
            </a:r>
            <a:r>
              <a:rPr dirty="0"/>
              <a:t>s</a:t>
            </a:r>
            <a:r>
              <a:rPr spc="-5" dirty="0"/>
              <a:t>’</a:t>
            </a:r>
            <a:r>
              <a:rPr spc="-400" dirty="0"/>
              <a:t> </a:t>
            </a:r>
            <a:r>
              <a:rPr dirty="0"/>
              <a:t>s</a:t>
            </a:r>
            <a:r>
              <a:rPr spc="-10" dirty="0"/>
              <a:t>i</a:t>
            </a:r>
            <a:r>
              <a:rPr dirty="0"/>
              <a:t>te</a:t>
            </a:r>
          </a:p>
        </p:txBody>
      </p:sp>
      <p:sp>
        <p:nvSpPr>
          <p:cNvPr id="51" name="object 51"/>
          <p:cNvSpPr/>
          <p:nvPr/>
        </p:nvSpPr>
        <p:spPr>
          <a:xfrm>
            <a:off x="3683000" y="3035300"/>
            <a:ext cx="8864600" cy="44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92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750" dirty="0"/>
              <a:t>Th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</a:t>
            </a:r>
            <a:r>
              <a:rPr sz="5750" dirty="0"/>
              <a:t> </a:t>
            </a:r>
            <a:r>
              <a:rPr sz="5750" spc="5" dirty="0"/>
              <a:t>c</a:t>
            </a:r>
            <a:r>
              <a:rPr sz="5750" dirty="0"/>
              <a:t>o</a:t>
            </a:r>
            <a:r>
              <a:rPr sz="5750" spc="-5" dirty="0"/>
              <a:t>ll</a:t>
            </a:r>
            <a:r>
              <a:rPr sz="5750" spc="5" dirty="0"/>
              <a:t>ec</a:t>
            </a:r>
            <a:r>
              <a:rPr sz="5750" dirty="0"/>
              <a:t>t</a:t>
            </a:r>
            <a:r>
              <a:rPr sz="5750" spc="-5" dirty="0"/>
              <a:t>io</a:t>
            </a:r>
            <a:r>
              <a:rPr sz="5750" spc="5" dirty="0"/>
              <a:t>n</a:t>
            </a:r>
            <a:r>
              <a:rPr sz="5750" dirty="0"/>
              <a:t> - </a:t>
            </a:r>
            <a:r>
              <a:rPr sz="5750" spc="-5" dirty="0"/>
              <a:t>i</a:t>
            </a:r>
            <a:r>
              <a:rPr sz="5750" dirty="0"/>
              <a:t>n</a:t>
            </a:r>
            <a:r>
              <a:rPr sz="5750" spc="-5" dirty="0"/>
              <a:t>li</a:t>
            </a:r>
            <a:r>
              <a:rPr sz="5750" dirty="0"/>
              <a:t>n</a:t>
            </a:r>
            <a:r>
              <a:rPr sz="5750" spc="5" dirty="0"/>
              <a:t>e</a:t>
            </a:r>
            <a:r>
              <a:rPr sz="5750" dirty="0"/>
              <a:t> r</a:t>
            </a:r>
            <a:r>
              <a:rPr sz="5750" spc="5" dirty="0"/>
              <a:t>es</a:t>
            </a:r>
            <a:r>
              <a:rPr sz="5750" dirty="0"/>
              <a:t>our</a:t>
            </a:r>
            <a:r>
              <a:rPr sz="5750" spc="5" dirty="0"/>
              <a:t>ces</a:t>
            </a:r>
            <a:endParaRPr sz="5750"/>
          </a:p>
        </p:txBody>
      </p:sp>
      <p:sp>
        <p:nvSpPr>
          <p:cNvPr id="40" name="object 40"/>
          <p:cNvSpPr/>
          <p:nvPr/>
        </p:nvSpPr>
        <p:spPr>
          <a:xfrm>
            <a:off x="190500" y="1943100"/>
            <a:ext cx="10160000" cy="6756400"/>
          </a:xfrm>
          <a:custGeom>
            <a:avLst/>
            <a:gdLst/>
            <a:ahLst/>
            <a:cxnLst/>
            <a:rect l="l" t="t" r="r" b="b"/>
            <a:pathLst>
              <a:path w="10160000" h="6756400">
                <a:moveTo>
                  <a:pt x="0" y="0"/>
                </a:moveTo>
                <a:lnTo>
                  <a:pt x="10160000" y="0"/>
                </a:lnTo>
                <a:lnTo>
                  <a:pt x="10160000" y="6756400"/>
                </a:lnTo>
                <a:lnTo>
                  <a:pt x="0" y="6756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2900" y="1513407"/>
            <a:ext cx="2978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Gill Sans MT"/>
                <a:cs typeface="Gill Sans MT"/>
              </a:rPr>
              <a:t>Reso</a:t>
            </a:r>
            <a:r>
              <a:rPr sz="2800" dirty="0">
                <a:latin typeface="Gill Sans MT"/>
                <a:cs typeface="Gill Sans MT"/>
              </a:rPr>
              <a:t>u</a:t>
            </a:r>
            <a:r>
              <a:rPr sz="2800" spc="-70" dirty="0">
                <a:latin typeface="Gill Sans MT"/>
                <a:cs typeface="Gill Sans MT"/>
              </a:rPr>
              <a:t>r</a:t>
            </a:r>
            <a:r>
              <a:rPr sz="2800" dirty="0">
                <a:latin typeface="Gill Sans MT"/>
                <a:cs typeface="Gill Sans MT"/>
              </a:rPr>
              <a:t>ce</a:t>
            </a:r>
            <a:r>
              <a:rPr sz="2800" spc="-5" dirty="0">
                <a:latin typeface="Gill Sans MT"/>
                <a:cs typeface="Gill Sans MT"/>
              </a:rPr>
              <a:t> Coll</a:t>
            </a:r>
            <a:r>
              <a:rPr sz="2800" dirty="0">
                <a:latin typeface="Gill Sans MT"/>
                <a:cs typeface="Gill Sans MT"/>
              </a:rPr>
              <a:t>ecti</a:t>
            </a:r>
            <a:r>
              <a:rPr sz="2800" spc="-5" dirty="0">
                <a:latin typeface="Gill Sans MT"/>
                <a:cs typeface="Gill Sans MT"/>
              </a:rPr>
              <a:t>o</a:t>
            </a:r>
            <a:r>
              <a:rPr sz="2800" dirty="0">
                <a:latin typeface="Gill Sans MT"/>
                <a:cs typeface="Gill Sans MT"/>
              </a:rPr>
              <a:t>n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0110" y="2349500"/>
            <a:ext cx="42329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...,</a:t>
            </a:r>
            <a:endParaRPr sz="2400">
              <a:latin typeface="Courier New"/>
              <a:cs typeface="Courier New"/>
            </a:endParaRPr>
          </a:p>
          <a:p>
            <a:pPr marL="195580" marR="128524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package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 </a:t>
            </a:r>
            <a:r>
              <a:rPr sz="2400" dirty="0">
                <a:latin typeface="Courier New"/>
                <a:cs typeface="Courier New"/>
              </a:rPr>
              <a:t>service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[httpd],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3020" y="3822700"/>
            <a:ext cx="8439785" cy="180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 marR="3662679" indent="-549275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apache_vhost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[lions]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spc="-5" dirty="0">
                <a:latin typeface="Courier New"/>
                <a:cs typeface="Courier New"/>
              </a:rPr>
              <a:t>resource_collectio</a:t>
            </a:r>
            <a:r>
              <a:rPr sz="2400" dirty="0">
                <a:latin typeface="Courier New"/>
                <a:cs typeface="Courier New"/>
              </a:rPr>
              <a:t>n = [</a:t>
            </a:r>
            <a:endParaRPr sz="2400">
              <a:latin typeface="Courier New"/>
              <a:cs typeface="Courier New"/>
            </a:endParaRPr>
          </a:p>
          <a:p>
            <a:pPr marL="92710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["/etc/httpd/conf.d/lions.conf"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["/srv/apache/lions/index.html"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7200" y="5664200"/>
            <a:ext cx="8074025" cy="290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],</a:t>
            </a:r>
            <a:endParaRPr sz="2400">
              <a:latin typeface="Courier New"/>
              <a:cs typeface="Courier New"/>
            </a:endParaRPr>
          </a:p>
          <a:p>
            <a:pPr marL="378460" marR="5080">
              <a:lnSpc>
                <a:spcPct val="100699"/>
              </a:lnSpc>
            </a:pPr>
            <a:r>
              <a:rPr sz="2400" dirty="0">
                <a:latin typeface="Courier New"/>
                <a:cs typeface="Courier New"/>
              </a:rPr>
              <a:t>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["/etc/httpd/conf.d/clowns.conf"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["/srv/apache/clowns/index.html"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["/etc/httpd/conf.d/bears.conf"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directory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["/srv/apache/bears"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, template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["/srv/apache/clowns/bears.html"]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01350" y="2139950"/>
            <a:ext cx="4889500" cy="1993900"/>
          </a:xfrm>
          <a:prstGeom prst="rect">
            <a:avLst/>
          </a:prstGeom>
          <a:ln w="38100">
            <a:solidFill>
              <a:srgbClr val="FF9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4460" marR="111125" algn="ctr">
              <a:lnSpc>
                <a:spcPts val="3700"/>
              </a:lnSpc>
            </a:pPr>
            <a:r>
              <a:rPr sz="3200" dirty="0">
                <a:latin typeface="Arial"/>
                <a:cs typeface="Arial"/>
              </a:rPr>
              <a:t>All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ica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inline resources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are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rolled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up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'</a:t>
            </a:r>
            <a:r>
              <a:rPr sz="3200" dirty="0">
                <a:latin typeface="Arial"/>
                <a:cs typeface="Arial"/>
              </a:rPr>
              <a:t>ma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r' </a:t>
            </a:r>
            <a:r>
              <a:rPr sz="3200" dirty="0">
                <a:latin typeface="Arial"/>
                <a:cs typeface="Arial"/>
              </a:rPr>
              <a:t>resource colle</a:t>
            </a:r>
            <a:r>
              <a:rPr sz="3200" spc="-5" dirty="0">
                <a:latin typeface="Arial"/>
                <a:cs typeface="Arial"/>
              </a:rPr>
              <a:t>c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985652" y="3107571"/>
            <a:ext cx="4843780" cy="1214755"/>
          </a:xfrm>
          <a:custGeom>
            <a:avLst/>
            <a:gdLst/>
            <a:ahLst/>
            <a:cxnLst/>
            <a:rect l="l" t="t" r="r" b="b"/>
            <a:pathLst>
              <a:path w="4843780" h="1214754">
                <a:moveTo>
                  <a:pt x="555059" y="591480"/>
                </a:moveTo>
                <a:lnTo>
                  <a:pt x="0" y="1032490"/>
                </a:lnTo>
                <a:lnTo>
                  <a:pt x="683657" y="1214699"/>
                </a:lnTo>
                <a:lnTo>
                  <a:pt x="592279" y="1056494"/>
                </a:lnTo>
                <a:lnTo>
                  <a:pt x="1177805" y="901499"/>
                </a:lnTo>
                <a:lnTo>
                  <a:pt x="1691291" y="773213"/>
                </a:lnTo>
                <a:lnTo>
                  <a:pt x="533826" y="773213"/>
                </a:lnTo>
                <a:lnTo>
                  <a:pt x="555059" y="591480"/>
                </a:lnTo>
                <a:close/>
              </a:path>
              <a:path w="4843780" h="1214754">
                <a:moveTo>
                  <a:pt x="4820203" y="0"/>
                </a:moveTo>
                <a:lnTo>
                  <a:pt x="4807850" y="349"/>
                </a:lnTo>
                <a:lnTo>
                  <a:pt x="2651671" y="412882"/>
                </a:lnTo>
                <a:lnTo>
                  <a:pt x="1132276" y="680845"/>
                </a:lnTo>
                <a:lnTo>
                  <a:pt x="533826" y="773213"/>
                </a:lnTo>
                <a:lnTo>
                  <a:pt x="1691291" y="773213"/>
                </a:lnTo>
                <a:lnTo>
                  <a:pt x="4818792" y="53381"/>
                </a:lnTo>
                <a:lnTo>
                  <a:pt x="4843494" y="25950"/>
                </a:lnTo>
                <a:lnTo>
                  <a:pt x="4841949" y="17100"/>
                </a:lnTo>
                <a:lnTo>
                  <a:pt x="4837432" y="9245"/>
                </a:lnTo>
                <a:lnTo>
                  <a:pt x="4830123" y="3255"/>
                </a:lnTo>
                <a:lnTo>
                  <a:pt x="4820203" y="0"/>
                </a:lnTo>
                <a:close/>
              </a:path>
            </a:pathLst>
          </a:custGeom>
          <a:solidFill>
            <a:srgbClr val="FF93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H</a:t>
            </a:r>
            <a:r>
              <a:rPr spc="-10" dirty="0"/>
              <a:t>ou</a:t>
            </a:r>
            <a:r>
              <a:rPr dirty="0"/>
              <a:t>s</a:t>
            </a:r>
            <a:r>
              <a:rPr spc="-5" dirty="0"/>
              <a:t>t</a:t>
            </a:r>
            <a:r>
              <a:rPr spc="-10" dirty="0"/>
              <a:t>on</a:t>
            </a:r>
            <a:r>
              <a:rPr spc="-5" dirty="0"/>
              <a:t>, </a:t>
            </a:r>
            <a:r>
              <a:rPr spc="-10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h</a:t>
            </a:r>
            <a:r>
              <a:rPr dirty="0"/>
              <a:t>ave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p</a:t>
            </a:r>
            <a:r>
              <a:rPr dirty="0"/>
              <a:t>r</a:t>
            </a:r>
            <a:r>
              <a:rPr spc="-10" dirty="0"/>
              <a:t>obl</a:t>
            </a:r>
            <a:r>
              <a:rPr dirty="0"/>
              <a:t>em!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2753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3081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quickly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managemen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problem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keep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cookboo</a:t>
            </a:r>
            <a:r>
              <a:rPr sz="4800" spc="-5" dirty="0">
                <a:latin typeface="Arial"/>
                <a:cs typeface="Arial"/>
              </a:rPr>
              <a:t>k, </a:t>
            </a:r>
            <a:r>
              <a:rPr sz="4800" dirty="0">
                <a:latin typeface="Arial"/>
                <a:cs typeface="Arial"/>
              </a:rPr>
              <a:t>bu</a:t>
            </a:r>
            <a:r>
              <a:rPr sz="4800" spc="-10" dirty="0">
                <a:latin typeface="Arial"/>
                <a:cs typeface="Arial"/>
              </a:rPr>
              <a:t>t..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doesn’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scale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eams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long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messy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12800" y="2336800"/>
            <a:ext cx="14630400" cy="1371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80 </a:t>
            </a: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190500">
              <a:lnSpc>
                <a:spcPts val="3820"/>
              </a:lnSpc>
            </a:pPr>
            <a:r>
              <a:rPr sz="3200" dirty="0">
                <a:latin typeface="Courier New"/>
                <a:cs typeface="Courier New"/>
              </a:rPr>
              <a:t>default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"apache"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"sites"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][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] = </a:t>
            </a:r>
            <a:r>
              <a:rPr sz="3200" dirty="0">
                <a:latin typeface="Courier New"/>
                <a:cs typeface="Courier New"/>
              </a:rPr>
              <a:t>{ </a:t>
            </a:r>
            <a:r>
              <a:rPr sz="3200" dirty="0">
                <a:solidFill>
                  <a:srgbClr val="C8352B"/>
                </a:solidFill>
                <a:latin typeface="Courier New"/>
                <a:cs typeface="Courier New"/>
              </a:rPr>
              <a:t>"port" </a:t>
            </a:r>
            <a:r>
              <a:rPr sz="3200" dirty="0">
                <a:solidFill>
                  <a:srgbClr val="797979"/>
                </a:solidFill>
                <a:latin typeface="Courier New"/>
                <a:cs typeface="Courier New"/>
              </a:rPr>
              <a:t>=&gt; 81 </a:t>
            </a:r>
            <a:r>
              <a:rPr sz="320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10" dirty="0"/>
              <a:t>L</a:t>
            </a:r>
            <a:r>
              <a:rPr sz="5550" spc="-5" dirty="0"/>
              <a:t>et</a:t>
            </a:r>
            <a:r>
              <a:rPr sz="5550" spc="-215" dirty="0"/>
              <a:t>’</a:t>
            </a:r>
            <a:r>
              <a:rPr sz="5550" spc="-5" dirty="0"/>
              <a:t>s </a:t>
            </a:r>
            <a:r>
              <a:rPr sz="5550" spc="-10" dirty="0"/>
              <a:t>u</a:t>
            </a:r>
            <a:r>
              <a:rPr sz="5550" spc="-5" dirty="0"/>
              <a:t>se Data Ba</a:t>
            </a:r>
            <a:r>
              <a:rPr sz="5550" spc="-10" dirty="0"/>
              <a:t>g</a:t>
            </a:r>
            <a:r>
              <a:rPr sz="5550" spc="-5" dirty="0"/>
              <a:t>s to </a:t>
            </a:r>
            <a:r>
              <a:rPr sz="5550" spc="-10" dirty="0"/>
              <a:t>d</a:t>
            </a:r>
            <a:r>
              <a:rPr sz="5550" spc="-5" dirty="0"/>
              <a:t>r</a:t>
            </a:r>
            <a:r>
              <a:rPr sz="5550" spc="-10" dirty="0"/>
              <a:t>i</a:t>
            </a:r>
            <a:r>
              <a:rPr sz="5550" spc="-5" dirty="0"/>
              <a:t>ve </a:t>
            </a:r>
            <a:r>
              <a:rPr sz="5550" spc="-10" dirty="0"/>
              <a:t>ou</a:t>
            </a:r>
            <a:r>
              <a:rPr sz="5550" spc="-5" dirty="0"/>
              <a:t>r </a:t>
            </a:r>
            <a:r>
              <a:rPr sz="5550" spc="-10" dirty="0"/>
              <a:t>n</a:t>
            </a:r>
            <a:r>
              <a:rPr sz="5550" spc="-5" dirty="0"/>
              <a:t>e</a:t>
            </a:r>
            <a:r>
              <a:rPr sz="5550" spc="-10" dirty="0"/>
              <a:t>w</a:t>
            </a:r>
            <a:r>
              <a:rPr sz="5550" spc="-5" dirty="0"/>
              <a:t> </a:t>
            </a:r>
            <a:r>
              <a:rPr sz="5550" spc="-315" dirty="0"/>
              <a:t>L</a:t>
            </a:r>
            <a:r>
              <a:rPr sz="5550" spc="-15" dirty="0"/>
              <a:t>W</a:t>
            </a:r>
            <a:r>
              <a:rPr sz="5550" spc="-5" dirty="0"/>
              <a:t>RP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4589306"/>
            <a:ext cx="14279244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bags?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each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apache_sites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data_bag[apache_sites]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275" dirty="0"/>
              <a:t>W</a:t>
            </a:r>
            <a:r>
              <a:rPr dirty="0"/>
              <a:t>ays</a:t>
            </a:r>
            <a:r>
              <a:rPr spc="-5" dirty="0"/>
              <a:t> </a:t>
            </a:r>
            <a:r>
              <a:rPr spc="-540" dirty="0"/>
              <a:t>T</a:t>
            </a:r>
            <a:r>
              <a:rPr spc="-5" dirty="0"/>
              <a:t>o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35168"/>
            <a:ext cx="11012805" cy="662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6080" indent="-373380">
              <a:lnSpc>
                <a:spcPct val="100000"/>
              </a:lnSpc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Def</a:t>
            </a:r>
            <a:r>
              <a:rPr sz="4700" b="1" spc="-5" dirty="0">
                <a:latin typeface="Arial"/>
                <a:cs typeface="Arial"/>
              </a:rPr>
              <a:t>ini</a:t>
            </a:r>
            <a:r>
              <a:rPr sz="4700" b="1" dirty="0">
                <a:latin typeface="Arial"/>
                <a:cs typeface="Arial"/>
              </a:rPr>
              <a:t>t</a:t>
            </a:r>
            <a:r>
              <a:rPr sz="4700" b="1" spc="-5" dirty="0">
                <a:latin typeface="Arial"/>
                <a:cs typeface="Arial"/>
              </a:rPr>
              <a:t>ion</a:t>
            </a:r>
            <a:r>
              <a:rPr sz="4700" b="1" dirty="0">
                <a:latin typeface="Arial"/>
                <a:cs typeface="Arial"/>
              </a:rPr>
              <a:t>s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“recipe macro”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definitions/</a:t>
            </a:r>
            <a:endParaRPr sz="4700">
              <a:latin typeface="Courier New"/>
              <a:cs typeface="Courier New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receive no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ica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ions</a:t>
            </a:r>
            <a:endParaRPr sz="4700">
              <a:latin typeface="Arial"/>
              <a:cs typeface="Arial"/>
            </a:endParaRPr>
          </a:p>
          <a:p>
            <a:pPr marL="386080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Char char="•"/>
              <a:tabLst>
                <a:tab pos="386080" algn="l"/>
              </a:tabLst>
            </a:pPr>
            <a:r>
              <a:rPr sz="4700" b="1" dirty="0">
                <a:latin typeface="Arial"/>
                <a:cs typeface="Arial"/>
              </a:rPr>
              <a:t>Heavy</a:t>
            </a:r>
            <a:r>
              <a:rPr sz="4700" b="1" spc="-5" dirty="0">
                <a:latin typeface="Arial"/>
                <a:cs typeface="Arial"/>
              </a:rPr>
              <a:t>w</a:t>
            </a:r>
            <a:r>
              <a:rPr sz="4700" b="1" dirty="0">
                <a:latin typeface="Arial"/>
                <a:cs typeface="Arial"/>
              </a:rPr>
              <a:t>e</a:t>
            </a:r>
            <a:r>
              <a:rPr sz="4700" b="1" spc="-5" dirty="0">
                <a:latin typeface="Arial"/>
                <a:cs typeface="Arial"/>
              </a:rPr>
              <a:t>igh</a:t>
            </a:r>
            <a:r>
              <a:rPr sz="4700" b="1" dirty="0">
                <a:latin typeface="Arial"/>
                <a:cs typeface="Arial"/>
              </a:rPr>
              <a:t>t Res</a:t>
            </a:r>
            <a:r>
              <a:rPr sz="4700" b="1" spc="-5" dirty="0">
                <a:latin typeface="Arial"/>
                <a:cs typeface="Arial"/>
              </a:rPr>
              <a:t>ou</a:t>
            </a:r>
            <a:r>
              <a:rPr sz="4700" b="1" dirty="0">
                <a:latin typeface="Arial"/>
                <a:cs typeface="Arial"/>
              </a:rPr>
              <a:t>rces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035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pure Ruby code</a:t>
            </a:r>
            <a:endParaRPr sz="4700">
              <a:latin typeface="Arial"/>
              <a:cs typeface="Arial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</a:tabLst>
            </a:pPr>
            <a:r>
              <a:rPr sz="4700" dirty="0">
                <a:latin typeface="Arial"/>
                <a:cs typeface="Arial"/>
              </a:rPr>
              <a:t>s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ored in</a:t>
            </a:r>
            <a:r>
              <a:rPr sz="4700" spc="-5" dirty="0">
                <a:latin typeface="Arial"/>
                <a:cs typeface="Arial"/>
              </a:rPr>
              <a:t> </a:t>
            </a:r>
            <a:r>
              <a:rPr sz="4700" dirty="0">
                <a:latin typeface="Courier New"/>
                <a:cs typeface="Courier New"/>
              </a:rPr>
              <a:t>libraries/</a:t>
            </a:r>
            <a:endParaRPr sz="4700">
              <a:latin typeface="Courier New"/>
              <a:cs typeface="Courier New"/>
            </a:endParaRPr>
          </a:p>
          <a:p>
            <a:pPr marL="805180" lvl="1" indent="-373380">
              <a:lnSpc>
                <a:spcPct val="100000"/>
              </a:lnSpc>
              <a:spcBef>
                <a:spcPts val="1160"/>
              </a:spcBef>
              <a:buClr>
                <a:srgbClr val="F38C24"/>
              </a:buClr>
              <a:buFont typeface="Arial"/>
              <a:buChar char="•"/>
              <a:tabLst>
                <a:tab pos="805180" algn="l"/>
                <a:tab pos="2764790" algn="l"/>
              </a:tabLst>
            </a:pPr>
            <a:r>
              <a:rPr sz="4700" dirty="0">
                <a:latin typeface="Arial"/>
                <a:cs typeface="Arial"/>
              </a:rPr>
              <a:t>cannot	use core resources (by de</a:t>
            </a:r>
            <a:r>
              <a:rPr sz="4700" spc="-5" dirty="0">
                <a:latin typeface="Arial"/>
                <a:cs typeface="Arial"/>
              </a:rPr>
              <a:t>f</a:t>
            </a:r>
            <a:r>
              <a:rPr sz="4700" dirty="0">
                <a:latin typeface="Arial"/>
                <a:cs typeface="Arial"/>
              </a:rPr>
              <a:t>aul</a:t>
            </a:r>
            <a:r>
              <a:rPr sz="4700" spc="-5" dirty="0">
                <a:latin typeface="Arial"/>
                <a:cs typeface="Arial"/>
              </a:rPr>
              <a:t>t</a:t>
            </a:r>
            <a:r>
              <a:rPr sz="4700" dirty="0">
                <a:latin typeface="Arial"/>
                <a:cs typeface="Arial"/>
              </a:rPr>
              <a:t>)</a:t>
            </a:r>
            <a:endParaRPr sz="4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mkdi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p data_bags/apache_sites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8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50" spc="-5" dirty="0"/>
              <a:t>Exerc</a:t>
            </a:r>
            <a:r>
              <a:rPr sz="5550" spc="-10" dirty="0"/>
              <a:t>i</a:t>
            </a:r>
            <a:r>
              <a:rPr sz="5550" spc="-5" dirty="0"/>
              <a:t>se: Create t</a:t>
            </a:r>
            <a:r>
              <a:rPr sz="5550" spc="-10" dirty="0"/>
              <a:t>h</a:t>
            </a:r>
            <a:r>
              <a:rPr sz="5550" spc="-5" dirty="0"/>
              <a:t>e a</a:t>
            </a:r>
            <a:r>
              <a:rPr sz="5550" spc="-10" dirty="0"/>
              <a:t>p</a:t>
            </a:r>
            <a:r>
              <a:rPr sz="5550" spc="-5" dirty="0"/>
              <a:t>ac</a:t>
            </a:r>
            <a:r>
              <a:rPr sz="5550" spc="-10" dirty="0"/>
              <a:t>h</a:t>
            </a:r>
            <a:r>
              <a:rPr sz="5550" spc="-5" dirty="0"/>
              <a:t>e_s</a:t>
            </a:r>
            <a:r>
              <a:rPr sz="5550" spc="-10" dirty="0"/>
              <a:t>i</a:t>
            </a:r>
            <a:r>
              <a:rPr sz="5550" spc="-5" dirty="0"/>
              <a:t>tes </a:t>
            </a:r>
            <a:r>
              <a:rPr sz="5550" spc="-10" dirty="0"/>
              <a:t>d</a:t>
            </a:r>
            <a:r>
              <a:rPr sz="5550" spc="-5" dirty="0"/>
              <a:t>ata </a:t>
            </a:r>
            <a:r>
              <a:rPr sz="5550" spc="-10" dirty="0"/>
              <a:t>b</a:t>
            </a:r>
            <a:r>
              <a:rPr sz="5550" spc="-5" dirty="0"/>
              <a:t>ag</a:t>
            </a:r>
            <a:endParaRPr sz="555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output...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20840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data_bags/apache_sites/clowns.json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"clowns"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02" rIns="0" bIns="0" rtlCol="0">
            <a:spAutoFit/>
          </a:bodyPr>
          <a:lstStyle/>
          <a:p>
            <a:pPr marL="12700">
              <a:lnSpc>
                <a:spcPts val="7440"/>
              </a:lnSpc>
            </a:pPr>
            <a:r>
              <a:rPr sz="6250" spc="5" dirty="0"/>
              <a:t>Exerc</a:t>
            </a:r>
            <a:r>
              <a:rPr sz="6250" spc="-5" dirty="0"/>
              <a:t>i</a:t>
            </a:r>
            <a:r>
              <a:rPr sz="6250" spc="5" dirty="0"/>
              <a:t>se</a:t>
            </a:r>
            <a:r>
              <a:rPr sz="6250" dirty="0"/>
              <a:t>: </a:t>
            </a:r>
            <a:r>
              <a:rPr sz="6250" spc="10" dirty="0"/>
              <a:t>C</a:t>
            </a:r>
            <a:r>
              <a:rPr sz="6250" spc="5" dirty="0"/>
              <a:t>reate</a:t>
            </a:r>
            <a:r>
              <a:rPr sz="6250" dirty="0"/>
              <a:t> </a:t>
            </a:r>
            <a:r>
              <a:rPr sz="6250" spc="5" dirty="0"/>
              <a:t>c</a:t>
            </a:r>
            <a:r>
              <a:rPr sz="6250" spc="-5" dirty="0"/>
              <a:t>l</a:t>
            </a:r>
            <a:r>
              <a:rPr sz="6250" dirty="0"/>
              <a:t>own</a:t>
            </a:r>
            <a:r>
              <a:rPr sz="6250" spc="5" dirty="0"/>
              <a:t>s</a:t>
            </a:r>
            <a:r>
              <a:rPr sz="6250" dirty="0"/>
              <a:t> d</a:t>
            </a:r>
            <a:r>
              <a:rPr sz="6250" spc="5" dirty="0"/>
              <a:t>ata</a:t>
            </a:r>
            <a:r>
              <a:rPr sz="6250" dirty="0"/>
              <a:t> b</a:t>
            </a:r>
            <a:r>
              <a:rPr sz="6250" spc="5" dirty="0"/>
              <a:t>ag</a:t>
            </a:r>
            <a:r>
              <a:rPr sz="6250" dirty="0"/>
              <a:t> </a:t>
            </a:r>
            <a:r>
              <a:rPr sz="6250" spc="-5" dirty="0"/>
              <a:t>i</a:t>
            </a:r>
            <a:r>
              <a:rPr sz="6250" spc="5" dirty="0"/>
              <a:t>tem</a:t>
            </a:r>
            <a:endParaRPr sz="625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clowns.json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U</a:t>
            </a:r>
            <a:r>
              <a:rPr sz="5600" dirty="0"/>
              <a:t>p</a:t>
            </a:r>
            <a:r>
              <a:rPr sz="5600" spc="-5" dirty="0"/>
              <a:t>l</a:t>
            </a:r>
            <a:r>
              <a:rPr sz="5600" dirty="0"/>
              <a:t>o</a:t>
            </a:r>
            <a:r>
              <a:rPr sz="5600" spc="5" dirty="0"/>
              <a:t>ad</a:t>
            </a:r>
            <a:r>
              <a:rPr sz="5600" dirty="0"/>
              <a:t> </a:t>
            </a:r>
            <a:r>
              <a:rPr sz="5600" spc="5" dirty="0"/>
              <a:t>t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dirty="0"/>
              <a:t> </a:t>
            </a:r>
            <a:r>
              <a:rPr sz="5600" spc="5" dirty="0"/>
              <a:t>c</a:t>
            </a:r>
            <a:r>
              <a:rPr sz="5600" spc="-5" dirty="0"/>
              <a:t>l</a:t>
            </a:r>
            <a:r>
              <a:rPr sz="5600" dirty="0"/>
              <a:t>own</a:t>
            </a:r>
            <a:r>
              <a:rPr sz="5600" spc="5" dirty="0"/>
              <a:t>s</a:t>
            </a:r>
            <a:r>
              <a:rPr sz="5600" dirty="0"/>
              <a:t> d</a:t>
            </a:r>
            <a:r>
              <a:rPr sz="5600" spc="5" dirty="0"/>
              <a:t>ata</a:t>
            </a:r>
            <a:r>
              <a:rPr sz="5600" dirty="0"/>
              <a:t> b</a:t>
            </a:r>
            <a:r>
              <a:rPr sz="5600" spc="5" dirty="0"/>
              <a:t>ag</a:t>
            </a:r>
            <a:r>
              <a:rPr sz="5600" dirty="0"/>
              <a:t> </a:t>
            </a:r>
            <a:r>
              <a:rPr sz="5600" spc="-5" dirty="0"/>
              <a:t>i</a:t>
            </a:r>
            <a:r>
              <a:rPr sz="5600" spc="10" dirty="0"/>
              <a:t>tem</a:t>
            </a:r>
            <a:endParaRPr sz="56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data_bag_item[apache_sites::clowns]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data_bags/apache_sites/bears.json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"bears"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8081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100763"/>
          </a:xfrm>
          <a:prstGeom prst="rect">
            <a:avLst/>
          </a:prstGeom>
        </p:spPr>
        <p:txBody>
          <a:bodyPr vert="horz" wrap="square" lIns="0" tIns="99517" rIns="0" bIns="0" rtlCol="0">
            <a:spAutoFit/>
          </a:bodyPr>
          <a:lstStyle/>
          <a:p>
            <a:pPr marL="12700">
              <a:lnSpc>
                <a:spcPts val="7795"/>
              </a:lnSpc>
            </a:pPr>
            <a:r>
              <a:rPr sz="6550" dirty="0"/>
              <a:t>Exerc</a:t>
            </a:r>
            <a:r>
              <a:rPr sz="6550" spc="-10" dirty="0"/>
              <a:t>i</a:t>
            </a:r>
            <a:r>
              <a:rPr sz="6550" dirty="0"/>
              <a:t>se:</a:t>
            </a:r>
            <a:r>
              <a:rPr sz="6550" spc="-5" dirty="0"/>
              <a:t> </a:t>
            </a:r>
            <a:r>
              <a:rPr sz="6550" dirty="0"/>
              <a:t>Create</a:t>
            </a:r>
            <a:r>
              <a:rPr sz="6550" spc="-5" dirty="0"/>
              <a:t> b</a:t>
            </a:r>
            <a:r>
              <a:rPr sz="6550" dirty="0"/>
              <a:t>ears</a:t>
            </a:r>
            <a:r>
              <a:rPr sz="6550" spc="-5" dirty="0"/>
              <a:t> d</a:t>
            </a:r>
            <a:r>
              <a:rPr sz="6550" dirty="0"/>
              <a:t>ata</a:t>
            </a:r>
            <a:r>
              <a:rPr sz="6550" spc="-5" dirty="0"/>
              <a:t> b</a:t>
            </a:r>
            <a:r>
              <a:rPr sz="6550" dirty="0"/>
              <a:t>ag</a:t>
            </a:r>
            <a:r>
              <a:rPr sz="6550" spc="-5" dirty="0"/>
              <a:t> </a:t>
            </a:r>
            <a:r>
              <a:rPr sz="6550" spc="-10" dirty="0"/>
              <a:t>i</a:t>
            </a:r>
            <a:r>
              <a:rPr sz="6550" dirty="0"/>
              <a:t>tem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bears.json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520700"/>
            <a:ext cx="145034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data_bag_item[apache_sites::bears]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816100"/>
            <a:ext cx="118402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data_bags/apache_sites/lions.json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8200" y="2387600"/>
            <a:ext cx="14630400" cy="2590800"/>
          </a:xfrm>
          <a:custGeom>
            <a:avLst/>
            <a:gdLst/>
            <a:ahLst/>
            <a:cxnLst/>
            <a:rect l="l" t="t" r="r" b="b"/>
            <a:pathLst>
              <a:path w="14630400" h="2590800">
                <a:moveTo>
                  <a:pt x="0" y="0"/>
                </a:moveTo>
                <a:lnTo>
                  <a:pt x="14630400" y="0"/>
                </a:lnTo>
                <a:lnTo>
                  <a:pt x="146304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38200" y="2387600"/>
            <a:ext cx="14630400" cy="2590800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{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"id"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C8352B"/>
                </a:solidFill>
                <a:latin typeface="Courier New"/>
                <a:cs typeface="Courier New"/>
              </a:rPr>
              <a:t>"lions"</a:t>
            </a:r>
            <a:r>
              <a:rPr sz="3600" dirty="0">
                <a:latin typeface="Courier New"/>
                <a:cs typeface="Courier New"/>
              </a:rPr>
              <a:t>,</a:t>
            </a:r>
            <a:endParaRPr sz="3600">
              <a:latin typeface="Courier New"/>
              <a:cs typeface="Courier New"/>
            </a:endParaRPr>
          </a:p>
          <a:p>
            <a:pPr marL="739140">
              <a:lnSpc>
                <a:spcPts val="4300"/>
              </a:lnSpc>
            </a:pPr>
            <a:r>
              <a:rPr sz="3600" b="1" dirty="0">
                <a:solidFill>
                  <a:srgbClr val="008F00"/>
                </a:solidFill>
                <a:latin typeface="Courier New"/>
                <a:cs typeface="Courier New"/>
              </a:rPr>
              <a:t>"port"</a:t>
            </a:r>
            <a:r>
              <a:rPr sz="3600" dirty="0">
                <a:latin typeface="Courier New"/>
                <a:cs typeface="Courier New"/>
              </a:rPr>
              <a:t>: </a:t>
            </a:r>
            <a:r>
              <a:rPr sz="3600" dirty="0">
                <a:solidFill>
                  <a:srgbClr val="797979"/>
                </a:solidFill>
                <a:latin typeface="Courier New"/>
                <a:cs typeface="Courier New"/>
              </a:rPr>
              <a:t>8080</a:t>
            </a:r>
            <a:endParaRPr sz="3600">
              <a:latin typeface="Courier New"/>
              <a:cs typeface="Courier New"/>
            </a:endParaRPr>
          </a:p>
          <a:p>
            <a:pPr marL="190500">
              <a:lnSpc>
                <a:spcPts val="4310"/>
              </a:lnSpc>
            </a:pPr>
            <a:r>
              <a:rPr sz="3600" dirty="0">
                <a:latin typeface="Courier New"/>
                <a:cs typeface="Courier New"/>
              </a:rPr>
              <a:t>}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871" rIns="0" bIns="0" rtlCol="0">
            <a:spAutoFit/>
          </a:bodyPr>
          <a:lstStyle/>
          <a:p>
            <a:pPr marL="12700">
              <a:lnSpc>
                <a:spcPts val="7855"/>
              </a:lnSpc>
            </a:pPr>
            <a:r>
              <a:rPr sz="6600" spc="15" dirty="0"/>
              <a:t>Ex</a:t>
            </a:r>
            <a:r>
              <a:rPr sz="6600" spc="10" dirty="0"/>
              <a:t>erc</a:t>
            </a:r>
            <a:r>
              <a:rPr sz="6600" dirty="0"/>
              <a:t>i</a:t>
            </a:r>
            <a:r>
              <a:rPr sz="6600" spc="10" dirty="0"/>
              <a:t>se</a:t>
            </a:r>
            <a:r>
              <a:rPr sz="6600" spc="5" dirty="0"/>
              <a:t>: </a:t>
            </a:r>
            <a:r>
              <a:rPr sz="6600" spc="15" dirty="0"/>
              <a:t>C</a:t>
            </a:r>
            <a:r>
              <a:rPr sz="6600" spc="10" dirty="0"/>
              <a:t>reate</a:t>
            </a:r>
            <a:r>
              <a:rPr sz="6600" spc="5" dirty="0"/>
              <a:t> </a:t>
            </a:r>
            <a:r>
              <a:rPr sz="6600" dirty="0"/>
              <a:t>li</a:t>
            </a:r>
            <a:r>
              <a:rPr sz="6600" spc="5" dirty="0"/>
              <a:t>on</a:t>
            </a:r>
            <a:r>
              <a:rPr sz="6600" spc="10" dirty="0"/>
              <a:t>s</a:t>
            </a:r>
            <a:r>
              <a:rPr sz="6600" spc="5" dirty="0"/>
              <a:t> d</a:t>
            </a:r>
            <a:r>
              <a:rPr sz="6600" spc="10" dirty="0"/>
              <a:t>ata</a:t>
            </a:r>
            <a:r>
              <a:rPr sz="6600" spc="5" dirty="0"/>
              <a:t> b</a:t>
            </a:r>
            <a:r>
              <a:rPr sz="6600" spc="10" dirty="0"/>
              <a:t>ag</a:t>
            </a:r>
            <a:r>
              <a:rPr sz="6600" spc="5" dirty="0"/>
              <a:t> </a:t>
            </a:r>
            <a:r>
              <a:rPr sz="6600" dirty="0"/>
              <a:t>i</a:t>
            </a:r>
            <a:r>
              <a:rPr sz="6600" spc="10" dirty="0"/>
              <a:t>tem</a:t>
            </a:r>
            <a:endParaRPr sz="660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data_ba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apache_site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s lions.json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281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20" dirty="0"/>
              <a:t>U</a:t>
            </a:r>
            <a:r>
              <a:rPr sz="5800" spc="10" dirty="0"/>
              <a:t>p</a:t>
            </a:r>
            <a:r>
              <a:rPr sz="5800" dirty="0"/>
              <a:t>l</a:t>
            </a:r>
            <a:r>
              <a:rPr sz="5800" spc="10" dirty="0"/>
              <a:t>o</a:t>
            </a:r>
            <a:r>
              <a:rPr sz="5800" spc="15" dirty="0"/>
              <a:t>ad</a:t>
            </a:r>
            <a:r>
              <a:rPr sz="5800" spc="5" dirty="0"/>
              <a:t> </a:t>
            </a:r>
            <a:r>
              <a:rPr sz="5800" spc="10" dirty="0"/>
              <a:t>th</a:t>
            </a:r>
            <a:r>
              <a:rPr sz="5800" spc="15" dirty="0"/>
              <a:t>e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ea</a:t>
            </a:r>
            <a:r>
              <a:rPr sz="5800" spc="10" dirty="0"/>
              <a:t>r</a:t>
            </a:r>
            <a:r>
              <a:rPr sz="5800" spc="15" dirty="0"/>
              <a:t>s</a:t>
            </a:r>
            <a:r>
              <a:rPr sz="5800" spc="5" dirty="0"/>
              <a:t> </a:t>
            </a:r>
            <a:r>
              <a:rPr sz="5800" spc="10" dirty="0"/>
              <a:t>d</a:t>
            </a:r>
            <a:r>
              <a:rPr sz="5800" spc="15" dirty="0"/>
              <a:t>ata</a:t>
            </a:r>
            <a:r>
              <a:rPr sz="5800" spc="5" dirty="0"/>
              <a:t> </a:t>
            </a:r>
            <a:r>
              <a:rPr sz="5800" spc="10" dirty="0"/>
              <a:t>b</a:t>
            </a:r>
            <a:r>
              <a:rPr sz="5800" spc="15" dirty="0"/>
              <a:t>ag</a:t>
            </a:r>
            <a:r>
              <a:rPr sz="5800" spc="5" dirty="0"/>
              <a:t> </a:t>
            </a:r>
            <a:r>
              <a:rPr sz="5800" dirty="0"/>
              <a:t>i</a:t>
            </a:r>
            <a:r>
              <a:rPr sz="5800" spc="15" dirty="0"/>
              <a:t>tem</a:t>
            </a:r>
            <a:endParaRPr sz="5800"/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data_bag_item[apache_sites::lions]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28700" y="1816100"/>
            <a:ext cx="12682855" cy="33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Iterat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ove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r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th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sites</a:t>
            </a:r>
            <a:endParaRPr sz="2400">
              <a:latin typeface="Courier New"/>
              <a:cs typeface="Courier New"/>
            </a:endParaRPr>
          </a:p>
          <a:p>
            <a:pPr marL="12700" marR="516255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all_site</a:t>
            </a:r>
            <a:r>
              <a:rPr sz="2400" dirty="0">
                <a:latin typeface="Courier New"/>
                <a:cs typeface="Courier New"/>
              </a:rPr>
              <a:t>s = search</a:t>
            </a:r>
            <a:r>
              <a:rPr sz="2400" spc="-5" dirty="0">
                <a:latin typeface="Courier New"/>
                <a:cs typeface="Courier New"/>
              </a:rPr>
              <a:t>(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"apache_sites"</a:t>
            </a:r>
            <a:r>
              <a:rPr sz="2400" dirty="0">
                <a:latin typeface="Courier New"/>
                <a:cs typeface="Courier New"/>
              </a:rPr>
              <a:t>,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"*:*"</a:t>
            </a:r>
            <a:r>
              <a:rPr sz="2400" dirty="0">
                <a:latin typeface="Courier New"/>
                <a:cs typeface="Courier New"/>
              </a:rPr>
              <a:t>) all_sites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latin typeface="Courier New"/>
                <a:cs typeface="Courier New"/>
              </a:rPr>
              <a:t>eac</a:t>
            </a:r>
            <a:r>
              <a:rPr sz="2400" dirty="0">
                <a:latin typeface="Courier New"/>
                <a:cs typeface="Courier New"/>
              </a:rPr>
              <a:t>h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r>
              <a:rPr sz="2400" dirty="0">
                <a:latin typeface="Courier New"/>
                <a:cs typeface="Courier New"/>
              </a:rPr>
              <a:t>site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|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Enabl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n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Apach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Virtualhost</a:t>
            </a:r>
            <a:endParaRPr sz="2400">
              <a:latin typeface="Courier New"/>
              <a:cs typeface="Courier New"/>
            </a:endParaRPr>
          </a:p>
          <a:p>
            <a:pPr marL="744220" marR="7540625" indent="-36639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apache_vhos</a:t>
            </a:r>
            <a:r>
              <a:rPr sz="2400" dirty="0">
                <a:latin typeface="Courier New"/>
                <a:cs typeface="Courier New"/>
              </a:rPr>
              <a:t>t sit</a:t>
            </a:r>
            <a:r>
              <a:rPr sz="2400" spc="-5" dirty="0"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'id'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 </a:t>
            </a:r>
            <a:r>
              <a:rPr sz="2400" spc="-5" dirty="0">
                <a:latin typeface="Courier New"/>
                <a:cs typeface="Courier New"/>
              </a:rPr>
              <a:t>site_por</a:t>
            </a:r>
            <a:r>
              <a:rPr sz="2400" dirty="0">
                <a:latin typeface="Courier New"/>
                <a:cs typeface="Courier New"/>
              </a:rPr>
              <a:t>t site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[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'port'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] </a:t>
            </a: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:create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41400" y="5226050"/>
            <a:ext cx="2195195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152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notifies</a:t>
            </a:r>
            <a:endParaRPr sz="2400">
              <a:latin typeface="Courier New"/>
              <a:cs typeface="Courier New"/>
            </a:endParaRPr>
          </a:p>
          <a:p>
            <a:pPr marR="1271905" indent="365760">
              <a:lnSpc>
                <a:spcPct val="100699"/>
              </a:lnSpc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19227" y="5226050"/>
            <a:ext cx="16465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48324" y="5226050"/>
            <a:ext cx="29267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50900" y="520700"/>
            <a:ext cx="146050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00100" y="6512733"/>
            <a:ext cx="14072235" cy="233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270" indent="-369570">
              <a:lnSpc>
                <a:spcPct val="100000"/>
              </a:lnSpc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Dele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e exis</a:t>
            </a:r>
            <a:r>
              <a:rPr sz="4650" spc="-5" dirty="0">
                <a:latin typeface="Arial"/>
                <a:cs typeface="Arial"/>
              </a:rPr>
              <a:t>t</a:t>
            </a:r>
            <a:r>
              <a:rPr sz="4650" dirty="0">
                <a:latin typeface="Arial"/>
                <a:cs typeface="Arial"/>
              </a:rPr>
              <a:t>ing</a:t>
            </a:r>
            <a:r>
              <a:rPr sz="4650" spc="-5" dirty="0">
                <a:latin typeface="Arial"/>
                <a:cs typeface="Arial"/>
              </a:rPr>
              <a:t> </a:t>
            </a:r>
            <a:r>
              <a:rPr sz="4650" spc="-5" dirty="0">
                <a:latin typeface="Courier New"/>
                <a:cs typeface="Courier New"/>
              </a:rPr>
              <a:t>node[“apache”][“sites”</a:t>
            </a:r>
            <a:r>
              <a:rPr sz="4650" dirty="0">
                <a:latin typeface="Courier New"/>
                <a:cs typeface="Courier New"/>
              </a:rPr>
              <a:t>]</a:t>
            </a:r>
            <a:r>
              <a:rPr sz="4650" spc="10" dirty="0">
                <a:latin typeface="Courier New"/>
                <a:cs typeface="Courier New"/>
              </a:rPr>
              <a:t> </a:t>
            </a:r>
            <a:r>
              <a:rPr sz="4650" spc="-5" dirty="0">
                <a:latin typeface="Arial"/>
                <a:cs typeface="Arial"/>
              </a:rPr>
              <a:t>loop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235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Move </a:t>
            </a:r>
            <a:r>
              <a:rPr sz="4650" dirty="0">
                <a:latin typeface="Courier New"/>
                <a:cs typeface="Courier New"/>
              </a:rPr>
              <a:t>apache_vhost</a:t>
            </a:r>
            <a:r>
              <a:rPr sz="4650" spc="-1500" dirty="0">
                <a:latin typeface="Courier New"/>
                <a:cs typeface="Courier New"/>
              </a:rPr>
              <a:t> </a:t>
            </a:r>
            <a:r>
              <a:rPr sz="4650" spc="-350" dirty="0">
                <a:latin typeface="Arial"/>
                <a:cs typeface="Arial"/>
              </a:rPr>
              <a:t>L</a:t>
            </a:r>
            <a:r>
              <a:rPr sz="4650" dirty="0">
                <a:latin typeface="Arial"/>
                <a:cs typeface="Arial"/>
              </a:rPr>
              <a:t>W</a:t>
            </a:r>
            <a:r>
              <a:rPr sz="4650" spc="5" dirty="0">
                <a:latin typeface="Arial"/>
                <a:cs typeface="Arial"/>
              </a:rPr>
              <a:t>R</a:t>
            </a:r>
            <a:r>
              <a:rPr sz="4650" dirty="0">
                <a:latin typeface="Arial"/>
                <a:cs typeface="Arial"/>
              </a:rPr>
              <a:t>P</a:t>
            </a:r>
            <a:r>
              <a:rPr sz="4650" spc="-85" dirty="0">
                <a:latin typeface="Arial"/>
                <a:cs typeface="Arial"/>
              </a:rPr>
              <a:t> </a:t>
            </a:r>
            <a:r>
              <a:rPr sz="4650" dirty="0">
                <a:latin typeface="Arial"/>
                <a:cs typeface="Arial"/>
              </a:rPr>
              <a:t>inside a search loop</a:t>
            </a:r>
            <a:endParaRPr sz="4650">
              <a:latin typeface="Arial"/>
              <a:cs typeface="Arial"/>
            </a:endParaRPr>
          </a:p>
          <a:p>
            <a:pPr marL="382270" indent="-369570">
              <a:lnSpc>
                <a:spcPct val="100000"/>
              </a:lnSpc>
              <a:spcBef>
                <a:spcPts val="1110"/>
              </a:spcBef>
              <a:buClr>
                <a:srgbClr val="F38C24"/>
              </a:buClr>
              <a:buChar char="•"/>
              <a:tabLst>
                <a:tab pos="382270" algn="l"/>
              </a:tabLst>
            </a:pPr>
            <a:r>
              <a:rPr sz="4650" dirty="0">
                <a:latin typeface="Arial"/>
                <a:cs typeface="Arial"/>
              </a:rPr>
              <a:t>Change variable names</a:t>
            </a:r>
            <a:endParaRPr sz="4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1407" y="3795776"/>
            <a:ext cx="9564370" cy="649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"chef-client", Synchronizin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781030" y="4024376"/>
            <a:ext cx="69151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587665" y="4024376"/>
            <a:ext cx="299656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01407" y="4481576"/>
            <a:ext cx="1729105" cy="3392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500">
              <a:latin typeface="Courier New"/>
              <a:cs typeface="Courier New"/>
            </a:endParaRPr>
          </a:p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500">
              <a:latin typeface="Courier New"/>
              <a:cs typeface="Courier New"/>
            </a:endParaRPr>
          </a:p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500">
              <a:latin typeface="Courier New"/>
              <a:cs typeface="Courier New"/>
            </a:endParaRPr>
          </a:p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500">
              <a:latin typeface="Courier New"/>
              <a:cs typeface="Courier New"/>
            </a:endParaRPr>
          </a:p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500">
              <a:latin typeface="Courier New"/>
              <a:cs typeface="Courier New"/>
            </a:endParaRPr>
          </a:p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500">
              <a:latin typeface="Courier New"/>
              <a:cs typeface="Courier New"/>
            </a:endParaRPr>
          </a:p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500">
              <a:latin typeface="Courier New"/>
              <a:cs typeface="Courier New"/>
            </a:endParaRPr>
          </a:p>
          <a:p>
            <a:pPr marL="460375" indent="-230504">
              <a:lnSpc>
                <a:spcPct val="100000"/>
              </a:lnSpc>
              <a:buChar char="-"/>
              <a:tabLst>
                <a:tab pos="461009" algn="l"/>
              </a:tabLst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62341" y="6538976"/>
            <a:ext cx="8296909" cy="110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apache_vhost[clowns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createRecipe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&lt;Dynamicall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Resource&gt;</a:t>
            </a:r>
            <a:endParaRPr sz="1500">
              <a:latin typeface="Courier New"/>
              <a:cs typeface="Courier New"/>
            </a:endParaRPr>
          </a:p>
          <a:p>
            <a:pPr marR="107314">
              <a:lnSpc>
                <a:spcPct val="2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apache_vhost[bears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createRecipe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&lt;Dynamicall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Resource&gt;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apache_vhost[lions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50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createRecipe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&lt;Dynamicall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y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Resource&gt;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01407" y="8139176"/>
            <a:ext cx="7720965" cy="192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2/3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9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7.00405999</a:t>
            </a:r>
            <a:r>
              <a:rPr sz="1500" spc="5" dirty="0">
                <a:solidFill>
                  <a:srgbClr val="FFFFFF"/>
                </a:solidFill>
                <a:latin typeface="Courier New"/>
                <a:cs typeface="Courier New"/>
              </a:rPr>
              <a:t>3 seconds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174750" y="6534150"/>
            <a:ext cx="11760200" cy="1409700"/>
          </a:xfrm>
          <a:custGeom>
            <a:avLst/>
            <a:gdLst/>
            <a:ahLst/>
            <a:cxnLst/>
            <a:rect l="l" t="t" r="r" b="b"/>
            <a:pathLst>
              <a:path w="11760200" h="1409700">
                <a:moveTo>
                  <a:pt x="0" y="0"/>
                </a:moveTo>
                <a:lnTo>
                  <a:pt x="11760200" y="0"/>
                </a:lnTo>
                <a:lnTo>
                  <a:pt x="11760200" y="1409700"/>
                </a:lnTo>
                <a:lnTo>
                  <a:pt x="0" y="14097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10" dirty="0"/>
              <a:t>o</a:t>
            </a:r>
            <a:r>
              <a:rPr dirty="0"/>
              <a:t>m</a:t>
            </a:r>
            <a:r>
              <a:rPr spc="-10" dirty="0"/>
              <a:t>pon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  <a:r>
              <a:rPr spc="-5" dirty="0"/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457680" cy="611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provider</a:t>
            </a:r>
            <a:endParaRPr sz="4800">
              <a:latin typeface="Arial"/>
              <a:cs typeface="Arial"/>
            </a:endParaRPr>
          </a:p>
          <a:p>
            <a:pPr marL="812800" marR="109855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Resources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declare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endParaRPr sz="4800">
              <a:latin typeface="Arial"/>
              <a:cs typeface="Arial"/>
            </a:endParaRPr>
          </a:p>
          <a:p>
            <a:pPr marL="812800" marR="150622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v</a:t>
            </a:r>
            <a:r>
              <a:rPr sz="4800" b="1" spc="-10" dirty="0">
                <a:latin typeface="Arial"/>
                <a:cs typeface="Arial"/>
              </a:rPr>
              <a:t>id</a:t>
            </a:r>
            <a:r>
              <a:rPr sz="4800" b="1" dirty="0">
                <a:latin typeface="Arial"/>
                <a:cs typeface="Arial"/>
              </a:rPr>
              <a:t>ers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 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convergence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09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resources/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</a:t>
            </a:r>
            <a:endParaRPr sz="4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4800" dirty="0">
                <a:latin typeface="Courier New"/>
                <a:cs typeface="Courier New"/>
              </a:rPr>
              <a:t>providers/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ories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5689600"/>
          </a:xfrm>
          <a:custGeom>
            <a:avLst/>
            <a:gdLst/>
            <a:ahLst/>
            <a:cxnLst/>
            <a:rect l="l" t="t" r="r" b="b"/>
            <a:pathLst>
              <a:path w="14630400" h="5689600">
                <a:moveTo>
                  <a:pt x="0" y="0"/>
                </a:moveTo>
                <a:lnTo>
                  <a:pt x="14630400" y="0"/>
                </a:lnTo>
                <a:lnTo>
                  <a:pt x="14630400" y="5689600"/>
                </a:lnTo>
                <a:lnTo>
                  <a:pt x="0" y="5689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364034" y="1816100"/>
            <a:ext cx="12347575" cy="109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cookbooks/apache/providers/vhost.rb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5"/>
              </a:spcBef>
            </a:pPr>
            <a:r>
              <a:rPr sz="2200" i="1" dirty="0">
                <a:latin typeface="Courier New"/>
                <a:cs typeface="Courier New"/>
              </a:rPr>
              <a:t># </a:t>
            </a:r>
            <a:r>
              <a:rPr sz="2200" i="1" spc="-5" dirty="0">
                <a:latin typeface="Courier New"/>
                <a:cs typeface="Courier New"/>
              </a:rPr>
              <a:t>Ad</a:t>
            </a:r>
            <a:r>
              <a:rPr sz="2200" i="1" dirty="0">
                <a:latin typeface="Courier New"/>
                <a:cs typeface="Courier New"/>
              </a:rPr>
              <a:t>d a </a:t>
            </a:r>
            <a:r>
              <a:rPr sz="2200" i="1" spc="-5" dirty="0">
                <a:latin typeface="Courier New"/>
                <a:cs typeface="Courier New"/>
              </a:rPr>
              <a:t>templat</a:t>
            </a:r>
            <a:r>
              <a:rPr sz="2200" i="1" dirty="0">
                <a:latin typeface="Courier New"/>
                <a:cs typeface="Courier New"/>
              </a:rPr>
              <a:t>e </a:t>
            </a:r>
            <a:r>
              <a:rPr sz="2200" i="1" spc="-5" dirty="0">
                <a:latin typeface="Courier New"/>
                <a:cs typeface="Courier New"/>
              </a:rPr>
              <a:t>resourc</a:t>
            </a:r>
            <a:r>
              <a:rPr sz="2200" i="1" dirty="0">
                <a:latin typeface="Courier New"/>
                <a:cs typeface="Courier New"/>
              </a:rPr>
              <a:t>e </a:t>
            </a:r>
            <a:r>
              <a:rPr sz="2200" i="1" spc="-5" dirty="0">
                <a:latin typeface="Courier New"/>
                <a:cs typeface="Courier New"/>
              </a:rPr>
              <a:t>fo</a:t>
            </a:r>
            <a:r>
              <a:rPr sz="2200" i="1" dirty="0">
                <a:latin typeface="Courier New"/>
                <a:cs typeface="Courier New"/>
              </a:rPr>
              <a:t>r </a:t>
            </a:r>
            <a:r>
              <a:rPr sz="2200" i="1" spc="-5" dirty="0">
                <a:latin typeface="Courier New"/>
                <a:cs typeface="Courier New"/>
              </a:rPr>
              <a:t>th</a:t>
            </a:r>
            <a:r>
              <a:rPr sz="2200" i="1" dirty="0">
                <a:latin typeface="Courier New"/>
                <a:cs typeface="Courier New"/>
              </a:rPr>
              <a:t>e </a:t>
            </a:r>
            <a:r>
              <a:rPr sz="2200" i="1" spc="-5" dirty="0">
                <a:latin typeface="Courier New"/>
                <a:cs typeface="Courier New"/>
              </a:rPr>
              <a:t>virtua</a:t>
            </a:r>
            <a:r>
              <a:rPr sz="2200" i="1" dirty="0">
                <a:latin typeface="Courier New"/>
                <a:cs typeface="Courier New"/>
              </a:rPr>
              <a:t>l </a:t>
            </a:r>
            <a:r>
              <a:rPr sz="2200" i="1" spc="-5" dirty="0">
                <a:latin typeface="Courier New"/>
                <a:cs typeface="Courier New"/>
              </a:rPr>
              <a:t>host'</a:t>
            </a:r>
            <a:r>
              <a:rPr sz="2200" i="1" dirty="0">
                <a:latin typeface="Courier New"/>
                <a:cs typeface="Courier New"/>
              </a:rPr>
              <a:t>s index.html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76735" y="2965449"/>
            <a:ext cx="13417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359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template source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85747" y="2965449"/>
            <a:ext cx="53657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200" dirty="0">
                <a:latin typeface="Courier New"/>
                <a:cs typeface="Courier New"/>
              </a:rPr>
              <a:t>"</a:t>
            </a:r>
            <a:r>
              <a:rPr sz="2200" b="1" dirty="0"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document_root</a:t>
            </a:r>
            <a:r>
              <a:rPr sz="2200" b="1" dirty="0">
                <a:latin typeface="Courier New"/>
                <a:cs typeface="Courier New"/>
              </a:rPr>
              <a:t>}</a:t>
            </a:r>
            <a:r>
              <a:rPr sz="2200" spc="-5" dirty="0">
                <a:latin typeface="Courier New"/>
                <a:cs typeface="Courier New"/>
              </a:rPr>
              <a:t>/index.html</a:t>
            </a:r>
            <a:r>
              <a:rPr sz="2200" dirty="0">
                <a:latin typeface="Courier New"/>
                <a:cs typeface="Courier New"/>
              </a:rPr>
              <a:t>" </a:t>
            </a:r>
            <a:r>
              <a:rPr sz="2200" b="1" dirty="0"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620"/>
              </a:lnSpc>
            </a:pPr>
            <a:r>
              <a:rPr sz="2200" dirty="0">
                <a:latin typeface="Courier New"/>
                <a:cs typeface="Courier New"/>
              </a:rPr>
              <a:t>"index.html.erb"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1400" y="3625849"/>
            <a:ext cx="10060305" cy="424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0560" marR="7536815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mod</a:t>
            </a:r>
            <a:r>
              <a:rPr sz="2200" dirty="0">
                <a:latin typeface="Courier New"/>
                <a:cs typeface="Courier New"/>
              </a:rPr>
              <a:t>e "0644" variables(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500"/>
              </a:lnSpc>
            </a:pPr>
            <a:r>
              <a:rPr sz="2200" spc="-5" dirty="0">
                <a:latin typeface="Courier New"/>
                <a:cs typeface="Courier New"/>
              </a:rPr>
              <a:t>:site_nam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dirty="0">
                <a:latin typeface="Courier New"/>
                <a:cs typeface="Courier New"/>
              </a:rPr>
              <a:t>&gt; new_resource.site_name,</a:t>
            </a:r>
            <a:endParaRPr sz="2200">
              <a:latin typeface="Courier New"/>
              <a:cs typeface="Courier New"/>
            </a:endParaRPr>
          </a:p>
          <a:p>
            <a:pPr marL="100584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:por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dirty="0">
                <a:latin typeface="Courier New"/>
                <a:cs typeface="Courier New"/>
              </a:rPr>
              <a:t>&gt; new_resource.site_port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R="9213850" indent="335280">
              <a:lnSpc>
                <a:spcPts val="26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end end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actio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:remove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33528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fil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"/etc/httpd/conf.d/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#{</a:t>
            </a:r>
            <a:r>
              <a:rPr sz="2200" dirty="0">
                <a:latin typeface="Courier New"/>
                <a:cs typeface="Courier New"/>
              </a:rPr>
              <a:t>new_resource</a:t>
            </a:r>
            <a:r>
              <a:rPr sz="2200" dirty="0">
                <a:solidFill>
                  <a:srgbClr val="797979"/>
                </a:solidFill>
                <a:latin typeface="Courier New"/>
                <a:cs typeface="Courier New"/>
              </a:rPr>
              <a:t>.</a:t>
            </a:r>
            <a:r>
              <a:rPr sz="2200" dirty="0">
                <a:latin typeface="Courier New"/>
                <a:cs typeface="Courier New"/>
              </a:rPr>
              <a:t>site_name</a:t>
            </a:r>
            <a:r>
              <a:rPr sz="2200" b="1" dirty="0">
                <a:solidFill>
                  <a:srgbClr val="C97D9A"/>
                </a:solidFill>
                <a:latin typeface="Courier New"/>
                <a:cs typeface="Courier New"/>
              </a:rPr>
              <a:t>}</a:t>
            </a:r>
            <a:r>
              <a:rPr sz="2200" dirty="0">
                <a:solidFill>
                  <a:srgbClr val="C8352B"/>
                </a:solidFill>
                <a:latin typeface="Courier New"/>
                <a:cs typeface="Courier New"/>
              </a:rPr>
              <a:t>.conf" </a:t>
            </a: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200">
              <a:latin typeface="Courier New"/>
              <a:cs typeface="Courier New"/>
            </a:endParaRPr>
          </a:p>
          <a:p>
            <a:pPr marL="670560">
              <a:lnSpc>
                <a:spcPts val="2600"/>
              </a:lnSpc>
            </a:pPr>
            <a:r>
              <a:rPr sz="2200" spc="-5" dirty="0">
                <a:latin typeface="Courier New"/>
                <a:cs typeface="Courier New"/>
              </a:rPr>
              <a:t>actio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dirty="0">
                <a:solidFill>
                  <a:srgbClr val="22288F"/>
                </a:solidFill>
                <a:latin typeface="Courier New"/>
                <a:cs typeface="Courier New"/>
              </a:rPr>
              <a:t>:delete</a:t>
            </a:r>
            <a:endParaRPr sz="2200">
              <a:latin typeface="Courier New"/>
              <a:cs typeface="Courier New"/>
            </a:endParaRPr>
          </a:p>
          <a:p>
            <a:pPr marR="9213850" indent="335280">
              <a:lnSpc>
                <a:spcPts val="2600"/>
              </a:lnSpc>
              <a:spcBef>
                <a:spcPts val="100"/>
              </a:spcBef>
            </a:pPr>
            <a:r>
              <a:rPr sz="2200" b="1" dirty="0">
                <a:solidFill>
                  <a:srgbClr val="008F00"/>
                </a:solidFill>
                <a:latin typeface="Courier New"/>
                <a:cs typeface="Courier New"/>
              </a:rPr>
              <a:t>end end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Exte</a:t>
            </a:r>
            <a:r>
              <a:rPr spc="-10" dirty="0"/>
              <a:t>n</a:t>
            </a:r>
            <a:r>
              <a:rPr spc="-5" dirty="0"/>
              <a:t>d </a:t>
            </a:r>
            <a:r>
              <a:rPr dirty="0"/>
              <a:t>:rem</a:t>
            </a:r>
            <a:r>
              <a:rPr spc="-10" dirty="0"/>
              <a:t>o</a:t>
            </a:r>
            <a:r>
              <a:rPr dirty="0"/>
              <a:t>ve</a:t>
            </a:r>
            <a:r>
              <a:rPr spc="-5" dirty="0"/>
              <a:t> </a:t>
            </a:r>
            <a:r>
              <a:rPr dirty="0"/>
              <a:t>ac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041400" y="2647950"/>
            <a:ext cx="23780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#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Disabl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e </a:t>
            </a: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19227" y="2647950"/>
            <a:ext cx="164655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default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"welcome"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65430" y="2647950"/>
            <a:ext cx="219519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i="1" spc="-5" dirty="0">
                <a:solidFill>
                  <a:srgbClr val="4F9192"/>
                </a:solidFill>
                <a:latin typeface="Courier New"/>
                <a:cs typeface="Courier New"/>
              </a:rPr>
              <a:t>virtua</a:t>
            </a:r>
            <a:r>
              <a:rPr sz="2400" i="1" dirty="0">
                <a:solidFill>
                  <a:srgbClr val="4F9192"/>
                </a:solidFill>
                <a:latin typeface="Courier New"/>
                <a:cs typeface="Courier New"/>
              </a:rPr>
              <a:t>l host</a:t>
            </a:r>
            <a:endParaRPr sz="240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41400" y="3016250"/>
            <a:ext cx="21945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apache_vhost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407220" y="3384550"/>
            <a:ext cx="25609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actio</a:t>
            </a:r>
            <a:r>
              <a:rPr sz="2400" dirty="0">
                <a:latin typeface="Courier New"/>
                <a:cs typeface="Courier New"/>
              </a:rPr>
              <a:t>n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:remove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1400" y="3752850"/>
            <a:ext cx="1829435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notifies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08F00"/>
                </a:solidFill>
                <a:latin typeface="Courier New"/>
                <a:cs typeface="Courier New"/>
              </a:rPr>
              <a:t>end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53407" y="3752850"/>
            <a:ext cx="164655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:restart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82504" y="3752850"/>
            <a:ext cx="292671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"service[httpd]"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0100" y="4857750"/>
            <a:ext cx="14564994" cy="3596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Iterat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ove</a:t>
            </a:r>
            <a:r>
              <a:rPr sz="2400" i="1" dirty="0">
                <a:latin typeface="Courier New"/>
                <a:cs typeface="Courier New"/>
              </a:rPr>
              <a:t>r </a:t>
            </a:r>
            <a:r>
              <a:rPr sz="2400" i="1" spc="-5" dirty="0">
                <a:latin typeface="Courier New"/>
                <a:cs typeface="Courier New"/>
              </a:rPr>
              <a:t>th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apach</a:t>
            </a:r>
            <a:r>
              <a:rPr sz="2400" i="1" dirty="0">
                <a:latin typeface="Courier New"/>
                <a:cs typeface="Courier New"/>
              </a:rPr>
              <a:t>e sites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search("apache_sites"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"*:*").eac</a:t>
            </a:r>
            <a:r>
              <a:rPr sz="2400" dirty="0">
                <a:latin typeface="Courier New"/>
                <a:cs typeface="Courier New"/>
              </a:rPr>
              <a:t>h </a:t>
            </a:r>
            <a:r>
              <a:rPr sz="2400" b="1" dirty="0">
                <a:latin typeface="Courier New"/>
                <a:cs typeface="Courier New"/>
              </a:rPr>
              <a:t>do </a:t>
            </a:r>
            <a:r>
              <a:rPr sz="2400" dirty="0">
                <a:latin typeface="Courier New"/>
                <a:cs typeface="Courier New"/>
              </a:rPr>
              <a:t>|site|</a:t>
            </a:r>
            <a:endParaRPr sz="24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0"/>
              </a:spcBef>
            </a:pPr>
            <a:r>
              <a:rPr sz="2400" i="1" dirty="0">
                <a:latin typeface="Courier New"/>
                <a:cs typeface="Courier New"/>
              </a:rPr>
              <a:t># </a:t>
            </a:r>
            <a:r>
              <a:rPr sz="2400" i="1" spc="-5" dirty="0">
                <a:latin typeface="Courier New"/>
                <a:cs typeface="Courier New"/>
              </a:rPr>
              <a:t>Enabl</a:t>
            </a:r>
            <a:r>
              <a:rPr sz="2400" i="1" dirty="0">
                <a:latin typeface="Courier New"/>
                <a:cs typeface="Courier New"/>
              </a:rPr>
              <a:t>e </a:t>
            </a:r>
            <a:r>
              <a:rPr sz="2400" i="1" spc="-5" dirty="0">
                <a:latin typeface="Courier New"/>
                <a:cs typeface="Courier New"/>
              </a:rPr>
              <a:t>a</a:t>
            </a:r>
            <a:r>
              <a:rPr sz="2400" i="1" dirty="0">
                <a:latin typeface="Courier New"/>
                <a:cs typeface="Courier New"/>
              </a:rPr>
              <a:t>n </a:t>
            </a:r>
            <a:r>
              <a:rPr sz="2400" i="1" spc="-5" dirty="0">
                <a:latin typeface="Courier New"/>
                <a:cs typeface="Courier New"/>
              </a:rPr>
              <a:t>Apach</a:t>
            </a:r>
            <a:r>
              <a:rPr sz="2400" i="1" dirty="0">
                <a:latin typeface="Courier New"/>
                <a:cs typeface="Courier New"/>
              </a:rPr>
              <a:t>e Virtualhost</a:t>
            </a:r>
            <a:endParaRPr sz="2400">
              <a:latin typeface="Courier New"/>
              <a:cs typeface="Courier New"/>
            </a:endParaRPr>
          </a:p>
          <a:p>
            <a:pPr marL="60706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ourier New"/>
                <a:cs typeface="Courier New"/>
              </a:rPr>
              <a:t>apache_vhos</a:t>
            </a:r>
            <a:r>
              <a:rPr sz="2400" dirty="0">
                <a:latin typeface="Courier New"/>
                <a:cs typeface="Courier New"/>
              </a:rPr>
              <a:t>t </a:t>
            </a:r>
            <a:r>
              <a:rPr sz="2400" spc="-5" dirty="0">
                <a:latin typeface="Courier New"/>
                <a:cs typeface="Courier New"/>
              </a:rPr>
              <a:t>site['id'</a:t>
            </a:r>
            <a:r>
              <a:rPr sz="2400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40360" marR="66675" indent="-327660">
              <a:lnSpc>
                <a:spcPts val="4840"/>
              </a:lnSpc>
              <a:spcBef>
                <a:spcPts val="1570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4100" spc="15" dirty="0">
                <a:latin typeface="Arial"/>
                <a:cs typeface="Arial"/>
              </a:rPr>
              <a:t>De</a:t>
            </a:r>
            <a:r>
              <a:rPr sz="4100" spc="5" dirty="0">
                <a:latin typeface="Arial"/>
                <a:cs typeface="Arial"/>
              </a:rPr>
              <a:t>l</a:t>
            </a:r>
            <a:r>
              <a:rPr sz="4100" spc="15" dirty="0">
                <a:latin typeface="Arial"/>
                <a:cs typeface="Arial"/>
              </a:rPr>
              <a:t>e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0" dirty="0">
                <a:latin typeface="Arial"/>
                <a:cs typeface="Arial"/>
              </a:rPr>
              <a:t>exis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5" dirty="0">
                <a:latin typeface="Arial"/>
                <a:cs typeface="Arial"/>
              </a:rPr>
              <a:t>i</a:t>
            </a:r>
            <a:r>
              <a:rPr sz="4100" spc="15" dirty="0">
                <a:latin typeface="Arial"/>
                <a:cs typeface="Arial"/>
              </a:rPr>
              <a:t>ng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execute</a:t>
            </a:r>
            <a:r>
              <a:rPr sz="4100" b="1" spc="-1315" dirty="0">
                <a:latin typeface="Courier New"/>
                <a:cs typeface="Courier New"/>
              </a:rPr>
              <a:t> </a:t>
            </a:r>
            <a:r>
              <a:rPr sz="4100" spc="10" dirty="0">
                <a:latin typeface="Arial"/>
                <a:cs typeface="Arial"/>
              </a:rPr>
              <a:t>reso</a:t>
            </a:r>
            <a:r>
              <a:rPr sz="4100" spc="15" dirty="0">
                <a:latin typeface="Arial"/>
                <a:cs typeface="Arial"/>
              </a:rPr>
              <a:t>u</a:t>
            </a:r>
            <a:r>
              <a:rPr sz="4100" spc="10" dirty="0">
                <a:latin typeface="Arial"/>
                <a:cs typeface="Arial"/>
              </a:rPr>
              <a:t>rce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ha</a:t>
            </a:r>
            <a:r>
              <a:rPr sz="4100" spc="5" dirty="0">
                <a:latin typeface="Arial"/>
                <a:cs typeface="Arial"/>
              </a:rPr>
              <a:t>t </a:t>
            </a:r>
            <a:r>
              <a:rPr sz="4100" spc="15" dirty="0">
                <a:latin typeface="Arial"/>
                <a:cs typeface="Arial"/>
              </a:rPr>
              <a:t>d</a:t>
            </a:r>
            <a:r>
              <a:rPr sz="4100" spc="5" dirty="0">
                <a:latin typeface="Arial"/>
                <a:cs typeface="Arial"/>
              </a:rPr>
              <a:t>i</a:t>
            </a:r>
            <a:r>
              <a:rPr sz="4100" spc="15" dirty="0">
                <a:latin typeface="Arial"/>
                <a:cs typeface="Arial"/>
              </a:rPr>
              <a:t>sab</a:t>
            </a:r>
            <a:r>
              <a:rPr sz="4100" spc="5" dirty="0">
                <a:latin typeface="Arial"/>
                <a:cs typeface="Arial"/>
              </a:rPr>
              <a:t>l</a:t>
            </a:r>
            <a:r>
              <a:rPr sz="4100" spc="15" dirty="0">
                <a:latin typeface="Arial"/>
                <a:cs typeface="Arial"/>
              </a:rPr>
              <a:t>e</a:t>
            </a:r>
            <a:r>
              <a:rPr sz="4100" spc="10" dirty="0">
                <a:latin typeface="Arial"/>
                <a:cs typeface="Arial"/>
              </a:rPr>
              <a:t>s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he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we</a:t>
            </a:r>
            <a:r>
              <a:rPr sz="4100" spc="5" dirty="0">
                <a:latin typeface="Arial"/>
                <a:cs typeface="Arial"/>
              </a:rPr>
              <a:t>l</a:t>
            </a:r>
            <a:r>
              <a:rPr sz="4100" spc="15" dirty="0">
                <a:latin typeface="Arial"/>
                <a:cs typeface="Arial"/>
              </a:rPr>
              <a:t>come</a:t>
            </a:r>
            <a:r>
              <a:rPr sz="4100" spc="5" dirty="0">
                <a:latin typeface="Arial"/>
                <a:cs typeface="Arial"/>
              </a:rPr>
              <a:t> si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e</a:t>
            </a:r>
            <a:endParaRPr sz="4100">
              <a:latin typeface="Arial"/>
              <a:cs typeface="Arial"/>
            </a:endParaRPr>
          </a:p>
          <a:p>
            <a:pPr marL="340360" indent="-327660">
              <a:lnSpc>
                <a:spcPct val="100000"/>
              </a:lnSpc>
              <a:spcBef>
                <a:spcPts val="855"/>
              </a:spcBef>
              <a:buClr>
                <a:srgbClr val="F38C24"/>
              </a:buClr>
              <a:buChar char="•"/>
              <a:tabLst>
                <a:tab pos="340360" algn="l"/>
              </a:tabLst>
            </a:pPr>
            <a:r>
              <a:rPr sz="4100" spc="15" dirty="0">
                <a:latin typeface="Arial"/>
                <a:cs typeface="Arial"/>
              </a:rPr>
              <a:t>Add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a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15" dirty="0">
                <a:latin typeface="Arial"/>
                <a:cs typeface="Arial"/>
              </a:rPr>
              <a:t>new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b="1" spc="15" dirty="0">
                <a:latin typeface="Courier New"/>
                <a:cs typeface="Courier New"/>
              </a:rPr>
              <a:t>apache_vhost</a:t>
            </a:r>
            <a:r>
              <a:rPr sz="4100" b="1" spc="-1315" dirty="0">
                <a:latin typeface="Courier New"/>
                <a:cs typeface="Courier New"/>
              </a:rPr>
              <a:t> </a:t>
            </a:r>
            <a:r>
              <a:rPr sz="4100" spc="10" dirty="0">
                <a:latin typeface="Arial"/>
                <a:cs typeface="Arial"/>
              </a:rPr>
              <a:t>reso</a:t>
            </a:r>
            <a:r>
              <a:rPr sz="4100" spc="15" dirty="0">
                <a:latin typeface="Arial"/>
                <a:cs typeface="Arial"/>
              </a:rPr>
              <a:t>u</a:t>
            </a:r>
            <a:r>
              <a:rPr sz="4100" spc="10" dirty="0">
                <a:latin typeface="Arial"/>
                <a:cs typeface="Arial"/>
              </a:rPr>
              <a:t>rce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spc="20" dirty="0">
                <a:latin typeface="Arial"/>
                <a:cs typeface="Arial"/>
              </a:rPr>
              <a:t>w</a:t>
            </a:r>
            <a:r>
              <a:rPr sz="4100" spc="5" dirty="0">
                <a:latin typeface="Arial"/>
                <a:cs typeface="Arial"/>
              </a:rPr>
              <a:t>i</a:t>
            </a:r>
            <a:r>
              <a:rPr sz="4100" dirty="0">
                <a:latin typeface="Arial"/>
                <a:cs typeface="Arial"/>
              </a:rPr>
              <a:t>t</a:t>
            </a:r>
            <a:r>
              <a:rPr sz="4100" spc="15" dirty="0">
                <a:latin typeface="Arial"/>
                <a:cs typeface="Arial"/>
              </a:rPr>
              <a:t>h</a:t>
            </a:r>
            <a:r>
              <a:rPr sz="4100" spc="5" dirty="0">
                <a:latin typeface="Arial"/>
                <a:cs typeface="Arial"/>
              </a:rPr>
              <a:t> </a:t>
            </a:r>
            <a:r>
              <a:rPr sz="4100" b="1" spc="10" dirty="0">
                <a:latin typeface="Courier New"/>
                <a:cs typeface="Courier New"/>
              </a:rPr>
              <a:t>actio</a:t>
            </a:r>
            <a:r>
              <a:rPr sz="4100" b="1" spc="15" dirty="0">
                <a:latin typeface="Courier New"/>
                <a:cs typeface="Courier New"/>
              </a:rPr>
              <a:t>n :remove</a:t>
            </a:r>
            <a:endParaRPr sz="41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1383704" y="1816100"/>
            <a:ext cx="1232789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cookbooks/apache/recipes/default.rb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082752"/>
          </a:xfrm>
          <a:prstGeom prst="rect">
            <a:avLst/>
          </a:prstGeom>
        </p:spPr>
        <p:txBody>
          <a:bodyPr vert="horz" wrap="square" lIns="0" tIns="195981" rIns="0" bIns="0" rtlCol="0">
            <a:spAutoFit/>
          </a:bodyPr>
          <a:lstStyle/>
          <a:p>
            <a:pPr marL="12700">
              <a:lnSpc>
                <a:spcPts val="6905"/>
              </a:lnSpc>
            </a:pPr>
            <a:r>
              <a:rPr sz="5800" spc="20" dirty="0"/>
              <a:t>Ex</a:t>
            </a:r>
            <a:r>
              <a:rPr sz="5800" spc="15" dirty="0"/>
              <a:t>e</a:t>
            </a:r>
            <a:r>
              <a:rPr sz="5800" spc="10" dirty="0"/>
              <a:t>r</a:t>
            </a:r>
            <a:r>
              <a:rPr sz="5800" spc="15" dirty="0"/>
              <a:t>c</a:t>
            </a:r>
            <a:r>
              <a:rPr sz="5800" dirty="0"/>
              <a:t>i</a:t>
            </a:r>
            <a:r>
              <a:rPr sz="5800" spc="15" dirty="0"/>
              <a:t>se</a:t>
            </a:r>
            <a:r>
              <a:rPr sz="5800" spc="10" dirty="0"/>
              <a:t>:</a:t>
            </a:r>
            <a:r>
              <a:rPr sz="5800" spc="5" dirty="0"/>
              <a:t> </a:t>
            </a:r>
            <a:r>
              <a:rPr sz="5800" spc="15" dirty="0"/>
              <a:t>Refac</a:t>
            </a:r>
            <a:r>
              <a:rPr sz="5800" spc="10" dirty="0"/>
              <a:t>tor</a:t>
            </a:r>
            <a:r>
              <a:rPr sz="5800" spc="5" dirty="0"/>
              <a:t> </a:t>
            </a:r>
            <a:r>
              <a:rPr sz="5800" spc="15" dirty="0"/>
              <a:t>a</a:t>
            </a:r>
            <a:r>
              <a:rPr sz="5800" spc="10" dirty="0"/>
              <a:t>p</a:t>
            </a:r>
            <a:r>
              <a:rPr sz="5800" spc="15" dirty="0"/>
              <a:t>ac</a:t>
            </a:r>
            <a:r>
              <a:rPr sz="5800" spc="10" dirty="0"/>
              <a:t>h</a:t>
            </a:r>
            <a:r>
              <a:rPr sz="5800" spc="15" dirty="0"/>
              <a:t>e</a:t>
            </a:r>
            <a:r>
              <a:rPr sz="5800" spc="10" dirty="0"/>
              <a:t>::d</a:t>
            </a:r>
            <a:r>
              <a:rPr sz="5800" spc="15" dirty="0"/>
              <a:t>efa</a:t>
            </a:r>
            <a:r>
              <a:rPr sz="5800" spc="10" dirty="0"/>
              <a:t>u</a:t>
            </a:r>
            <a:r>
              <a:rPr sz="5800" dirty="0"/>
              <a:t>l</a:t>
            </a:r>
            <a:r>
              <a:rPr sz="5800" spc="10" dirty="0"/>
              <a:t>t</a:t>
            </a:r>
            <a:r>
              <a:rPr sz="5800" spc="5" dirty="0"/>
              <a:t> </a:t>
            </a:r>
            <a:r>
              <a:rPr sz="5800" spc="10" dirty="0"/>
              <a:t>r</a:t>
            </a:r>
            <a:r>
              <a:rPr sz="5800" spc="15" dirty="0"/>
              <a:t>ec</a:t>
            </a:r>
            <a:r>
              <a:rPr sz="5800" dirty="0"/>
              <a:t>i</a:t>
            </a:r>
            <a:r>
              <a:rPr sz="5800" spc="10" dirty="0"/>
              <a:t>p</a:t>
            </a:r>
            <a:r>
              <a:rPr sz="5800" spc="15" dirty="0"/>
              <a:t>e</a:t>
            </a:r>
            <a:endParaRPr sz="5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d apache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50900" y="495300"/>
            <a:ext cx="14516100" cy="8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/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4275" y="5587999"/>
            <a:ext cx="246888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Uploading Uploaded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3653566" y="5587999"/>
            <a:ext cx="3018155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431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3600">
              <a:latin typeface="Courier New"/>
              <a:cs typeface="Courier New"/>
            </a:endParaRPr>
          </a:p>
          <a:p>
            <a:pPr>
              <a:lnSpc>
                <a:spcPts val="431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1 cookbook.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43418" y="5587999"/>
            <a:ext cx="192087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[0.3.0]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0100" y="1955800"/>
            <a:ext cx="14655800" cy="10287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o chef-client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52" name="object 5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07122" y="3777488"/>
            <a:ext cx="46697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11.10.4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07122" y="4018788"/>
            <a:ext cx="4164965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list: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"apache"]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85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Cookbooks: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98202" y="4018788"/>
            <a:ext cx="4290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["chef-client::delete_validation",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15490" y="4018788"/>
            <a:ext cx="479615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"chef-client"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"users",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07122" y="4742688"/>
            <a:ext cx="1893570" cy="2623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 indent="-252729">
              <a:lnSpc>
                <a:spcPts val="1939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650">
              <a:latin typeface="Courier New"/>
              <a:cs typeface="Courier New"/>
            </a:endParaRPr>
          </a:p>
          <a:p>
            <a:pPr marL="504825" indent="-252729">
              <a:lnSpc>
                <a:spcPts val="1900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650">
              <a:latin typeface="Courier New"/>
              <a:cs typeface="Courier New"/>
            </a:endParaRPr>
          </a:p>
          <a:p>
            <a:pPr marL="504825" indent="-252729">
              <a:lnSpc>
                <a:spcPts val="1900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650">
              <a:latin typeface="Courier New"/>
              <a:cs typeface="Courier New"/>
            </a:endParaRPr>
          </a:p>
          <a:p>
            <a:pPr marL="504825" indent="-252729">
              <a:lnSpc>
                <a:spcPts val="1900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650">
              <a:latin typeface="Courier New"/>
              <a:cs typeface="Courier New"/>
            </a:endParaRPr>
          </a:p>
          <a:p>
            <a:pPr marL="504825" indent="-252729">
              <a:lnSpc>
                <a:spcPts val="1900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650">
              <a:latin typeface="Courier New"/>
              <a:cs typeface="Courier New"/>
            </a:endParaRPr>
          </a:p>
          <a:p>
            <a:pPr marL="504825" indent="-252729">
              <a:lnSpc>
                <a:spcPts val="1900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650">
              <a:latin typeface="Courier New"/>
              <a:cs typeface="Courier New"/>
            </a:endParaRPr>
          </a:p>
          <a:p>
            <a:pPr marL="504825" indent="-252729">
              <a:lnSpc>
                <a:spcPts val="1900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650">
              <a:latin typeface="Courier New"/>
              <a:cs typeface="Courier New"/>
            </a:endParaRPr>
          </a:p>
          <a:p>
            <a:pPr marL="504825" indent="-252729">
              <a:lnSpc>
                <a:spcPts val="1900"/>
              </a:lnSpc>
              <a:buChar char="-"/>
              <a:tabLst>
                <a:tab pos="504825" algn="l"/>
              </a:tabLst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900"/>
              </a:lnSpc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650">
              <a:latin typeface="Courier New"/>
              <a:cs typeface="Courier New"/>
            </a:endParaRPr>
          </a:p>
          <a:p>
            <a:pPr marL="252095">
              <a:lnSpc>
                <a:spcPts val="1900"/>
              </a:lnSpc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650">
              <a:latin typeface="Courier New"/>
              <a:cs typeface="Courier New"/>
            </a:endParaRPr>
          </a:p>
          <a:p>
            <a:pPr marL="252095">
              <a:lnSpc>
                <a:spcPts val="1939"/>
              </a:lnSpc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11955" y="6914388"/>
            <a:ext cx="9213215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apache_vhost[welcome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removeRecipe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&lt;Dynamicall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 Resource&gt;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file[/etc/httpd/conf.d/welcome.conf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actio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delet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o date)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7122" y="7396988"/>
            <a:ext cx="8456295" cy="934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1939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(u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o date)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ts val="1939"/>
              </a:lnSpc>
            </a:pP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finished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2/3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9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resource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650" spc="-5" dirty="0">
                <a:solidFill>
                  <a:srgbClr val="FFFFFF"/>
                </a:solidFill>
                <a:latin typeface="Courier New"/>
                <a:cs typeface="Courier New"/>
              </a:rPr>
              <a:t>7.00405999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6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174750" y="6724650"/>
            <a:ext cx="9956800" cy="1143000"/>
          </a:xfrm>
          <a:custGeom>
            <a:avLst/>
            <a:gdLst/>
            <a:ahLst/>
            <a:cxnLst/>
            <a:rect l="l" t="t" r="r" b="b"/>
            <a:pathLst>
              <a:path w="9956800" h="1143000">
                <a:moveTo>
                  <a:pt x="0" y="0"/>
                </a:moveTo>
                <a:lnTo>
                  <a:pt x="9956800" y="0"/>
                </a:lnTo>
                <a:lnTo>
                  <a:pt x="99568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74021"/>
          </a:xfrm>
          <a:prstGeom prst="rect">
            <a:avLst/>
          </a:prstGeom>
        </p:spPr>
        <p:txBody>
          <a:bodyPr vert="horz" wrap="square" lIns="0" tIns="20257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50" spc="20" dirty="0"/>
              <a:t>O</a:t>
            </a:r>
            <a:r>
              <a:rPr sz="5650" spc="10" dirty="0"/>
              <a:t>t</a:t>
            </a:r>
            <a:r>
              <a:rPr sz="5650" spc="15" dirty="0"/>
              <a:t>h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5" dirty="0"/>
              <a:t> </a:t>
            </a:r>
            <a:r>
              <a:rPr sz="5650" spc="20" dirty="0"/>
              <a:t>ways</a:t>
            </a:r>
            <a:r>
              <a:rPr sz="5650" spc="5" dirty="0"/>
              <a:t> </a:t>
            </a:r>
            <a:r>
              <a:rPr sz="5650" spc="15" dirty="0"/>
              <a:t>to</a:t>
            </a:r>
            <a:r>
              <a:rPr sz="5650" spc="5" dirty="0"/>
              <a:t> </a:t>
            </a:r>
            <a:r>
              <a:rPr sz="5650" spc="20" dirty="0"/>
              <a:t>w</a:t>
            </a:r>
            <a:r>
              <a:rPr sz="5650" spc="15" dirty="0"/>
              <a:t>r</a:t>
            </a:r>
            <a:r>
              <a:rPr sz="5650" dirty="0"/>
              <a:t>i</a:t>
            </a:r>
            <a:r>
              <a:rPr sz="5650" spc="15" dirty="0"/>
              <a:t>te</a:t>
            </a:r>
            <a:r>
              <a:rPr sz="5650" spc="5" dirty="0"/>
              <a:t> </a:t>
            </a:r>
            <a:r>
              <a:rPr sz="5650" spc="15" dirty="0"/>
              <a:t>r</a:t>
            </a:r>
            <a:r>
              <a:rPr sz="5650" spc="20" dirty="0"/>
              <a:t>es</a:t>
            </a:r>
            <a:r>
              <a:rPr sz="5650" spc="15" dirty="0"/>
              <a:t>our</a:t>
            </a:r>
            <a:r>
              <a:rPr sz="5650" spc="20" dirty="0"/>
              <a:t>ces</a:t>
            </a:r>
            <a:r>
              <a:rPr sz="5650" spc="5" dirty="0"/>
              <a:t> </a:t>
            </a:r>
            <a:r>
              <a:rPr sz="5650" spc="25" dirty="0"/>
              <a:t>&amp;</a:t>
            </a:r>
            <a:r>
              <a:rPr sz="5650" spc="5" dirty="0"/>
              <a:t> </a:t>
            </a:r>
            <a:r>
              <a:rPr sz="5650" spc="15" dirty="0"/>
              <a:t>pro</a:t>
            </a:r>
            <a:r>
              <a:rPr sz="5650" spc="20" dirty="0"/>
              <a:t>v</a:t>
            </a:r>
            <a:r>
              <a:rPr sz="5650" dirty="0"/>
              <a:t>i</a:t>
            </a:r>
            <a:r>
              <a:rPr sz="5650" spc="15" dirty="0"/>
              <a:t>d</a:t>
            </a:r>
            <a:r>
              <a:rPr sz="5650" spc="20" dirty="0"/>
              <a:t>e</a:t>
            </a:r>
            <a:r>
              <a:rPr sz="5650" spc="15" dirty="0"/>
              <a:t>r</a:t>
            </a:r>
            <a:r>
              <a:rPr sz="5650" spc="20" dirty="0"/>
              <a:t>s</a:t>
            </a:r>
            <a:endParaRPr sz="56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14194" cy="61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77863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</a:t>
            </a:r>
            <a:r>
              <a:rPr sz="4800" spc="-9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-o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he-box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resources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well</a:t>
            </a:r>
            <a:endParaRPr sz="4800">
              <a:latin typeface="Arial"/>
              <a:cs typeface="Arial"/>
            </a:endParaRPr>
          </a:p>
          <a:p>
            <a:pPr marL="781050" lvl="1" indent="-349250">
              <a:lnSpc>
                <a:spcPct val="100000"/>
              </a:lnSpc>
              <a:spcBef>
                <a:spcPts val="935"/>
              </a:spcBef>
              <a:buClr>
                <a:srgbClr val="F38C24"/>
              </a:buClr>
              <a:buChar char="•"/>
              <a:tabLst>
                <a:tab pos="781050" algn="l"/>
              </a:tabLst>
            </a:pP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tt</a:t>
            </a:r>
            <a:r>
              <a:rPr sz="4400" u="heavy" dirty="0">
                <a:latin typeface="Arial"/>
                <a:cs typeface="Arial"/>
                <a:hlinkClick r:id="rId2"/>
              </a:rPr>
              <a:t>p</a:t>
            </a:r>
            <a:r>
              <a:rPr sz="4400" u="heavy" spc="-10" dirty="0">
                <a:latin typeface="Arial"/>
                <a:cs typeface="Arial"/>
                <a:hlinkClick r:id="rId2"/>
              </a:rPr>
              <a:t>://</a:t>
            </a:r>
            <a:r>
              <a:rPr sz="4400" u="heavy" dirty="0">
                <a:latin typeface="Arial"/>
                <a:cs typeface="Arial"/>
                <a:hlinkClick r:id="rId2"/>
              </a:rPr>
              <a:t>do</a:t>
            </a:r>
            <a:r>
              <a:rPr sz="4400" u="heavy" spc="-5" dirty="0">
                <a:latin typeface="Arial"/>
                <a:cs typeface="Arial"/>
                <a:hlinkClick r:id="rId2"/>
              </a:rPr>
              <a:t>cs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che</a:t>
            </a:r>
            <a:r>
              <a:rPr sz="4400" u="heavy" spc="-10" dirty="0">
                <a:latin typeface="Arial"/>
                <a:cs typeface="Arial"/>
                <a:hlinkClick r:id="rId2"/>
              </a:rPr>
              <a:t>f.</a:t>
            </a:r>
            <a:r>
              <a:rPr sz="4400" u="heavy" dirty="0">
                <a:latin typeface="Arial"/>
                <a:cs typeface="Arial"/>
                <a:hlinkClick r:id="rId2"/>
              </a:rPr>
              <a:t>io</a:t>
            </a:r>
            <a:r>
              <a:rPr sz="4400" u="heavy" spc="-10" dirty="0">
                <a:latin typeface="Arial"/>
                <a:cs typeface="Arial"/>
                <a:hlinkClick r:id="rId2"/>
              </a:rPr>
              <a:t>/</a:t>
            </a:r>
            <a:r>
              <a:rPr sz="4400" u="heavy" dirty="0">
                <a:latin typeface="Arial"/>
                <a:cs typeface="Arial"/>
                <a:hlinkClick r:id="rId2"/>
              </a:rPr>
              <a:t>lwrp_cu</a:t>
            </a:r>
            <a:r>
              <a:rPr sz="4400" u="heavy" spc="-5" dirty="0">
                <a:latin typeface="Arial"/>
                <a:cs typeface="Arial"/>
                <a:hlinkClick r:id="rId2"/>
              </a:rPr>
              <a:t>s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om_provider_rub</a:t>
            </a:r>
            <a:r>
              <a:rPr sz="4400" u="heavy" spc="-330" dirty="0">
                <a:latin typeface="Arial"/>
                <a:cs typeface="Arial"/>
                <a:hlinkClick r:id="rId2"/>
              </a:rPr>
              <a:t>y</a:t>
            </a:r>
            <a:r>
              <a:rPr sz="4400" u="heavy" spc="-10" dirty="0">
                <a:latin typeface="Arial"/>
                <a:cs typeface="Arial"/>
                <a:hlinkClick r:id="rId2"/>
              </a:rPr>
              <a:t>.</a:t>
            </a:r>
            <a:r>
              <a:rPr sz="4400" u="heavy" dirty="0">
                <a:latin typeface="Arial"/>
                <a:cs typeface="Arial"/>
                <a:hlinkClick r:id="rId2"/>
              </a:rPr>
              <a:t>h</a:t>
            </a:r>
            <a:r>
              <a:rPr sz="4400" u="heavy" spc="-10" dirty="0">
                <a:latin typeface="Arial"/>
                <a:cs typeface="Arial"/>
                <a:hlinkClick r:id="rId2"/>
              </a:rPr>
              <a:t>t</a:t>
            </a:r>
            <a:r>
              <a:rPr sz="4400" u="heavy" dirty="0">
                <a:latin typeface="Arial"/>
                <a:cs typeface="Arial"/>
                <a:hlinkClick r:id="rId2"/>
              </a:rPr>
              <a:t>ml</a:t>
            </a:r>
            <a:endParaRPr sz="4400">
              <a:latin typeface="Arial"/>
              <a:cs typeface="Arial"/>
            </a:endParaRPr>
          </a:p>
          <a:p>
            <a:pPr marL="393700" marR="5080" indent="-381000">
              <a:lnSpc>
                <a:spcPct val="102499"/>
              </a:lnSpc>
              <a:spcBef>
                <a:spcPts val="77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dirty="0">
                <a:latin typeface="Arial"/>
                <a:cs typeface="Arial"/>
              </a:rPr>
              <a:t>providers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 inheri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Chef::Resource::Base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spc="-5" dirty="0">
                <a:latin typeface="Arial"/>
                <a:cs typeface="Arial"/>
              </a:rPr>
              <a:t>and </a:t>
            </a:r>
            <a:r>
              <a:rPr sz="4800" dirty="0">
                <a:latin typeface="Courier New"/>
                <a:cs typeface="Courier New"/>
              </a:rPr>
              <a:t>Chef::Provider::Base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pu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 </a:t>
            </a:r>
            <a:r>
              <a:rPr sz="4800" dirty="0">
                <a:latin typeface="Courier New"/>
                <a:cs typeface="Courier New"/>
              </a:rPr>
              <a:t>libraries/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Cases</a:t>
            </a:r>
            <a:r>
              <a:rPr spc="-5" dirty="0"/>
              <a:t> f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spc="-405" dirty="0"/>
              <a:t>L</a:t>
            </a:r>
            <a:r>
              <a:rPr spc="-10" dirty="0"/>
              <a:t>W</a:t>
            </a:r>
            <a:r>
              <a:rPr dirty="0"/>
              <a:t>RPs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632305" cy="585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lnSpc>
                <a:spcPct val="100000"/>
              </a:lnSpc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10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unnecessary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10" dirty="0">
                <a:latin typeface="Arial"/>
                <a:cs typeface="Arial"/>
              </a:rPr>
              <a:t>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spc="5" dirty="0">
                <a:latin typeface="Arial"/>
                <a:cs typeface="Arial"/>
              </a:rPr>
              <a:t>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s</a:t>
            </a:r>
            <a:endParaRPr sz="4450">
              <a:latin typeface="Arial"/>
              <a:cs typeface="Arial"/>
            </a:endParaRPr>
          </a:p>
          <a:p>
            <a:pPr marL="367030" marR="1998345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5" dirty="0">
                <a:latin typeface="Arial"/>
                <a:cs typeface="Arial"/>
              </a:rPr>
              <a:t>Examp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: </a:t>
            </a:r>
            <a:r>
              <a:rPr sz="4450" spc="5" dirty="0">
                <a:latin typeface="Arial"/>
                <a:cs typeface="Arial"/>
              </a:rPr>
              <a:t>app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admin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ea</a:t>
            </a:r>
            <a:r>
              <a:rPr sz="4450" spc="10" dirty="0">
                <a:latin typeface="Arial"/>
                <a:cs typeface="Arial"/>
              </a:rPr>
              <a:t>m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decides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how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crea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Apache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vi</a:t>
            </a:r>
            <a:r>
              <a:rPr sz="4450" dirty="0">
                <a:latin typeface="Arial"/>
                <a:cs typeface="Arial"/>
              </a:rPr>
              <a:t>r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dirty="0">
                <a:latin typeface="Arial"/>
                <a:cs typeface="Arial"/>
              </a:rPr>
              <a:t>l </a:t>
            </a:r>
            <a:r>
              <a:rPr sz="4450" spc="5" dirty="0">
                <a:latin typeface="Arial"/>
                <a:cs typeface="Arial"/>
              </a:rPr>
              <a:t>hos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JBoss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JVMs,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c.</a:t>
            </a:r>
            <a:endParaRPr sz="4450">
              <a:latin typeface="Arial"/>
              <a:cs typeface="Arial"/>
            </a:endParaRPr>
          </a:p>
          <a:p>
            <a:pPr marL="367030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367030" algn="l"/>
              </a:tabLst>
            </a:pPr>
            <a:r>
              <a:rPr sz="4450" spc="-75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33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W</a:t>
            </a:r>
            <a:r>
              <a:rPr sz="4450" spc="10" dirty="0">
                <a:latin typeface="Arial"/>
                <a:cs typeface="Arial"/>
              </a:rPr>
              <a:t>R</a:t>
            </a:r>
            <a:r>
              <a:rPr sz="4450" spc="5" dirty="0">
                <a:latin typeface="Arial"/>
                <a:cs typeface="Arial"/>
              </a:rPr>
              <a:t>Ps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dirty="0">
                <a:latin typeface="Arial"/>
                <a:cs typeface="Arial"/>
              </a:rPr>
              <a:t>ll</a:t>
            </a:r>
            <a:r>
              <a:rPr sz="4450" spc="5" dirty="0">
                <a:latin typeface="Arial"/>
                <a:cs typeface="Arial"/>
              </a:rPr>
              <a:t>ow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peop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sa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y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an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he</a:t>
            </a:r>
            <a:r>
              <a:rPr sz="4450" spc="10" dirty="0">
                <a:latin typeface="Arial"/>
                <a:cs typeface="Arial"/>
              </a:rPr>
              <a:t>m</a:t>
            </a:r>
            <a:endParaRPr sz="4450">
              <a:latin typeface="Arial"/>
              <a:cs typeface="Arial"/>
            </a:endParaRPr>
          </a:p>
          <a:p>
            <a:pPr marL="786130" marR="5080" lvl="1" indent="-354330">
              <a:lnSpc>
                <a:spcPts val="5000"/>
              </a:lnSpc>
              <a:spcBef>
                <a:spcPts val="122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Parame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r </a:t>
            </a:r>
            <a:r>
              <a:rPr sz="4450" spc="5" dirty="0">
                <a:latin typeface="Arial"/>
                <a:cs typeface="Arial"/>
              </a:rPr>
              <a:t>correc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ness</a:t>
            </a:r>
            <a:r>
              <a:rPr sz="4450" spc="-5" dirty="0">
                <a:latin typeface="Arial"/>
                <a:cs typeface="Arial"/>
              </a:rPr>
              <a:t>/</a:t>
            </a:r>
            <a:r>
              <a:rPr sz="4450" spc="5" dirty="0">
                <a:latin typeface="Arial"/>
                <a:cs typeface="Arial"/>
              </a:rPr>
              <a:t>con</a:t>
            </a:r>
            <a:r>
              <a:rPr sz="4450" spc="-5" dirty="0">
                <a:latin typeface="Arial"/>
                <a:cs typeface="Arial"/>
              </a:rPr>
              <a:t>f</a:t>
            </a:r>
            <a:r>
              <a:rPr sz="4450" spc="5" dirty="0">
                <a:latin typeface="Arial"/>
                <a:cs typeface="Arial"/>
              </a:rPr>
              <a:t>ormance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sz="4450" spc="5" dirty="0">
                <a:latin typeface="Arial"/>
                <a:cs typeface="Arial"/>
              </a:rPr>
              <a:t>“we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don</a:t>
            </a:r>
            <a:r>
              <a:rPr sz="4450" dirty="0">
                <a:latin typeface="Arial"/>
                <a:cs typeface="Arial"/>
              </a:rPr>
              <a:t>’t </a:t>
            </a:r>
            <a:r>
              <a:rPr sz="4450" spc="5" dirty="0">
                <a:latin typeface="Arial"/>
                <a:cs typeface="Arial"/>
              </a:rPr>
              <a:t>na</a:t>
            </a:r>
            <a:r>
              <a:rPr sz="4450" spc="10" dirty="0">
                <a:latin typeface="Arial"/>
                <a:cs typeface="Arial"/>
              </a:rPr>
              <a:t>me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JVMs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10" dirty="0">
                <a:latin typeface="Arial"/>
                <a:cs typeface="Arial"/>
              </a:rPr>
              <a:t>w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h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punc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ua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i</a:t>
            </a:r>
            <a:r>
              <a:rPr sz="4450" spc="5" dirty="0">
                <a:latin typeface="Arial"/>
                <a:cs typeface="Arial"/>
              </a:rPr>
              <a:t>on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charac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ers”)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66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</a:t>
            </a:r>
            <a:r>
              <a:rPr sz="4450" dirty="0">
                <a:latin typeface="Arial"/>
                <a:cs typeface="Arial"/>
              </a:rPr>
              <a:t>j</a:t>
            </a:r>
            <a:r>
              <a:rPr sz="4450" spc="5" dirty="0">
                <a:latin typeface="Arial"/>
                <a:cs typeface="Arial"/>
              </a:rPr>
              <a:t>ect</a:t>
            </a:r>
            <a:r>
              <a:rPr sz="4450" dirty="0">
                <a:latin typeface="Arial"/>
                <a:cs typeface="Arial"/>
              </a:rPr>
              <a:t> i</a:t>
            </a:r>
            <a:r>
              <a:rPr sz="4450" spc="5" dirty="0">
                <a:latin typeface="Arial"/>
                <a:cs typeface="Arial"/>
              </a:rPr>
              <a:t>nva</a:t>
            </a:r>
            <a:r>
              <a:rPr sz="4450" dirty="0">
                <a:latin typeface="Arial"/>
                <a:cs typeface="Arial"/>
              </a:rPr>
              <a:t>li</a:t>
            </a:r>
            <a:r>
              <a:rPr sz="4450" spc="5" dirty="0">
                <a:latin typeface="Arial"/>
                <a:cs typeface="Arial"/>
              </a:rPr>
              <a:t>d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va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ues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(e</a:t>
            </a:r>
            <a:r>
              <a:rPr sz="4450" spc="-5" dirty="0">
                <a:latin typeface="Arial"/>
                <a:cs typeface="Arial"/>
              </a:rPr>
              <a:t>.</a:t>
            </a:r>
            <a:r>
              <a:rPr sz="4450" spc="5" dirty="0">
                <a:latin typeface="Arial"/>
                <a:cs typeface="Arial"/>
              </a:rPr>
              <a:t>g</a:t>
            </a:r>
            <a:r>
              <a:rPr sz="4450" dirty="0">
                <a:latin typeface="Arial"/>
                <a:cs typeface="Arial"/>
              </a:rPr>
              <a:t>. </a:t>
            </a:r>
            <a:r>
              <a:rPr sz="4450" spc="-5" dirty="0">
                <a:latin typeface="Arial"/>
                <a:cs typeface="Arial"/>
              </a:rPr>
              <a:t>“</a:t>
            </a:r>
            <a:r>
              <a:rPr sz="4450" spc="5" dirty="0">
                <a:latin typeface="Consolas"/>
                <a:cs typeface="Consolas"/>
              </a:rPr>
              <a:t>port</a:t>
            </a:r>
            <a:r>
              <a:rPr sz="4450" dirty="0">
                <a:latin typeface="Consolas"/>
                <a:cs typeface="Consolas"/>
              </a:rPr>
              <a:t> </a:t>
            </a:r>
            <a:r>
              <a:rPr sz="4450" spc="-1225" dirty="0">
                <a:latin typeface="Consolas"/>
                <a:cs typeface="Consolas"/>
              </a:rPr>
              <a:t>-­‐1</a:t>
            </a:r>
            <a:r>
              <a:rPr sz="4450" dirty="0">
                <a:latin typeface="Arial"/>
                <a:cs typeface="Arial"/>
              </a:rPr>
              <a:t>”)</a:t>
            </a:r>
            <a:endParaRPr sz="4450">
              <a:latin typeface="Arial"/>
              <a:cs typeface="Arial"/>
            </a:endParaRPr>
          </a:p>
          <a:p>
            <a:pPr marL="786130" lvl="1" indent="-354330">
              <a:lnSpc>
                <a:spcPct val="100000"/>
              </a:lnSpc>
              <a:spcBef>
                <a:spcPts val="1595"/>
              </a:spcBef>
              <a:buClr>
                <a:srgbClr val="F38C24"/>
              </a:buClr>
              <a:buChar char="•"/>
              <a:tabLst>
                <a:tab pos="786130" algn="l"/>
              </a:tabLst>
            </a:pPr>
            <a:r>
              <a:rPr sz="4450" spc="5" dirty="0">
                <a:latin typeface="Arial"/>
                <a:cs typeface="Arial"/>
              </a:rPr>
              <a:t>Res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dirty="0">
                <a:latin typeface="Arial"/>
                <a:cs typeface="Arial"/>
              </a:rPr>
              <a:t>ri</a:t>
            </a:r>
            <a:r>
              <a:rPr sz="4450" spc="5" dirty="0">
                <a:latin typeface="Arial"/>
                <a:cs typeface="Arial"/>
              </a:rPr>
              <a:t>ct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wha</a:t>
            </a:r>
            <a:r>
              <a:rPr sz="4450" dirty="0">
                <a:latin typeface="Arial"/>
                <a:cs typeface="Arial"/>
              </a:rPr>
              <a:t>t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unab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es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are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ava</a:t>
            </a:r>
            <a:r>
              <a:rPr sz="4450" dirty="0">
                <a:latin typeface="Arial"/>
                <a:cs typeface="Arial"/>
              </a:rPr>
              <a:t>il</a:t>
            </a:r>
            <a:r>
              <a:rPr sz="4450" spc="5" dirty="0">
                <a:latin typeface="Arial"/>
                <a:cs typeface="Arial"/>
              </a:rPr>
              <a:t>ab</a:t>
            </a:r>
            <a:r>
              <a:rPr sz="4450" dirty="0">
                <a:latin typeface="Arial"/>
                <a:cs typeface="Arial"/>
              </a:rPr>
              <a:t>l</a:t>
            </a:r>
            <a:r>
              <a:rPr sz="4450" spc="5" dirty="0">
                <a:latin typeface="Arial"/>
                <a:cs typeface="Arial"/>
              </a:rPr>
              <a:t>e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-5" dirty="0">
                <a:latin typeface="Arial"/>
                <a:cs typeface="Arial"/>
              </a:rPr>
              <a:t>t</a:t>
            </a:r>
            <a:r>
              <a:rPr sz="4450" spc="5" dirty="0">
                <a:latin typeface="Arial"/>
                <a:cs typeface="Arial"/>
              </a:rPr>
              <a:t>o</a:t>
            </a:r>
            <a:r>
              <a:rPr sz="4450" dirty="0">
                <a:latin typeface="Arial"/>
                <a:cs typeface="Arial"/>
              </a:rPr>
              <a:t> </a:t>
            </a:r>
            <a:r>
              <a:rPr sz="4450" spc="5" dirty="0">
                <a:latin typeface="Arial"/>
                <a:cs typeface="Arial"/>
              </a:rPr>
              <a:t>consumers</a:t>
            </a:r>
            <a:endParaRPr sz="4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145769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RP?</a:t>
            </a:r>
            <a:endParaRPr sz="4800">
              <a:latin typeface="Arial"/>
              <a:cs typeface="Arial"/>
            </a:endParaRPr>
          </a:p>
          <a:p>
            <a:pPr marL="393700" marR="160591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ween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 componen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language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L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classes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inheri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H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RPs?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86383"/>
          </a:xfrm>
          <a:prstGeom prst="rect">
            <a:avLst/>
          </a:prstGeom>
        </p:spPr>
        <p:txBody>
          <a:bodyPr vert="horz" wrap="square" lIns="0" tIns="11575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00" spc="15" dirty="0"/>
              <a:t>Th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Prob</a:t>
            </a:r>
            <a:r>
              <a:rPr sz="6300" dirty="0"/>
              <a:t>l</a:t>
            </a:r>
            <a:r>
              <a:rPr sz="6300" spc="25" dirty="0"/>
              <a:t>em</a:t>
            </a:r>
            <a:r>
              <a:rPr sz="6300" spc="5" dirty="0"/>
              <a:t> </a:t>
            </a:r>
            <a:r>
              <a:rPr sz="6300" spc="20" dirty="0"/>
              <a:t>a</a:t>
            </a:r>
            <a:r>
              <a:rPr sz="6300" spc="15" dirty="0"/>
              <a:t>n</a:t>
            </a:r>
            <a:r>
              <a:rPr sz="6300" spc="20" dirty="0"/>
              <a:t>d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20" dirty="0"/>
              <a:t>S</a:t>
            </a:r>
            <a:r>
              <a:rPr sz="6300" spc="15" dirty="0"/>
              <a:t>u</a:t>
            </a:r>
            <a:r>
              <a:rPr sz="6300" spc="20" dirty="0"/>
              <a:t>ccess</a:t>
            </a:r>
            <a:r>
              <a:rPr sz="6300" spc="5" dirty="0"/>
              <a:t> </a:t>
            </a:r>
            <a:r>
              <a:rPr sz="6300" spc="25" dirty="0"/>
              <a:t>C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ter</a:t>
            </a:r>
            <a:r>
              <a:rPr sz="6300" dirty="0"/>
              <a:t>i</a:t>
            </a:r>
            <a:r>
              <a:rPr sz="6300" spc="20" dirty="0"/>
              <a:t>a</a:t>
            </a:r>
            <a:endParaRPr sz="6300" dirty="0"/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3538835" cy="363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47625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ra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27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Apache 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ern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ct val="99500"/>
              </a:lnSpc>
              <a:spcBef>
                <a:spcPts val="82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</a:t>
            </a:r>
            <a:r>
              <a:rPr sz="4800" dirty="0">
                <a:latin typeface="Courier New"/>
                <a:cs typeface="Courier New"/>
              </a:rPr>
              <a:t>apache_vhost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 Apache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vi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2387600"/>
            <a:ext cx="14630400" cy="2616200"/>
          </a:xfrm>
          <a:custGeom>
            <a:avLst/>
            <a:gdLst/>
            <a:ahLst/>
            <a:cxnLst/>
            <a:rect l="l" t="t" r="r" b="b"/>
            <a:pathLst>
              <a:path w="14630400" h="2616200">
                <a:moveTo>
                  <a:pt x="0" y="0"/>
                </a:moveTo>
                <a:lnTo>
                  <a:pt x="14630400" y="0"/>
                </a:lnTo>
                <a:lnTo>
                  <a:pt x="14630400" y="2616200"/>
                </a:lnTo>
                <a:lnTo>
                  <a:pt x="0" y="2616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11610" y="2635250"/>
            <a:ext cx="295148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maintainer maintainer_email license description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1075" y="2635250"/>
            <a:ext cx="5147310" cy="143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31160">
              <a:lnSpc>
                <a:spcPct val="100699"/>
              </a:lnSpc>
            </a:pP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"apache" "YOUR_EMAIL"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699"/>
              </a:lnSpc>
            </a:pP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"Al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l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right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reserved" </a:t>
            </a:r>
            <a:r>
              <a:rPr sz="2400" spc="-5" dirty="0">
                <a:solidFill>
                  <a:srgbClr val="B51A00"/>
                </a:solidFill>
                <a:latin typeface="Courier New"/>
                <a:cs typeface="Courier New"/>
              </a:rPr>
              <a:t>"Installs/Configure</a:t>
            </a:r>
            <a:r>
              <a:rPr sz="2400" dirty="0">
                <a:solidFill>
                  <a:srgbClr val="B51A00"/>
                </a:solidFill>
                <a:latin typeface="Courier New"/>
                <a:cs typeface="Courier New"/>
              </a:rPr>
              <a:t>s apache"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383704" y="1816100"/>
            <a:ext cx="106210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cookbooks/apache/metadata.rb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7400" y="5181600"/>
            <a:ext cx="12807950" cy="208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88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  <a:p>
            <a:pPr marL="393700" indent="-381000">
              <a:lnSpc>
                <a:spcPct val="100000"/>
              </a:lnSpc>
              <a:spcBef>
                <a:spcPts val="77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Majo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Mino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Seman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ersioning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Poli</a:t>
            </a:r>
            <a:r>
              <a:rPr sz="4800" spc="-5" dirty="0">
                <a:latin typeface="Arial"/>
                <a:cs typeface="Arial"/>
              </a:rPr>
              <a:t>cy: </a:t>
            </a:r>
            <a:r>
              <a:rPr sz="4800" u="heavy" dirty="0">
                <a:latin typeface="Arial"/>
                <a:cs typeface="Arial"/>
                <a:hlinkClick r:id="rId4"/>
              </a:rPr>
              <a:t>h</a:t>
            </a:r>
            <a:r>
              <a:rPr sz="4800" u="heavy" spc="-10" dirty="0">
                <a:latin typeface="Arial"/>
                <a:cs typeface="Arial"/>
                <a:hlinkClick r:id="rId4"/>
              </a:rPr>
              <a:t>tt</a:t>
            </a:r>
            <a:r>
              <a:rPr sz="4800" u="heavy" dirty="0">
                <a:latin typeface="Arial"/>
                <a:cs typeface="Arial"/>
                <a:hlinkClick r:id="rId4"/>
              </a:rPr>
              <a:t>p</a:t>
            </a:r>
            <a:r>
              <a:rPr sz="4800" u="heavy" spc="-10" dirty="0">
                <a:latin typeface="Arial"/>
                <a:cs typeface="Arial"/>
                <a:hlinkClick r:id="rId4"/>
              </a:rPr>
              <a:t>://</a:t>
            </a:r>
            <a:r>
              <a:rPr sz="4800" u="heavy" dirty="0">
                <a:latin typeface="Arial"/>
                <a:cs typeface="Arial"/>
                <a:hlinkClick r:id="rId4"/>
              </a:rPr>
              <a:t>semve</a:t>
            </a:r>
            <a:r>
              <a:rPr sz="4800" u="heavy" spc="-265" dirty="0">
                <a:latin typeface="Arial"/>
                <a:cs typeface="Arial"/>
                <a:hlinkClick r:id="rId4"/>
              </a:rPr>
              <a:t>r</a:t>
            </a:r>
            <a:r>
              <a:rPr sz="4800" u="heavy" spc="-10" dirty="0">
                <a:latin typeface="Arial"/>
                <a:cs typeface="Arial"/>
                <a:hlinkClick r:id="rId4"/>
              </a:rPr>
              <a:t>.</a:t>
            </a:r>
            <a:r>
              <a:rPr sz="4800" u="heavy" dirty="0">
                <a:latin typeface="Arial"/>
                <a:cs typeface="Arial"/>
                <a:hlinkClick r:id="rId4"/>
              </a:rPr>
              <a:t>org</a:t>
            </a:r>
            <a:r>
              <a:rPr sz="4800" spc="-5" dirty="0">
                <a:latin typeface="Arial"/>
                <a:cs typeface="Arial"/>
                <a:hlinkClick r:id="rId4"/>
              </a:rPr>
              <a:t>/</a:t>
            </a:r>
            <a:endParaRPr sz="4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32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/>
              <a:t>Exerc</a:t>
            </a:r>
            <a:r>
              <a:rPr sz="3600" spc="-10" dirty="0"/>
              <a:t>i</a:t>
            </a:r>
            <a:r>
              <a:rPr sz="3600" dirty="0"/>
              <a:t>se: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h</a:t>
            </a:r>
            <a:r>
              <a:rPr sz="3600" dirty="0"/>
              <a:t>a</a:t>
            </a:r>
            <a:r>
              <a:rPr sz="3600" spc="-10" dirty="0"/>
              <a:t>ng</a:t>
            </a:r>
            <a:r>
              <a:rPr sz="3600" dirty="0"/>
              <a:t>e</a:t>
            </a:r>
            <a:r>
              <a:rPr sz="3600" spc="-5" dirty="0"/>
              <a:t>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c</a:t>
            </a:r>
            <a:r>
              <a:rPr sz="3600" spc="-10" dirty="0"/>
              <a:t>oo</a:t>
            </a:r>
            <a:r>
              <a:rPr sz="3600" dirty="0"/>
              <a:t>k</a:t>
            </a:r>
            <a:r>
              <a:rPr sz="3600" spc="-10" dirty="0"/>
              <a:t>boo</a:t>
            </a:r>
            <a:r>
              <a:rPr sz="3600" dirty="0"/>
              <a:t>k</a:t>
            </a:r>
            <a:r>
              <a:rPr sz="3600" spc="-140" dirty="0"/>
              <a:t>’</a:t>
            </a:r>
            <a:r>
              <a:rPr sz="3600" dirty="0"/>
              <a:t>s</a:t>
            </a:r>
            <a:r>
              <a:rPr sz="3600" spc="-5" dirty="0"/>
              <a:t> </a:t>
            </a:r>
            <a:r>
              <a:rPr sz="3600" dirty="0"/>
              <a:t>vers</a:t>
            </a:r>
            <a:r>
              <a:rPr sz="3600" spc="-10" dirty="0"/>
              <a:t>io</a:t>
            </a:r>
            <a:r>
              <a:rPr sz="3600" spc="-5" dirty="0"/>
              <a:t>n </a:t>
            </a:r>
            <a:r>
              <a:rPr sz="3600" spc="-10" dirty="0"/>
              <a:t>nu</a:t>
            </a:r>
            <a:r>
              <a:rPr sz="3600" dirty="0"/>
              <a:t>m</a:t>
            </a:r>
            <a:r>
              <a:rPr sz="3600" spc="-10" dirty="0"/>
              <a:t>b</a:t>
            </a:r>
            <a:r>
              <a:rPr sz="3600" dirty="0"/>
              <a:t>er</a:t>
            </a:r>
            <a:r>
              <a:rPr sz="3600" spc="-5" dirty="0"/>
              <a:t> </a:t>
            </a:r>
            <a:r>
              <a:rPr sz="3600" spc="-10" dirty="0"/>
              <a:t>i</a:t>
            </a:r>
            <a:r>
              <a:rPr sz="3600" spc="-5" dirty="0"/>
              <a:t>n t</a:t>
            </a:r>
            <a:r>
              <a:rPr sz="3600" spc="-10" dirty="0"/>
              <a:t>h</a:t>
            </a:r>
            <a:r>
              <a:rPr sz="3600" dirty="0"/>
              <a:t>e</a:t>
            </a:r>
            <a:r>
              <a:rPr sz="3600" spc="-5" dirty="0"/>
              <a:t> </a:t>
            </a:r>
            <a:r>
              <a:rPr sz="3600" dirty="0"/>
              <a:t>meta</a:t>
            </a:r>
            <a:r>
              <a:rPr sz="3600" spc="-10" dirty="0"/>
              <a:t>d</a:t>
            </a:r>
            <a:r>
              <a:rPr sz="3600" dirty="0"/>
              <a:t>ata</a:t>
            </a:r>
            <a:endParaRPr sz="3600"/>
          </a:p>
        </p:txBody>
      </p:sp>
      <p:sp>
        <p:nvSpPr>
          <p:cNvPr id="60" name="object 60"/>
          <p:cNvSpPr/>
          <p:nvPr/>
        </p:nvSpPr>
        <p:spPr>
          <a:xfrm>
            <a:off x="1060450" y="4425950"/>
            <a:ext cx="5016500" cy="431800"/>
          </a:xfrm>
          <a:custGeom>
            <a:avLst/>
            <a:gdLst/>
            <a:ahLst/>
            <a:cxnLst/>
            <a:rect l="l" t="t" r="r" b="b"/>
            <a:pathLst>
              <a:path w="5016500" h="431800">
                <a:moveTo>
                  <a:pt x="0" y="0"/>
                </a:moveTo>
                <a:lnTo>
                  <a:pt x="5016500" y="0"/>
                </a:lnTo>
                <a:lnTo>
                  <a:pt x="5016500" y="431800"/>
                </a:lnTo>
                <a:lnTo>
                  <a:pt x="0" y="431800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1060450" y="4083050"/>
          <a:ext cx="13368282" cy="797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638"/>
                <a:gridCol w="7682412"/>
                <a:gridCol w="2504232"/>
              </a:tblGrid>
              <a:tr h="34290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long_description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.read(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.join(</a:t>
                      </a:r>
                      <a:r>
                        <a:rPr sz="2400" dirty="0">
                          <a:solidFill>
                            <a:srgbClr val="4F7A28"/>
                          </a:solidFill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.dirname(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FIL</a:t>
                      </a:r>
                      <a:r>
                        <a:rPr sz="2400" spc="-5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400" u="heavy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 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),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‘README.md‘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))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31799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version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B51A00"/>
                          </a:solidFill>
                          <a:latin typeface="Courier New"/>
                          <a:cs typeface="Courier New"/>
                        </a:rPr>
                        <a:t>"0.3.0"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2400" dirty="0"/>
              <a:t>+ cookbooks</a:t>
            </a:r>
            <a:endParaRPr sz="2400"/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  <a:endParaRPr sz="2400"/>
          </a:p>
          <a:p>
            <a:pPr marL="55626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apache</a:t>
            </a:r>
            <a:endParaRPr sz="2400"/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  <a:endParaRPr sz="2400"/>
          </a:p>
          <a:p>
            <a:pPr marL="922019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resources</a:t>
            </a:r>
            <a:endParaRPr sz="2400"/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|</a:t>
            </a:r>
            <a:endParaRPr sz="2400"/>
          </a:p>
          <a:p>
            <a:pPr marL="1287780">
              <a:lnSpc>
                <a:spcPct val="100000"/>
              </a:lnSpc>
              <a:spcBef>
                <a:spcPts val="20"/>
              </a:spcBef>
            </a:pPr>
            <a:r>
              <a:rPr sz="2400" dirty="0"/>
              <a:t>+ vhost.rb</a:t>
            </a:r>
            <a:endParaRPr sz="2400"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</a:t>
            </a:r>
            <a:r>
              <a:rPr dirty="0"/>
              <a:t>v</a:t>
            </a:r>
            <a:r>
              <a:rPr spc="-10" dirty="0"/>
              <a:t>id</a:t>
            </a:r>
            <a:r>
              <a:rPr dirty="0"/>
              <a:t>er</a:t>
            </a:r>
            <a:r>
              <a:rPr spc="-5" dirty="0"/>
              <a:t> </a:t>
            </a:r>
            <a:r>
              <a:rPr dirty="0"/>
              <a:t>Nam</a:t>
            </a:r>
            <a:r>
              <a:rPr spc="-10" dirty="0"/>
              <a:t>in</a:t>
            </a:r>
            <a:r>
              <a:rPr spc="-5" dirty="0"/>
              <a:t>g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787400" y="5414806"/>
            <a:ext cx="14196694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implied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cookbook</a:t>
            </a:r>
            <a:endParaRPr sz="4800">
              <a:latin typeface="Arial"/>
              <a:cs typeface="Arial"/>
            </a:endParaRPr>
          </a:p>
          <a:p>
            <a:pPr marL="393700" marR="1087120" indent="-381000">
              <a:lnSpc>
                <a:spcPct val="100600"/>
              </a:lnSpc>
              <a:spcBef>
                <a:spcPts val="7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scenario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 called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apache_vhost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Res</a:t>
            </a:r>
            <a:r>
              <a:rPr spc="-10" dirty="0"/>
              <a:t>ou</a:t>
            </a:r>
            <a:r>
              <a:rPr dirty="0"/>
              <a:t>rce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51328"/>
            <a:ext cx="14385925" cy="622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2595245" indent="-381000">
              <a:lnSpc>
                <a:spcPct val="1034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hree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hod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spc="-5" dirty="0">
                <a:latin typeface="Courier New"/>
                <a:cs typeface="Courier New"/>
              </a:rPr>
              <a:t>actions</a:t>
            </a:r>
            <a:r>
              <a:rPr sz="4800" dirty="0">
                <a:latin typeface="Courier New"/>
                <a:cs typeface="Courier New"/>
              </a:rPr>
              <a:t>, </a:t>
            </a:r>
            <a:r>
              <a:rPr sz="4800" spc="-5" dirty="0">
                <a:latin typeface="Courier New"/>
                <a:cs typeface="Courier New"/>
              </a:rPr>
              <a:t>attribute, </a:t>
            </a:r>
            <a:r>
              <a:rPr sz="4800" dirty="0">
                <a:latin typeface="Courier New"/>
                <a:cs typeface="Courier New"/>
              </a:rPr>
              <a:t>default_action</a:t>
            </a:r>
            <a:endParaRPr sz="4800">
              <a:latin typeface="Courier New"/>
              <a:cs typeface="Courier New"/>
            </a:endParaRPr>
          </a:p>
          <a:p>
            <a:pPr marL="812800" marR="600710" lvl="1" indent="-381000">
              <a:lnSpc>
                <a:spcPts val="5660"/>
              </a:lnSpc>
              <a:spcBef>
                <a:spcPts val="151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actions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allowed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endParaRPr sz="4800">
              <a:latin typeface="Arial"/>
              <a:cs typeface="Arial"/>
            </a:endParaRPr>
          </a:p>
          <a:p>
            <a:pPr marL="812800" marR="149606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attribute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new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parame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660"/>
              </a:lnSpc>
              <a:spcBef>
                <a:spcPts val="13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default_action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speci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resource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block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2743</Words>
  <Application>Microsoft Office PowerPoint</Application>
  <PresentationFormat>Custom</PresentationFormat>
  <Paragraphs>628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Gill Sans MT</vt:lpstr>
      <vt:lpstr>Times New Roman</vt:lpstr>
      <vt:lpstr>Office Theme</vt:lpstr>
      <vt:lpstr>Building Custom Resources</vt:lpstr>
      <vt:lpstr>Lesson Objectives</vt:lpstr>
      <vt:lpstr>A Brief Review...</vt:lpstr>
      <vt:lpstr>Other Ways To Extend Chef</vt:lpstr>
      <vt:lpstr>Components of an LWRP</vt:lpstr>
      <vt:lpstr>The Problem and the Success Criteria</vt:lpstr>
      <vt:lpstr>Exercise: Change the cookbook’s version number in the metadata</vt:lpstr>
      <vt:lpstr>Resource &amp; Provider Naming</vt:lpstr>
      <vt:lpstr>The Resource DSL</vt:lpstr>
      <vt:lpstr>Exercise: Review the apache::default recipe</vt:lpstr>
      <vt:lpstr>Exercise: Review the apache::default recipe</vt:lpstr>
      <vt:lpstr>Exercise: Review the apache::default recipe</vt:lpstr>
      <vt:lpstr>Exercise: Review the apache::default recipe</vt:lpstr>
      <vt:lpstr>Exercise: Create an apache_vhost resource with two allowed actions</vt:lpstr>
      <vt:lpstr>The Provider DSL</vt:lpstr>
      <vt:lpstr>Exercise: Create provider for the :create action</vt:lpstr>
      <vt:lpstr>Exercise: Set an action in our apache::default recipe</vt:lpstr>
      <vt:lpstr>Exercise: Upload the apache cookbook</vt:lpstr>
      <vt:lpstr>Exercise: Run chef-client</vt:lpstr>
      <vt:lpstr>Exercise: Use a Chef Resource within your provider</vt:lpstr>
      <vt:lpstr>use_inline_resources</vt:lpstr>
      <vt:lpstr>LWRPs and the Resource Collection</vt:lpstr>
      <vt:lpstr>LWRPs and the Resource Collection</vt:lpstr>
      <vt:lpstr>Exercise: Upload the apache cookbook</vt:lpstr>
      <vt:lpstr>Exercise: Run chef-client</vt:lpstr>
      <vt:lpstr>Exercise: Create attribute parameters for the apache_vhost</vt:lpstr>
      <vt:lpstr>Resource Validation Parameters</vt:lpstr>
      <vt:lpstr>Resource Validation Parameters</vt:lpstr>
      <vt:lpstr>:kind_of examples</vt:lpstr>
      <vt:lpstr>Exercise: Extend :create action</vt:lpstr>
      <vt:lpstr>Exercise: Extend :create action</vt:lpstr>
      <vt:lpstr>Exercise: Use apache_vhost in a recipe</vt:lpstr>
      <vt:lpstr>Exercise: Upload the apache cookbook</vt:lpstr>
      <vt:lpstr>Exercise: Run chef-client</vt:lpstr>
      <vt:lpstr>Exercise: Verify new ‘lions’ site</vt:lpstr>
      <vt:lpstr>The resource collection - inline resources</vt:lpstr>
      <vt:lpstr>Houston, we have a problem!</vt:lpstr>
      <vt:lpstr>Let’s use Data Bags to drive our new LWRP</vt:lpstr>
      <vt:lpstr>Exercise: Create the apache_sites data bag</vt:lpstr>
      <vt:lpstr>Exercise: Create the apache_sites data bag</vt:lpstr>
      <vt:lpstr>Exercise: Create clowns data bag item</vt:lpstr>
      <vt:lpstr>Exercise: Upload the clowns data bag item</vt:lpstr>
      <vt:lpstr>Exercise: Create bears data bag item</vt:lpstr>
      <vt:lpstr>Exercise: Upload the bears data bag item</vt:lpstr>
      <vt:lpstr>Exercise: Create lions data bag item</vt:lpstr>
      <vt:lpstr>Exercise: Upload the bears data bag item</vt:lpstr>
      <vt:lpstr>Exercise: Refactor apache::default recipe</vt:lpstr>
      <vt:lpstr>Exercise: Upload the apache cookbook</vt:lpstr>
      <vt:lpstr>Exercise: Run chef-client</vt:lpstr>
      <vt:lpstr>Exercise: Extend :remove action</vt:lpstr>
      <vt:lpstr>Exercise: Refactor apache::default recipe</vt:lpstr>
      <vt:lpstr>Exercise: Upload the apache cookbook</vt:lpstr>
      <vt:lpstr>Exercise: Run chef-client</vt:lpstr>
      <vt:lpstr>Other ways to write resources &amp; providers</vt:lpstr>
      <vt:lpstr>Use Cases for LWRPs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2015-06-05T13:35:34Z</dcterms:modified>
</cp:coreProperties>
</file>