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0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supermarket.chef.io/cookbooks/oha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scode.com/" TargetMode="External"/><Relationship Id="rId2" Type="http://schemas.openxmlformats.org/officeDocument/2006/relationships/hyperlink" Target="http://www.opscode.com/che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ckbk.it/whitelist-node-attr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4400" y="4978400"/>
            <a:ext cx="75946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75469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more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da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your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syst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899985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05000"/>
            <a:ext cx="14655800" cy="1117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apachect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l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DUMP_MODULES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8485" marR="9434195" indent="-230504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</a:t>
            </a:r>
            <a:endParaRPr sz="3000">
              <a:latin typeface="Courier New"/>
              <a:cs typeface="Courier New"/>
            </a:endParaRPr>
          </a:p>
          <a:p>
            <a:pPr marL="578485" marR="7820659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auth_digest_modul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authn_file_modul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authn_alias_modul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05000"/>
            <a:ext cx="14655800" cy="1117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i 2.0.0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95387" y="4229100"/>
            <a:ext cx="137896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Downloadin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i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sit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at versio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2.0.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0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o /Users/YOU/chef-repo/ cookbooks/ohai-2.0.0.tar.gz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 marR="1925320"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saved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: /Users/YOU/chef-repo/ cookbooks/ohai-2.0.0.tar.gz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05000"/>
            <a:ext cx="14655800" cy="1117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-zxv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ohai-2.0.0.tar.g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4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C cookbooks/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8450">
              <a:lnSpc>
                <a:spcPts val="20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</a:t>
            </a:r>
            <a:endParaRPr sz="1750">
              <a:latin typeface="Courier New"/>
              <a:cs typeface="Courier New"/>
            </a:endParaRPr>
          </a:p>
          <a:p>
            <a:pPr marL="298450" marR="11769725">
              <a:lnSpc>
                <a:spcPts val="2000"/>
              </a:lnSpc>
              <a:spcBef>
                <a:spcPts val="100"/>
              </a:spcBef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ohai/CHANGELOG.md x ohai/README.md</a:t>
            </a:r>
            <a:endParaRPr sz="1750">
              <a:latin typeface="Courier New"/>
              <a:cs typeface="Courier New"/>
            </a:endParaRPr>
          </a:p>
          <a:p>
            <a:pPr marL="298450">
              <a:lnSpc>
                <a:spcPts val="19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ohai/attributes</a:t>
            </a:r>
            <a:endParaRPr sz="1750">
              <a:latin typeface="Courier New"/>
              <a:cs typeface="Courier New"/>
            </a:endParaRPr>
          </a:p>
          <a:p>
            <a:pPr marL="298450" marR="10559415">
              <a:lnSpc>
                <a:spcPts val="2000"/>
              </a:lnSpc>
              <a:spcBef>
                <a:spcPts val="100"/>
              </a:spcBef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ohai/attributes/default.rb x ohai/files</a:t>
            </a:r>
            <a:endParaRPr sz="1750">
              <a:latin typeface="Courier New"/>
              <a:cs typeface="Courier New"/>
            </a:endParaRPr>
          </a:p>
          <a:p>
            <a:pPr marL="298450">
              <a:lnSpc>
                <a:spcPts val="19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ohai/files/default</a:t>
            </a:r>
            <a:endParaRPr sz="1750">
              <a:latin typeface="Courier New"/>
              <a:cs typeface="Courier New"/>
            </a:endParaRPr>
          </a:p>
          <a:p>
            <a:pPr marL="298450">
              <a:lnSpc>
                <a:spcPts val="2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ohai/files/default/plugins</a:t>
            </a:r>
            <a:endParaRPr sz="1750">
              <a:latin typeface="Courier New"/>
              <a:cs typeface="Courier New"/>
            </a:endParaRPr>
          </a:p>
          <a:p>
            <a:pPr marL="298450" marR="9618345">
              <a:lnSpc>
                <a:spcPts val="2000"/>
              </a:lnSpc>
              <a:spcBef>
                <a:spcPts val="100"/>
              </a:spcBef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ohai/files/default/plugins/README x ohai/metadata.json</a:t>
            </a:r>
            <a:endParaRPr sz="1750">
              <a:latin typeface="Courier New"/>
              <a:cs typeface="Courier New"/>
            </a:endParaRPr>
          </a:p>
          <a:p>
            <a:pPr marL="298450" marR="11903710">
              <a:lnSpc>
                <a:spcPts val="2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ohai/metadata.rb x ohai/providers</a:t>
            </a:r>
            <a:endParaRPr sz="1750">
              <a:latin typeface="Courier New"/>
              <a:cs typeface="Courier New"/>
            </a:endParaRPr>
          </a:p>
          <a:p>
            <a:pPr marL="298450" marR="11097260">
              <a:lnSpc>
                <a:spcPts val="2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ohai/providers/hint.rb x ohai/recipes</a:t>
            </a:r>
            <a:endParaRPr sz="1750">
              <a:latin typeface="Courier New"/>
              <a:cs typeface="Courier New"/>
            </a:endParaRPr>
          </a:p>
          <a:p>
            <a:pPr marL="298450" marR="10962640">
              <a:lnSpc>
                <a:spcPts val="200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ohai/recipes/default.rb x ohai/resources</a:t>
            </a:r>
            <a:endParaRPr sz="1750">
              <a:latin typeface="Courier New"/>
              <a:cs typeface="Courier New"/>
            </a:endParaRPr>
          </a:p>
          <a:p>
            <a:pPr marL="298450">
              <a:lnSpc>
                <a:spcPts val="1950"/>
              </a:lnSpc>
            </a:pPr>
            <a:r>
              <a:rPr sz="1750" spc="5" dirty="0">
                <a:solidFill>
                  <a:srgbClr val="FFFFFF"/>
                </a:solidFill>
                <a:latin typeface="Courier New"/>
                <a:cs typeface="Courier New"/>
              </a:rPr>
              <a:t>x ohai/resources/hint.rb</a:t>
            </a:r>
            <a:endParaRPr sz="1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05000"/>
            <a:ext cx="14655800" cy="11176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ohai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cookbooks/ohai/attributes/default.rb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FH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S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locatio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n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woul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d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b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/var/lib/chef/ohai_plugin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s</a:t>
            </a:r>
            <a:r>
              <a:rPr sz="3000" i="1" spc="5" dirty="0">
                <a:solidFill>
                  <a:srgbClr val="4F9192"/>
                </a:solidFill>
                <a:latin typeface="Courier New"/>
                <a:cs typeface="Courier New"/>
              </a:rPr>
              <a:t>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o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r similar.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28700" y="3105150"/>
            <a:ext cx="9404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b="1" dirty="0">
                <a:solidFill>
                  <a:srgbClr val="008F00"/>
                </a:solidFill>
                <a:latin typeface="Courier New"/>
                <a:cs typeface="Courier New"/>
              </a:rPr>
              <a:t>case when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71886" y="3105150"/>
            <a:ext cx="528447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node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"platform_family</a:t>
            </a:r>
            <a:r>
              <a:rPr sz="30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"windows"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28700" y="4019550"/>
            <a:ext cx="73418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"ohai"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"plugin_path"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8F00"/>
                </a:solidFill>
                <a:latin typeface="Courier New"/>
                <a:cs typeface="Courier New"/>
              </a:rPr>
              <a:t>else</a:t>
            </a:r>
            <a:endParaRPr sz="3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"ohai"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"plugin_path"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73653" y="4019550"/>
            <a:ext cx="55130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"C:/chef/ohai_plugins"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73653" y="4933950"/>
            <a:ext cx="59702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"/etc/chef/ohai_plugins"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28700" y="6305550"/>
            <a:ext cx="96278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lis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o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f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plugin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s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an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d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thei</a:t>
            </a: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respective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860138" y="630555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spc="-5" dirty="0">
                <a:solidFill>
                  <a:srgbClr val="4F9192"/>
                </a:solidFill>
                <a:latin typeface="Courier New"/>
                <a:cs typeface="Courier New"/>
              </a:rPr>
              <a:t>file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003329" y="6305550"/>
            <a:ext cx="2083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i="1" dirty="0">
                <a:solidFill>
                  <a:srgbClr val="4F9192"/>
                </a:solidFill>
                <a:latin typeface="Courier New"/>
                <a:cs typeface="Courier New"/>
              </a:rPr>
              <a:t>locations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8700" y="6762750"/>
            <a:ext cx="105429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Courier New"/>
                <a:cs typeface="Courier New"/>
              </a:rPr>
              <a:t>default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"ohai"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"plugins"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"ohai"</a:t>
            </a:r>
            <a:r>
              <a:rPr sz="30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000" dirty="0">
                <a:solidFill>
                  <a:srgbClr val="C8352B"/>
                </a:solidFill>
                <a:latin typeface="Courier New"/>
                <a:cs typeface="Courier New"/>
              </a:rPr>
              <a:t>"plugins"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0900" y="406400"/>
            <a:ext cx="14528800" cy="90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module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rb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ohai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t..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orked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version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communi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ead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06210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cookbooks/apache/metadata.rb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47244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47244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28700" y="2647950"/>
            <a:ext cx="3439795" cy="297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85240">
              <a:lnSpc>
                <a:spcPct val="101200"/>
              </a:lnSpc>
            </a:pPr>
            <a:r>
              <a:rPr sz="2800" spc="-5" dirty="0">
                <a:latin typeface="Courier New"/>
                <a:cs typeface="Courier New"/>
              </a:rPr>
              <a:t>name maintainer</a:t>
            </a:r>
            <a:endParaRPr sz="2800">
              <a:latin typeface="Courier New"/>
              <a:cs typeface="Courier New"/>
            </a:endParaRPr>
          </a:p>
          <a:p>
            <a:pPr marL="12700" marR="5080">
              <a:lnSpc>
                <a:spcPct val="101200"/>
              </a:lnSpc>
            </a:pPr>
            <a:r>
              <a:rPr sz="2800" spc="-5" dirty="0">
                <a:latin typeface="Courier New"/>
                <a:cs typeface="Courier New"/>
              </a:rPr>
              <a:t>maintainer_email license description long_description 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'README.md'</a:t>
            </a:r>
            <a:r>
              <a:rPr sz="2800" dirty="0">
                <a:latin typeface="Courier New"/>
                <a:cs typeface="Courier New"/>
              </a:rPr>
              <a:t>))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56410" y="2647950"/>
            <a:ext cx="237299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'apache' </a:t>
            </a: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'You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r Name'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56410" y="3511550"/>
            <a:ext cx="8775065" cy="167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78760">
              <a:lnSpc>
                <a:spcPct val="101200"/>
              </a:lnSpc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2800" u="heavy" dirty="0">
                <a:solidFill>
                  <a:srgbClr val="C8352B"/>
                </a:solidFill>
                <a:latin typeface="Courier New"/>
                <a:cs typeface="Courier New"/>
              </a:rPr>
              <a:t>your_email@example.co</a:t>
            </a:r>
            <a:r>
              <a:rPr sz="2800" u="heavy" spc="-5" dirty="0">
                <a:solidFill>
                  <a:srgbClr val="C8352B"/>
                </a:solidFill>
                <a:latin typeface="Courier New"/>
                <a:cs typeface="Courier New"/>
              </a:rPr>
              <a:t>m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 </a:t>
            </a: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'Al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right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s reserved' </a:t>
            </a: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'Installs/Configure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s</a:t>
            </a:r>
            <a:r>
              <a:rPr sz="2800" spc="5" dirty="0">
                <a:solidFill>
                  <a:srgbClr val="C8352B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apache'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9C1200"/>
                </a:solidFill>
                <a:latin typeface="Courier New"/>
                <a:cs typeface="Courier New"/>
              </a:rPr>
              <a:t>IO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read(</a:t>
            </a:r>
            <a:r>
              <a:rPr sz="2800" dirty="0">
                <a:solidFill>
                  <a:srgbClr val="9C1200"/>
                </a:solidFill>
                <a:latin typeface="Courier New"/>
                <a:cs typeface="Courier New"/>
              </a:rPr>
              <a:t>File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join(</a:t>
            </a:r>
            <a:r>
              <a:rPr sz="2800" dirty="0">
                <a:solidFill>
                  <a:srgbClr val="9C1200"/>
                </a:solidFill>
                <a:latin typeface="Courier New"/>
                <a:cs typeface="Courier New"/>
              </a:rPr>
              <a:t>File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dirname(</a:t>
            </a:r>
            <a:r>
              <a:rPr sz="2800" u="heavy" dirty="0">
                <a:solidFill>
                  <a:srgbClr val="008F00"/>
                </a:solidFill>
                <a:latin typeface="Courier New"/>
                <a:cs typeface="Courier New"/>
              </a:rPr>
              <a:t>  </a:t>
            </a:r>
            <a:r>
              <a:rPr sz="2800" dirty="0">
                <a:solidFill>
                  <a:srgbClr val="008F00"/>
                </a:solidFill>
                <a:latin typeface="Courier New"/>
                <a:cs typeface="Courier New"/>
              </a:rPr>
              <a:t>FIL</a:t>
            </a:r>
            <a:r>
              <a:rPr sz="2800" spc="-5" dirty="0">
                <a:solidFill>
                  <a:srgbClr val="008F00"/>
                </a:solidFill>
                <a:latin typeface="Courier New"/>
                <a:cs typeface="Courier New"/>
              </a:rPr>
              <a:t>E</a:t>
            </a:r>
            <a:r>
              <a:rPr sz="2800" u="heavy" dirty="0">
                <a:solidFill>
                  <a:srgbClr val="008F00"/>
                </a:solidFill>
                <a:latin typeface="Courier New"/>
                <a:cs typeface="Courier New"/>
              </a:rPr>
              <a:t>  </a:t>
            </a:r>
            <a:r>
              <a:rPr sz="2800" spc="-5" dirty="0">
                <a:latin typeface="Courier New"/>
                <a:cs typeface="Courier New"/>
              </a:rPr>
              <a:t>),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41400" y="5683250"/>
            <a:ext cx="149352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version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69110" y="5683250"/>
            <a:ext cx="14941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'0.4.0'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41400" y="6546850"/>
            <a:ext cx="29876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depend</a:t>
            </a:r>
            <a:r>
              <a:rPr sz="2800" dirty="0">
                <a:latin typeface="Courier New"/>
                <a:cs typeface="Courier New"/>
              </a:rPr>
              <a:t>s 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'ohai'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3" name="object 53"/>
          <p:cNvSpPr/>
          <p:nvPr/>
        </p:nvSpPr>
        <p:spPr>
          <a:xfrm>
            <a:off x="946150" y="5632450"/>
            <a:ext cx="5461000" cy="1358900"/>
          </a:xfrm>
          <a:custGeom>
            <a:avLst/>
            <a:gdLst/>
            <a:ahLst/>
            <a:cxnLst/>
            <a:rect l="l" t="t" r="r" b="b"/>
            <a:pathLst>
              <a:path w="5461000" h="1358900">
                <a:moveTo>
                  <a:pt x="0" y="0"/>
                </a:moveTo>
                <a:lnTo>
                  <a:pt x="5461000" y="0"/>
                </a:lnTo>
                <a:lnTo>
                  <a:pt x="5461000" y="1358900"/>
                </a:lnTo>
                <a:lnTo>
                  <a:pt x="0" y="1358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43800" y="2235200"/>
            <a:ext cx="8102600" cy="56388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85100" y="2533650"/>
            <a:ext cx="713359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Ohai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plugin(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:Name</a:t>
            </a:r>
            <a:r>
              <a:rPr sz="2400" dirty="0">
                <a:latin typeface="Courier New"/>
                <a:cs typeface="Courier New"/>
              </a:rPr>
              <a:t>)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provide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spc="-5" dirty="0">
                <a:latin typeface="Courier New"/>
                <a:cs typeface="Courier New"/>
              </a:rPr>
              <a:t>"attribute_a"</a:t>
            </a:r>
            <a:r>
              <a:rPr sz="2400" dirty="0">
                <a:latin typeface="Courier New"/>
                <a:cs typeface="Courier New"/>
              </a:rPr>
              <a:t>, "attribute_b" </a:t>
            </a:r>
            <a:r>
              <a:rPr sz="2400" spc="-5" dirty="0">
                <a:latin typeface="Courier New"/>
                <a:cs typeface="Courier New"/>
              </a:rPr>
              <a:t>depend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spc="-5" dirty="0">
                <a:latin typeface="Courier New"/>
                <a:cs typeface="Courier New"/>
              </a:rPr>
              <a:t>"attribute_x"</a:t>
            </a:r>
            <a:r>
              <a:rPr sz="2400" dirty="0">
                <a:latin typeface="Courier New"/>
                <a:cs typeface="Courier New"/>
              </a:rPr>
              <a:t>, "attribute_y"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921" y="4006850"/>
            <a:ext cx="457327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collect_data(:default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som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Ruby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11664" y="4375150"/>
            <a:ext cx="146367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i="1" dirty="0"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Mash.new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0919" y="4743450"/>
            <a:ext cx="237807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attribute_a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100" y="5848350"/>
            <a:ext cx="603631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collect_data(:platform...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platform-specifi</a:t>
            </a:r>
            <a:r>
              <a:rPr sz="2400" i="1" dirty="0">
                <a:latin typeface="Courier New"/>
                <a:cs typeface="Courier New"/>
              </a:rPr>
              <a:t>c </a:t>
            </a:r>
            <a:r>
              <a:rPr sz="2400" i="1" spc="-5" dirty="0">
                <a:latin typeface="Courier New"/>
                <a:cs typeface="Courier New"/>
              </a:rPr>
              <a:t>Rub</a:t>
            </a:r>
            <a:r>
              <a:rPr sz="2400" i="1" dirty="0">
                <a:latin typeface="Courier New"/>
                <a:cs typeface="Courier New"/>
              </a:rPr>
              <a:t>y code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attribute_</a:t>
            </a:r>
            <a:r>
              <a:rPr sz="2400" dirty="0">
                <a:latin typeface="Courier New"/>
                <a:cs typeface="Courier New"/>
              </a:rPr>
              <a:t>b Mash.new</a:t>
            </a:r>
            <a:endParaRPr sz="2400">
              <a:latin typeface="Courier New"/>
              <a:cs typeface="Courier New"/>
            </a:endParaRPr>
          </a:p>
          <a:p>
            <a:pPr marR="5113655" indent="365760">
              <a:lnSpc>
                <a:spcPct val="100699"/>
              </a:lnSpc>
            </a:pPr>
            <a:r>
              <a:rPr sz="2400" b="1" dirty="0">
                <a:latin typeface="Courier New"/>
                <a:cs typeface="Courier New"/>
              </a:rPr>
              <a:t>end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5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lnSpc>
                <a:spcPts val="3500"/>
              </a:lnSpc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Ohai.plugin(:Name)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used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o iden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plugin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lnSpc>
                <a:spcPts val="3500"/>
              </a:lnSpc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Ohai.plugin(:Name)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used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o iden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plugin</a:t>
            </a:r>
            <a:endParaRPr sz="3000">
              <a:latin typeface="Arial"/>
              <a:cs typeface="Arial"/>
            </a:endParaRPr>
          </a:p>
          <a:p>
            <a:pPr marL="250825" marR="5080" indent="-238125">
              <a:lnSpc>
                <a:spcPts val="35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provides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comma-separa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li</a:t>
            </a:r>
            <a:r>
              <a:rPr sz="3000" spc="-5" dirty="0">
                <a:latin typeface="Arial"/>
                <a:cs typeface="Arial"/>
              </a:rPr>
              <a:t>st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5" dirty="0">
                <a:latin typeface="Arial"/>
                <a:cs typeface="Arial"/>
              </a:rPr>
              <a:t>f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</a:t>
            </a:r>
            <a:r>
              <a:rPr sz="3000" spc="-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ined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by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plugin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3800" y="2235200"/>
            <a:ext cx="8102600" cy="56388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5100" y="2533650"/>
            <a:ext cx="713359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Ohai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plugin(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:Name</a:t>
            </a:r>
            <a:r>
              <a:rPr sz="2400" dirty="0">
                <a:latin typeface="Courier New"/>
                <a:cs typeface="Courier New"/>
              </a:rPr>
              <a:t>)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provide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"attribute_a"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"attribute_b" </a:t>
            </a:r>
            <a:r>
              <a:rPr sz="2400" spc="-5" dirty="0">
                <a:latin typeface="Courier New"/>
                <a:cs typeface="Courier New"/>
              </a:rPr>
              <a:t>depend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spc="-5" dirty="0">
                <a:latin typeface="Courier New"/>
                <a:cs typeface="Courier New"/>
              </a:rPr>
              <a:t>"attribute_x"</a:t>
            </a:r>
            <a:r>
              <a:rPr sz="2400" dirty="0">
                <a:latin typeface="Courier New"/>
                <a:cs typeface="Courier New"/>
              </a:rPr>
              <a:t>, "attribute_y"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150921" y="4006850"/>
            <a:ext cx="457327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collect_data(:default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som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Ruby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11664" y="4375150"/>
            <a:ext cx="146367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i="1" dirty="0"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Mash.new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0919" y="4743450"/>
            <a:ext cx="237807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attribute_a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5100" y="5848350"/>
            <a:ext cx="603631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collect_data(:platform...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platform-specifi</a:t>
            </a:r>
            <a:r>
              <a:rPr sz="2400" i="1" dirty="0">
                <a:latin typeface="Courier New"/>
                <a:cs typeface="Courier New"/>
              </a:rPr>
              <a:t>c </a:t>
            </a:r>
            <a:r>
              <a:rPr sz="2400" i="1" spc="-5" dirty="0">
                <a:latin typeface="Courier New"/>
                <a:cs typeface="Courier New"/>
              </a:rPr>
              <a:t>Rub</a:t>
            </a:r>
            <a:r>
              <a:rPr sz="2400" i="1" dirty="0">
                <a:latin typeface="Courier New"/>
                <a:cs typeface="Courier New"/>
              </a:rPr>
              <a:t>y code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attribute_</a:t>
            </a:r>
            <a:r>
              <a:rPr sz="2400" dirty="0">
                <a:latin typeface="Courier New"/>
                <a:cs typeface="Courier New"/>
              </a:rPr>
              <a:t>b Mash.new</a:t>
            </a:r>
            <a:endParaRPr sz="2400">
              <a:latin typeface="Courier New"/>
              <a:cs typeface="Courier New"/>
            </a:endParaRPr>
          </a:p>
          <a:p>
            <a:pPr marR="5113655" indent="365760">
              <a:lnSpc>
                <a:spcPct val="100699"/>
              </a:lnSpc>
            </a:pPr>
            <a:r>
              <a:rPr sz="2400" b="1" dirty="0">
                <a:latin typeface="Courier New"/>
                <a:cs typeface="Courier New"/>
              </a:rPr>
              <a:t>end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Explain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Explain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7?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296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lnSpc>
                <a:spcPts val="3500"/>
              </a:lnSpc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Ohai.plugin(:Name)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used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o iden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plugin</a:t>
            </a:r>
            <a:endParaRPr sz="3000">
              <a:latin typeface="Arial"/>
              <a:cs typeface="Arial"/>
            </a:endParaRPr>
          </a:p>
          <a:p>
            <a:pPr marL="250825" marR="5080" indent="-238125">
              <a:lnSpc>
                <a:spcPts val="35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provides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comma-separa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li</a:t>
            </a:r>
            <a:r>
              <a:rPr sz="3000" spc="-5" dirty="0">
                <a:latin typeface="Arial"/>
                <a:cs typeface="Arial"/>
              </a:rPr>
              <a:t>st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5" dirty="0">
                <a:latin typeface="Arial"/>
                <a:cs typeface="Arial"/>
              </a:rPr>
              <a:t>f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</a:t>
            </a:r>
            <a:r>
              <a:rPr sz="3000" spc="-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ined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by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plugin</a:t>
            </a:r>
            <a:endParaRPr sz="3000">
              <a:latin typeface="Arial"/>
              <a:cs typeface="Arial"/>
            </a:endParaRPr>
          </a:p>
          <a:p>
            <a:pPr marL="250825" marR="32384" indent="-238125">
              <a:lnSpc>
                <a:spcPts val="35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depends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comma-separa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li</a:t>
            </a:r>
            <a:r>
              <a:rPr sz="3000" spc="-5" dirty="0">
                <a:latin typeface="Arial"/>
                <a:cs typeface="Arial"/>
              </a:rPr>
              <a:t>st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5" dirty="0">
                <a:latin typeface="Arial"/>
                <a:cs typeface="Arial"/>
              </a:rPr>
              <a:t>f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colle</a:t>
            </a:r>
            <a:r>
              <a:rPr sz="3000" spc="-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by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ano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her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plugin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3800" y="2235200"/>
            <a:ext cx="8102600" cy="56388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85100" y="2533650"/>
            <a:ext cx="713359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Ohai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plugin(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:Name</a:t>
            </a:r>
            <a:r>
              <a:rPr sz="2400" dirty="0">
                <a:latin typeface="Courier New"/>
                <a:cs typeface="Courier New"/>
              </a:rPr>
              <a:t>)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provide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"attribute_a"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"attribute_b" </a:t>
            </a:r>
            <a:r>
              <a:rPr sz="2400" spc="-5" dirty="0">
                <a:latin typeface="Courier New"/>
                <a:cs typeface="Courier New"/>
              </a:rPr>
              <a:t>depend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"attribute_x"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"attribute_y"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150921" y="4006850"/>
            <a:ext cx="457327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collect_data(:default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som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Ruby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11664" y="4375150"/>
            <a:ext cx="146367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i="1" dirty="0"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Mash.new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0919" y="4743450"/>
            <a:ext cx="237807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attribute_a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5100" y="5848350"/>
            <a:ext cx="603631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collect_data(:platform...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platform-specifi</a:t>
            </a:r>
            <a:r>
              <a:rPr sz="2400" i="1" dirty="0">
                <a:latin typeface="Courier New"/>
                <a:cs typeface="Courier New"/>
              </a:rPr>
              <a:t>c </a:t>
            </a:r>
            <a:r>
              <a:rPr sz="2400" i="1" spc="-5" dirty="0">
                <a:latin typeface="Courier New"/>
                <a:cs typeface="Courier New"/>
              </a:rPr>
              <a:t>Rub</a:t>
            </a:r>
            <a:r>
              <a:rPr sz="2400" i="1" dirty="0">
                <a:latin typeface="Courier New"/>
                <a:cs typeface="Courier New"/>
              </a:rPr>
              <a:t>y code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attribute_</a:t>
            </a:r>
            <a:r>
              <a:rPr sz="2400" dirty="0">
                <a:latin typeface="Courier New"/>
                <a:cs typeface="Courier New"/>
              </a:rPr>
              <a:t>b Mash.new</a:t>
            </a:r>
            <a:endParaRPr sz="2400">
              <a:latin typeface="Courier New"/>
              <a:cs typeface="Courier New"/>
            </a:endParaRPr>
          </a:p>
          <a:p>
            <a:pPr marR="5113655" indent="365760">
              <a:lnSpc>
                <a:spcPct val="100699"/>
              </a:lnSpc>
            </a:pPr>
            <a:r>
              <a:rPr sz="2400" b="1" dirty="0">
                <a:latin typeface="Courier New"/>
                <a:cs typeface="Courier New"/>
              </a:rPr>
              <a:t>end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45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lnSpc>
                <a:spcPts val="3500"/>
              </a:lnSpc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Ohai.plugin(:Name)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used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o iden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plugin</a:t>
            </a:r>
            <a:endParaRPr sz="3000">
              <a:latin typeface="Arial"/>
              <a:cs typeface="Arial"/>
            </a:endParaRPr>
          </a:p>
          <a:p>
            <a:pPr marL="250825" marR="5080" indent="-238125">
              <a:lnSpc>
                <a:spcPts val="35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provides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comma-separa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li</a:t>
            </a:r>
            <a:r>
              <a:rPr sz="3000" spc="-5" dirty="0">
                <a:latin typeface="Arial"/>
                <a:cs typeface="Arial"/>
              </a:rPr>
              <a:t>st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5" dirty="0">
                <a:latin typeface="Arial"/>
                <a:cs typeface="Arial"/>
              </a:rPr>
              <a:t>f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</a:t>
            </a:r>
            <a:r>
              <a:rPr sz="3000" spc="-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ined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by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plugin</a:t>
            </a:r>
            <a:endParaRPr sz="3000">
              <a:latin typeface="Arial"/>
              <a:cs typeface="Arial"/>
            </a:endParaRPr>
          </a:p>
          <a:p>
            <a:pPr marL="250825" marR="32384" indent="-238125">
              <a:lnSpc>
                <a:spcPts val="35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depends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comma-separa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li</a:t>
            </a:r>
            <a:r>
              <a:rPr sz="3000" spc="-5" dirty="0">
                <a:latin typeface="Arial"/>
                <a:cs typeface="Arial"/>
              </a:rPr>
              <a:t>st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5" dirty="0">
                <a:latin typeface="Arial"/>
                <a:cs typeface="Arial"/>
              </a:rPr>
              <a:t>f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5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colle</a:t>
            </a:r>
            <a:r>
              <a:rPr sz="3000" spc="-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by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ano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her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plugin</a:t>
            </a:r>
            <a:endParaRPr sz="3000">
              <a:latin typeface="Arial"/>
              <a:cs typeface="Arial"/>
            </a:endParaRPr>
          </a:p>
          <a:p>
            <a:pPr marL="250825" marR="74930" indent="-238125">
              <a:lnSpc>
                <a:spcPct val="95900"/>
              </a:lnSpc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spc="-5" dirty="0">
                <a:latin typeface="Courier New"/>
                <a:cs typeface="Courier New"/>
              </a:rPr>
              <a:t>collect_data(:default) </a:t>
            </a:r>
            <a:r>
              <a:rPr sz="3000" dirty="0">
                <a:latin typeface="Arial"/>
                <a:cs typeface="Arial"/>
              </a:rPr>
              <a:t>de</a:t>
            </a:r>
            <a:r>
              <a:rPr sz="3000" spc="-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aul</a:t>
            </a:r>
            <a:r>
              <a:rPr sz="3000" spc="-5" dirty="0">
                <a:latin typeface="Arial"/>
                <a:cs typeface="Arial"/>
              </a:rPr>
              <a:t>t </a:t>
            </a:r>
            <a:r>
              <a:rPr sz="3000" dirty="0">
                <a:latin typeface="Arial"/>
                <a:cs typeface="Arial"/>
              </a:rPr>
              <a:t>code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run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f 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pla</a:t>
            </a:r>
            <a:r>
              <a:rPr sz="3000" spc="-5" dirty="0">
                <a:latin typeface="Arial"/>
                <a:cs typeface="Arial"/>
              </a:rPr>
              <a:t>tf</a:t>
            </a:r>
            <a:r>
              <a:rPr sz="3000" dirty="0">
                <a:latin typeface="Arial"/>
                <a:cs typeface="Arial"/>
              </a:rPr>
              <a:t>orm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no</a:t>
            </a:r>
            <a:r>
              <a:rPr sz="3000" spc="-5" dirty="0">
                <a:latin typeface="Arial"/>
                <a:cs typeface="Arial"/>
              </a:rPr>
              <a:t>t </a:t>
            </a:r>
            <a:r>
              <a:rPr sz="3000" dirty="0">
                <a:latin typeface="Arial"/>
                <a:cs typeface="Arial"/>
              </a:rPr>
              <a:t>defined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4181" y="5083200"/>
            <a:ext cx="7880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he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3800" y="2235200"/>
            <a:ext cx="8102600" cy="56388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85100" y="2533650"/>
            <a:ext cx="713359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Ohai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plugin(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:Name</a:t>
            </a:r>
            <a:r>
              <a:rPr sz="2400" dirty="0">
                <a:latin typeface="Courier New"/>
                <a:cs typeface="Courier New"/>
              </a:rPr>
              <a:t>)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provide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"attribute_a"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"attribute_b" </a:t>
            </a:r>
            <a:r>
              <a:rPr sz="2400" spc="-5" dirty="0">
                <a:latin typeface="Courier New"/>
                <a:cs typeface="Courier New"/>
              </a:rPr>
              <a:t>depend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"attribute_x"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"attribute_y"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150921" y="4006850"/>
            <a:ext cx="457327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collect_data(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:default</a:t>
            </a:r>
            <a:r>
              <a:rPr sz="2400" dirty="0">
                <a:latin typeface="Courier New"/>
                <a:cs typeface="Courier New"/>
              </a:rPr>
              <a:t>)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som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Ruby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1656" y="4375150"/>
            <a:ext cx="146367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Mash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0919" y="4743450"/>
            <a:ext cx="237807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attribute_a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5100" y="5848350"/>
            <a:ext cx="603631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collect_data(:platform...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platform-specifi</a:t>
            </a:r>
            <a:r>
              <a:rPr sz="2400" i="1" dirty="0">
                <a:latin typeface="Courier New"/>
                <a:cs typeface="Courier New"/>
              </a:rPr>
              <a:t>c </a:t>
            </a:r>
            <a:r>
              <a:rPr sz="2400" i="1" spc="-5" dirty="0">
                <a:latin typeface="Courier New"/>
                <a:cs typeface="Courier New"/>
              </a:rPr>
              <a:t>Rub</a:t>
            </a:r>
            <a:r>
              <a:rPr sz="2400" i="1" dirty="0">
                <a:latin typeface="Courier New"/>
                <a:cs typeface="Courier New"/>
              </a:rPr>
              <a:t>y code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attribute_</a:t>
            </a:r>
            <a:r>
              <a:rPr sz="2400" dirty="0">
                <a:latin typeface="Courier New"/>
                <a:cs typeface="Courier New"/>
              </a:rPr>
              <a:t>b Mash.new</a:t>
            </a:r>
            <a:endParaRPr sz="2400">
              <a:latin typeface="Courier New"/>
              <a:cs typeface="Courier New"/>
            </a:endParaRPr>
          </a:p>
          <a:p>
            <a:pPr marR="5113655" indent="365760">
              <a:lnSpc>
                <a:spcPct val="100699"/>
              </a:lnSpc>
            </a:pPr>
            <a:r>
              <a:rPr sz="2400" b="1" dirty="0">
                <a:latin typeface="Courier New"/>
                <a:cs typeface="Courier New"/>
              </a:rPr>
              <a:t>end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lnSpc>
                <a:spcPts val="3500"/>
              </a:lnSpc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Ohai.plugin(:Name)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/>
              <a:t>-</a:t>
            </a:r>
            <a:r>
              <a:rPr sz="3000" spc="-5" dirty="0"/>
              <a:t> </a:t>
            </a:r>
            <a:r>
              <a:rPr sz="3000" dirty="0"/>
              <a:t>used</a:t>
            </a:r>
            <a:r>
              <a:rPr sz="3000" spc="-5" dirty="0"/>
              <a:t> t</a:t>
            </a:r>
            <a:r>
              <a:rPr sz="3000" dirty="0"/>
              <a:t>o iden</a:t>
            </a:r>
            <a:r>
              <a:rPr sz="3000" spc="-5" dirty="0"/>
              <a:t>t</a:t>
            </a:r>
            <a:r>
              <a:rPr sz="3000" dirty="0"/>
              <a:t>i</a:t>
            </a:r>
            <a:r>
              <a:rPr sz="3000" spc="-5" dirty="0"/>
              <a:t>f</a:t>
            </a:r>
            <a:r>
              <a:rPr sz="3000" dirty="0"/>
              <a:t>y</a:t>
            </a:r>
            <a:r>
              <a:rPr sz="3000" spc="-5" dirty="0"/>
              <a:t> t</a:t>
            </a:r>
            <a:r>
              <a:rPr sz="3000" dirty="0"/>
              <a:t>he</a:t>
            </a:r>
            <a:r>
              <a:rPr sz="3000" spc="-5" dirty="0"/>
              <a:t> </a:t>
            </a:r>
            <a:r>
              <a:rPr sz="3000" dirty="0"/>
              <a:t>plugin</a:t>
            </a:r>
            <a:endParaRPr sz="3000">
              <a:latin typeface="Courier New"/>
              <a:cs typeface="Courier New"/>
            </a:endParaRPr>
          </a:p>
          <a:p>
            <a:pPr marL="250825" marR="5080" indent="-238125">
              <a:lnSpc>
                <a:spcPts val="35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provides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/>
              <a:t>-</a:t>
            </a:r>
            <a:r>
              <a:rPr sz="3000" spc="-5" dirty="0"/>
              <a:t> </a:t>
            </a:r>
            <a:r>
              <a:rPr sz="3000" dirty="0"/>
              <a:t>comma-separa</a:t>
            </a:r>
            <a:r>
              <a:rPr sz="3000" spc="-5" dirty="0"/>
              <a:t>t</a:t>
            </a:r>
            <a:r>
              <a:rPr sz="3000" dirty="0"/>
              <a:t>ed</a:t>
            </a:r>
            <a:r>
              <a:rPr sz="3000" spc="-5" dirty="0"/>
              <a:t> </a:t>
            </a:r>
            <a:r>
              <a:rPr sz="3000" dirty="0"/>
              <a:t>li</a:t>
            </a:r>
            <a:r>
              <a:rPr sz="3000" spc="-5" dirty="0"/>
              <a:t>st </a:t>
            </a:r>
            <a:r>
              <a:rPr sz="3000" dirty="0"/>
              <a:t>o</a:t>
            </a:r>
            <a:r>
              <a:rPr sz="3000" spc="-5" dirty="0"/>
              <a:t>f </a:t>
            </a:r>
            <a:r>
              <a:rPr sz="3000" dirty="0"/>
              <a:t>a</a:t>
            </a:r>
            <a:r>
              <a:rPr sz="3000" spc="-5" dirty="0"/>
              <a:t>tt</a:t>
            </a:r>
            <a:r>
              <a:rPr sz="3000" dirty="0"/>
              <a:t>ribu</a:t>
            </a:r>
            <a:r>
              <a:rPr sz="3000" spc="-5" dirty="0"/>
              <a:t>t</a:t>
            </a:r>
            <a:r>
              <a:rPr sz="3000" dirty="0"/>
              <a:t>es</a:t>
            </a:r>
            <a:r>
              <a:rPr sz="3000" spc="-5" dirty="0"/>
              <a:t> </a:t>
            </a:r>
            <a:r>
              <a:rPr sz="3000" dirty="0"/>
              <a:t>de</a:t>
            </a:r>
            <a:r>
              <a:rPr sz="3000" spc="-5" dirty="0"/>
              <a:t>f</a:t>
            </a:r>
            <a:r>
              <a:rPr sz="3000" dirty="0"/>
              <a:t>ined</a:t>
            </a:r>
            <a:r>
              <a:rPr sz="3000" spc="-5" dirty="0"/>
              <a:t> </a:t>
            </a:r>
            <a:r>
              <a:rPr sz="3000" dirty="0"/>
              <a:t>by</a:t>
            </a:r>
            <a:r>
              <a:rPr sz="3000" spc="-5" dirty="0"/>
              <a:t> t</a:t>
            </a:r>
            <a:r>
              <a:rPr sz="3000" dirty="0"/>
              <a:t>he</a:t>
            </a:r>
            <a:r>
              <a:rPr sz="3000" spc="-5" dirty="0"/>
              <a:t> </a:t>
            </a:r>
            <a:r>
              <a:rPr sz="3000" dirty="0"/>
              <a:t>plugin</a:t>
            </a:r>
            <a:endParaRPr sz="3000">
              <a:latin typeface="Courier New"/>
              <a:cs typeface="Courier New"/>
            </a:endParaRPr>
          </a:p>
          <a:p>
            <a:pPr marL="250825" marR="32384" indent="-238125">
              <a:lnSpc>
                <a:spcPts val="35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depends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/>
              <a:t>-</a:t>
            </a:r>
            <a:r>
              <a:rPr sz="3000" spc="-5" dirty="0"/>
              <a:t> </a:t>
            </a:r>
            <a:r>
              <a:rPr sz="3000" dirty="0"/>
              <a:t>comma-separa</a:t>
            </a:r>
            <a:r>
              <a:rPr sz="3000" spc="-5" dirty="0"/>
              <a:t>t</a:t>
            </a:r>
            <a:r>
              <a:rPr sz="3000" dirty="0"/>
              <a:t>ed</a:t>
            </a:r>
            <a:r>
              <a:rPr sz="3000" spc="-5" dirty="0"/>
              <a:t> </a:t>
            </a:r>
            <a:r>
              <a:rPr sz="3000" dirty="0"/>
              <a:t>li</a:t>
            </a:r>
            <a:r>
              <a:rPr sz="3000" spc="-5" dirty="0"/>
              <a:t>st </a:t>
            </a:r>
            <a:r>
              <a:rPr sz="3000" dirty="0"/>
              <a:t>o</a:t>
            </a:r>
            <a:r>
              <a:rPr sz="3000" spc="-5" dirty="0"/>
              <a:t>f </a:t>
            </a:r>
            <a:r>
              <a:rPr sz="3000" dirty="0"/>
              <a:t>a</a:t>
            </a:r>
            <a:r>
              <a:rPr sz="3000" spc="-5" dirty="0"/>
              <a:t>tt</a:t>
            </a:r>
            <a:r>
              <a:rPr sz="3000" dirty="0"/>
              <a:t>ribu</a:t>
            </a:r>
            <a:r>
              <a:rPr sz="3000" spc="-5" dirty="0"/>
              <a:t>t</a:t>
            </a:r>
            <a:r>
              <a:rPr sz="3000" dirty="0"/>
              <a:t>es</a:t>
            </a:r>
            <a:r>
              <a:rPr sz="3000" spc="-5" dirty="0"/>
              <a:t> </a:t>
            </a:r>
            <a:r>
              <a:rPr sz="3000" dirty="0"/>
              <a:t>colle</a:t>
            </a:r>
            <a:r>
              <a:rPr sz="3000" spc="-5" dirty="0"/>
              <a:t>ct</a:t>
            </a:r>
            <a:r>
              <a:rPr sz="3000" dirty="0"/>
              <a:t>ed</a:t>
            </a:r>
            <a:r>
              <a:rPr sz="3000" spc="-5" dirty="0"/>
              <a:t> </a:t>
            </a:r>
            <a:r>
              <a:rPr sz="3000" dirty="0"/>
              <a:t>by</a:t>
            </a:r>
            <a:r>
              <a:rPr sz="3000" spc="-5" dirty="0"/>
              <a:t> </a:t>
            </a:r>
            <a:r>
              <a:rPr sz="3000" dirty="0"/>
              <a:t>ano</a:t>
            </a:r>
            <a:r>
              <a:rPr sz="3000" spc="-5" dirty="0"/>
              <a:t>t</a:t>
            </a:r>
            <a:r>
              <a:rPr sz="3000" dirty="0"/>
              <a:t>her</a:t>
            </a:r>
            <a:r>
              <a:rPr sz="3000" spc="-5" dirty="0"/>
              <a:t> </a:t>
            </a:r>
            <a:r>
              <a:rPr sz="3000" dirty="0"/>
              <a:t>plugin</a:t>
            </a:r>
            <a:endParaRPr sz="3000">
              <a:latin typeface="Courier New"/>
              <a:cs typeface="Courier New"/>
            </a:endParaRPr>
          </a:p>
          <a:p>
            <a:pPr marL="250825" marR="74930" indent="-238125">
              <a:lnSpc>
                <a:spcPct val="95900"/>
              </a:lnSpc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spc="-5" dirty="0">
                <a:latin typeface="Courier New"/>
                <a:cs typeface="Courier New"/>
              </a:rPr>
              <a:t>collect_data(:default) </a:t>
            </a:r>
            <a:r>
              <a:rPr sz="3000" dirty="0"/>
              <a:t>de</a:t>
            </a:r>
            <a:r>
              <a:rPr sz="3000" spc="-5" dirty="0"/>
              <a:t>f</a:t>
            </a:r>
            <a:r>
              <a:rPr sz="3000" dirty="0"/>
              <a:t>aul</a:t>
            </a:r>
            <a:r>
              <a:rPr sz="3000" spc="-5" dirty="0"/>
              <a:t>t </a:t>
            </a:r>
            <a:r>
              <a:rPr sz="3000" dirty="0"/>
              <a:t>code</a:t>
            </a:r>
            <a:r>
              <a:rPr sz="3000" spc="-5" dirty="0"/>
              <a:t> </a:t>
            </a:r>
            <a:r>
              <a:rPr sz="3000" dirty="0"/>
              <a:t>run</a:t>
            </a:r>
            <a:r>
              <a:rPr sz="3000" spc="-5" dirty="0"/>
              <a:t> </a:t>
            </a:r>
            <a:r>
              <a:rPr sz="3000" dirty="0"/>
              <a:t>i</a:t>
            </a:r>
            <a:r>
              <a:rPr sz="3000" spc="-5" dirty="0"/>
              <a:t>f t</a:t>
            </a:r>
            <a:r>
              <a:rPr sz="3000" dirty="0"/>
              <a:t>he</a:t>
            </a:r>
            <a:r>
              <a:rPr sz="3000" spc="-5" dirty="0"/>
              <a:t> </a:t>
            </a:r>
            <a:r>
              <a:rPr sz="3000" dirty="0"/>
              <a:t>pla</a:t>
            </a:r>
            <a:r>
              <a:rPr sz="3000" spc="-5" dirty="0"/>
              <a:t>tf</a:t>
            </a:r>
            <a:r>
              <a:rPr sz="3000" dirty="0"/>
              <a:t>orm</a:t>
            </a:r>
            <a:r>
              <a:rPr sz="3000" spc="-5" dirty="0"/>
              <a:t> </a:t>
            </a:r>
            <a:r>
              <a:rPr sz="3000" dirty="0"/>
              <a:t>is</a:t>
            </a:r>
            <a:r>
              <a:rPr sz="3000" spc="-5" dirty="0"/>
              <a:t> </a:t>
            </a:r>
            <a:r>
              <a:rPr sz="3000" dirty="0"/>
              <a:t>no</a:t>
            </a:r>
            <a:r>
              <a:rPr sz="3000" spc="-5" dirty="0"/>
              <a:t>t defined</a:t>
            </a:r>
            <a:endParaRPr sz="3000">
              <a:latin typeface="Courier New"/>
              <a:cs typeface="Courier New"/>
            </a:endParaRPr>
          </a:p>
          <a:p>
            <a:pPr marL="250825" marR="111125" indent="-238125">
              <a:lnSpc>
                <a:spcPts val="3500"/>
              </a:lnSpc>
              <a:spcBef>
                <a:spcPts val="13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3000" b="1" dirty="0">
                <a:latin typeface="Courier New"/>
                <a:cs typeface="Courier New"/>
              </a:rPr>
              <a:t>collect_data(:platform)</a:t>
            </a:r>
            <a:r>
              <a:rPr sz="3000" b="1" spc="-969" dirty="0">
                <a:latin typeface="Courier New"/>
                <a:cs typeface="Courier New"/>
              </a:rPr>
              <a:t> </a:t>
            </a:r>
            <a:r>
              <a:rPr sz="3000" dirty="0"/>
              <a:t>-</a:t>
            </a:r>
            <a:r>
              <a:rPr sz="3000" spc="-5" dirty="0"/>
              <a:t> t</a:t>
            </a:r>
            <a:r>
              <a:rPr sz="3000" dirty="0"/>
              <a:t>he code</a:t>
            </a:r>
            <a:r>
              <a:rPr sz="3000" spc="-5" dirty="0"/>
              <a:t> </a:t>
            </a:r>
            <a:r>
              <a:rPr sz="3000" dirty="0"/>
              <a:t>run</a:t>
            </a:r>
            <a:r>
              <a:rPr sz="3000" spc="-5" dirty="0"/>
              <a:t> f</a:t>
            </a:r>
            <a:r>
              <a:rPr sz="3000" dirty="0"/>
              <a:t>or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-5" dirty="0"/>
              <a:t> </a:t>
            </a:r>
            <a:r>
              <a:rPr sz="3000" dirty="0"/>
              <a:t>speci</a:t>
            </a:r>
            <a:r>
              <a:rPr sz="3000" spc="-5" dirty="0"/>
              <a:t>f</a:t>
            </a:r>
            <a:r>
              <a:rPr sz="3000" dirty="0"/>
              <a:t>ic</a:t>
            </a:r>
            <a:r>
              <a:rPr sz="3000" spc="-5" dirty="0"/>
              <a:t> </a:t>
            </a:r>
            <a:r>
              <a:rPr sz="3000" dirty="0"/>
              <a:t>pla</a:t>
            </a:r>
            <a:r>
              <a:rPr sz="3000" spc="-5" dirty="0"/>
              <a:t>tf</a:t>
            </a:r>
            <a:r>
              <a:rPr sz="3000" dirty="0"/>
              <a:t>orm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4181" y="5083200"/>
            <a:ext cx="7880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-</a:t>
            </a:r>
            <a:r>
              <a:rPr sz="3000" spc="-5" dirty="0">
                <a:latin typeface="Arial"/>
                <a:cs typeface="Arial"/>
              </a:rPr>
              <a:t> t</a:t>
            </a:r>
            <a:r>
              <a:rPr sz="3000" dirty="0">
                <a:latin typeface="Arial"/>
                <a:cs typeface="Arial"/>
              </a:rPr>
              <a:t>he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43800" y="2235200"/>
            <a:ext cx="8102600" cy="56388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85100" y="2533650"/>
            <a:ext cx="713359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Ohai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plugin(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:Name</a:t>
            </a:r>
            <a:r>
              <a:rPr sz="2400" dirty="0">
                <a:latin typeface="Courier New"/>
                <a:cs typeface="Courier New"/>
              </a:rPr>
              <a:t>)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provide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"attribute_a"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"attribute_b" </a:t>
            </a:r>
            <a:r>
              <a:rPr sz="2400" spc="-5" dirty="0">
                <a:latin typeface="Courier New"/>
                <a:cs typeface="Courier New"/>
              </a:rPr>
              <a:t>depend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"attribute_x"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"attribute_y"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150921" y="4006850"/>
            <a:ext cx="457327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collect_data(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:default</a:t>
            </a:r>
            <a:r>
              <a:rPr sz="2400" dirty="0">
                <a:latin typeface="Courier New"/>
                <a:cs typeface="Courier New"/>
              </a:rPr>
              <a:t>)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som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Ruby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1656" y="4375150"/>
            <a:ext cx="146367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Mash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0919" y="4743450"/>
            <a:ext cx="237807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attribute_a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5100" y="5848350"/>
            <a:ext cx="603631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collect_data(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:platform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.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)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platform-specifi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c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Rub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y code</a:t>
            </a:r>
            <a:endParaRPr sz="24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attribute_</a:t>
            </a:r>
            <a:r>
              <a:rPr sz="2400" dirty="0">
                <a:latin typeface="Courier New"/>
                <a:cs typeface="Courier New"/>
              </a:rPr>
              <a:t>b </a:t>
            </a:r>
            <a:r>
              <a:rPr sz="2400" dirty="0">
                <a:solidFill>
                  <a:srgbClr val="9C1200"/>
                </a:solidFill>
                <a:latin typeface="Courier New"/>
                <a:cs typeface="Courier New"/>
              </a:rPr>
              <a:t>Mash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dirty="0">
                <a:latin typeface="Courier New"/>
                <a:cs typeface="Courier New"/>
              </a:rPr>
              <a:t>new</a:t>
            </a:r>
            <a:endParaRPr sz="2400">
              <a:latin typeface="Courier New"/>
              <a:cs typeface="Courier New"/>
            </a:endParaRPr>
          </a:p>
          <a:p>
            <a:pPr marR="5113655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32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apache/files/default/plugins/modules.rb</a:t>
            </a:r>
            <a:endParaRPr sz="3200">
              <a:latin typeface="Courier New"/>
              <a:cs typeface="Courier New"/>
            </a:endParaRPr>
          </a:p>
          <a:p>
            <a:pPr marL="454659" marR="8611870" indent="-442595">
              <a:lnSpc>
                <a:spcPct val="100600"/>
              </a:lnSpc>
              <a:spcBef>
                <a:spcPts val="2860"/>
              </a:spcBef>
            </a:pPr>
            <a:r>
              <a:rPr sz="2900" dirty="0">
                <a:solidFill>
                  <a:srgbClr val="9C1200"/>
                </a:solidFill>
                <a:latin typeface="Courier New"/>
                <a:cs typeface="Courier New"/>
              </a:rPr>
              <a:t>Ohai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900" dirty="0">
                <a:latin typeface="Courier New"/>
                <a:cs typeface="Courier New"/>
              </a:rPr>
              <a:t>plugin(</a:t>
            </a:r>
            <a:r>
              <a:rPr sz="2900" dirty="0">
                <a:solidFill>
                  <a:srgbClr val="22288F"/>
                </a:solidFill>
                <a:latin typeface="Courier New"/>
                <a:cs typeface="Courier New"/>
              </a:rPr>
              <a:t>:Apache</a:t>
            </a:r>
            <a:r>
              <a:rPr sz="2900" dirty="0">
                <a:latin typeface="Courier New"/>
                <a:cs typeface="Courier New"/>
              </a:rPr>
              <a:t>) </a:t>
            </a:r>
            <a:r>
              <a:rPr sz="29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2900" dirty="0">
                <a:solidFill>
                  <a:srgbClr val="22288F"/>
                </a:solidFill>
                <a:latin typeface="Courier New"/>
                <a:cs typeface="Courier New"/>
              </a:rPr>
              <a:t>require </a:t>
            </a:r>
            <a:r>
              <a:rPr sz="2900" dirty="0">
                <a:solidFill>
                  <a:srgbClr val="008F00"/>
                </a:solidFill>
                <a:latin typeface="Courier New"/>
                <a:cs typeface="Courier New"/>
              </a:rPr>
              <a:t>'</a:t>
            </a:r>
            <a:r>
              <a:rPr sz="2900" dirty="0">
                <a:solidFill>
                  <a:srgbClr val="C8352B"/>
                </a:solidFill>
                <a:latin typeface="Courier New"/>
                <a:cs typeface="Courier New"/>
              </a:rPr>
              <a:t>mixlib/shellout' </a:t>
            </a:r>
            <a:r>
              <a:rPr sz="2900" spc="-5" dirty="0">
                <a:latin typeface="Courier New"/>
                <a:cs typeface="Courier New"/>
              </a:rPr>
              <a:t>provide</a:t>
            </a:r>
            <a:r>
              <a:rPr sz="2900" dirty="0">
                <a:latin typeface="Courier New"/>
                <a:cs typeface="Courier New"/>
              </a:rPr>
              <a:t>s </a:t>
            </a:r>
            <a:r>
              <a:rPr sz="2900" dirty="0">
                <a:solidFill>
                  <a:srgbClr val="C8352B"/>
                </a:solidFill>
                <a:latin typeface="Courier New"/>
                <a:cs typeface="Courier New"/>
              </a:rPr>
              <a:t>"apache/modules"</a:t>
            </a:r>
            <a:endParaRPr sz="2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050">
              <a:latin typeface="Times New Roman"/>
              <a:cs typeface="Times New Roman"/>
            </a:endParaRPr>
          </a:p>
          <a:p>
            <a:pPr marL="454659">
              <a:lnSpc>
                <a:spcPct val="100000"/>
              </a:lnSpc>
            </a:pPr>
            <a:r>
              <a:rPr sz="2900" dirty="0">
                <a:latin typeface="Courier New"/>
                <a:cs typeface="Courier New"/>
              </a:rPr>
              <a:t>collect_data(</a:t>
            </a:r>
            <a:r>
              <a:rPr sz="2900" dirty="0">
                <a:solidFill>
                  <a:srgbClr val="22288F"/>
                </a:solidFill>
                <a:latin typeface="Courier New"/>
                <a:cs typeface="Courier New"/>
              </a:rPr>
              <a:t>:default</a:t>
            </a:r>
            <a:r>
              <a:rPr sz="2900" dirty="0">
                <a:latin typeface="Courier New"/>
                <a:cs typeface="Courier New"/>
              </a:rPr>
              <a:t>) </a:t>
            </a:r>
            <a:r>
              <a:rPr sz="29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900">
              <a:latin typeface="Courier New"/>
              <a:cs typeface="Courier New"/>
            </a:endParaRPr>
          </a:p>
          <a:p>
            <a:pPr marL="896619">
              <a:lnSpc>
                <a:spcPct val="100600"/>
              </a:lnSpc>
            </a:pPr>
            <a:r>
              <a:rPr sz="2900" spc="-5" dirty="0">
                <a:latin typeface="Courier New"/>
                <a:cs typeface="Courier New"/>
              </a:rPr>
              <a:t>module</a:t>
            </a:r>
            <a:r>
              <a:rPr sz="2900" dirty="0">
                <a:latin typeface="Courier New"/>
                <a:cs typeface="Courier New"/>
              </a:rPr>
              <a:t>s 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900" dirty="0">
                <a:solidFill>
                  <a:srgbClr val="008F00"/>
                </a:solidFill>
                <a:latin typeface="Courier New"/>
                <a:cs typeface="Courier New"/>
              </a:rPr>
              <a:t>Mixlib</a:t>
            </a:r>
            <a:r>
              <a:rPr sz="2900" dirty="0">
                <a:latin typeface="Courier New"/>
                <a:cs typeface="Courier New"/>
              </a:rPr>
              <a:t>::</a:t>
            </a:r>
            <a:r>
              <a:rPr sz="2900" dirty="0">
                <a:solidFill>
                  <a:srgbClr val="008F00"/>
                </a:solidFill>
                <a:latin typeface="Courier New"/>
                <a:cs typeface="Courier New"/>
              </a:rPr>
              <a:t>ShellOut</a:t>
            </a:r>
            <a:r>
              <a:rPr sz="2900" dirty="0">
                <a:latin typeface="Courier New"/>
                <a:cs typeface="Courier New"/>
              </a:rPr>
              <a:t>.new(</a:t>
            </a:r>
            <a:r>
              <a:rPr sz="2900" spc="-5" dirty="0">
                <a:solidFill>
                  <a:srgbClr val="C8352B"/>
                </a:solidFill>
                <a:latin typeface="Courier New"/>
                <a:cs typeface="Courier New"/>
              </a:rPr>
              <a:t>"apachect</a:t>
            </a:r>
            <a:r>
              <a:rPr sz="29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sz="2900" spc="-5" dirty="0">
                <a:solidFill>
                  <a:srgbClr val="C8352B"/>
                </a:solidFill>
                <a:latin typeface="Courier New"/>
                <a:cs typeface="Courier New"/>
              </a:rPr>
              <a:t>-</a:t>
            </a:r>
            <a:r>
              <a:rPr sz="2900" dirty="0">
                <a:solidFill>
                  <a:srgbClr val="C8352B"/>
                </a:solidFill>
                <a:latin typeface="Courier New"/>
                <a:cs typeface="Courier New"/>
              </a:rPr>
              <a:t>t </a:t>
            </a:r>
            <a:r>
              <a:rPr sz="2900" spc="-5" dirty="0">
                <a:solidFill>
                  <a:srgbClr val="C8352B"/>
                </a:solidFill>
                <a:latin typeface="Courier New"/>
                <a:cs typeface="Courier New"/>
              </a:rPr>
              <a:t>-</a:t>
            </a:r>
            <a:r>
              <a:rPr sz="2900" dirty="0">
                <a:solidFill>
                  <a:srgbClr val="C8352B"/>
                </a:solidFill>
                <a:latin typeface="Courier New"/>
                <a:cs typeface="Courier New"/>
              </a:rPr>
              <a:t>D DUMP_MODULES</a:t>
            </a:r>
            <a:r>
              <a:rPr sz="29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900" dirty="0">
                <a:latin typeface="Courier New"/>
                <a:cs typeface="Courier New"/>
              </a:rPr>
              <a:t>) modules.run_command</a:t>
            </a:r>
            <a:endParaRPr sz="2900">
              <a:latin typeface="Courier New"/>
              <a:cs typeface="Courier New"/>
            </a:endParaRPr>
          </a:p>
          <a:p>
            <a:pPr marL="896619">
              <a:lnSpc>
                <a:spcPct val="100000"/>
              </a:lnSpc>
              <a:spcBef>
                <a:spcPts val="20"/>
              </a:spcBef>
            </a:pPr>
            <a:r>
              <a:rPr sz="2900" spc="-5" dirty="0">
                <a:latin typeface="Courier New"/>
                <a:cs typeface="Courier New"/>
              </a:rPr>
              <a:t>apach</a:t>
            </a:r>
            <a:r>
              <a:rPr sz="2900" dirty="0">
                <a:latin typeface="Courier New"/>
                <a:cs typeface="Courier New"/>
              </a:rPr>
              <a:t>e </a:t>
            </a:r>
            <a:r>
              <a:rPr sz="2900" dirty="0">
                <a:solidFill>
                  <a:srgbClr val="9C1200"/>
                </a:solidFill>
                <a:latin typeface="Courier New"/>
                <a:cs typeface="Courier New"/>
              </a:rPr>
              <a:t>Mash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900" dirty="0">
                <a:latin typeface="Courier New"/>
                <a:cs typeface="Courier New"/>
              </a:rPr>
              <a:t>new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41400" y="6216650"/>
            <a:ext cx="4420870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3919">
              <a:lnSpc>
                <a:spcPct val="100000"/>
              </a:lnSpc>
            </a:pPr>
            <a:r>
              <a:rPr sz="2900" dirty="0">
                <a:latin typeface="Courier New"/>
                <a:cs typeface="Courier New"/>
              </a:rPr>
              <a:t>apache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900" dirty="0">
                <a:solidFill>
                  <a:srgbClr val="22288F"/>
                </a:solidFill>
                <a:latin typeface="Courier New"/>
                <a:cs typeface="Courier New"/>
              </a:rPr>
              <a:t>:modules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2900">
              <a:latin typeface="Courier New"/>
              <a:cs typeface="Courier New"/>
            </a:endParaRPr>
          </a:p>
          <a:p>
            <a:pPr marR="3307079" indent="441959">
              <a:lnSpc>
                <a:spcPct val="100600"/>
              </a:lnSpc>
            </a:pPr>
            <a:r>
              <a:rPr sz="29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82735" y="6216650"/>
            <a:ext cx="353631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900" dirty="0">
                <a:latin typeface="Courier New"/>
                <a:cs typeface="Courier New"/>
              </a:rPr>
              <a:t>modules.stdout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</a:t>
            </a:r>
            <a:r>
              <a:rPr spc="-10" dirty="0"/>
              <a:t>i</a:t>
            </a:r>
            <a:r>
              <a:rPr dirty="0"/>
              <a:t>x</a:t>
            </a:r>
            <a:r>
              <a:rPr spc="-10" dirty="0"/>
              <a:t>lib</a:t>
            </a:r>
            <a:r>
              <a:rPr spc="-5" dirty="0"/>
              <a:t>::S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llou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13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  <a:endParaRPr sz="4800">
              <a:latin typeface="Arial"/>
              <a:cs typeface="Arial"/>
            </a:endParaRP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M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x</a:t>
            </a:r>
            <a:r>
              <a:rPr sz="4800" b="1" spc="-10" dirty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::S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llou</a:t>
            </a:r>
            <a:r>
              <a:rPr sz="4800" b="1" dirty="0">
                <a:latin typeface="Arial"/>
                <a:cs typeface="Arial"/>
              </a:rPr>
              <a:t>t!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8200" y="2387600"/>
            <a:ext cx="14630400" cy="652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451600"/>
          </a:xfrm>
          <a:custGeom>
            <a:avLst/>
            <a:gdLst/>
            <a:ahLst/>
            <a:cxnLst/>
            <a:rect l="l" t="t" r="r" b="b"/>
            <a:pathLst>
              <a:path w="14630400" h="6451600">
                <a:moveTo>
                  <a:pt x="0" y="0"/>
                </a:moveTo>
                <a:lnTo>
                  <a:pt x="14630400" y="0"/>
                </a:lnTo>
                <a:lnTo>
                  <a:pt x="14630400" y="6451600"/>
                </a:lnTo>
                <a:lnTo>
                  <a:pt x="0" y="645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6451600"/>
          </a:xfrm>
          <a:custGeom>
            <a:avLst/>
            <a:gdLst/>
            <a:ahLst/>
            <a:cxnLst/>
            <a:rect l="l" t="t" r="r" b="b"/>
            <a:pathLst>
              <a:path w="14630400" h="6451600">
                <a:moveTo>
                  <a:pt x="0" y="0"/>
                </a:moveTo>
                <a:lnTo>
                  <a:pt x="14630400" y="0"/>
                </a:lnTo>
                <a:lnTo>
                  <a:pt x="14630400" y="6451600"/>
                </a:lnTo>
                <a:lnTo>
                  <a:pt x="0" y="6451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3658215" cy="120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cookbooks/apache/recipes/ohai_plugin.rb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oha</a:t>
            </a:r>
            <a:r>
              <a:rPr sz="2800" dirty="0">
                <a:latin typeface="Courier New"/>
                <a:cs typeface="Courier New"/>
              </a:rPr>
              <a:t>i 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'reload_apache' </a:t>
            </a: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28700" y="3079750"/>
            <a:ext cx="1732914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 marR="5080">
              <a:lnSpc>
                <a:spcPct val="101200"/>
              </a:lnSpc>
            </a:pPr>
            <a:r>
              <a:rPr sz="2800" spc="-5" dirty="0">
                <a:latin typeface="Courier New"/>
                <a:cs typeface="Courier New"/>
              </a:rPr>
              <a:t>plugin action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49252" y="3079750"/>
            <a:ext cx="1732914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'apache'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22288F"/>
                </a:solidFill>
                <a:latin typeface="Courier New"/>
                <a:cs typeface="Courier New"/>
              </a:rPr>
              <a:t>:nothing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28700" y="4806950"/>
            <a:ext cx="27990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cookbook_file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16226" y="4806950"/>
            <a:ext cx="98418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8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800" dirty="0">
                <a:latin typeface="Courier New"/>
                <a:cs typeface="Courier New"/>
              </a:rPr>
              <a:t>node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'ohai'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'plugin_path'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r>
              <a:rPr sz="28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/modules.rb" </a:t>
            </a: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55491" y="5238750"/>
            <a:ext cx="1305560" cy="167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2800" spc="-5" dirty="0">
                <a:latin typeface="Courier New"/>
                <a:cs typeface="Courier New"/>
              </a:rPr>
              <a:t>source owner group mode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49252" y="5238750"/>
            <a:ext cx="4293870" cy="167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'plugins/modules.rb' 'root'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'root'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'0644'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28700" y="6965950"/>
            <a:ext cx="4080510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942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notifie</a:t>
            </a:r>
            <a:r>
              <a:rPr sz="2800" dirty="0">
                <a:latin typeface="Courier New"/>
                <a:cs typeface="Courier New"/>
              </a:rPr>
              <a:t>s </a:t>
            </a:r>
            <a:r>
              <a:rPr sz="2800" dirty="0">
                <a:solidFill>
                  <a:srgbClr val="22288F"/>
                </a:solidFill>
                <a:latin typeface="Courier New"/>
                <a:cs typeface="Courier New"/>
              </a:rPr>
              <a:t>:reload</a:t>
            </a:r>
            <a:r>
              <a:rPr sz="2800" dirty="0"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96594" y="6965950"/>
            <a:ext cx="47205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'ohai[reload_apache]</a:t>
            </a: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'</a:t>
            </a:r>
            <a:r>
              <a:rPr sz="2800" dirty="0"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204673" y="6965950"/>
            <a:ext cx="25863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22288F"/>
                </a:solidFill>
                <a:latin typeface="Courier New"/>
                <a:cs typeface="Courier New"/>
              </a:rPr>
              <a:t>:immediately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28700" y="8261350"/>
            <a:ext cx="642747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include_recip</a:t>
            </a:r>
            <a:r>
              <a:rPr sz="2800" dirty="0">
                <a:latin typeface="Courier New"/>
                <a:cs typeface="Courier New"/>
              </a:rPr>
              <a:t>e 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'ohai::default'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765300"/>
            <a:ext cx="14655800" cy="13970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 marR="364744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node1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'recipe[apache::ohai_plugin]','role[webserver]'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r</a:t>
            </a:r>
            <a:r>
              <a:rPr sz="4900" spc="-10" dirty="0"/>
              <a:t>u</a:t>
            </a:r>
            <a:r>
              <a:rPr sz="4900" spc="-5" dirty="0"/>
              <a:t>n </a:t>
            </a:r>
            <a:r>
              <a:rPr sz="4900" spc="-10" dirty="0"/>
              <a:t>li</a:t>
            </a:r>
            <a:r>
              <a:rPr sz="4900" spc="-5" dirty="0"/>
              <a:t>st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6273800"/>
            <a:ext cx="14655800" cy="24384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ts val="3030"/>
              </a:lnSpc>
            </a:pPr>
            <a:r>
              <a:rPr sz="2550" spc="15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550" dirty="0">
              <a:latin typeface="Courier New"/>
              <a:cs typeface="Courier New"/>
            </a:endParaRPr>
          </a:p>
          <a:p>
            <a:pPr marL="1116965" marR="8195945" indent="-393700">
              <a:lnSpc>
                <a:spcPts val="3000"/>
              </a:lnSpc>
              <a:spcBef>
                <a:spcPts val="120"/>
              </a:spcBef>
            </a:pPr>
            <a:r>
              <a:rPr sz="2550" spc="15" dirty="0">
                <a:solidFill>
                  <a:srgbClr val="FFFFFF"/>
                </a:solidFill>
                <a:latin typeface="Courier New"/>
                <a:cs typeface="Courier New"/>
              </a:rPr>
              <a:t>run_list: recipe[apache::ohai_plugin] role[webserver]</a:t>
            </a:r>
            <a:endParaRPr sz="255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0100" y="4165599"/>
            <a:ext cx="14655800" cy="1397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run_lis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endParaRPr sz="3000" dirty="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`’recipe[apache::ohai_plugin],role[webserver]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`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7400" y="3406410"/>
            <a:ext cx="979360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Powershell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chef@node1:~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6650" y="3898900"/>
            <a:ext cx="1060894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11.10.4.ohai7.0</a:t>
            </a:r>
            <a:endParaRPr sz="2400">
              <a:latin typeface="Courier New"/>
              <a:cs typeface="Courier New"/>
            </a:endParaRPr>
          </a:p>
          <a:p>
            <a:pPr marR="175260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 ["apache::ohai_plugin"]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g Cookbooks:</a:t>
            </a:r>
            <a:endParaRPr sz="2400">
              <a:latin typeface="Courier New"/>
              <a:cs typeface="Courier New"/>
            </a:endParaRPr>
          </a:p>
          <a:p>
            <a:pPr marL="731520" indent="-365760">
              <a:lnSpc>
                <a:spcPct val="100000"/>
              </a:lnSpc>
              <a:spcBef>
                <a:spcPts val="20"/>
              </a:spcBef>
              <a:buChar char="-"/>
              <a:tabLst>
                <a:tab pos="732155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2400">
              <a:latin typeface="Courier New"/>
              <a:cs typeface="Courier New"/>
            </a:endParaRPr>
          </a:p>
          <a:p>
            <a:pPr marL="731520" indent="-365760">
              <a:lnSpc>
                <a:spcPct val="100000"/>
              </a:lnSpc>
              <a:spcBef>
                <a:spcPts val="20"/>
              </a:spcBef>
              <a:buChar char="-"/>
              <a:tabLst>
                <a:tab pos="732155" algn="l"/>
              </a:tabLst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2400">
              <a:latin typeface="Courier New"/>
              <a:cs typeface="Courier New"/>
            </a:endParaRPr>
          </a:p>
          <a:p>
            <a:pPr marR="6576695">
              <a:lnSpc>
                <a:spcPct val="100699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Compilin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g Cookbooks...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Recipe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 ohai::default</a:t>
            </a:r>
            <a:endParaRPr sz="24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remote_directory[/etc/chef/ohai_plugins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create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868291" y="6845300"/>
            <a:ext cx="164655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indent="-365760">
              <a:lnSpc>
                <a:spcPct val="100000"/>
              </a:lnSpc>
              <a:buChar char="-"/>
              <a:tabLst>
                <a:tab pos="366395" algn="l"/>
              </a:tabLst>
            </a:pP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create</a:t>
            </a:r>
            <a:endParaRPr sz="2400">
              <a:latin typeface="Courier New"/>
              <a:cs typeface="Courier New"/>
            </a:endParaRPr>
          </a:p>
          <a:p>
            <a:pPr marL="365760" indent="-365760">
              <a:lnSpc>
                <a:spcPct val="100000"/>
              </a:lnSpc>
              <a:spcBef>
                <a:spcPts val="20"/>
              </a:spcBef>
              <a:buChar char="-"/>
              <a:tabLst>
                <a:tab pos="366395" algn="l"/>
              </a:tabLst>
            </a:pP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change</a:t>
            </a:r>
            <a:endParaRPr sz="2400">
              <a:latin typeface="Courier New"/>
              <a:cs typeface="Courier New"/>
            </a:endParaRPr>
          </a:p>
          <a:p>
            <a:pPr marL="365760" indent="-365760">
              <a:lnSpc>
                <a:spcPct val="100000"/>
              </a:lnSpc>
              <a:spcBef>
                <a:spcPts val="20"/>
              </a:spcBef>
              <a:buChar char="-"/>
              <a:tabLst>
                <a:tab pos="366395" algn="l"/>
              </a:tabLst>
            </a:pP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restore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14486" y="6845300"/>
            <a:ext cx="1152334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930775">
              <a:lnSpc>
                <a:spcPct val="100699"/>
              </a:lnSpc>
            </a:pP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ne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w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director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y /etc/chef/ohai_plugins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mod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fro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m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'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'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o '0755'</a:t>
            </a:r>
            <a:endParaRPr sz="24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selinu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x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securit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y contex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Recipe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&lt;Dynamicall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 Resource&gt;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0" name="object 40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71328" y="2285492"/>
            <a:ext cx="81019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cookbook_file[/etc/chef/ohai_plugins/README]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9724249" y="2285492"/>
            <a:ext cx="10788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53408" y="2285492"/>
            <a:ext cx="107950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22516" y="2641092"/>
            <a:ext cx="1430020" cy="138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buChar char="-"/>
              <a:tabLst>
                <a:tab pos="364490" algn="l"/>
              </a:tabLst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create</a:t>
            </a:r>
            <a:endParaRPr sz="2300">
              <a:latin typeface="Courier New"/>
              <a:cs typeface="Courier New"/>
            </a:endParaRPr>
          </a:p>
          <a:p>
            <a:pPr marL="363855" indent="-351155">
              <a:lnSpc>
                <a:spcPct val="100000"/>
              </a:lnSpc>
              <a:spcBef>
                <a:spcPts val="40"/>
              </a:spcBef>
              <a:buChar char="-"/>
              <a:tabLst>
                <a:tab pos="364490" algn="l"/>
              </a:tabLst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update</a:t>
            </a:r>
            <a:endParaRPr sz="2300">
              <a:latin typeface="Courier New"/>
              <a:cs typeface="Courier New"/>
            </a:endParaRPr>
          </a:p>
          <a:p>
            <a:pPr marL="715010"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---</a:t>
            </a:r>
            <a:endParaRPr sz="2300">
              <a:latin typeface="Courier New"/>
              <a:cs typeface="Courier New"/>
            </a:endParaRPr>
          </a:p>
          <a:p>
            <a:pPr marL="715010"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+++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02862" y="2641092"/>
            <a:ext cx="669798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ne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w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fil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e /etc/chef/ohai_plugins/README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02862" y="2996692"/>
            <a:ext cx="79267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conten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t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fil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/etc/chef/ohai_plugins/README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80189" y="2996692"/>
            <a:ext cx="21329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fro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m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non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to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762913" y="2996692"/>
            <a:ext cx="107950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775fa7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27268" y="3352291"/>
            <a:ext cx="74060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36895" algn="l"/>
              </a:tabLst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/etc/chef/ohai_plugins/README	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2014-02-27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783578" y="3352291"/>
            <a:ext cx="318579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09:31:04.558032870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119865" y="3352291"/>
            <a:ext cx="90360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-0500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27268" y="3707891"/>
            <a:ext cx="582041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/tmp/.README20140227-33098-tpmpwc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410748" y="3707891"/>
            <a:ext cx="17811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2014-02-27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342283" y="3707891"/>
            <a:ext cx="318579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09:31:04.621065128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139" y="4063491"/>
            <a:ext cx="3713479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-0500</a:t>
            </a:r>
            <a:endParaRPr sz="2300">
              <a:latin typeface="Courier New"/>
              <a:cs typeface="Courier New"/>
            </a:endParaRPr>
          </a:p>
          <a:p>
            <a:pPr marL="1417320"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@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+1,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@@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22516" y="4774691"/>
            <a:ext cx="1605915" cy="102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501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+This</a:t>
            </a:r>
            <a:endParaRPr sz="2300">
              <a:latin typeface="Courier New"/>
              <a:cs typeface="Courier New"/>
            </a:endParaRPr>
          </a:p>
          <a:p>
            <a:pPr marL="363855" indent="-351155">
              <a:lnSpc>
                <a:spcPct val="100000"/>
              </a:lnSpc>
              <a:spcBef>
                <a:spcPts val="40"/>
              </a:spcBef>
              <a:buChar char="-"/>
              <a:tabLst>
                <a:tab pos="364490" algn="l"/>
              </a:tabLst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change</a:t>
            </a:r>
            <a:endParaRPr sz="2300">
              <a:latin typeface="Courier New"/>
              <a:cs typeface="Courier New"/>
            </a:endParaRPr>
          </a:p>
          <a:p>
            <a:pPr marL="363855" indent="-351155">
              <a:lnSpc>
                <a:spcPct val="100000"/>
              </a:lnSpc>
              <a:spcBef>
                <a:spcPts val="40"/>
              </a:spcBef>
              <a:buChar char="-"/>
              <a:tabLst>
                <a:tab pos="364490" algn="l"/>
              </a:tabLst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restore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78457" y="4774691"/>
            <a:ext cx="16059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directory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34397" y="4774691"/>
            <a:ext cx="143002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contains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14744" y="4774691"/>
            <a:ext cx="10788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custom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143902" y="4774691"/>
            <a:ext cx="125476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plugins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548655" y="4774691"/>
            <a:ext cx="16059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Ohai.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02862" y="5130291"/>
            <a:ext cx="72771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mode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80833" y="5130291"/>
            <a:ext cx="178181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fro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m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'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'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to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12368" y="5130291"/>
            <a:ext cx="107950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'0644'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578457" y="5485891"/>
            <a:ext cx="125476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selinux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83209" y="5485891"/>
            <a:ext cx="143002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security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63555" y="5485891"/>
            <a:ext cx="125476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context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20139" y="6197091"/>
            <a:ext cx="5469255" cy="673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Recipe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 ohai::default</a:t>
            </a:r>
            <a:endParaRPr sz="2300">
              <a:latin typeface="Courier New"/>
              <a:cs typeface="Courier New"/>
            </a:endParaRPr>
          </a:p>
          <a:p>
            <a:pPr marL="363855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ohai[custom_plugins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39149" y="6552692"/>
            <a:ext cx="792734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reload/opt/chef/embedded/lib/ruby/gems/1.9.1/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20139" y="6908292"/>
            <a:ext cx="1020826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gems/ohai-7.0.0.rc.0/lib/ohai/plugins/linux/network.rb:49: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480189" y="6908292"/>
            <a:ext cx="283527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warning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already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20139" y="7263892"/>
            <a:ext cx="7049134" cy="102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initialize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constan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 IPROUTE_INT_REGEX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>
              <a:latin typeface="Times New Roman"/>
              <a:cs typeface="Times New Roman"/>
            </a:endParaRPr>
          </a:p>
          <a:p>
            <a:pPr marL="715010">
              <a:lnSpc>
                <a:spcPct val="100000"/>
              </a:lnSpc>
            </a:pP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-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re-ru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oha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i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an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merg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result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into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319496" y="7975092"/>
            <a:ext cx="72771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node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197467" y="7975092"/>
            <a:ext cx="178181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attributes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be changed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 obje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beginning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enabled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aul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bu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disabled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desired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0" name="object 40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04900" y="2219960"/>
            <a:ext cx="12024360" cy="1729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053070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Convergin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3 resources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Recipe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apache::ohai_plugin</a:t>
            </a:r>
            <a:endParaRPr sz="1900">
              <a:latin typeface="Courier New"/>
              <a:cs typeface="Courier New"/>
            </a:endParaRPr>
          </a:p>
          <a:p>
            <a:pPr marL="597535" indent="-292735">
              <a:lnSpc>
                <a:spcPct val="100000"/>
              </a:lnSpc>
              <a:spcBef>
                <a:spcPts val="20"/>
              </a:spcBef>
              <a:buChar char="*"/>
              <a:tabLst>
                <a:tab pos="598170" algn="l"/>
              </a:tabLst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cookbook_file[/etc/chef/ohai_plugins/modules.rb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9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create</a:t>
            </a:r>
            <a:endParaRPr sz="1900">
              <a:latin typeface="Courier New"/>
              <a:cs typeface="Courier New"/>
            </a:endParaRPr>
          </a:p>
          <a:p>
            <a:pPr marL="890269" lvl="1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890905" algn="l"/>
              </a:tabLst>
            </a:pP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creat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ne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w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fil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e /etc/chef/ohai_plugins/modules.rb</a:t>
            </a:r>
            <a:endParaRPr sz="1900">
              <a:latin typeface="Courier New"/>
              <a:cs typeface="Courier New"/>
            </a:endParaRPr>
          </a:p>
          <a:p>
            <a:pPr marL="890269" lvl="1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890905" algn="l"/>
              </a:tabLst>
            </a:pP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updat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conten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i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fil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/etc/chef/ohai_plugins/modules.r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b</a:t>
            </a:r>
            <a:r>
              <a:rPr sz="1900" spc="15" dirty="0">
                <a:solidFill>
                  <a:srgbClr val="77BB41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fro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m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non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t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o 2d1a51</a:t>
            </a:r>
            <a:endParaRPr sz="1900">
              <a:latin typeface="Courier New"/>
              <a:cs typeface="Courier New"/>
            </a:endParaRPr>
          </a:p>
          <a:p>
            <a:pPr marL="1183005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- /etc/chef/ohai_plugins/modules.rb</a:t>
            </a:r>
            <a:r>
              <a:rPr sz="1900" spc="-7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2014-02-2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7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09:31:09.66764785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-0500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2275527" y="3972559"/>
            <a:ext cx="10286365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++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 /tmp/.modules.rb20140227-33098-savqi</a:t>
            </a:r>
            <a:r>
              <a:rPr sz="1900" spc="15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2014-02-2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7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09:31:09.718673962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@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@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+1,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9 @@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+Ohai.plugin(:Apache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682887" y="3972559"/>
            <a:ext cx="75755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-0500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75527" y="4848859"/>
            <a:ext cx="4123054" cy="2021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	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14512" y="5433059"/>
            <a:ext cx="4707890" cy="143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marR="5080" indent="-292735"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shell_out("apachectl apach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 Mash.new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= modules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43348" y="5725159"/>
            <a:ext cx="295211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D DUMP_MODULES")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90213" y="6893559"/>
            <a:ext cx="1196340" cy="143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7535">
              <a:lnSpc>
                <a:spcPct val="100000"/>
              </a:lnSpc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+end</a:t>
            </a:r>
            <a:endParaRPr sz="19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Char char="-"/>
              <a:tabLst>
                <a:tab pos="305435" algn="l"/>
              </a:tabLst>
            </a:pP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change</a:t>
            </a:r>
            <a:endParaRPr sz="19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Char char="-"/>
              <a:tabLst>
                <a:tab pos="305435" algn="l"/>
              </a:tabLst>
            </a:pP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change</a:t>
            </a:r>
            <a:endParaRPr sz="1900">
              <a:latin typeface="Courier New"/>
              <a:cs typeface="Courier New"/>
            </a:endParaRPr>
          </a:p>
          <a:p>
            <a:pPr marL="304800" indent="-292100">
              <a:lnSpc>
                <a:spcPct val="100000"/>
              </a:lnSpc>
              <a:spcBef>
                <a:spcPts val="20"/>
              </a:spcBef>
              <a:buChar char="-"/>
              <a:tabLst>
                <a:tab pos="305435" algn="l"/>
              </a:tabLst>
            </a:pP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change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-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07169" y="7185659"/>
            <a:ext cx="3391535" cy="85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99"/>
              </a:lnSpc>
            </a:pP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mod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fro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m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'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'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t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o '0755'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owne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fro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m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'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'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t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o 'root'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grou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p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fro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m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'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'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t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o 'root'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82870" y="8061959"/>
            <a:ext cx="4708525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restor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selinu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x </a:t>
            </a:r>
            <a:r>
              <a:rPr sz="1900" spc="5" dirty="0">
                <a:solidFill>
                  <a:srgbClr val="77BB41"/>
                </a:solidFill>
                <a:latin typeface="Courier New"/>
                <a:cs typeface="Courier New"/>
              </a:rPr>
              <a:t>securit</a:t>
            </a:r>
            <a:r>
              <a:rPr sz="1900" spc="10" dirty="0">
                <a:solidFill>
                  <a:srgbClr val="77BB41"/>
                </a:solidFill>
                <a:latin typeface="Courier New"/>
                <a:cs typeface="Courier New"/>
              </a:rPr>
              <a:t>y context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0" name="object 40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23950" y="2362200"/>
            <a:ext cx="38665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Recipe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 ohai::default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489770" y="2730500"/>
            <a:ext cx="40493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ohai[custom_plugins]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96712" y="2730500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77085" y="2730500"/>
            <a:ext cx="71589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reload/opt/chef/embedded/lib/ruby/gems/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23950" y="3098800"/>
            <a:ext cx="117303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1.9.1/gems/ohai-7.0.0.rc.0/lib/ohai/plugins/linux/network.rb:49: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013131" y="3098800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warning: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23950" y="3467100"/>
            <a:ext cx="35007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alread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initialized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82159" y="3467100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constant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28354" y="3467100"/>
            <a:ext cx="3134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IPROUTE_INT_REGEX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55591" y="4203700"/>
            <a:ext cx="75247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-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re-ru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oha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i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an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d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merg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result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s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int</a:t>
            </a: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o </a:t>
            </a:r>
            <a:r>
              <a:rPr sz="2400" spc="-5" dirty="0">
                <a:solidFill>
                  <a:srgbClr val="77BB41"/>
                </a:solidFill>
                <a:latin typeface="Courier New"/>
                <a:cs typeface="Courier New"/>
              </a:rPr>
              <a:t>node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537832" y="4203700"/>
            <a:ext cx="1854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77BB41"/>
                </a:solidFill>
                <a:latin typeface="Courier New"/>
                <a:cs typeface="Courier New"/>
              </a:rPr>
              <a:t>attributes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89770" y="4940300"/>
            <a:ext cx="7706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remote_directory[/etc/chef/ohai_plugins]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4922" y="4940300"/>
            <a:ext cx="25863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nothing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098579" y="4940300"/>
            <a:ext cx="276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(skippe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du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3950" y="5308600"/>
            <a:ext cx="29521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:nothing)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89770" y="5676900"/>
            <a:ext cx="67932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ohai[custom_plugins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nothing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40369" y="5676900"/>
            <a:ext cx="276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(skippe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du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366937" y="5676900"/>
            <a:ext cx="29521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:nothing)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23950" y="6413500"/>
            <a:ext cx="478155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g handlers: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7/53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62533" y="7518400"/>
            <a:ext cx="1671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91638" y="7518400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54922" y="7518400"/>
            <a:ext cx="27692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16.185836857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281489" y="7518400"/>
            <a:ext cx="1306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a apache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Courier New"/>
                <a:cs typeface="Courier New"/>
              </a:rPr>
              <a:t>chef@node1:~</a:t>
            </a: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 /etc/chef/ohai_plugins/modules.rb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module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saved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big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ring</a:t>
            </a:r>
            <a:r>
              <a:rPr sz="4800" spc="-10" dirty="0">
                <a:latin typeface="Arial"/>
                <a:cs typeface="Arial"/>
              </a:rPr>
              <a:t>..</a:t>
            </a:r>
            <a:r>
              <a:rPr sz="4800" spc="-5" dirty="0">
                <a:latin typeface="Arial"/>
                <a:cs typeface="Arial"/>
              </a:rPr>
              <a:t>.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bummer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group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shared modules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3517900"/>
          </a:xfrm>
          <a:custGeom>
            <a:avLst/>
            <a:gdLst/>
            <a:ahLst/>
            <a:cxnLst/>
            <a:rect l="l" t="t" r="r" b="b"/>
            <a:pathLst>
              <a:path w="14630400" h="3517900">
                <a:moveTo>
                  <a:pt x="0" y="0"/>
                </a:moveTo>
                <a:lnTo>
                  <a:pt x="14630400" y="0"/>
                </a:lnTo>
                <a:lnTo>
                  <a:pt x="14630400" y="3517900"/>
                </a:lnTo>
                <a:lnTo>
                  <a:pt x="0" y="3517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35179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2460" marR="8439150" indent="-442595">
              <a:lnSpc>
                <a:spcPct val="100600"/>
              </a:lnSpc>
            </a:pPr>
            <a:r>
              <a:rPr sz="2900" dirty="0">
                <a:solidFill>
                  <a:srgbClr val="9C1200"/>
                </a:solidFill>
                <a:latin typeface="Courier New"/>
                <a:cs typeface="Courier New"/>
              </a:rPr>
              <a:t>Ohai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900" dirty="0">
                <a:latin typeface="Courier New"/>
                <a:cs typeface="Courier New"/>
              </a:rPr>
              <a:t>plugin(</a:t>
            </a:r>
            <a:r>
              <a:rPr sz="2900" dirty="0">
                <a:solidFill>
                  <a:srgbClr val="22288F"/>
                </a:solidFill>
                <a:latin typeface="Courier New"/>
                <a:cs typeface="Courier New"/>
              </a:rPr>
              <a:t>:Apache</a:t>
            </a:r>
            <a:r>
              <a:rPr sz="2900" dirty="0">
                <a:latin typeface="Courier New"/>
                <a:cs typeface="Courier New"/>
              </a:rPr>
              <a:t>) </a:t>
            </a:r>
            <a:r>
              <a:rPr sz="29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2900" dirty="0">
                <a:solidFill>
                  <a:srgbClr val="22288F"/>
                </a:solidFill>
                <a:latin typeface="Courier New"/>
                <a:cs typeface="Courier New"/>
              </a:rPr>
              <a:t>require </a:t>
            </a:r>
            <a:r>
              <a:rPr sz="2900" dirty="0">
                <a:solidFill>
                  <a:srgbClr val="008F00"/>
                </a:solidFill>
                <a:latin typeface="Courier New"/>
                <a:cs typeface="Courier New"/>
              </a:rPr>
              <a:t>'</a:t>
            </a:r>
            <a:r>
              <a:rPr sz="2900" dirty="0">
                <a:solidFill>
                  <a:srgbClr val="C8352B"/>
                </a:solidFill>
                <a:latin typeface="Courier New"/>
                <a:cs typeface="Courier New"/>
              </a:rPr>
              <a:t>mixlib/shellout' </a:t>
            </a:r>
            <a:r>
              <a:rPr sz="2900" spc="-5" dirty="0">
                <a:latin typeface="Courier New"/>
                <a:cs typeface="Courier New"/>
              </a:rPr>
              <a:t>provide</a:t>
            </a:r>
            <a:r>
              <a:rPr sz="2900" dirty="0">
                <a:latin typeface="Courier New"/>
                <a:cs typeface="Courier New"/>
              </a:rPr>
              <a:t>s </a:t>
            </a:r>
            <a:r>
              <a:rPr sz="2900" dirty="0">
                <a:solidFill>
                  <a:srgbClr val="C8352B"/>
                </a:solidFill>
                <a:latin typeface="Courier New"/>
                <a:cs typeface="Courier New"/>
              </a:rPr>
              <a:t>"apache/modules"</a:t>
            </a:r>
            <a:endParaRPr sz="2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3050">
              <a:latin typeface="Times New Roman"/>
              <a:cs typeface="Times New Roman"/>
            </a:endParaRPr>
          </a:p>
          <a:p>
            <a:pPr marL="632460">
              <a:lnSpc>
                <a:spcPct val="100000"/>
              </a:lnSpc>
            </a:pPr>
            <a:r>
              <a:rPr sz="2900" dirty="0">
                <a:latin typeface="Courier New"/>
                <a:cs typeface="Courier New"/>
              </a:rPr>
              <a:t>collect_data(</a:t>
            </a:r>
            <a:r>
              <a:rPr sz="2900" dirty="0">
                <a:solidFill>
                  <a:srgbClr val="22288F"/>
                </a:solidFill>
                <a:latin typeface="Courier New"/>
                <a:cs typeface="Courier New"/>
              </a:rPr>
              <a:t>:default</a:t>
            </a:r>
            <a:r>
              <a:rPr sz="2900" dirty="0">
                <a:latin typeface="Courier New"/>
                <a:cs typeface="Courier New"/>
              </a:rPr>
              <a:t>) </a:t>
            </a:r>
            <a:r>
              <a:rPr sz="29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900">
              <a:latin typeface="Courier New"/>
              <a:cs typeface="Courier New"/>
            </a:endParaRPr>
          </a:p>
          <a:p>
            <a:pPr marL="1074420">
              <a:lnSpc>
                <a:spcPct val="100000"/>
              </a:lnSpc>
              <a:spcBef>
                <a:spcPts val="20"/>
              </a:spcBef>
            </a:pPr>
            <a:r>
              <a:rPr sz="2900" spc="-5" dirty="0">
                <a:latin typeface="Courier New"/>
                <a:cs typeface="Courier New"/>
              </a:rPr>
              <a:t>apach</a:t>
            </a:r>
            <a:r>
              <a:rPr sz="2900" dirty="0">
                <a:latin typeface="Courier New"/>
                <a:cs typeface="Courier New"/>
              </a:rPr>
              <a:t>e </a:t>
            </a:r>
            <a:r>
              <a:rPr sz="2900" dirty="0">
                <a:solidFill>
                  <a:srgbClr val="9C1200"/>
                </a:solidFill>
                <a:latin typeface="Courier New"/>
                <a:cs typeface="Courier New"/>
              </a:rPr>
              <a:t>Mash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900" dirty="0">
                <a:latin typeface="Courier New"/>
                <a:cs typeface="Courier New"/>
              </a:rPr>
              <a:t>new</a:t>
            </a:r>
            <a:endParaRPr sz="2900">
              <a:latin typeface="Courier New"/>
              <a:cs typeface="Courier New"/>
            </a:endParaRPr>
          </a:p>
          <a:p>
            <a:pPr marL="1074420">
              <a:lnSpc>
                <a:spcPct val="100000"/>
              </a:lnSpc>
              <a:spcBef>
                <a:spcPts val="20"/>
              </a:spcBef>
            </a:pPr>
            <a:r>
              <a:rPr sz="2900" dirty="0">
                <a:latin typeface="Courier New"/>
                <a:cs typeface="Courier New"/>
              </a:rPr>
              <a:t>apache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900" dirty="0">
                <a:solidFill>
                  <a:srgbClr val="22288F"/>
                </a:solidFill>
                <a:latin typeface="Courier New"/>
                <a:cs typeface="Courier New"/>
              </a:rPr>
              <a:t>:modules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2900" dirty="0">
                <a:latin typeface="Courier New"/>
                <a:cs typeface="Courier New"/>
              </a:rPr>
              <a:t>{</a:t>
            </a:r>
            <a:r>
              <a:rPr sz="2900" dirty="0">
                <a:solidFill>
                  <a:srgbClr val="22288F"/>
                </a:solidFill>
                <a:latin typeface="Courier New"/>
                <a:cs typeface="Courier New"/>
              </a:rPr>
              <a:t>:static 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=&gt; []</a:t>
            </a:r>
            <a:r>
              <a:rPr sz="2900" dirty="0">
                <a:latin typeface="Courier New"/>
                <a:cs typeface="Courier New"/>
              </a:rPr>
              <a:t>, </a:t>
            </a:r>
            <a:r>
              <a:rPr sz="2900" dirty="0">
                <a:solidFill>
                  <a:srgbClr val="22288F"/>
                </a:solidFill>
                <a:latin typeface="Courier New"/>
                <a:cs typeface="Courier New"/>
              </a:rPr>
              <a:t>:shared </a:t>
            </a:r>
            <a:r>
              <a:rPr sz="2900" dirty="0">
                <a:solidFill>
                  <a:srgbClr val="797979"/>
                </a:solidFill>
                <a:latin typeface="Courier New"/>
                <a:cs typeface="Courier New"/>
              </a:rPr>
              <a:t>=&gt; []</a:t>
            </a:r>
            <a:r>
              <a:rPr sz="2900" dirty="0">
                <a:latin typeface="Courier New"/>
                <a:cs typeface="Courier New"/>
              </a:rPr>
              <a:t>}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3032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apache/files/default/plugins/modules.rb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800100" y="6218528"/>
            <a:ext cx="1466532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node[‘apache’]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Mash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6019800"/>
          </a:xfrm>
          <a:custGeom>
            <a:avLst/>
            <a:gdLst/>
            <a:ahLst/>
            <a:cxnLst/>
            <a:rect l="l" t="t" r="r" b="b"/>
            <a:pathLst>
              <a:path w="14630400" h="6019800">
                <a:moveTo>
                  <a:pt x="0" y="0"/>
                </a:moveTo>
                <a:lnTo>
                  <a:pt x="14630400" y="0"/>
                </a:lnTo>
                <a:lnTo>
                  <a:pt x="14630400" y="6019800"/>
                </a:lnTo>
                <a:lnTo>
                  <a:pt x="0" y="6019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19800"/>
          </a:xfrm>
          <a:custGeom>
            <a:avLst/>
            <a:gdLst/>
            <a:ahLst/>
            <a:cxnLst/>
            <a:rect l="l" t="t" r="r" b="b"/>
            <a:pathLst>
              <a:path w="14630400" h="6019800">
                <a:moveTo>
                  <a:pt x="0" y="0"/>
                </a:moveTo>
                <a:lnTo>
                  <a:pt x="14630400" y="0"/>
                </a:lnTo>
                <a:lnTo>
                  <a:pt x="14630400" y="6019800"/>
                </a:lnTo>
                <a:lnTo>
                  <a:pt x="0" y="6019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303250" cy="422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1175" indent="-499109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apache/files/default/plugins/modules.rb</a:t>
            </a:r>
            <a:endParaRPr sz="3200">
              <a:latin typeface="Courier New"/>
              <a:cs typeface="Courier New"/>
            </a:endParaRPr>
          </a:p>
          <a:p>
            <a:pPr marL="511175" marR="1900555">
              <a:lnSpc>
                <a:spcPct val="101200"/>
              </a:lnSpc>
              <a:spcBef>
                <a:spcPts val="2865"/>
              </a:spcBef>
            </a:pPr>
            <a:r>
              <a:rPr sz="2800" spc="-5" dirty="0">
                <a:latin typeface="Courier New"/>
                <a:cs typeface="Courier New"/>
              </a:rPr>
              <a:t>module</a:t>
            </a:r>
            <a:r>
              <a:rPr sz="2800" dirty="0">
                <a:latin typeface="Courier New"/>
                <a:cs typeface="Courier New"/>
              </a:rPr>
              <a:t>s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800" dirty="0">
                <a:latin typeface="Courier New"/>
                <a:cs typeface="Courier New"/>
              </a:rPr>
              <a:t>shell_out(</a:t>
            </a: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"apachect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l </a:t>
            </a: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-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t </a:t>
            </a: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-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D DUMP_MODULES</a:t>
            </a: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800" dirty="0">
                <a:latin typeface="Courier New"/>
                <a:cs typeface="Courier New"/>
              </a:rPr>
              <a:t>) modules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stdout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latin typeface="Courier New"/>
                <a:cs typeface="Courier New"/>
              </a:rPr>
              <a:t>each_lin</a:t>
            </a:r>
            <a:r>
              <a:rPr sz="2800" dirty="0">
                <a:latin typeface="Courier New"/>
                <a:cs typeface="Courier New"/>
              </a:rPr>
              <a:t>e </a:t>
            </a: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2800" dirty="0">
                <a:latin typeface="Courier New"/>
                <a:cs typeface="Courier New"/>
              </a:rPr>
              <a:t>line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2800">
              <a:latin typeface="Courier New"/>
              <a:cs typeface="Courier New"/>
            </a:endParaRPr>
          </a:p>
          <a:p>
            <a:pPr marL="937894" marR="833755">
              <a:lnSpc>
                <a:spcPct val="101200"/>
              </a:lnSpc>
            </a:pPr>
            <a:r>
              <a:rPr sz="2800" spc="-5" dirty="0">
                <a:latin typeface="Courier New"/>
                <a:cs typeface="Courier New"/>
              </a:rPr>
              <a:t>fullkey</a:t>
            </a:r>
            <a:r>
              <a:rPr sz="2800" dirty="0">
                <a:latin typeface="Courier New"/>
                <a:cs typeface="Courier New"/>
              </a:rPr>
              <a:t>, </a:t>
            </a:r>
            <a:r>
              <a:rPr sz="2800" spc="-5" dirty="0">
                <a:latin typeface="Courier New"/>
                <a:cs typeface="Courier New"/>
              </a:rPr>
              <a:t>valu</a:t>
            </a:r>
            <a:r>
              <a:rPr sz="2800" dirty="0">
                <a:latin typeface="Courier New"/>
                <a:cs typeface="Courier New"/>
              </a:rPr>
              <a:t>e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800" dirty="0">
                <a:latin typeface="Courier New"/>
                <a:cs typeface="Courier New"/>
              </a:rPr>
              <a:t>line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split(</a:t>
            </a:r>
            <a:r>
              <a:rPr sz="2800" dirty="0">
                <a:solidFill>
                  <a:srgbClr val="C97D9A"/>
                </a:solidFill>
                <a:latin typeface="Courier New"/>
                <a:cs typeface="Courier New"/>
              </a:rPr>
              <a:t>/\(/</a:t>
            </a:r>
            <a:r>
              <a:rPr sz="2800" dirty="0">
                <a:latin typeface="Courier New"/>
                <a:cs typeface="Courier New"/>
              </a:rPr>
              <a:t>,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2</a:t>
            </a:r>
            <a:r>
              <a:rPr sz="2800" dirty="0">
                <a:latin typeface="Courier New"/>
                <a:cs typeface="Courier New"/>
              </a:rPr>
              <a:t>)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spc="-5" dirty="0">
                <a:latin typeface="Courier New"/>
                <a:cs typeface="Courier New"/>
              </a:rPr>
              <a:t>ma</a:t>
            </a:r>
            <a:r>
              <a:rPr sz="2800" dirty="0">
                <a:latin typeface="Courier New"/>
                <a:cs typeface="Courier New"/>
              </a:rPr>
              <a:t>p {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2800" dirty="0">
                <a:latin typeface="Courier New"/>
                <a:cs typeface="Courier New"/>
              </a:rPr>
              <a:t>i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| </a:t>
            </a:r>
            <a:r>
              <a:rPr sz="2800" dirty="0">
                <a:latin typeface="Courier New"/>
                <a:cs typeface="Courier New"/>
              </a:rPr>
              <a:t>i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strip} </a:t>
            </a:r>
            <a:r>
              <a:rPr sz="2800" spc="-5" dirty="0">
                <a:latin typeface="Courier New"/>
                <a:cs typeface="Courier New"/>
              </a:rPr>
              <a:t>apache_mo</a:t>
            </a:r>
            <a:r>
              <a:rPr sz="2800" dirty="0">
                <a:latin typeface="Courier New"/>
                <a:cs typeface="Courier New"/>
              </a:rPr>
              <a:t>d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800" dirty="0">
                <a:latin typeface="Courier New"/>
                <a:cs typeface="Courier New"/>
              </a:rPr>
              <a:t>fullkey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gsub(</a:t>
            </a:r>
            <a:r>
              <a:rPr sz="2800" dirty="0">
                <a:solidFill>
                  <a:srgbClr val="C97D9A"/>
                </a:solidFill>
                <a:latin typeface="Courier New"/>
                <a:cs typeface="Courier New"/>
              </a:rPr>
              <a:t>/_module/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""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937894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Courier New"/>
                <a:cs typeface="Courier New"/>
              </a:rPr>
              <a:t>dso_typ</a:t>
            </a:r>
            <a:r>
              <a:rPr sz="2800" dirty="0">
                <a:latin typeface="Courier New"/>
                <a:cs typeface="Courier New"/>
              </a:rPr>
              <a:t>e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800" dirty="0">
                <a:latin typeface="Courier New"/>
                <a:cs typeface="Courier New"/>
              </a:rPr>
              <a:t>value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to_s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chomp(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"\)"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  <a:p>
            <a:pPr marL="1364615" marR="3608070" indent="-427355">
              <a:lnSpc>
                <a:spcPct val="101200"/>
              </a:lnSpc>
            </a:pP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if </a:t>
            </a:r>
            <a:r>
              <a:rPr sz="2800" dirty="0">
                <a:latin typeface="Courier New"/>
                <a:cs typeface="Courier New"/>
              </a:rPr>
              <a:t>dso_type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match(</a:t>
            </a:r>
            <a:r>
              <a:rPr sz="2800" dirty="0">
                <a:solidFill>
                  <a:srgbClr val="C97D9A"/>
                </a:solidFill>
                <a:latin typeface="Courier New"/>
                <a:cs typeface="Courier New"/>
              </a:rPr>
              <a:t>/shared/</a:t>
            </a:r>
            <a:r>
              <a:rPr sz="2800" dirty="0">
                <a:latin typeface="Courier New"/>
                <a:cs typeface="Courier New"/>
              </a:rPr>
              <a:t>) apache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800" dirty="0">
                <a:solidFill>
                  <a:srgbClr val="22288F"/>
                </a:solidFill>
                <a:latin typeface="Courier New"/>
                <a:cs typeface="Courier New"/>
              </a:rPr>
              <a:t>:modules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800" dirty="0">
                <a:solidFill>
                  <a:srgbClr val="22288F"/>
                </a:solidFill>
                <a:latin typeface="Courier New"/>
                <a:cs typeface="Courier New"/>
              </a:rPr>
              <a:t>:shared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] &lt;&lt; </a:t>
            </a:r>
            <a:r>
              <a:rPr sz="2800" dirty="0">
                <a:latin typeface="Courier New"/>
                <a:cs typeface="Courier New"/>
              </a:rPr>
              <a:t>apache_mod</a:t>
            </a:r>
            <a:endParaRPr sz="2800">
              <a:latin typeface="Courier New"/>
              <a:cs typeface="Courier New"/>
            </a:endParaRPr>
          </a:p>
          <a:p>
            <a:pPr marL="937894">
              <a:lnSpc>
                <a:spcPct val="100000"/>
              </a:lnSpc>
              <a:spcBef>
                <a:spcPts val="40"/>
              </a:spcBef>
            </a:pP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elsif </a:t>
            </a:r>
            <a:r>
              <a:rPr sz="2800" dirty="0">
                <a:latin typeface="Courier New"/>
                <a:cs typeface="Courier New"/>
              </a:rPr>
              <a:t>dso_type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800" dirty="0">
                <a:latin typeface="Courier New"/>
                <a:cs typeface="Courier New"/>
              </a:rPr>
              <a:t>match(</a:t>
            </a:r>
            <a:r>
              <a:rPr sz="2800" dirty="0">
                <a:solidFill>
                  <a:srgbClr val="C97D9A"/>
                </a:solidFill>
                <a:latin typeface="Courier New"/>
                <a:cs typeface="Courier New"/>
              </a:rPr>
              <a:t>/static/</a:t>
            </a:r>
            <a:r>
              <a:rPr sz="2800" dirty="0"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41400" y="6115050"/>
            <a:ext cx="7042150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688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apache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800" dirty="0">
                <a:solidFill>
                  <a:srgbClr val="22288F"/>
                </a:solidFill>
                <a:latin typeface="Courier New"/>
                <a:cs typeface="Courier New"/>
              </a:rPr>
              <a:t>:modules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2800" dirty="0">
                <a:solidFill>
                  <a:srgbClr val="22288F"/>
                </a:solidFill>
                <a:latin typeface="Courier New"/>
                <a:cs typeface="Courier New"/>
              </a:rPr>
              <a:t>:static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2800">
              <a:latin typeface="Courier New"/>
              <a:cs typeface="Courier New"/>
            </a:endParaRPr>
          </a:p>
          <a:p>
            <a:pPr marL="853440" marR="5113655" indent="426720">
              <a:lnSpc>
                <a:spcPct val="101200"/>
              </a:lnSpc>
            </a:pP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800">
              <a:latin typeface="Courier New"/>
              <a:cs typeface="Courier New"/>
            </a:endParaRPr>
          </a:p>
          <a:p>
            <a:pPr marR="5967095" indent="426720">
              <a:lnSpc>
                <a:spcPct val="101200"/>
              </a:lnSpc>
            </a:pPr>
            <a:r>
              <a:rPr sz="28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96821" y="6115050"/>
            <a:ext cx="277431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&lt;&lt; </a:t>
            </a:r>
            <a:r>
              <a:rPr sz="2800" dirty="0">
                <a:latin typeface="Courier New"/>
                <a:cs typeface="Courier New"/>
              </a:rPr>
              <a:t>apache_mod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8001699" y="8860816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200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chef@node1:~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648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32839" y="4507991"/>
            <a:ext cx="13521055" cy="384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Cookbooks:</a:t>
            </a:r>
            <a:endParaRPr sz="2300">
              <a:latin typeface="Courier New"/>
              <a:cs typeface="Courier New"/>
            </a:endParaRPr>
          </a:p>
          <a:p>
            <a:pPr marL="702310" indent="-351155">
              <a:lnSpc>
                <a:spcPct val="100000"/>
              </a:lnSpc>
              <a:spcBef>
                <a:spcPts val="40"/>
              </a:spcBef>
              <a:buChar char="-"/>
              <a:tabLst>
                <a:tab pos="702945" algn="l"/>
              </a:tabLst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2300">
              <a:latin typeface="Courier New"/>
              <a:cs typeface="Courier New"/>
            </a:endParaRPr>
          </a:p>
          <a:p>
            <a:pPr marL="702310" indent="-351155">
              <a:lnSpc>
                <a:spcPct val="100000"/>
              </a:lnSpc>
              <a:spcBef>
                <a:spcPts val="40"/>
              </a:spcBef>
              <a:buChar char="-"/>
              <a:tabLst>
                <a:tab pos="702945" algn="l"/>
              </a:tabLst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2300">
              <a:latin typeface="Courier New"/>
              <a:cs typeface="Courier New"/>
            </a:endParaRPr>
          </a:p>
          <a:p>
            <a:pPr marR="87718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Compilin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Cookbooks...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Recipe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 apache::ohai_plugin</a:t>
            </a:r>
            <a:endParaRPr sz="2300">
              <a:latin typeface="Courier New"/>
              <a:cs typeface="Courier New"/>
            </a:endParaRPr>
          </a:p>
          <a:p>
            <a:pPr marL="702310" indent="-351155">
              <a:lnSpc>
                <a:spcPct val="100000"/>
              </a:lnSpc>
              <a:spcBef>
                <a:spcPts val="40"/>
              </a:spcBef>
              <a:buChar char="*"/>
              <a:tabLst>
                <a:tab pos="702945" algn="l"/>
              </a:tabLst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ohai[reload_apache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nothin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(skippe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du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:nothing)</a:t>
            </a:r>
            <a:endParaRPr sz="2300">
              <a:latin typeface="Courier New"/>
              <a:cs typeface="Courier New"/>
            </a:endParaRPr>
          </a:p>
          <a:p>
            <a:pPr marL="702310" indent="-351155">
              <a:lnSpc>
                <a:spcPct val="100000"/>
              </a:lnSpc>
              <a:spcBef>
                <a:spcPts val="40"/>
              </a:spcBef>
              <a:buChar char="*"/>
              <a:tabLst>
                <a:tab pos="702945" algn="l"/>
              </a:tabLst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cookbook_file[/etc/chef/ohai_plugins/modules.rb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3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create</a:t>
            </a:r>
            <a:endParaRPr sz="2300">
              <a:latin typeface="Courier New"/>
              <a:cs typeface="Courier New"/>
            </a:endParaRPr>
          </a:p>
          <a:p>
            <a:pPr indent="702310">
              <a:lnSpc>
                <a:spcPct val="101400"/>
              </a:lnSpc>
            </a:pP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-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updat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conten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t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fil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e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/etc/chef/ohai_plugins/modules.r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b</a:t>
            </a:r>
            <a:r>
              <a:rPr sz="2300" spc="5" dirty="0">
                <a:solidFill>
                  <a:srgbClr val="77BB41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fro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m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e6cf9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a </a:t>
            </a:r>
            <a:r>
              <a:rPr sz="2300" spc="-5" dirty="0">
                <a:solidFill>
                  <a:srgbClr val="77BB41"/>
                </a:solidFill>
                <a:latin typeface="Courier New"/>
                <a:cs typeface="Courier New"/>
              </a:rPr>
              <a:t>to </a:t>
            </a:r>
            <a:r>
              <a:rPr sz="2300" dirty="0">
                <a:solidFill>
                  <a:srgbClr val="77BB41"/>
                </a:solidFill>
                <a:latin typeface="Courier New"/>
                <a:cs typeface="Courier New"/>
              </a:rPr>
              <a:t>809f46</a:t>
            </a:r>
            <a:endParaRPr sz="2300">
              <a:latin typeface="Courier New"/>
              <a:cs typeface="Courier New"/>
            </a:endParaRPr>
          </a:p>
          <a:p>
            <a:pPr marL="1404620">
              <a:lnSpc>
                <a:spcPct val="100000"/>
              </a:lnSpc>
              <a:spcBef>
                <a:spcPts val="40"/>
              </a:spcBef>
              <a:tabLst>
                <a:tab pos="8289925" algn="l"/>
              </a:tabLst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- /etc/chef/ohai_plugins/modules.rb	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2014-04-0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23:22:30.727649249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-0400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92300"/>
            <a:ext cx="14655800" cy="11557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44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400" dirty="0">
                <a:solidFill>
                  <a:srgbClr val="FFFFFF"/>
                </a:solidFill>
                <a:latin typeface="Courier New"/>
                <a:cs typeface="Courier New"/>
              </a:rPr>
              <a:t>a apache.modules</a:t>
            </a:r>
            <a:endParaRPr sz="44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sz="5600" spc="5" dirty="0"/>
              <a:t>attr</a:t>
            </a:r>
            <a:r>
              <a:rPr sz="5600" spc="-5" dirty="0"/>
              <a:t>i</a:t>
            </a:r>
            <a:r>
              <a:rPr sz="5600" dirty="0"/>
              <a:t>bu</a:t>
            </a:r>
            <a:r>
              <a:rPr sz="5600" spc="5" dirty="0"/>
              <a:t>tes</a:t>
            </a:r>
            <a:endParaRPr sz="56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5595">
              <a:lnSpc>
                <a:spcPts val="262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200" dirty="0">
              <a:latin typeface="Courier New"/>
              <a:cs typeface="Courier New"/>
            </a:endParaRPr>
          </a:p>
          <a:p>
            <a:pPr marL="986155" marR="11456035" indent="-335915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apache.modules: shared:</a:t>
            </a:r>
            <a:endParaRPr sz="2200" dirty="0">
              <a:latin typeface="Courier New"/>
              <a:cs typeface="Courier New"/>
            </a:endParaRPr>
          </a:p>
          <a:p>
            <a:pPr marL="1321435" marR="11456035">
              <a:lnSpc>
                <a:spcPts val="26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auth_basic auth_digest authn_file authn_alias authn_anon</a:t>
            </a:r>
            <a:endParaRPr sz="2200" dirty="0">
              <a:latin typeface="Courier New"/>
              <a:cs typeface="Courier New"/>
            </a:endParaRPr>
          </a:p>
          <a:p>
            <a:pPr marL="315595">
              <a:lnSpc>
                <a:spcPts val="25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200" dirty="0">
              <a:latin typeface="Courier New"/>
              <a:cs typeface="Courier New"/>
            </a:endParaRPr>
          </a:p>
          <a:p>
            <a:pPr marL="1321435" marR="12462510" indent="-335915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static: core</a:t>
            </a:r>
            <a:endParaRPr sz="2200" dirty="0">
              <a:latin typeface="Courier New"/>
              <a:cs typeface="Courier New"/>
            </a:endParaRPr>
          </a:p>
          <a:p>
            <a:pPr marL="1321435" marR="11456035">
              <a:lnSpc>
                <a:spcPts val="26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mpm_prefork http</a:t>
            </a:r>
            <a:endParaRPr sz="2200" dirty="0">
              <a:latin typeface="Courier New"/>
              <a:cs typeface="Courier New"/>
            </a:endParaRPr>
          </a:p>
          <a:p>
            <a:pPr marL="1321435">
              <a:lnSpc>
                <a:spcPts val="252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so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7190">
              <a:lnSpc>
                <a:spcPts val="4450"/>
              </a:lnSpc>
            </a:pP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3750">
              <a:latin typeface="Courier New"/>
              <a:cs typeface="Courier New"/>
            </a:endParaRPr>
          </a:p>
          <a:p>
            <a:pPr marL="947419">
              <a:lnSpc>
                <a:spcPts val="4400"/>
              </a:lnSpc>
            </a:pPr>
            <a:r>
              <a:rPr sz="3750" spc="-10" dirty="0">
                <a:solidFill>
                  <a:srgbClr val="FFFFFF"/>
                </a:solidFill>
                <a:latin typeface="Courier New"/>
                <a:cs typeface="Courier New"/>
              </a:rPr>
              <a:t>"languages"</a:t>
            </a: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3750">
              <a:latin typeface="Courier New"/>
              <a:cs typeface="Courier New"/>
            </a:endParaRPr>
          </a:p>
          <a:p>
            <a:pPr marL="1518285">
              <a:lnSpc>
                <a:spcPts val="4400"/>
              </a:lnSpc>
            </a:pPr>
            <a:r>
              <a:rPr sz="3750" spc="-10" dirty="0">
                <a:solidFill>
                  <a:srgbClr val="FFFFFF"/>
                </a:solidFill>
                <a:latin typeface="Courier New"/>
                <a:cs typeface="Courier New"/>
              </a:rPr>
              <a:t>"ruby"</a:t>
            </a: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: {</a:t>
            </a:r>
            <a:endParaRPr sz="3750">
              <a:latin typeface="Courier New"/>
              <a:cs typeface="Courier New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3750" spc="-10" dirty="0">
                <a:solidFill>
                  <a:srgbClr val="FFFFFF"/>
                </a:solidFill>
                <a:latin typeface="Courier New"/>
                <a:cs typeface="Courier New"/>
              </a:rPr>
              <a:t>"platform"</a:t>
            </a: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"x86_64-darwin13.0.0", </a:t>
            </a:r>
            <a:r>
              <a:rPr sz="3750" spc="-10" dirty="0">
                <a:solidFill>
                  <a:srgbClr val="FFFFFF"/>
                </a:solidFill>
                <a:latin typeface="Courier New"/>
                <a:cs typeface="Courier New"/>
              </a:rPr>
              <a:t>"version"</a:t>
            </a: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"1.9.3",</a:t>
            </a:r>
            <a:endParaRPr sz="3750">
              <a:latin typeface="Courier New"/>
              <a:cs typeface="Courier New"/>
            </a:endParaRPr>
          </a:p>
          <a:p>
            <a:pPr marL="2089150">
              <a:lnSpc>
                <a:spcPts val="4220"/>
              </a:lnSpc>
            </a:pPr>
            <a:r>
              <a:rPr sz="3750" spc="-10" dirty="0">
                <a:solidFill>
                  <a:srgbClr val="FFFFFF"/>
                </a:solidFill>
                <a:latin typeface="Courier New"/>
                <a:cs typeface="Courier New"/>
              </a:rPr>
              <a:t>"release_date"</a:t>
            </a: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37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"2013-11-22",</a:t>
            </a:r>
            <a:endParaRPr sz="3750">
              <a:latin typeface="Courier New"/>
              <a:cs typeface="Courier New"/>
            </a:endParaRPr>
          </a:p>
          <a:p>
            <a:pPr marL="377190">
              <a:lnSpc>
                <a:spcPts val="4450"/>
              </a:lnSpc>
            </a:pPr>
            <a:r>
              <a:rPr sz="37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7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/opt/chef/bin/chef-shell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3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800" spc="25" dirty="0"/>
              <a:t>Ex</a:t>
            </a:r>
            <a:r>
              <a:rPr sz="6800" spc="20" dirty="0"/>
              <a:t>e</a:t>
            </a:r>
            <a:r>
              <a:rPr sz="6800" spc="15" dirty="0"/>
              <a:t>r</a:t>
            </a:r>
            <a:r>
              <a:rPr sz="6800" spc="20" dirty="0"/>
              <a:t>c</a:t>
            </a:r>
            <a:r>
              <a:rPr sz="6800" spc="5" dirty="0"/>
              <a:t>i</a:t>
            </a:r>
            <a:r>
              <a:rPr sz="6800" spc="20" dirty="0"/>
              <a:t>se</a:t>
            </a:r>
            <a:r>
              <a:rPr sz="6800" spc="10" dirty="0"/>
              <a:t>:</a:t>
            </a:r>
            <a:r>
              <a:rPr sz="6800" spc="5" dirty="0"/>
              <a:t> </a:t>
            </a:r>
            <a:r>
              <a:rPr sz="6800" spc="20" dirty="0"/>
              <a:t>Sta</a:t>
            </a:r>
            <a:r>
              <a:rPr sz="6800" spc="15" dirty="0"/>
              <a:t>r</a:t>
            </a:r>
            <a:r>
              <a:rPr sz="6800" spc="10" dirty="0"/>
              <a:t>t</a:t>
            </a:r>
            <a:r>
              <a:rPr sz="6800" spc="5" dirty="0"/>
              <a:t> </a:t>
            </a:r>
            <a:r>
              <a:rPr sz="6800" spc="10" dirty="0"/>
              <a:t>t</a:t>
            </a:r>
            <a:r>
              <a:rPr sz="6800" spc="15" dirty="0"/>
              <a:t>h</a:t>
            </a:r>
            <a:r>
              <a:rPr sz="6800" spc="20" dirty="0"/>
              <a:t>e</a:t>
            </a:r>
            <a:r>
              <a:rPr sz="6800" spc="10" dirty="0"/>
              <a:t> </a:t>
            </a:r>
            <a:r>
              <a:rPr sz="6800" spc="20" dirty="0"/>
              <a:t>c</a:t>
            </a:r>
            <a:r>
              <a:rPr sz="6800" spc="15" dirty="0"/>
              <a:t>h</a:t>
            </a:r>
            <a:r>
              <a:rPr sz="6800" spc="20" dirty="0"/>
              <a:t>e</a:t>
            </a:r>
            <a:r>
              <a:rPr sz="6800" spc="15" dirty="0"/>
              <a:t>f-sh</a:t>
            </a:r>
            <a:r>
              <a:rPr sz="6800" spc="20" dirty="0"/>
              <a:t>e</a:t>
            </a:r>
            <a:r>
              <a:rPr sz="6800" spc="5" dirty="0"/>
              <a:t>l</a:t>
            </a:r>
            <a:r>
              <a:rPr sz="6800" spc="10" dirty="0"/>
              <a:t>l</a:t>
            </a:r>
            <a:r>
              <a:rPr sz="6800" spc="5" dirty="0"/>
              <a:t> </a:t>
            </a:r>
            <a:r>
              <a:rPr sz="6800" spc="30" dirty="0"/>
              <a:t>R</a:t>
            </a:r>
            <a:r>
              <a:rPr sz="6800" spc="25" dirty="0"/>
              <a:t>EPL</a:t>
            </a:r>
            <a:endParaRPr sz="6800"/>
          </a:p>
        </p:txBody>
      </p:sp>
      <p:sp>
        <p:nvSpPr>
          <p:cNvPr id="41" name="object 41"/>
          <p:cNvSpPr/>
          <p:nvPr/>
        </p:nvSpPr>
        <p:spPr>
          <a:xfrm>
            <a:off x="800100" y="3175000"/>
            <a:ext cx="14655800" cy="5689600"/>
          </a:xfrm>
          <a:custGeom>
            <a:avLst/>
            <a:gdLst/>
            <a:ahLst/>
            <a:cxnLst/>
            <a:rect l="l" t="t" r="r" b="b"/>
            <a:pathLst>
              <a:path w="14655800" h="5689600">
                <a:moveTo>
                  <a:pt x="0" y="0"/>
                </a:moveTo>
                <a:lnTo>
                  <a:pt x="14655800" y="0"/>
                </a:lnTo>
                <a:lnTo>
                  <a:pt x="146558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175000"/>
            <a:ext cx="14655800" cy="5689600"/>
          </a:xfrm>
          <a:custGeom>
            <a:avLst/>
            <a:gdLst/>
            <a:ahLst/>
            <a:cxnLst/>
            <a:rect l="l" t="t" r="r" b="b"/>
            <a:pathLst>
              <a:path w="14655800" h="5689600">
                <a:moveTo>
                  <a:pt x="0" y="0"/>
                </a:moveTo>
                <a:lnTo>
                  <a:pt x="14655800" y="0"/>
                </a:lnTo>
                <a:lnTo>
                  <a:pt x="146558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46783" y="3501135"/>
            <a:ext cx="8896985" cy="4728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loadin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configuration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non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(standalon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session)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Sessio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type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standalone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Loading.....done.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Thi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chef-shell.</a:t>
            </a:r>
            <a:endParaRPr sz="2400">
              <a:latin typeface="Courier New"/>
              <a:cs typeface="Courier New"/>
            </a:endParaRPr>
          </a:p>
          <a:p>
            <a:pPr marL="184785" marR="369887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11.12.8 </a:t>
            </a:r>
            <a:r>
              <a:rPr sz="2400" u="heavy" spc="1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http://www.opscode.com/chef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u="heavy" spc="1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http://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docs.opscode.com/</a:t>
            </a:r>
            <a:endParaRPr sz="2400">
              <a:latin typeface="Courier New"/>
              <a:cs typeface="Courier New"/>
            </a:endParaRPr>
          </a:p>
          <a:p>
            <a:pPr marR="1104265">
              <a:lnSpc>
                <a:spcPct val="201399"/>
              </a:lnSpc>
            </a:pP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`help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help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`exit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'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^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o quit. </a:t>
            </a: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Ohai2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u="heavy" spc="15" dirty="0">
                <a:solidFill>
                  <a:srgbClr val="FFFFFF"/>
                </a:solidFill>
                <a:latin typeface="Courier New"/>
                <a:cs typeface="Courier New"/>
              </a:rPr>
              <a:t>chef@centos63.example.co</a:t>
            </a:r>
            <a:r>
              <a:rPr sz="2400" u="heavy" spc="1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spc="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24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-415" dirty="0"/>
              <a:t>T</a:t>
            </a:r>
            <a:r>
              <a:rPr sz="5600" spc="5" dirty="0"/>
              <a:t>est</a:t>
            </a:r>
            <a:r>
              <a:rPr sz="5600" dirty="0"/>
              <a:t> </a:t>
            </a:r>
            <a:r>
              <a:rPr sz="5600" spc="5" dirty="0"/>
              <a:t>Oha</a:t>
            </a:r>
            <a:r>
              <a:rPr sz="5600" dirty="0"/>
              <a:t>i </a:t>
            </a:r>
            <a:r>
              <a:rPr sz="5600" spc="10" dirty="0"/>
              <a:t>P</a:t>
            </a:r>
            <a:r>
              <a:rPr sz="5600" dirty="0"/>
              <a:t>lug</a:t>
            </a:r>
            <a:r>
              <a:rPr sz="5600" spc="-5" dirty="0"/>
              <a:t>i</a:t>
            </a:r>
            <a:r>
              <a:rPr sz="5600" dirty="0"/>
              <a:t>n</a:t>
            </a:r>
            <a:r>
              <a:rPr sz="5600" spc="5" dirty="0"/>
              <a:t>s</a:t>
            </a:r>
            <a:r>
              <a:rPr sz="5600" dirty="0"/>
              <a:t> </a:t>
            </a:r>
            <a:r>
              <a:rPr sz="5600" spc="5" dirty="0"/>
              <a:t>w</a:t>
            </a:r>
            <a:r>
              <a:rPr sz="5600" spc="-5" dirty="0"/>
              <a:t>i</a:t>
            </a:r>
            <a:r>
              <a:rPr sz="5600" spc="5" dirty="0"/>
              <a:t>th</a:t>
            </a:r>
            <a:r>
              <a:rPr sz="5600" dirty="0"/>
              <a:t> </a:t>
            </a:r>
            <a:r>
              <a:rPr sz="5600" spc="5" dirty="0"/>
              <a:t>c</a:t>
            </a:r>
            <a:r>
              <a:rPr sz="5600" dirty="0"/>
              <a:t>h</a:t>
            </a:r>
            <a:r>
              <a:rPr sz="5600" spc="5" dirty="0"/>
              <a:t>ef-s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l</a:t>
            </a:r>
            <a:r>
              <a:rPr sz="5600" dirty="0"/>
              <a:t>l</a:t>
            </a:r>
          </a:p>
        </p:txBody>
      </p:sp>
      <p:sp>
        <p:nvSpPr>
          <p:cNvPr id="40" name="object 40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55700" y="3873500"/>
            <a:ext cx="1489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f 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2862864" y="3873500"/>
            <a:ext cx="66097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Ohai::Config['plugin_path']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91523" y="3873500"/>
            <a:ext cx="3439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&lt; "/etc/chef/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5700" y="4356100"/>
            <a:ext cx="7341234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ohai_plugins"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2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["/etc/chef/ohai_plugins",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16000" y="5321300"/>
            <a:ext cx="5878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"/opt/chef/embedded/lib/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55700" y="5803900"/>
            <a:ext cx="1221803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ruby/gems/1.9.1/gems/ohai-7.0.4/lib/ohai/plugins", chef/ohai_plugins"]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593613" y="5803900"/>
            <a:ext cx="1489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"/etc/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-415" dirty="0"/>
              <a:t>T</a:t>
            </a:r>
            <a:r>
              <a:rPr sz="5600" spc="5" dirty="0"/>
              <a:t>est</a:t>
            </a:r>
            <a:r>
              <a:rPr sz="5600" dirty="0"/>
              <a:t> </a:t>
            </a:r>
            <a:r>
              <a:rPr sz="5600" spc="5" dirty="0"/>
              <a:t>Oha</a:t>
            </a:r>
            <a:r>
              <a:rPr sz="5600" dirty="0"/>
              <a:t>i </a:t>
            </a:r>
            <a:r>
              <a:rPr sz="5600" spc="10" dirty="0"/>
              <a:t>P</a:t>
            </a:r>
            <a:r>
              <a:rPr sz="5600" dirty="0"/>
              <a:t>lug</a:t>
            </a:r>
            <a:r>
              <a:rPr sz="5600" spc="-5" dirty="0"/>
              <a:t>i</a:t>
            </a:r>
            <a:r>
              <a:rPr sz="5600" dirty="0"/>
              <a:t>n</a:t>
            </a:r>
            <a:r>
              <a:rPr sz="5600" spc="5" dirty="0"/>
              <a:t>s</a:t>
            </a:r>
            <a:r>
              <a:rPr sz="5600" dirty="0"/>
              <a:t> </a:t>
            </a:r>
            <a:r>
              <a:rPr sz="5600" spc="5" dirty="0"/>
              <a:t>w</a:t>
            </a:r>
            <a:r>
              <a:rPr sz="5600" spc="-5" dirty="0"/>
              <a:t>i</a:t>
            </a:r>
            <a:r>
              <a:rPr sz="5600" spc="5" dirty="0"/>
              <a:t>th</a:t>
            </a:r>
            <a:r>
              <a:rPr sz="5600" dirty="0"/>
              <a:t> </a:t>
            </a:r>
            <a:r>
              <a:rPr sz="5600" spc="5" dirty="0"/>
              <a:t>c</a:t>
            </a:r>
            <a:r>
              <a:rPr sz="5600" dirty="0"/>
              <a:t>h</a:t>
            </a:r>
            <a:r>
              <a:rPr sz="5600" spc="5" dirty="0"/>
              <a:t>ef-s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l</a:t>
            </a:r>
            <a:r>
              <a:rPr sz="5600" dirty="0"/>
              <a:t>l</a:t>
            </a:r>
            <a:endParaRPr sz="5600"/>
          </a:p>
        </p:txBody>
      </p:sp>
      <p:sp>
        <p:nvSpPr>
          <p:cNvPr id="40" name="object 40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55700" y="2667000"/>
            <a:ext cx="12706350" cy="525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f &gt; o = Ohai::System.new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#&lt;Ohai::System:0x0000000186acd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@plugin_path="",</a:t>
            </a:r>
            <a:endParaRPr sz="3200">
              <a:latin typeface="Courier New"/>
              <a:cs typeface="Courier New"/>
            </a:endParaRPr>
          </a:p>
          <a:p>
            <a:pPr marL="12700" marR="5080">
              <a:lnSpc>
                <a:spcPts val="3800"/>
              </a:lnSpc>
              <a:spcBef>
                <a:spcPts val="140"/>
              </a:spcBef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@data={}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, @provides_map=#&lt;Ohai::ProvidesMap: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0x0000000186ac3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@map={}&gt;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@v6_dependency_solver={},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366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@loader=#&lt;Ohai::Loader:0x0000000186ab90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@controller=#&lt;Ohai::System:0x0000000186acd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32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...&gt;,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@v6_plugin_classes=[]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@v7_plugin_classes=[]&gt;,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@runner=#&lt;Ohai::Runner:0x0000000186ab18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38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@provides_map=#&lt;Ohai::ProvidesMap:0x0000000186ac30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@map={}&gt;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, @safe_run=true&gt;&gt;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-415" dirty="0"/>
              <a:t>T</a:t>
            </a:r>
            <a:r>
              <a:rPr sz="5600" spc="5" dirty="0"/>
              <a:t>est</a:t>
            </a:r>
            <a:r>
              <a:rPr sz="5600" dirty="0"/>
              <a:t> </a:t>
            </a:r>
            <a:r>
              <a:rPr sz="5600" spc="5" dirty="0"/>
              <a:t>Oha</a:t>
            </a:r>
            <a:r>
              <a:rPr sz="5600" dirty="0"/>
              <a:t>i </a:t>
            </a:r>
            <a:r>
              <a:rPr sz="5600" spc="10" dirty="0"/>
              <a:t>P</a:t>
            </a:r>
            <a:r>
              <a:rPr sz="5600" dirty="0"/>
              <a:t>lug</a:t>
            </a:r>
            <a:r>
              <a:rPr sz="5600" spc="-5" dirty="0"/>
              <a:t>i</a:t>
            </a:r>
            <a:r>
              <a:rPr sz="5600" dirty="0"/>
              <a:t>n</a:t>
            </a:r>
            <a:r>
              <a:rPr sz="5600" spc="5" dirty="0"/>
              <a:t>s</a:t>
            </a:r>
            <a:r>
              <a:rPr sz="5600" dirty="0"/>
              <a:t> </a:t>
            </a:r>
            <a:r>
              <a:rPr sz="5600" spc="5" dirty="0"/>
              <a:t>w</a:t>
            </a:r>
            <a:r>
              <a:rPr sz="5600" spc="-5" dirty="0"/>
              <a:t>i</a:t>
            </a:r>
            <a:r>
              <a:rPr sz="5600" spc="5" dirty="0"/>
              <a:t>th</a:t>
            </a:r>
            <a:r>
              <a:rPr sz="5600" dirty="0"/>
              <a:t> </a:t>
            </a:r>
            <a:r>
              <a:rPr sz="5600" spc="5" dirty="0"/>
              <a:t>c</a:t>
            </a:r>
            <a:r>
              <a:rPr sz="5600" dirty="0"/>
              <a:t>h</a:t>
            </a:r>
            <a:r>
              <a:rPr sz="5600" spc="5" dirty="0"/>
              <a:t>ef-s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l</a:t>
            </a:r>
            <a:r>
              <a:rPr sz="5600" dirty="0"/>
              <a:t>l</a:t>
            </a:r>
            <a:endParaRPr sz="5600"/>
          </a:p>
        </p:txBody>
      </p:sp>
      <p:sp>
        <p:nvSpPr>
          <p:cNvPr id="40" name="object 40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55700" y="48387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2375103" y="4838700"/>
            <a:ext cx="36836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o.all_plugins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55700" y="5321300"/>
            <a:ext cx="2708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[......]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-415" dirty="0"/>
              <a:t>T</a:t>
            </a:r>
            <a:r>
              <a:rPr sz="5600" spc="5" dirty="0"/>
              <a:t>est</a:t>
            </a:r>
            <a:r>
              <a:rPr sz="5600" dirty="0"/>
              <a:t> </a:t>
            </a:r>
            <a:r>
              <a:rPr sz="5600" spc="5" dirty="0"/>
              <a:t>Oha</a:t>
            </a:r>
            <a:r>
              <a:rPr sz="5600" dirty="0"/>
              <a:t>i </a:t>
            </a:r>
            <a:r>
              <a:rPr sz="5600" spc="10" dirty="0"/>
              <a:t>P</a:t>
            </a:r>
            <a:r>
              <a:rPr sz="5600" dirty="0"/>
              <a:t>lug</a:t>
            </a:r>
            <a:r>
              <a:rPr sz="5600" spc="-5" dirty="0"/>
              <a:t>i</a:t>
            </a:r>
            <a:r>
              <a:rPr sz="5600" dirty="0"/>
              <a:t>n</a:t>
            </a:r>
            <a:r>
              <a:rPr sz="5600" spc="5" dirty="0"/>
              <a:t>s</a:t>
            </a:r>
            <a:r>
              <a:rPr sz="5600" dirty="0"/>
              <a:t> </a:t>
            </a:r>
            <a:r>
              <a:rPr sz="5600" spc="5" dirty="0"/>
              <a:t>w</a:t>
            </a:r>
            <a:r>
              <a:rPr sz="5600" spc="-5" dirty="0"/>
              <a:t>i</a:t>
            </a:r>
            <a:r>
              <a:rPr sz="5600" spc="5" dirty="0"/>
              <a:t>th</a:t>
            </a:r>
            <a:r>
              <a:rPr sz="5600" dirty="0"/>
              <a:t> </a:t>
            </a:r>
            <a:r>
              <a:rPr sz="5600" spc="5" dirty="0"/>
              <a:t>c</a:t>
            </a:r>
            <a:r>
              <a:rPr sz="5600" dirty="0"/>
              <a:t>h</a:t>
            </a:r>
            <a:r>
              <a:rPr sz="5600" spc="5" dirty="0"/>
              <a:t>ef-s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l</a:t>
            </a:r>
            <a:r>
              <a:rPr sz="5600" dirty="0"/>
              <a:t>l</a:t>
            </a:r>
            <a:endParaRPr sz="5600"/>
          </a:p>
        </p:txBody>
      </p:sp>
      <p:sp>
        <p:nvSpPr>
          <p:cNvPr id="40" name="object 40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100" y="1892300"/>
            <a:ext cx="14655800" cy="6718300"/>
          </a:xfrm>
          <a:custGeom>
            <a:avLst/>
            <a:gdLst/>
            <a:ahLst/>
            <a:cxnLst/>
            <a:rect l="l" t="t" r="r" b="b"/>
            <a:pathLst>
              <a:path w="14655800" h="6718300">
                <a:moveTo>
                  <a:pt x="0" y="0"/>
                </a:moveTo>
                <a:lnTo>
                  <a:pt x="14655800" y="0"/>
                </a:lnTo>
                <a:lnTo>
                  <a:pt x="14655800" y="6718300"/>
                </a:lnTo>
                <a:lnTo>
                  <a:pt x="0" y="6718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55700" y="3632200"/>
            <a:ext cx="2220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f 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pp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3594496" y="3632200"/>
            <a:ext cx="85617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o.refresh_plugins(attribute_filter=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55700" y="4114800"/>
            <a:ext cx="11730355" cy="284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'apache/modules')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&gt;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[#&lt;Ohai::NamedPlugin::Apache:0x00000001f602d8</a:t>
            </a:r>
            <a:endParaRPr sz="3200">
              <a:latin typeface="Courier New"/>
              <a:cs typeface="Courier New"/>
            </a:endParaRPr>
          </a:p>
          <a:p>
            <a:pPr marL="12700" marR="5080">
              <a:lnSpc>
                <a:spcPts val="3800"/>
              </a:lnSpc>
              <a:spcBef>
                <a:spcPts val="140"/>
              </a:spcBef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@data={"apache"=&gt;{"modules"=&gt;{"static"=&gt;["core", "mpm_prefork"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"http"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"so"],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3679"/>
              </a:lnSpc>
            </a:pP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"shared"=&gt;["auth_basic"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32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  <a:endParaRPr sz="4800">
              <a:latin typeface="Arial"/>
              <a:cs typeface="Arial"/>
            </a:endParaRP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93900"/>
            <a:ext cx="14655800" cy="939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a etc.passwd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adm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76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ail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Courier New"/>
                <a:cs typeface="Courier New"/>
              </a:rPr>
              <a:t>redhat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Courier New"/>
                <a:cs typeface="Courier New"/>
              </a:rPr>
              <a:t>windows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Processor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Kernel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FQ</a:t>
            </a:r>
            <a:r>
              <a:rPr sz="4800" dirty="0">
                <a:latin typeface="Arial"/>
                <a:cs typeface="Arial"/>
              </a:rPr>
              <a:t>DNs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Cloud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(EC2</a:t>
            </a:r>
            <a:r>
              <a:rPr sz="4800" spc="-5" dirty="0">
                <a:latin typeface="Arial"/>
                <a:cs typeface="Arial"/>
              </a:rPr>
              <a:t>,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Azure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Rackspace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c)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device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drivers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10" dirty="0">
                <a:latin typeface="Arial"/>
                <a:cs typeface="Arial"/>
              </a:rPr>
              <a:t>..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1731625" cy="173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roles/base.rb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dirty="0">
                <a:solidFill>
                  <a:srgbClr val="008F00"/>
                </a:solidFill>
                <a:latin typeface="Courier New"/>
                <a:cs typeface="Courier New"/>
              </a:rPr>
              <a:t>name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"base"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descriptio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"Bas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Serve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r Role"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run_lis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"recipe[chef-client::delete_validation]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28700" y="3600450"/>
            <a:ext cx="734187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client::config]"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"recipe[chef-client]</a:t>
            </a:r>
            <a:r>
              <a:rPr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"recipe[users]"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default_attributes(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28000" y="3600450"/>
            <a:ext cx="55130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"recipe[ntp]"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"recipe[motd]"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26158" y="5441950"/>
            <a:ext cx="3134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"ssl_verify_mode"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8533" y="5441950"/>
            <a:ext cx="3134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":verify_peer"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60341" y="5810250"/>
            <a:ext cx="423291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"log_level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":info"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46150" y="6877050"/>
            <a:ext cx="7010400" cy="1155700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9259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},</a:t>
            </a:r>
            <a:endParaRPr sz="2400">
              <a:latin typeface="Courier New"/>
              <a:cs typeface="Courier New"/>
            </a:endParaRPr>
          </a:p>
          <a:p>
            <a:pPr marL="42925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"ohai"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95020">
              <a:lnSpc>
                <a:spcPct val="100000"/>
              </a:lnSpc>
              <a:spcBef>
                <a:spcPts val="20"/>
              </a:spcBef>
              <a:tabLst>
                <a:tab pos="4269740" algn="l"/>
              </a:tabLst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"disabled_plugins"	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":Passwd"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8700" y="8020050"/>
            <a:ext cx="57467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1372294" y="4679950"/>
          <a:ext cx="3362225" cy="74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4211"/>
                <a:gridCol w="548725"/>
                <a:gridCol w="309289"/>
              </a:tblGrid>
              <a:tr h="3746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"chef_client"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74650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"config"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657600"/>
            <a:ext cx="14605000" cy="5168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base!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93900"/>
            <a:ext cx="14655800" cy="939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o chef-client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&amp;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&amp;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93900"/>
            <a:ext cx="14655800" cy="939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w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node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a etc.passwd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7345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804545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etc.passwd:</a:t>
            </a:r>
            <a:endParaRPr sz="3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93900"/>
            <a:ext cx="14655800" cy="939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0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/etc/chef/client.rb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1150556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chef_server_ur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"https://api.opscode.com/organizations/intermediate050614"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validation_client_nam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"intermediate050614-validator"</a:t>
            </a:r>
            <a:endParaRPr sz="2050" dirty="0">
              <a:latin typeface="Courier New"/>
              <a:cs typeface="Courier New"/>
            </a:endParaRPr>
          </a:p>
          <a:p>
            <a:pPr marR="71437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verify_api_cer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true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:verify_peer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node_nam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"node1"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R="310134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Ohai::Config[:plugin_path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&lt; "/etc/chef/ohai_plugins"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Ohai::Config[:disabled_plugins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20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= [:Passwd]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79500" y="6235700"/>
            <a:ext cx="7226300" cy="317500"/>
          </a:xfrm>
          <a:custGeom>
            <a:avLst/>
            <a:gdLst/>
            <a:ahLst/>
            <a:cxnLst/>
            <a:rect l="l" t="t" r="r" b="b"/>
            <a:pathLst>
              <a:path w="7226300" h="317500">
                <a:moveTo>
                  <a:pt x="0" y="0"/>
                </a:moveTo>
                <a:lnTo>
                  <a:pt x="7226300" y="0"/>
                </a:lnTo>
                <a:lnTo>
                  <a:pt x="72263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p</a:t>
            </a:r>
            <a:r>
              <a:rPr dirty="0"/>
              <a:t>ec</a:t>
            </a:r>
            <a:r>
              <a:rPr spc="-10" dirty="0"/>
              <a:t>i</a:t>
            </a:r>
            <a:r>
              <a:rPr dirty="0"/>
              <a:t>a</a:t>
            </a:r>
            <a:r>
              <a:rPr spc="-5" dirty="0"/>
              <a:t>l </a:t>
            </a:r>
            <a:r>
              <a:rPr dirty="0"/>
              <a:t>U</a:t>
            </a:r>
            <a:r>
              <a:rPr spc="-10" dirty="0"/>
              <a:t>pg</a:t>
            </a:r>
            <a:r>
              <a:rPr dirty="0"/>
              <a:t>ra</a:t>
            </a:r>
            <a:r>
              <a:rPr spc="-10" dirty="0"/>
              <a:t>din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3980" cy="6320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changed sligh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6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7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Ohai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6</a:t>
            </a:r>
            <a:endParaRPr sz="4800">
              <a:latin typeface="Arial"/>
              <a:cs typeface="Arial"/>
            </a:endParaRPr>
          </a:p>
          <a:p>
            <a:pPr marL="812800" marR="1170940" indent="-381000">
              <a:lnSpc>
                <a:spcPct val="100699"/>
              </a:lnSpc>
              <a:spcBef>
                <a:spcPts val="119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spc="-5" dirty="0">
                <a:latin typeface="Courier New"/>
                <a:cs typeface="Courier New"/>
              </a:rPr>
              <a:t>Ohai::Config[:disabled_plugins</a:t>
            </a:r>
            <a:r>
              <a:rPr sz="4800" dirty="0">
                <a:latin typeface="Courier New"/>
                <a:cs typeface="Courier New"/>
              </a:rPr>
              <a:t>]</a:t>
            </a:r>
            <a:r>
              <a:rPr sz="4800" spc="10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= ["passwd"]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944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Ohai</a:t>
            </a:r>
            <a:r>
              <a:rPr sz="4800" b="1" spc="-1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7</a:t>
            </a:r>
            <a:endParaRPr sz="4800">
              <a:latin typeface="Arial"/>
              <a:cs typeface="Arial"/>
            </a:endParaRPr>
          </a:p>
          <a:p>
            <a:pPr marL="812800" marR="1170940" indent="-381000">
              <a:lnSpc>
                <a:spcPct val="100699"/>
              </a:lnSpc>
              <a:spcBef>
                <a:spcPts val="1190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spc="-5" dirty="0">
                <a:latin typeface="Courier New"/>
                <a:cs typeface="Courier New"/>
              </a:rPr>
              <a:t>Ohai::Config[:disabled_plugins</a:t>
            </a:r>
            <a:r>
              <a:rPr sz="4800" dirty="0">
                <a:latin typeface="Courier New"/>
                <a:cs typeface="Courier New"/>
              </a:rPr>
              <a:t>]</a:t>
            </a:r>
            <a:r>
              <a:rPr sz="4800" spc="10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= [:Passwd]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780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"Ohai.plugin(:name</a:t>
            </a:r>
            <a:r>
              <a:rPr sz="4800" dirty="0">
                <a:latin typeface="Courier New"/>
                <a:cs typeface="Courier New"/>
              </a:rPr>
              <a:t>)</a:t>
            </a:r>
            <a:r>
              <a:rPr sz="4800" spc="5" dirty="0">
                <a:latin typeface="Courier New"/>
                <a:cs typeface="Courier New"/>
              </a:rPr>
              <a:t> </a:t>
            </a:r>
            <a:r>
              <a:rPr sz="4800" dirty="0">
                <a:latin typeface="Courier New"/>
                <a:cs typeface="Courier New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a</a:t>
            </a:r>
            <a:r>
              <a:rPr spc="-5" dirty="0"/>
              <a:t>t</a:t>
            </a:r>
            <a:r>
              <a:rPr spc="-275" dirty="0"/>
              <a:t>’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n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i</a:t>
            </a:r>
            <a:r>
              <a:rPr spc="-5" dirty="0"/>
              <a:t>n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7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49400" cy="6308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DSL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660"/>
              </a:lnSpc>
              <a:spcBef>
                <a:spcPts val="1505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b="1" dirty="0">
                <a:latin typeface="Courier New"/>
                <a:cs typeface="Courier New"/>
              </a:rPr>
              <a:t>collect_data()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runs</a:t>
            </a:r>
            <a:endParaRPr sz="4800">
              <a:latin typeface="Arial"/>
              <a:cs typeface="Arial"/>
            </a:endParaRPr>
          </a:p>
          <a:p>
            <a:pPr marL="812800" marR="1143635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b="1" dirty="0">
                <a:latin typeface="Courier New"/>
                <a:cs typeface="Courier New"/>
              </a:rPr>
              <a:t>depends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comma-separa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 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endParaRPr sz="4800">
              <a:latin typeface="Arial"/>
              <a:cs typeface="Arial"/>
            </a:endParaRPr>
          </a:p>
          <a:p>
            <a:pPr marL="812800" marR="777875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b="1" dirty="0">
                <a:latin typeface="Courier New"/>
                <a:cs typeface="Courier New"/>
              </a:rPr>
              <a:t>provides</a:t>
            </a:r>
            <a:r>
              <a:rPr sz="4800" b="1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-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comma-separa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 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360" dirty="0">
                <a:latin typeface="Arial"/>
                <a:cs typeface="Arial"/>
              </a:rPr>
              <a:t>1</a:t>
            </a:r>
            <a:r>
              <a:rPr sz="4800" dirty="0">
                <a:latin typeface="Arial"/>
                <a:cs typeface="Arial"/>
              </a:rPr>
              <a:t>1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12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0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newer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chef@node1:~$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oha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i -v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Chec</a:t>
            </a:r>
            <a:r>
              <a:rPr dirty="0"/>
              <a:t>k</a:t>
            </a:r>
            <a:r>
              <a:rPr spc="5" dirty="0"/>
              <a:t> </a:t>
            </a:r>
            <a:r>
              <a:rPr spc="-5" dirty="0"/>
              <a:t>Ohai </a:t>
            </a:r>
            <a:r>
              <a:rPr spc="-395" dirty="0"/>
              <a:t>V</a:t>
            </a:r>
            <a:r>
              <a:rPr dirty="0"/>
              <a:t>ersion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: 7.0.2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13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specialized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“in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box”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daemon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expose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Hardware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inven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ernal 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(BMC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PM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Remedy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ARS?)</a:t>
            </a:r>
            <a:endParaRPr sz="4800">
              <a:latin typeface="Arial"/>
              <a:cs typeface="Arial"/>
            </a:endParaRP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he-cheap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g</a:t>
            </a:r>
            <a:r>
              <a:rPr sz="4800" spc="-5" dirty="0">
                <a:latin typeface="Arial"/>
                <a:cs typeface="Arial"/>
              </a:rPr>
              <a:t>. </a:t>
            </a:r>
            <a:r>
              <a:rPr sz="4800" dirty="0">
                <a:latin typeface="Arial"/>
                <a:cs typeface="Arial"/>
              </a:rPr>
              <a:t>shove ne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modules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ccess:</a:t>
            </a:r>
            <a:r>
              <a:rPr sz="4800" b="1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module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 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2921</Words>
  <Application>Microsoft Office PowerPoint</Application>
  <PresentationFormat>Custom</PresentationFormat>
  <Paragraphs>631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Gill Sans MT</vt:lpstr>
      <vt:lpstr>Times New Roman</vt:lpstr>
      <vt:lpstr>Office Theme</vt:lpstr>
      <vt:lpstr>Writing Ohai Plugins</vt:lpstr>
      <vt:lpstr>Lesson Objectives</vt:lpstr>
      <vt:lpstr>Ohai!</vt:lpstr>
      <vt:lpstr>Running Ohai</vt:lpstr>
      <vt:lpstr>Ohai Data Collection</vt:lpstr>
      <vt:lpstr>What’s new in Ohai 7?</vt:lpstr>
      <vt:lpstr>Check Ohai Version</vt:lpstr>
      <vt:lpstr>Why Write Ohai Plugins?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Mixlib::Shellout</vt:lpstr>
      <vt:lpstr>Exercise: Write the ohai_plugin recipe</vt:lpstr>
      <vt:lpstr>Exercise: Upload the apache cookbook</vt:lpstr>
      <vt:lpstr>Exercise: Add apache::ohai_plugin to the run list</vt:lpstr>
      <vt:lpstr>Exercise: Run chef-client</vt:lpstr>
      <vt:lpstr>Exercise: Run chef-client</vt:lpstr>
      <vt:lpstr>Exercise: Run chef-client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Exercise: Start the chef-shell REPL</vt:lpstr>
      <vt:lpstr>Exercise: Test Ohai Plugins with chef-shell</vt:lpstr>
      <vt:lpstr>Exercise: Test Ohai Plugins with chef-shell</vt:lpstr>
      <vt:lpstr>Exercise: Test Ohai Plugins with chef-shell</vt:lpstr>
      <vt:lpstr>Exercise: Test Ohai Plugins with chef-shell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passwd plugin</vt:lpstr>
      <vt:lpstr>Other Tips</vt:lpstr>
      <vt:lpstr>Special Upgrading Note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</cp:revision>
  <dcterms:created xsi:type="dcterms:W3CDTF">2015-06-04T12:17:04Z</dcterms:created>
  <dcterms:modified xsi:type="dcterms:W3CDTF">2015-06-05T13:42:25Z</dcterms:modified>
</cp:coreProperties>
</file>