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6" r:id="rId2"/>
    <p:sldId id="497" r:id="rId3"/>
    <p:sldId id="498" r:id="rId4"/>
    <p:sldId id="499" r:id="rId5"/>
    <p:sldId id="500" r:id="rId6"/>
    <p:sldId id="501" r:id="rId7"/>
    <p:sldId id="502" r:id="rId8"/>
    <p:sldId id="503" r:id="rId9"/>
    <p:sldId id="504" r:id="rId10"/>
    <p:sldId id="505" r:id="rId11"/>
    <p:sldId id="506" r:id="rId12"/>
    <p:sldId id="507" r:id="rId13"/>
    <p:sldId id="508" r:id="rId14"/>
    <p:sldId id="509" r:id="rId15"/>
    <p:sldId id="510" r:id="rId16"/>
    <p:sldId id="511" r:id="rId17"/>
    <p:sldId id="512" r:id="rId18"/>
    <p:sldId id="513" r:id="rId19"/>
    <p:sldId id="514" r:id="rId20"/>
    <p:sldId id="515" r:id="rId21"/>
    <p:sldId id="516" r:id="rId22"/>
    <p:sldId id="517" r:id="rId23"/>
    <p:sldId id="518" r:id="rId24"/>
    <p:sldId id="519" r:id="rId25"/>
    <p:sldId id="520" r:id="rId26"/>
    <p:sldId id="521" r:id="rId27"/>
    <p:sldId id="522" r:id="rId28"/>
    <p:sldId id="523" r:id="rId29"/>
    <p:sldId id="524" r:id="rId30"/>
    <p:sldId id="525" r:id="rId31"/>
    <p:sldId id="526" r:id="rId32"/>
    <p:sldId id="527" r:id="rId33"/>
    <p:sldId id="528" r:id="rId34"/>
    <p:sldId id="529" r:id="rId35"/>
    <p:sldId id="530" r:id="rId36"/>
    <p:sldId id="531" r:id="rId37"/>
    <p:sldId id="532" r:id="rId38"/>
    <p:sldId id="533" r:id="rId39"/>
    <p:sldId id="534" r:id="rId40"/>
    <p:sldId id="535" r:id="rId41"/>
    <p:sldId id="536" r:id="rId42"/>
    <p:sldId id="537" r:id="rId43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84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chef.io/handler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bydoc.info/stdlib" TargetMode="External"/><Relationship Id="rId2" Type="http://schemas.openxmlformats.org/officeDocument/2006/relationships/hyperlink" Target="http://www.rubydoc.info/stdlib/core/1.9.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uby-toolbox.com/categories/e_mail" TargetMode="External"/><Relationship Id="rId4" Type="http://schemas.openxmlformats.org/officeDocument/2006/relationships/hyperlink" Target="http://www.rubygems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you@somewhere.com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nddo.github.io/chef-handler-zookeeper/" TargetMode="External"/><Relationship Id="rId2" Type="http://schemas.openxmlformats.org/officeDocument/2006/relationships/hyperlink" Target="http://ampledata.org/splunk_storm_chef_handler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onddo.github.io/chef-handler-sn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7772400"/>
            <a:ext cx="5842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00" y="7772400"/>
            <a:ext cx="2286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400" y="7785239"/>
            <a:ext cx="648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r>
              <a:rPr sz="1800" spc="-10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4449603" y="8889347"/>
            <a:ext cx="69850" cy="76200"/>
          </a:xfrm>
          <a:custGeom>
            <a:avLst/>
            <a:gdLst/>
            <a:ahLst/>
            <a:cxnLst/>
            <a:rect l="l" t="t" r="r" b="b"/>
            <a:pathLst>
              <a:path w="69850" h="76200">
                <a:moveTo>
                  <a:pt x="34007" y="0"/>
                </a:moveTo>
                <a:lnTo>
                  <a:pt x="20215" y="4098"/>
                </a:lnTo>
                <a:lnTo>
                  <a:pt x="9467" y="12596"/>
                </a:lnTo>
                <a:lnTo>
                  <a:pt x="2487" y="24376"/>
                </a:lnTo>
                <a:lnTo>
                  <a:pt x="0" y="38322"/>
                </a:lnTo>
                <a:lnTo>
                  <a:pt x="0" y="38535"/>
                </a:lnTo>
                <a:lnTo>
                  <a:pt x="29305" y="74413"/>
                </a:lnTo>
                <a:lnTo>
                  <a:pt x="46971" y="76064"/>
                </a:lnTo>
                <a:lnTo>
                  <a:pt x="59421" y="71832"/>
                </a:lnTo>
                <a:lnTo>
                  <a:pt x="69227" y="65248"/>
                </a:lnTo>
                <a:lnTo>
                  <a:pt x="69227" y="63280"/>
                </a:lnTo>
                <a:lnTo>
                  <a:pt x="44271" y="63280"/>
                </a:lnTo>
                <a:lnTo>
                  <a:pt x="26472" y="61967"/>
                </a:lnTo>
                <a:lnTo>
                  <a:pt x="17054" y="52512"/>
                </a:lnTo>
                <a:lnTo>
                  <a:pt x="13639" y="38322"/>
                </a:lnTo>
                <a:lnTo>
                  <a:pt x="16016" y="26647"/>
                </a:lnTo>
                <a:lnTo>
                  <a:pt x="24599" y="15974"/>
                </a:lnTo>
                <a:lnTo>
                  <a:pt x="37617" y="11823"/>
                </a:lnTo>
                <a:lnTo>
                  <a:pt x="59553" y="11823"/>
                </a:lnTo>
                <a:lnTo>
                  <a:pt x="60513" y="5486"/>
                </a:lnTo>
                <a:lnTo>
                  <a:pt x="49679" y="1304"/>
                </a:lnTo>
                <a:lnTo>
                  <a:pt x="34007" y="0"/>
                </a:lnTo>
                <a:close/>
              </a:path>
              <a:path w="69850" h="76200">
                <a:moveTo>
                  <a:pt x="69227" y="33959"/>
                </a:moveTo>
                <a:lnTo>
                  <a:pt x="37731" y="33959"/>
                </a:lnTo>
                <a:lnTo>
                  <a:pt x="37731" y="45346"/>
                </a:lnTo>
                <a:lnTo>
                  <a:pt x="56642" y="45346"/>
                </a:lnTo>
                <a:lnTo>
                  <a:pt x="53778" y="61083"/>
                </a:lnTo>
                <a:lnTo>
                  <a:pt x="44271" y="63280"/>
                </a:lnTo>
                <a:lnTo>
                  <a:pt x="69227" y="63280"/>
                </a:lnTo>
                <a:lnTo>
                  <a:pt x="69227" y="33959"/>
                </a:lnTo>
                <a:close/>
              </a:path>
              <a:path w="69850" h="76200">
                <a:moveTo>
                  <a:pt x="59553" y="11823"/>
                </a:moveTo>
                <a:lnTo>
                  <a:pt x="47028" y="11823"/>
                </a:lnTo>
                <a:lnTo>
                  <a:pt x="52628" y="14904"/>
                </a:lnTo>
                <a:lnTo>
                  <a:pt x="58343" y="19805"/>
                </a:lnTo>
                <a:lnTo>
                  <a:pt x="59553" y="11823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558962" y="8890416"/>
            <a:ext cx="55880" cy="74930"/>
          </a:xfrm>
          <a:custGeom>
            <a:avLst/>
            <a:gdLst/>
            <a:ahLst/>
            <a:cxnLst/>
            <a:rect l="l" t="t" r="r" b="b"/>
            <a:pathLst>
              <a:path w="55880" h="74929">
                <a:moveTo>
                  <a:pt x="54851" y="0"/>
                </a:moveTo>
                <a:lnTo>
                  <a:pt x="0" y="0"/>
                </a:lnTo>
                <a:lnTo>
                  <a:pt x="0" y="74506"/>
                </a:lnTo>
                <a:lnTo>
                  <a:pt x="55384" y="74506"/>
                </a:lnTo>
                <a:lnTo>
                  <a:pt x="55384" y="62800"/>
                </a:lnTo>
                <a:lnTo>
                  <a:pt x="13004" y="62800"/>
                </a:lnTo>
                <a:lnTo>
                  <a:pt x="13004" y="42792"/>
                </a:lnTo>
                <a:lnTo>
                  <a:pt x="50101" y="42792"/>
                </a:lnTo>
                <a:lnTo>
                  <a:pt x="50101" y="31080"/>
                </a:lnTo>
                <a:lnTo>
                  <a:pt x="13004" y="31080"/>
                </a:lnTo>
                <a:lnTo>
                  <a:pt x="13004" y="11711"/>
                </a:lnTo>
                <a:lnTo>
                  <a:pt x="54851" y="11711"/>
                </a:lnTo>
                <a:lnTo>
                  <a:pt x="54851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4647722" y="8890415"/>
            <a:ext cx="60325" cy="74930"/>
          </a:xfrm>
          <a:custGeom>
            <a:avLst/>
            <a:gdLst/>
            <a:ahLst/>
            <a:cxnLst/>
            <a:rect l="l" t="t" r="r" b="b"/>
            <a:pathLst>
              <a:path w="60325" h="74929">
                <a:moveTo>
                  <a:pt x="36575" y="12137"/>
                </a:moveTo>
                <a:lnTo>
                  <a:pt x="23469" y="12137"/>
                </a:lnTo>
                <a:lnTo>
                  <a:pt x="23469" y="74511"/>
                </a:lnTo>
                <a:lnTo>
                  <a:pt x="36575" y="74511"/>
                </a:lnTo>
                <a:lnTo>
                  <a:pt x="36575" y="12137"/>
                </a:lnTo>
                <a:close/>
              </a:path>
              <a:path w="60325" h="74929">
                <a:moveTo>
                  <a:pt x="60032" y="0"/>
                </a:moveTo>
                <a:lnTo>
                  <a:pt x="0" y="0"/>
                </a:lnTo>
                <a:lnTo>
                  <a:pt x="0" y="12137"/>
                </a:lnTo>
                <a:lnTo>
                  <a:pt x="60032" y="12137"/>
                </a:lnTo>
                <a:lnTo>
                  <a:pt x="60032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737422" y="8889343"/>
            <a:ext cx="67945" cy="76200"/>
          </a:xfrm>
          <a:custGeom>
            <a:avLst/>
            <a:gdLst/>
            <a:ahLst/>
            <a:cxnLst/>
            <a:rect l="l" t="t" r="r" b="b"/>
            <a:pathLst>
              <a:path w="67944" h="76200">
                <a:moveTo>
                  <a:pt x="33990" y="0"/>
                </a:moveTo>
                <a:lnTo>
                  <a:pt x="20171" y="4041"/>
                </a:lnTo>
                <a:lnTo>
                  <a:pt x="9432" y="12471"/>
                </a:lnTo>
                <a:lnTo>
                  <a:pt x="2474" y="24246"/>
                </a:lnTo>
                <a:lnTo>
                  <a:pt x="0" y="38326"/>
                </a:lnTo>
                <a:lnTo>
                  <a:pt x="0" y="38539"/>
                </a:lnTo>
                <a:lnTo>
                  <a:pt x="29115" y="74364"/>
                </a:lnTo>
                <a:lnTo>
                  <a:pt x="46218" y="76103"/>
                </a:lnTo>
                <a:lnTo>
                  <a:pt x="58074" y="71593"/>
                </a:lnTo>
                <a:lnTo>
                  <a:pt x="67640" y="63655"/>
                </a:lnTo>
                <a:lnTo>
                  <a:pt x="64478" y="62684"/>
                </a:lnTo>
                <a:lnTo>
                  <a:pt x="43914" y="62684"/>
                </a:lnTo>
                <a:lnTo>
                  <a:pt x="26698" y="61955"/>
                </a:lnTo>
                <a:lnTo>
                  <a:pt x="17182" y="52350"/>
                </a:lnTo>
                <a:lnTo>
                  <a:pt x="13639" y="38326"/>
                </a:lnTo>
                <a:lnTo>
                  <a:pt x="16102" y="26296"/>
                </a:lnTo>
                <a:lnTo>
                  <a:pt x="24761" y="15835"/>
                </a:lnTo>
                <a:lnTo>
                  <a:pt x="38049" y="11826"/>
                </a:lnTo>
                <a:lnTo>
                  <a:pt x="60013" y="11826"/>
                </a:lnTo>
                <a:lnTo>
                  <a:pt x="60765" y="6253"/>
                </a:lnTo>
                <a:lnTo>
                  <a:pt x="49929" y="1592"/>
                </a:lnTo>
                <a:lnTo>
                  <a:pt x="33990" y="0"/>
                </a:lnTo>
                <a:close/>
              </a:path>
              <a:path w="67944" h="76200">
                <a:moveTo>
                  <a:pt x="53908" y="59437"/>
                </a:moveTo>
                <a:lnTo>
                  <a:pt x="43914" y="62684"/>
                </a:lnTo>
                <a:lnTo>
                  <a:pt x="64478" y="62684"/>
                </a:lnTo>
                <a:lnTo>
                  <a:pt x="53908" y="59437"/>
                </a:lnTo>
                <a:close/>
              </a:path>
              <a:path w="67944" h="76200">
                <a:moveTo>
                  <a:pt x="60013" y="11826"/>
                </a:moveTo>
                <a:lnTo>
                  <a:pt x="46507" y="11826"/>
                </a:lnTo>
                <a:lnTo>
                  <a:pt x="52844" y="15546"/>
                </a:lnTo>
                <a:lnTo>
                  <a:pt x="58762" y="21085"/>
                </a:lnTo>
                <a:lnTo>
                  <a:pt x="60013" y="11826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841931" y="8890416"/>
            <a:ext cx="61594" cy="74930"/>
          </a:xfrm>
          <a:custGeom>
            <a:avLst/>
            <a:gdLst/>
            <a:ahLst/>
            <a:cxnLst/>
            <a:rect l="l" t="t" r="r" b="b"/>
            <a:pathLst>
              <a:path w="61594" h="74929">
                <a:moveTo>
                  <a:pt x="12992" y="0"/>
                </a:moveTo>
                <a:lnTo>
                  <a:pt x="0" y="0"/>
                </a:lnTo>
                <a:lnTo>
                  <a:pt x="0" y="74506"/>
                </a:lnTo>
                <a:lnTo>
                  <a:pt x="12992" y="74506"/>
                </a:lnTo>
                <a:lnTo>
                  <a:pt x="12992" y="43106"/>
                </a:lnTo>
                <a:lnTo>
                  <a:pt x="61302" y="43106"/>
                </a:lnTo>
                <a:lnTo>
                  <a:pt x="61302" y="30974"/>
                </a:lnTo>
                <a:lnTo>
                  <a:pt x="12992" y="30974"/>
                </a:lnTo>
                <a:lnTo>
                  <a:pt x="12992" y="0"/>
                </a:lnTo>
                <a:close/>
              </a:path>
              <a:path w="61594" h="74929">
                <a:moveTo>
                  <a:pt x="61302" y="43106"/>
                </a:moveTo>
                <a:lnTo>
                  <a:pt x="48298" y="43106"/>
                </a:lnTo>
                <a:lnTo>
                  <a:pt x="48298" y="74506"/>
                </a:lnTo>
                <a:lnTo>
                  <a:pt x="61302" y="74506"/>
                </a:lnTo>
                <a:lnTo>
                  <a:pt x="61302" y="43106"/>
                </a:lnTo>
                <a:close/>
              </a:path>
              <a:path w="61594" h="74929">
                <a:moveTo>
                  <a:pt x="61302" y="0"/>
                </a:moveTo>
                <a:lnTo>
                  <a:pt x="48298" y="0"/>
                </a:lnTo>
                <a:lnTo>
                  <a:pt x="48298" y="30974"/>
                </a:lnTo>
                <a:lnTo>
                  <a:pt x="61302" y="30974"/>
                </a:lnTo>
                <a:lnTo>
                  <a:pt x="61302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945487" y="8890416"/>
            <a:ext cx="55880" cy="74930"/>
          </a:xfrm>
          <a:custGeom>
            <a:avLst/>
            <a:gdLst/>
            <a:ahLst/>
            <a:cxnLst/>
            <a:rect l="l" t="t" r="r" b="b"/>
            <a:pathLst>
              <a:path w="55880" h="74929">
                <a:moveTo>
                  <a:pt x="54851" y="0"/>
                </a:moveTo>
                <a:lnTo>
                  <a:pt x="0" y="0"/>
                </a:lnTo>
                <a:lnTo>
                  <a:pt x="0" y="74506"/>
                </a:lnTo>
                <a:lnTo>
                  <a:pt x="55384" y="74506"/>
                </a:lnTo>
                <a:lnTo>
                  <a:pt x="55384" y="62800"/>
                </a:lnTo>
                <a:lnTo>
                  <a:pt x="12992" y="62800"/>
                </a:lnTo>
                <a:lnTo>
                  <a:pt x="12992" y="42792"/>
                </a:lnTo>
                <a:lnTo>
                  <a:pt x="50088" y="42792"/>
                </a:lnTo>
                <a:lnTo>
                  <a:pt x="50088" y="31080"/>
                </a:lnTo>
                <a:lnTo>
                  <a:pt x="12992" y="31080"/>
                </a:lnTo>
                <a:lnTo>
                  <a:pt x="12992" y="11711"/>
                </a:lnTo>
                <a:lnTo>
                  <a:pt x="54851" y="11711"/>
                </a:lnTo>
                <a:lnTo>
                  <a:pt x="54851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039530" y="8890416"/>
            <a:ext cx="55244" cy="74930"/>
          </a:xfrm>
          <a:custGeom>
            <a:avLst/>
            <a:gdLst/>
            <a:ahLst/>
            <a:cxnLst/>
            <a:rect l="l" t="t" r="r" b="b"/>
            <a:pathLst>
              <a:path w="55244" h="74929">
                <a:moveTo>
                  <a:pt x="55067" y="0"/>
                </a:moveTo>
                <a:lnTo>
                  <a:pt x="0" y="0"/>
                </a:lnTo>
                <a:lnTo>
                  <a:pt x="0" y="74506"/>
                </a:lnTo>
                <a:lnTo>
                  <a:pt x="12992" y="74506"/>
                </a:lnTo>
                <a:lnTo>
                  <a:pt x="12992" y="44175"/>
                </a:lnTo>
                <a:lnTo>
                  <a:pt x="50304" y="44175"/>
                </a:lnTo>
                <a:lnTo>
                  <a:pt x="50304" y="32251"/>
                </a:lnTo>
                <a:lnTo>
                  <a:pt x="12992" y="32251"/>
                </a:lnTo>
                <a:lnTo>
                  <a:pt x="12992" y="11924"/>
                </a:lnTo>
                <a:lnTo>
                  <a:pt x="55067" y="11924"/>
                </a:lnTo>
                <a:lnTo>
                  <a:pt x="55067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119185" y="8957635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0" y="0"/>
                </a:moveTo>
                <a:lnTo>
                  <a:pt x="14058" y="0"/>
                </a:lnTo>
              </a:path>
            </a:pathLst>
          </a:custGeom>
          <a:ln w="14584">
            <a:solidFill>
              <a:srgbClr val="F58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165678" y="8889343"/>
            <a:ext cx="67945" cy="76200"/>
          </a:xfrm>
          <a:custGeom>
            <a:avLst/>
            <a:gdLst/>
            <a:ahLst/>
            <a:cxnLst/>
            <a:rect l="l" t="t" r="r" b="b"/>
            <a:pathLst>
              <a:path w="67944" h="76200">
                <a:moveTo>
                  <a:pt x="33990" y="0"/>
                </a:moveTo>
                <a:lnTo>
                  <a:pt x="20171" y="4041"/>
                </a:lnTo>
                <a:lnTo>
                  <a:pt x="9432" y="12471"/>
                </a:lnTo>
                <a:lnTo>
                  <a:pt x="2474" y="24246"/>
                </a:lnTo>
                <a:lnTo>
                  <a:pt x="0" y="38326"/>
                </a:lnTo>
                <a:lnTo>
                  <a:pt x="0" y="38539"/>
                </a:lnTo>
                <a:lnTo>
                  <a:pt x="29118" y="74364"/>
                </a:lnTo>
                <a:lnTo>
                  <a:pt x="46222" y="76101"/>
                </a:lnTo>
                <a:lnTo>
                  <a:pt x="58077" y="71591"/>
                </a:lnTo>
                <a:lnTo>
                  <a:pt x="67640" y="63655"/>
                </a:lnTo>
                <a:lnTo>
                  <a:pt x="64479" y="62683"/>
                </a:lnTo>
                <a:lnTo>
                  <a:pt x="43918" y="62683"/>
                </a:lnTo>
                <a:lnTo>
                  <a:pt x="26698" y="61955"/>
                </a:lnTo>
                <a:lnTo>
                  <a:pt x="17182" y="52350"/>
                </a:lnTo>
                <a:lnTo>
                  <a:pt x="13639" y="38326"/>
                </a:lnTo>
                <a:lnTo>
                  <a:pt x="16102" y="26296"/>
                </a:lnTo>
                <a:lnTo>
                  <a:pt x="24761" y="15835"/>
                </a:lnTo>
                <a:lnTo>
                  <a:pt x="38049" y="11826"/>
                </a:lnTo>
                <a:lnTo>
                  <a:pt x="60014" y="11826"/>
                </a:lnTo>
                <a:lnTo>
                  <a:pt x="60766" y="6257"/>
                </a:lnTo>
                <a:lnTo>
                  <a:pt x="49933" y="1593"/>
                </a:lnTo>
                <a:lnTo>
                  <a:pt x="33990" y="0"/>
                </a:lnTo>
                <a:close/>
              </a:path>
              <a:path w="67944" h="76200">
                <a:moveTo>
                  <a:pt x="53909" y="59434"/>
                </a:moveTo>
                <a:lnTo>
                  <a:pt x="43918" y="62683"/>
                </a:lnTo>
                <a:lnTo>
                  <a:pt x="64479" y="62683"/>
                </a:lnTo>
                <a:lnTo>
                  <a:pt x="53909" y="59434"/>
                </a:lnTo>
                <a:close/>
              </a:path>
              <a:path w="67944" h="76200">
                <a:moveTo>
                  <a:pt x="60014" y="11826"/>
                </a:moveTo>
                <a:lnTo>
                  <a:pt x="46507" y="11826"/>
                </a:lnTo>
                <a:lnTo>
                  <a:pt x="52844" y="15546"/>
                </a:lnTo>
                <a:lnTo>
                  <a:pt x="58762" y="21085"/>
                </a:lnTo>
                <a:lnTo>
                  <a:pt x="60014" y="11826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5264790" y="8889398"/>
            <a:ext cx="77470" cy="76835"/>
          </a:xfrm>
          <a:custGeom>
            <a:avLst/>
            <a:gdLst/>
            <a:ahLst/>
            <a:cxnLst/>
            <a:rect l="l" t="t" r="r" b="b"/>
            <a:pathLst>
              <a:path w="77469" h="76834">
                <a:moveTo>
                  <a:pt x="34062" y="0"/>
                </a:moveTo>
                <a:lnTo>
                  <a:pt x="20222" y="4186"/>
                </a:lnTo>
                <a:lnTo>
                  <a:pt x="9459" y="12670"/>
                </a:lnTo>
                <a:lnTo>
                  <a:pt x="2482" y="24386"/>
                </a:lnTo>
                <a:lnTo>
                  <a:pt x="0" y="38271"/>
                </a:lnTo>
                <a:lnTo>
                  <a:pt x="0" y="38484"/>
                </a:lnTo>
                <a:lnTo>
                  <a:pt x="26974" y="74326"/>
                </a:lnTo>
                <a:lnTo>
                  <a:pt x="43292" y="76542"/>
                </a:lnTo>
                <a:lnTo>
                  <a:pt x="57133" y="72355"/>
                </a:lnTo>
                <a:lnTo>
                  <a:pt x="67896" y="63872"/>
                </a:lnTo>
                <a:lnTo>
                  <a:pt x="69194" y="61691"/>
                </a:lnTo>
                <a:lnTo>
                  <a:pt x="26700" y="61691"/>
                </a:lnTo>
                <a:lnTo>
                  <a:pt x="17157" y="52073"/>
                </a:lnTo>
                <a:lnTo>
                  <a:pt x="13627" y="38271"/>
                </a:lnTo>
                <a:lnTo>
                  <a:pt x="14827" y="30031"/>
                </a:lnTo>
                <a:lnTo>
                  <a:pt x="20826" y="20892"/>
                </a:lnTo>
                <a:lnTo>
                  <a:pt x="32524" y="15358"/>
                </a:lnTo>
                <a:lnTo>
                  <a:pt x="50653" y="14853"/>
                </a:lnTo>
                <a:lnTo>
                  <a:pt x="68773" y="14853"/>
                </a:lnTo>
                <a:lnTo>
                  <a:pt x="63094" y="8618"/>
                </a:lnTo>
                <a:lnTo>
                  <a:pt x="50381" y="2216"/>
                </a:lnTo>
                <a:lnTo>
                  <a:pt x="34062" y="0"/>
                </a:lnTo>
                <a:close/>
              </a:path>
              <a:path w="77469" h="76834">
                <a:moveTo>
                  <a:pt x="68773" y="14853"/>
                </a:moveTo>
                <a:lnTo>
                  <a:pt x="50653" y="14853"/>
                </a:lnTo>
                <a:lnTo>
                  <a:pt x="60197" y="24469"/>
                </a:lnTo>
                <a:lnTo>
                  <a:pt x="63728" y="38271"/>
                </a:lnTo>
                <a:lnTo>
                  <a:pt x="63728" y="38484"/>
                </a:lnTo>
                <a:lnTo>
                  <a:pt x="62526" y="46515"/>
                </a:lnTo>
                <a:lnTo>
                  <a:pt x="56526" y="55653"/>
                </a:lnTo>
                <a:lnTo>
                  <a:pt x="44828" y="61187"/>
                </a:lnTo>
                <a:lnTo>
                  <a:pt x="26700" y="61691"/>
                </a:lnTo>
                <a:lnTo>
                  <a:pt x="69194" y="61691"/>
                </a:lnTo>
                <a:lnTo>
                  <a:pt x="74872" y="52156"/>
                </a:lnTo>
                <a:lnTo>
                  <a:pt x="77355" y="38271"/>
                </a:lnTo>
                <a:lnTo>
                  <a:pt x="76633" y="30455"/>
                </a:lnTo>
                <a:lnTo>
                  <a:pt x="71934" y="18325"/>
                </a:lnTo>
                <a:lnTo>
                  <a:pt x="68773" y="14853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5381135" y="8890416"/>
            <a:ext cx="73025" cy="74930"/>
          </a:xfrm>
          <a:custGeom>
            <a:avLst/>
            <a:gdLst/>
            <a:ahLst/>
            <a:cxnLst/>
            <a:rect l="l" t="t" r="r" b="b"/>
            <a:pathLst>
              <a:path w="73025" h="74929">
                <a:moveTo>
                  <a:pt x="13842" y="0"/>
                </a:moveTo>
                <a:lnTo>
                  <a:pt x="0" y="0"/>
                </a:lnTo>
                <a:lnTo>
                  <a:pt x="0" y="74506"/>
                </a:lnTo>
                <a:lnTo>
                  <a:pt x="12776" y="74506"/>
                </a:lnTo>
                <a:lnTo>
                  <a:pt x="12776" y="21284"/>
                </a:lnTo>
                <a:lnTo>
                  <a:pt x="27438" y="21284"/>
                </a:lnTo>
                <a:lnTo>
                  <a:pt x="13842" y="0"/>
                </a:lnTo>
                <a:close/>
              </a:path>
              <a:path w="73025" h="74929">
                <a:moveTo>
                  <a:pt x="72707" y="21072"/>
                </a:moveTo>
                <a:lnTo>
                  <a:pt x="59702" y="21072"/>
                </a:lnTo>
                <a:lnTo>
                  <a:pt x="59702" y="74506"/>
                </a:lnTo>
                <a:lnTo>
                  <a:pt x="72707" y="74506"/>
                </a:lnTo>
                <a:lnTo>
                  <a:pt x="72707" y="21072"/>
                </a:lnTo>
                <a:close/>
              </a:path>
              <a:path w="73025" h="74929">
                <a:moveTo>
                  <a:pt x="27438" y="21284"/>
                </a:moveTo>
                <a:lnTo>
                  <a:pt x="12776" y="21284"/>
                </a:lnTo>
                <a:lnTo>
                  <a:pt x="35928" y="56201"/>
                </a:lnTo>
                <a:lnTo>
                  <a:pt x="36347" y="56201"/>
                </a:lnTo>
                <a:lnTo>
                  <a:pt x="50289" y="35231"/>
                </a:lnTo>
                <a:lnTo>
                  <a:pt x="36347" y="35231"/>
                </a:lnTo>
                <a:lnTo>
                  <a:pt x="27438" y="21284"/>
                </a:lnTo>
                <a:close/>
              </a:path>
              <a:path w="73025" h="74929">
                <a:moveTo>
                  <a:pt x="72707" y="0"/>
                </a:moveTo>
                <a:lnTo>
                  <a:pt x="58864" y="0"/>
                </a:lnTo>
                <a:lnTo>
                  <a:pt x="36347" y="35231"/>
                </a:lnTo>
                <a:lnTo>
                  <a:pt x="50289" y="35231"/>
                </a:lnTo>
                <a:lnTo>
                  <a:pt x="59702" y="21072"/>
                </a:lnTo>
                <a:lnTo>
                  <a:pt x="72707" y="21072"/>
                </a:lnTo>
                <a:lnTo>
                  <a:pt x="72707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872979" y="8461253"/>
            <a:ext cx="78740" cy="39370"/>
          </a:xfrm>
          <a:custGeom>
            <a:avLst/>
            <a:gdLst/>
            <a:ahLst/>
            <a:cxnLst/>
            <a:rect l="l" t="t" r="r" b="b"/>
            <a:pathLst>
              <a:path w="78740" h="39370">
                <a:moveTo>
                  <a:pt x="17995" y="5316"/>
                </a:moveTo>
                <a:lnTo>
                  <a:pt x="12446" y="5316"/>
                </a:lnTo>
                <a:lnTo>
                  <a:pt x="12446" y="39004"/>
                </a:lnTo>
                <a:lnTo>
                  <a:pt x="17995" y="39004"/>
                </a:lnTo>
                <a:lnTo>
                  <a:pt x="17995" y="5316"/>
                </a:lnTo>
                <a:close/>
              </a:path>
              <a:path w="78740" h="39370">
                <a:moveTo>
                  <a:pt x="30429" y="0"/>
                </a:moveTo>
                <a:lnTo>
                  <a:pt x="0" y="0"/>
                </a:lnTo>
                <a:lnTo>
                  <a:pt x="0" y="5316"/>
                </a:lnTo>
                <a:lnTo>
                  <a:pt x="30429" y="5316"/>
                </a:lnTo>
                <a:lnTo>
                  <a:pt x="30429" y="0"/>
                </a:lnTo>
                <a:close/>
              </a:path>
              <a:path w="78740" h="39370">
                <a:moveTo>
                  <a:pt x="44907" y="0"/>
                </a:moveTo>
                <a:lnTo>
                  <a:pt x="38976" y="0"/>
                </a:lnTo>
                <a:lnTo>
                  <a:pt x="38976" y="39004"/>
                </a:lnTo>
                <a:lnTo>
                  <a:pt x="44526" y="39004"/>
                </a:lnTo>
                <a:lnTo>
                  <a:pt x="44526" y="9128"/>
                </a:lnTo>
                <a:lnTo>
                  <a:pt x="50800" y="9128"/>
                </a:lnTo>
                <a:lnTo>
                  <a:pt x="44907" y="0"/>
                </a:lnTo>
                <a:close/>
              </a:path>
              <a:path w="78740" h="39370">
                <a:moveTo>
                  <a:pt x="78219" y="9128"/>
                </a:moveTo>
                <a:lnTo>
                  <a:pt x="72809" y="9128"/>
                </a:lnTo>
                <a:lnTo>
                  <a:pt x="72809" y="39004"/>
                </a:lnTo>
                <a:lnTo>
                  <a:pt x="78219" y="39004"/>
                </a:lnTo>
                <a:lnTo>
                  <a:pt x="78219" y="9128"/>
                </a:lnTo>
                <a:close/>
              </a:path>
              <a:path w="78740" h="39370">
                <a:moveTo>
                  <a:pt x="50800" y="9128"/>
                </a:moveTo>
                <a:lnTo>
                  <a:pt x="44526" y="9128"/>
                </a:lnTo>
                <a:lnTo>
                  <a:pt x="58229" y="30263"/>
                </a:lnTo>
                <a:lnTo>
                  <a:pt x="58978" y="30263"/>
                </a:lnTo>
                <a:lnTo>
                  <a:pt x="64778" y="21401"/>
                </a:lnTo>
                <a:lnTo>
                  <a:pt x="58724" y="21401"/>
                </a:lnTo>
                <a:lnTo>
                  <a:pt x="50800" y="9128"/>
                </a:lnTo>
                <a:close/>
              </a:path>
              <a:path w="78740" h="39370">
                <a:moveTo>
                  <a:pt x="78219" y="0"/>
                </a:moveTo>
                <a:lnTo>
                  <a:pt x="72428" y="0"/>
                </a:lnTo>
                <a:lnTo>
                  <a:pt x="58724" y="21401"/>
                </a:lnTo>
                <a:lnTo>
                  <a:pt x="64778" y="21401"/>
                </a:lnTo>
                <a:lnTo>
                  <a:pt x="72809" y="9128"/>
                </a:lnTo>
                <a:lnTo>
                  <a:pt x="78219" y="9128"/>
                </a:lnTo>
                <a:lnTo>
                  <a:pt x="78219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4398485" y="8447313"/>
            <a:ext cx="327660" cy="369570"/>
          </a:xfrm>
          <a:custGeom>
            <a:avLst/>
            <a:gdLst/>
            <a:ahLst/>
            <a:cxnLst/>
            <a:rect l="l" t="t" r="r" b="b"/>
            <a:pathLst>
              <a:path w="327659" h="369570">
                <a:moveTo>
                  <a:pt x="184899" y="0"/>
                </a:moveTo>
                <a:lnTo>
                  <a:pt x="138255" y="5394"/>
                </a:lnTo>
                <a:lnTo>
                  <a:pt x="96929" y="20705"/>
                </a:lnTo>
                <a:lnTo>
                  <a:pt x="61792" y="44618"/>
                </a:lnTo>
                <a:lnTo>
                  <a:pt x="33716" y="75821"/>
                </a:lnTo>
                <a:lnTo>
                  <a:pt x="13574" y="113003"/>
                </a:lnTo>
                <a:lnTo>
                  <a:pt x="2236" y="154851"/>
                </a:lnTo>
                <a:lnTo>
                  <a:pt x="0" y="184694"/>
                </a:lnTo>
                <a:lnTo>
                  <a:pt x="0" y="185715"/>
                </a:lnTo>
                <a:lnTo>
                  <a:pt x="5088" y="230214"/>
                </a:lnTo>
                <a:lnTo>
                  <a:pt x="19777" y="270609"/>
                </a:lnTo>
                <a:lnTo>
                  <a:pt x="43206" y="305690"/>
                </a:lnTo>
                <a:lnTo>
                  <a:pt x="74513" y="334244"/>
                </a:lnTo>
                <a:lnTo>
                  <a:pt x="112835" y="355061"/>
                </a:lnTo>
                <a:lnTo>
                  <a:pt x="157310" y="366929"/>
                </a:lnTo>
                <a:lnTo>
                  <a:pt x="189954" y="369271"/>
                </a:lnTo>
                <a:lnTo>
                  <a:pt x="205335" y="368346"/>
                </a:lnTo>
                <a:lnTo>
                  <a:pt x="246010" y="360316"/>
                </a:lnTo>
                <a:lnTo>
                  <a:pt x="290216" y="338460"/>
                </a:lnTo>
                <a:lnTo>
                  <a:pt x="327253" y="305611"/>
                </a:lnTo>
                <a:lnTo>
                  <a:pt x="317268" y="295924"/>
                </a:lnTo>
                <a:lnTo>
                  <a:pt x="169779" y="295924"/>
                </a:lnTo>
                <a:lnTo>
                  <a:pt x="155822" y="292920"/>
                </a:lnTo>
                <a:lnTo>
                  <a:pt x="119938" y="273388"/>
                </a:lnTo>
                <a:lnTo>
                  <a:pt x="94741" y="241061"/>
                </a:lnTo>
                <a:lnTo>
                  <a:pt x="82423" y="199780"/>
                </a:lnTo>
                <a:lnTo>
                  <a:pt x="81559" y="184694"/>
                </a:lnTo>
                <a:lnTo>
                  <a:pt x="81805" y="175702"/>
                </a:lnTo>
                <a:lnTo>
                  <a:pt x="91540" y="135308"/>
                </a:lnTo>
                <a:lnTo>
                  <a:pt x="114535" y="102571"/>
                </a:lnTo>
                <a:lnTo>
                  <a:pt x="149521" y="80709"/>
                </a:lnTo>
                <a:lnTo>
                  <a:pt x="195228" y="72942"/>
                </a:lnTo>
                <a:lnTo>
                  <a:pt x="301395" y="72942"/>
                </a:lnTo>
                <a:lnTo>
                  <a:pt x="317647" y="48362"/>
                </a:lnTo>
                <a:lnTo>
                  <a:pt x="279474" y="21033"/>
                </a:lnTo>
                <a:lnTo>
                  <a:pt x="230902" y="4129"/>
                </a:lnTo>
                <a:lnTo>
                  <a:pt x="201288" y="473"/>
                </a:lnTo>
                <a:lnTo>
                  <a:pt x="184899" y="0"/>
                </a:lnTo>
                <a:close/>
              </a:path>
              <a:path w="327659" h="369570">
                <a:moveTo>
                  <a:pt x="276363" y="256239"/>
                </a:moveTo>
                <a:lnTo>
                  <a:pt x="238536" y="283345"/>
                </a:lnTo>
                <a:lnTo>
                  <a:pt x="201981" y="294182"/>
                </a:lnTo>
                <a:lnTo>
                  <a:pt x="169779" y="295924"/>
                </a:lnTo>
                <a:lnTo>
                  <a:pt x="317268" y="295924"/>
                </a:lnTo>
                <a:lnTo>
                  <a:pt x="276363" y="256239"/>
                </a:lnTo>
                <a:close/>
              </a:path>
              <a:path w="327659" h="369570">
                <a:moveTo>
                  <a:pt x="301395" y="72942"/>
                </a:moveTo>
                <a:lnTo>
                  <a:pt x="195228" y="72942"/>
                </a:lnTo>
                <a:lnTo>
                  <a:pt x="207942" y="74854"/>
                </a:lnTo>
                <a:lnTo>
                  <a:pt x="220072" y="78142"/>
                </a:lnTo>
                <a:lnTo>
                  <a:pt x="264526" y="103645"/>
                </a:lnTo>
                <a:lnTo>
                  <a:pt x="275069" y="112756"/>
                </a:lnTo>
                <a:lnTo>
                  <a:pt x="301395" y="72942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788044" y="8667750"/>
            <a:ext cx="78105" cy="142240"/>
          </a:xfrm>
          <a:custGeom>
            <a:avLst/>
            <a:gdLst/>
            <a:ahLst/>
            <a:cxnLst/>
            <a:rect l="l" t="t" r="r" b="b"/>
            <a:pathLst>
              <a:path w="78105" h="142240">
                <a:moveTo>
                  <a:pt x="0" y="142240"/>
                </a:moveTo>
                <a:lnTo>
                  <a:pt x="78016" y="142240"/>
                </a:lnTo>
                <a:lnTo>
                  <a:pt x="78016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788044" y="8595359"/>
            <a:ext cx="300355" cy="72390"/>
          </a:xfrm>
          <a:custGeom>
            <a:avLst/>
            <a:gdLst/>
            <a:ahLst/>
            <a:cxnLst/>
            <a:rect l="l" t="t" r="r" b="b"/>
            <a:pathLst>
              <a:path w="300355" h="72390">
                <a:moveTo>
                  <a:pt x="0" y="72390"/>
                </a:moveTo>
                <a:lnTo>
                  <a:pt x="299910" y="72390"/>
                </a:lnTo>
                <a:lnTo>
                  <a:pt x="299910" y="0"/>
                </a:lnTo>
                <a:lnTo>
                  <a:pt x="0" y="0"/>
                </a:lnTo>
                <a:lnTo>
                  <a:pt x="0" y="7239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788044" y="8453119"/>
            <a:ext cx="78105" cy="142240"/>
          </a:xfrm>
          <a:custGeom>
            <a:avLst/>
            <a:gdLst/>
            <a:ahLst/>
            <a:cxnLst/>
            <a:rect l="l" t="t" r="r" b="b"/>
            <a:pathLst>
              <a:path w="78105" h="142240">
                <a:moveTo>
                  <a:pt x="0" y="142239"/>
                </a:moveTo>
                <a:lnTo>
                  <a:pt x="78016" y="142239"/>
                </a:lnTo>
                <a:lnTo>
                  <a:pt x="78016" y="0"/>
                </a:lnTo>
                <a:lnTo>
                  <a:pt x="0" y="0"/>
                </a:lnTo>
                <a:lnTo>
                  <a:pt x="0" y="14223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009939" y="8667210"/>
            <a:ext cx="78105" cy="143510"/>
          </a:xfrm>
          <a:custGeom>
            <a:avLst/>
            <a:gdLst/>
            <a:ahLst/>
            <a:cxnLst/>
            <a:rect l="l" t="t" r="r" b="b"/>
            <a:pathLst>
              <a:path w="78105" h="143509">
                <a:moveTo>
                  <a:pt x="78016" y="0"/>
                </a:moveTo>
                <a:lnTo>
                  <a:pt x="0" y="0"/>
                </a:lnTo>
                <a:lnTo>
                  <a:pt x="0" y="143368"/>
                </a:lnTo>
                <a:lnTo>
                  <a:pt x="78016" y="143368"/>
                </a:lnTo>
                <a:lnTo>
                  <a:pt x="7801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009939" y="8453438"/>
            <a:ext cx="78105" cy="141605"/>
          </a:xfrm>
          <a:custGeom>
            <a:avLst/>
            <a:gdLst/>
            <a:ahLst/>
            <a:cxnLst/>
            <a:rect l="l" t="t" r="r" b="b"/>
            <a:pathLst>
              <a:path w="78105" h="141604">
                <a:moveTo>
                  <a:pt x="78016" y="0"/>
                </a:moveTo>
                <a:lnTo>
                  <a:pt x="0" y="0"/>
                </a:lnTo>
                <a:lnTo>
                  <a:pt x="0" y="141326"/>
                </a:lnTo>
                <a:lnTo>
                  <a:pt x="78016" y="141326"/>
                </a:lnTo>
                <a:lnTo>
                  <a:pt x="7801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5183192" y="8740140"/>
            <a:ext cx="270510" cy="69850"/>
          </a:xfrm>
          <a:custGeom>
            <a:avLst/>
            <a:gdLst/>
            <a:ahLst/>
            <a:cxnLst/>
            <a:rect l="l" t="t" r="r" b="b"/>
            <a:pathLst>
              <a:path w="270509" h="69850">
                <a:moveTo>
                  <a:pt x="0" y="69849"/>
                </a:moveTo>
                <a:lnTo>
                  <a:pt x="270014" y="69849"/>
                </a:lnTo>
                <a:lnTo>
                  <a:pt x="270014" y="0"/>
                </a:lnTo>
                <a:lnTo>
                  <a:pt x="0" y="0"/>
                </a:lnTo>
                <a:lnTo>
                  <a:pt x="0" y="6984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5183192" y="8665209"/>
            <a:ext cx="78105" cy="74930"/>
          </a:xfrm>
          <a:custGeom>
            <a:avLst/>
            <a:gdLst/>
            <a:ahLst/>
            <a:cxnLst/>
            <a:rect l="l" t="t" r="r" b="b"/>
            <a:pathLst>
              <a:path w="78105" h="74929">
                <a:moveTo>
                  <a:pt x="0" y="74930"/>
                </a:moveTo>
                <a:lnTo>
                  <a:pt x="77508" y="74930"/>
                </a:lnTo>
                <a:lnTo>
                  <a:pt x="77508" y="0"/>
                </a:lnTo>
                <a:lnTo>
                  <a:pt x="0" y="0"/>
                </a:lnTo>
                <a:lnTo>
                  <a:pt x="0" y="7493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5183192" y="8595359"/>
            <a:ext cx="245110" cy="69850"/>
          </a:xfrm>
          <a:custGeom>
            <a:avLst/>
            <a:gdLst/>
            <a:ahLst/>
            <a:cxnLst/>
            <a:rect l="l" t="t" r="r" b="b"/>
            <a:pathLst>
              <a:path w="245109" h="69850">
                <a:moveTo>
                  <a:pt x="0" y="69850"/>
                </a:moveTo>
                <a:lnTo>
                  <a:pt x="244678" y="69850"/>
                </a:lnTo>
                <a:lnTo>
                  <a:pt x="244678" y="0"/>
                </a:lnTo>
                <a:lnTo>
                  <a:pt x="0" y="0"/>
                </a:lnTo>
                <a:lnTo>
                  <a:pt x="0" y="6985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183192" y="8522969"/>
            <a:ext cx="78105" cy="72390"/>
          </a:xfrm>
          <a:custGeom>
            <a:avLst/>
            <a:gdLst/>
            <a:ahLst/>
            <a:cxnLst/>
            <a:rect l="l" t="t" r="r" b="b"/>
            <a:pathLst>
              <a:path w="78105" h="72390">
                <a:moveTo>
                  <a:pt x="0" y="72389"/>
                </a:moveTo>
                <a:lnTo>
                  <a:pt x="77508" y="72389"/>
                </a:lnTo>
                <a:lnTo>
                  <a:pt x="77508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5183192" y="8453119"/>
            <a:ext cx="267970" cy="69850"/>
          </a:xfrm>
          <a:custGeom>
            <a:avLst/>
            <a:gdLst/>
            <a:ahLst/>
            <a:cxnLst/>
            <a:rect l="l" t="t" r="r" b="b"/>
            <a:pathLst>
              <a:path w="267969" h="69850">
                <a:moveTo>
                  <a:pt x="0" y="69849"/>
                </a:moveTo>
                <a:lnTo>
                  <a:pt x="267487" y="69849"/>
                </a:lnTo>
                <a:lnTo>
                  <a:pt x="267487" y="0"/>
                </a:lnTo>
                <a:lnTo>
                  <a:pt x="0" y="0"/>
                </a:lnTo>
                <a:lnTo>
                  <a:pt x="0" y="6984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532748" y="8672830"/>
            <a:ext cx="78105" cy="137160"/>
          </a:xfrm>
          <a:custGeom>
            <a:avLst/>
            <a:gdLst/>
            <a:ahLst/>
            <a:cxnLst/>
            <a:rect l="l" t="t" r="r" b="b"/>
            <a:pathLst>
              <a:path w="78105" h="137159">
                <a:moveTo>
                  <a:pt x="0" y="137160"/>
                </a:moveTo>
                <a:lnTo>
                  <a:pt x="78016" y="137160"/>
                </a:lnTo>
                <a:lnTo>
                  <a:pt x="78016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5532748" y="8600440"/>
            <a:ext cx="247650" cy="72390"/>
          </a:xfrm>
          <a:custGeom>
            <a:avLst/>
            <a:gdLst/>
            <a:ahLst/>
            <a:cxnLst/>
            <a:rect l="l" t="t" r="r" b="b"/>
            <a:pathLst>
              <a:path w="247650" h="72390">
                <a:moveTo>
                  <a:pt x="0" y="72389"/>
                </a:moveTo>
                <a:lnTo>
                  <a:pt x="247218" y="72389"/>
                </a:lnTo>
                <a:lnTo>
                  <a:pt x="247218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532748" y="8524240"/>
            <a:ext cx="78105" cy="76200"/>
          </a:xfrm>
          <a:custGeom>
            <a:avLst/>
            <a:gdLst/>
            <a:ahLst/>
            <a:cxnLst/>
            <a:rect l="l" t="t" r="r" b="b"/>
            <a:pathLst>
              <a:path w="78105" h="76200">
                <a:moveTo>
                  <a:pt x="0" y="76199"/>
                </a:moveTo>
                <a:lnTo>
                  <a:pt x="78016" y="76199"/>
                </a:lnTo>
                <a:lnTo>
                  <a:pt x="78016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532748" y="8453119"/>
            <a:ext cx="270510" cy="71120"/>
          </a:xfrm>
          <a:custGeom>
            <a:avLst/>
            <a:gdLst/>
            <a:ahLst/>
            <a:cxnLst/>
            <a:rect l="l" t="t" r="r" b="b"/>
            <a:pathLst>
              <a:path w="270509" h="71120">
                <a:moveTo>
                  <a:pt x="0" y="71119"/>
                </a:moveTo>
                <a:lnTo>
                  <a:pt x="270014" y="71119"/>
                </a:lnTo>
                <a:lnTo>
                  <a:pt x="270014" y="0"/>
                </a:lnTo>
                <a:lnTo>
                  <a:pt x="0" y="0"/>
                </a:lnTo>
                <a:lnTo>
                  <a:pt x="0" y="7111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3966710" y="8494128"/>
            <a:ext cx="276225" cy="280035"/>
          </a:xfrm>
          <a:custGeom>
            <a:avLst/>
            <a:gdLst/>
            <a:ahLst/>
            <a:cxnLst/>
            <a:rect l="l" t="t" r="r" b="b"/>
            <a:pathLst>
              <a:path w="276225" h="280034">
                <a:moveTo>
                  <a:pt x="152110" y="0"/>
                </a:moveTo>
                <a:lnTo>
                  <a:pt x="105646" y="5799"/>
                </a:lnTo>
                <a:lnTo>
                  <a:pt x="66006" y="22637"/>
                </a:lnTo>
                <a:lnTo>
                  <a:pt x="34501" y="48686"/>
                </a:lnTo>
                <a:lnTo>
                  <a:pt x="12444" y="82120"/>
                </a:lnTo>
                <a:lnTo>
                  <a:pt x="1147" y="121110"/>
                </a:lnTo>
                <a:lnTo>
                  <a:pt x="0" y="135026"/>
                </a:lnTo>
                <a:lnTo>
                  <a:pt x="722" y="150328"/>
                </a:lnTo>
                <a:lnTo>
                  <a:pt x="11171" y="192891"/>
                </a:lnTo>
                <a:lnTo>
                  <a:pt x="32413" y="228831"/>
                </a:lnTo>
                <a:lnTo>
                  <a:pt x="62565" y="256547"/>
                </a:lnTo>
                <a:lnTo>
                  <a:pt x="99632" y="274186"/>
                </a:lnTo>
                <a:lnTo>
                  <a:pt x="127211" y="279465"/>
                </a:lnTo>
                <a:lnTo>
                  <a:pt x="143082" y="278902"/>
                </a:lnTo>
                <a:lnTo>
                  <a:pt x="186468" y="269697"/>
                </a:lnTo>
                <a:lnTo>
                  <a:pt x="222704" y="250534"/>
                </a:lnTo>
                <a:lnTo>
                  <a:pt x="233573" y="241678"/>
                </a:lnTo>
                <a:lnTo>
                  <a:pt x="139217" y="241678"/>
                </a:lnTo>
                <a:lnTo>
                  <a:pt x="124681" y="240631"/>
                </a:lnTo>
                <a:lnTo>
                  <a:pt x="85454" y="226087"/>
                </a:lnTo>
                <a:lnTo>
                  <a:pt x="55839" y="197508"/>
                </a:lnTo>
                <a:lnTo>
                  <a:pt x="39748" y="158834"/>
                </a:lnTo>
                <a:lnTo>
                  <a:pt x="38065" y="144381"/>
                </a:lnTo>
                <a:lnTo>
                  <a:pt x="39033" y="128966"/>
                </a:lnTo>
                <a:lnTo>
                  <a:pt x="52788" y="87969"/>
                </a:lnTo>
                <a:lnTo>
                  <a:pt x="79980" y="57321"/>
                </a:lnTo>
                <a:lnTo>
                  <a:pt x="116954" y="40206"/>
                </a:lnTo>
                <a:lnTo>
                  <a:pt x="130821" y="38059"/>
                </a:lnTo>
                <a:lnTo>
                  <a:pt x="234975" y="38059"/>
                </a:lnTo>
                <a:lnTo>
                  <a:pt x="227219" y="31025"/>
                </a:lnTo>
                <a:lnTo>
                  <a:pt x="192460" y="10056"/>
                </a:lnTo>
                <a:lnTo>
                  <a:pt x="166061" y="2018"/>
                </a:lnTo>
                <a:lnTo>
                  <a:pt x="152110" y="0"/>
                </a:lnTo>
                <a:close/>
              </a:path>
              <a:path w="276225" h="280034">
                <a:moveTo>
                  <a:pt x="236474" y="167999"/>
                </a:moveTo>
                <a:lnTo>
                  <a:pt x="217811" y="203897"/>
                </a:lnTo>
                <a:lnTo>
                  <a:pt x="187080" y="229543"/>
                </a:lnTo>
                <a:lnTo>
                  <a:pt x="147868" y="241310"/>
                </a:lnTo>
                <a:lnTo>
                  <a:pt x="139217" y="241678"/>
                </a:lnTo>
                <a:lnTo>
                  <a:pt x="233573" y="241678"/>
                </a:lnTo>
                <a:lnTo>
                  <a:pt x="258104" y="212418"/>
                </a:lnTo>
                <a:lnTo>
                  <a:pt x="273622" y="176603"/>
                </a:lnTo>
                <a:lnTo>
                  <a:pt x="236474" y="167999"/>
                </a:lnTo>
                <a:close/>
              </a:path>
              <a:path w="276225" h="280034">
                <a:moveTo>
                  <a:pt x="234975" y="38059"/>
                </a:moveTo>
                <a:lnTo>
                  <a:pt x="130821" y="38059"/>
                </a:lnTo>
                <a:lnTo>
                  <a:pt x="146450" y="38854"/>
                </a:lnTo>
                <a:lnTo>
                  <a:pt x="161113" y="41366"/>
                </a:lnTo>
                <a:lnTo>
                  <a:pt x="198655" y="58051"/>
                </a:lnTo>
                <a:lnTo>
                  <a:pt x="225180" y="86031"/>
                </a:lnTo>
                <a:lnTo>
                  <a:pt x="235885" y="109417"/>
                </a:lnTo>
                <a:lnTo>
                  <a:pt x="275666" y="111391"/>
                </a:lnTo>
                <a:lnTo>
                  <a:pt x="261509" y="72575"/>
                </a:lnTo>
                <a:lnTo>
                  <a:pt x="237227" y="40101"/>
                </a:lnTo>
                <a:lnTo>
                  <a:pt x="234975" y="3805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037665" y="8677229"/>
            <a:ext cx="68580" cy="53340"/>
          </a:xfrm>
          <a:custGeom>
            <a:avLst/>
            <a:gdLst/>
            <a:ahLst/>
            <a:cxnLst/>
            <a:rect l="l" t="t" r="r" b="b"/>
            <a:pathLst>
              <a:path w="68580" h="53340">
                <a:moveTo>
                  <a:pt x="32186" y="0"/>
                </a:moveTo>
                <a:lnTo>
                  <a:pt x="0" y="25339"/>
                </a:lnTo>
                <a:lnTo>
                  <a:pt x="9573" y="33795"/>
                </a:lnTo>
                <a:lnTo>
                  <a:pt x="20197" y="40939"/>
                </a:lnTo>
                <a:lnTo>
                  <a:pt x="31744" y="46642"/>
                </a:lnTo>
                <a:lnTo>
                  <a:pt x="44089" y="50776"/>
                </a:lnTo>
                <a:lnTo>
                  <a:pt x="57104" y="53215"/>
                </a:lnTo>
                <a:lnTo>
                  <a:pt x="68262" y="13201"/>
                </a:lnTo>
                <a:lnTo>
                  <a:pt x="54974" y="11610"/>
                </a:lnTo>
                <a:lnTo>
                  <a:pt x="42823" y="7085"/>
                </a:lnTo>
                <a:lnTo>
                  <a:pt x="3218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009344" y="8536556"/>
            <a:ext cx="97155" cy="135255"/>
          </a:xfrm>
          <a:custGeom>
            <a:avLst/>
            <a:gdLst/>
            <a:ahLst/>
            <a:cxnLst/>
            <a:rect l="l" t="t" r="r" b="b"/>
            <a:pathLst>
              <a:path w="97155" h="135254">
                <a:moveTo>
                  <a:pt x="96583" y="0"/>
                </a:moveTo>
                <a:lnTo>
                  <a:pt x="55196" y="9390"/>
                </a:lnTo>
                <a:lnTo>
                  <a:pt x="22711" y="34674"/>
                </a:lnTo>
                <a:lnTo>
                  <a:pt x="3435" y="71517"/>
                </a:lnTo>
                <a:lnTo>
                  <a:pt x="0" y="97267"/>
                </a:lnTo>
                <a:lnTo>
                  <a:pt x="870" y="110303"/>
                </a:lnTo>
                <a:lnTo>
                  <a:pt x="3402" y="122817"/>
                </a:lnTo>
                <a:lnTo>
                  <a:pt x="7472" y="134699"/>
                </a:lnTo>
                <a:lnTo>
                  <a:pt x="45135" y="120051"/>
                </a:lnTo>
                <a:lnTo>
                  <a:pt x="42075" y="113080"/>
                </a:lnTo>
                <a:lnTo>
                  <a:pt x="40373" y="105374"/>
                </a:lnTo>
                <a:lnTo>
                  <a:pt x="40373" y="97267"/>
                </a:lnTo>
                <a:lnTo>
                  <a:pt x="42209" y="82863"/>
                </a:lnTo>
                <a:lnTo>
                  <a:pt x="66009" y="49758"/>
                </a:lnTo>
                <a:lnTo>
                  <a:pt x="92447" y="40809"/>
                </a:lnTo>
                <a:lnTo>
                  <a:pt x="96583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126298" y="8543180"/>
            <a:ext cx="72390" cy="62865"/>
          </a:xfrm>
          <a:custGeom>
            <a:avLst/>
            <a:gdLst/>
            <a:ahLst/>
            <a:cxnLst/>
            <a:rect l="l" t="t" r="r" b="b"/>
            <a:pathLst>
              <a:path w="72390" h="62865">
                <a:moveTo>
                  <a:pt x="14643" y="0"/>
                </a:moveTo>
                <a:lnTo>
                  <a:pt x="0" y="37906"/>
                </a:lnTo>
                <a:lnTo>
                  <a:pt x="11432" y="44004"/>
                </a:lnTo>
                <a:lnTo>
                  <a:pt x="21114" y="52486"/>
                </a:lnTo>
                <a:lnTo>
                  <a:pt x="72021" y="62340"/>
                </a:lnTo>
                <a:lnTo>
                  <a:pt x="67303" y="49897"/>
                </a:lnTo>
                <a:lnTo>
                  <a:pt x="61006" y="38335"/>
                </a:lnTo>
                <a:lnTo>
                  <a:pt x="53265" y="27791"/>
                </a:lnTo>
                <a:lnTo>
                  <a:pt x="44214" y="18400"/>
                </a:lnTo>
                <a:lnTo>
                  <a:pt x="33989" y="10296"/>
                </a:lnTo>
                <a:lnTo>
                  <a:pt x="22723" y="3617"/>
                </a:lnTo>
                <a:lnTo>
                  <a:pt x="14643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126298" y="8662124"/>
            <a:ext cx="69215" cy="62865"/>
          </a:xfrm>
          <a:custGeom>
            <a:avLst/>
            <a:gdLst/>
            <a:ahLst/>
            <a:cxnLst/>
            <a:rect l="l" t="t" r="r" b="b"/>
            <a:pathLst>
              <a:path w="69215" h="62865">
                <a:moveTo>
                  <a:pt x="28295" y="0"/>
                </a:moveTo>
                <a:lnTo>
                  <a:pt x="20625" y="10388"/>
                </a:lnTo>
                <a:lnTo>
                  <a:pt x="10838" y="18745"/>
                </a:lnTo>
                <a:lnTo>
                  <a:pt x="0" y="24434"/>
                </a:lnTo>
                <a:lnTo>
                  <a:pt x="14643" y="62340"/>
                </a:lnTo>
                <a:lnTo>
                  <a:pt x="47325" y="40989"/>
                </a:lnTo>
                <a:lnTo>
                  <a:pt x="69034" y="8444"/>
                </a:lnTo>
                <a:lnTo>
                  <a:pt x="28295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3881100" y="8633821"/>
            <a:ext cx="53975" cy="89535"/>
          </a:xfrm>
          <a:custGeom>
            <a:avLst/>
            <a:gdLst/>
            <a:ahLst/>
            <a:cxnLst/>
            <a:rect l="l" t="t" r="r" b="b"/>
            <a:pathLst>
              <a:path w="53975" h="89534">
                <a:moveTo>
                  <a:pt x="49749" y="65533"/>
                </a:moveTo>
                <a:lnTo>
                  <a:pt x="9626" y="65533"/>
                </a:lnTo>
                <a:lnTo>
                  <a:pt x="13625" y="77640"/>
                </a:lnTo>
                <a:lnTo>
                  <a:pt x="18265" y="89432"/>
                </a:lnTo>
                <a:lnTo>
                  <a:pt x="53962" y="75682"/>
                </a:lnTo>
                <a:lnTo>
                  <a:pt x="50939" y="68798"/>
                </a:lnTo>
                <a:lnTo>
                  <a:pt x="49749" y="65533"/>
                </a:lnTo>
                <a:close/>
              </a:path>
              <a:path w="53975" h="89534">
                <a:moveTo>
                  <a:pt x="38138" y="0"/>
                </a:moveTo>
                <a:lnTo>
                  <a:pt x="0" y="0"/>
                </a:lnTo>
                <a:lnTo>
                  <a:pt x="353" y="12764"/>
                </a:lnTo>
                <a:lnTo>
                  <a:pt x="6070" y="52312"/>
                </a:lnTo>
                <a:lnTo>
                  <a:pt x="9232" y="64193"/>
                </a:lnTo>
                <a:lnTo>
                  <a:pt x="9601" y="65542"/>
                </a:lnTo>
                <a:lnTo>
                  <a:pt x="49749" y="65533"/>
                </a:lnTo>
                <a:lnTo>
                  <a:pt x="48348" y="61692"/>
                </a:lnTo>
                <a:lnTo>
                  <a:pt x="38722" y="16771"/>
                </a:lnTo>
                <a:lnTo>
                  <a:pt x="38125" y="8441"/>
                </a:lnTo>
                <a:lnTo>
                  <a:pt x="38138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3946975" y="8662126"/>
            <a:ext cx="382270" cy="198120"/>
          </a:xfrm>
          <a:custGeom>
            <a:avLst/>
            <a:gdLst/>
            <a:ahLst/>
            <a:cxnLst/>
            <a:rect l="l" t="t" r="r" b="b"/>
            <a:pathLst>
              <a:path w="382269" h="198120">
                <a:moveTo>
                  <a:pt x="29381" y="106898"/>
                </a:moveTo>
                <a:lnTo>
                  <a:pt x="0" y="131777"/>
                </a:lnTo>
                <a:lnTo>
                  <a:pt x="9246" y="140583"/>
                </a:lnTo>
                <a:lnTo>
                  <a:pt x="18976" y="148856"/>
                </a:lnTo>
                <a:lnTo>
                  <a:pt x="50831" y="170245"/>
                </a:lnTo>
                <a:lnTo>
                  <a:pt x="86198" y="185994"/>
                </a:lnTo>
                <a:lnTo>
                  <a:pt x="124456" y="195472"/>
                </a:lnTo>
                <a:lnTo>
                  <a:pt x="151258" y="197993"/>
                </a:lnTo>
                <a:lnTo>
                  <a:pt x="169394" y="197371"/>
                </a:lnTo>
                <a:lnTo>
                  <a:pt x="220908" y="188174"/>
                </a:lnTo>
                <a:lnTo>
                  <a:pt x="267246" y="168946"/>
                </a:lnTo>
                <a:lnTo>
                  <a:pt x="282499" y="159723"/>
                </a:lnTo>
                <a:lnTo>
                  <a:pt x="158953" y="159723"/>
                </a:lnTo>
                <a:lnTo>
                  <a:pt x="145357" y="159229"/>
                </a:lnTo>
                <a:lnTo>
                  <a:pt x="106277" y="152098"/>
                </a:lnTo>
                <a:lnTo>
                  <a:pt x="70465" y="137211"/>
                </a:lnTo>
                <a:lnTo>
                  <a:pt x="38836" y="115495"/>
                </a:lnTo>
                <a:lnTo>
                  <a:pt x="29381" y="106898"/>
                </a:lnTo>
                <a:close/>
              </a:path>
              <a:path w="382269" h="198120">
                <a:moveTo>
                  <a:pt x="382028" y="0"/>
                </a:moveTo>
                <a:lnTo>
                  <a:pt x="343535" y="0"/>
                </a:lnTo>
                <a:lnTo>
                  <a:pt x="340899" y="13918"/>
                </a:lnTo>
                <a:lnTo>
                  <a:pt x="337264" y="27456"/>
                </a:lnTo>
                <a:lnTo>
                  <a:pt x="320777" y="65380"/>
                </a:lnTo>
                <a:lnTo>
                  <a:pt x="296769" y="98406"/>
                </a:lnTo>
                <a:lnTo>
                  <a:pt x="266339" y="125426"/>
                </a:lnTo>
                <a:lnTo>
                  <a:pt x="230586" y="145333"/>
                </a:lnTo>
                <a:lnTo>
                  <a:pt x="190609" y="157019"/>
                </a:lnTo>
                <a:lnTo>
                  <a:pt x="158953" y="159723"/>
                </a:lnTo>
                <a:lnTo>
                  <a:pt x="282499" y="159723"/>
                </a:lnTo>
                <a:lnTo>
                  <a:pt x="319121" y="129852"/>
                </a:lnTo>
                <a:lnTo>
                  <a:pt x="349204" y="92047"/>
                </a:lnTo>
                <a:lnTo>
                  <a:pt x="370531" y="48349"/>
                </a:lnTo>
                <a:lnTo>
                  <a:pt x="379354" y="16556"/>
                </a:lnTo>
                <a:lnTo>
                  <a:pt x="382028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3896365" y="8407412"/>
            <a:ext cx="344170" cy="158750"/>
          </a:xfrm>
          <a:custGeom>
            <a:avLst/>
            <a:gdLst/>
            <a:ahLst/>
            <a:cxnLst/>
            <a:rect l="l" t="t" r="r" b="b"/>
            <a:pathLst>
              <a:path w="344169" h="158750">
                <a:moveTo>
                  <a:pt x="211769" y="0"/>
                </a:moveTo>
                <a:lnTo>
                  <a:pt x="169042" y="3916"/>
                </a:lnTo>
                <a:lnTo>
                  <a:pt x="129152" y="15200"/>
                </a:lnTo>
                <a:lnTo>
                  <a:pt x="92763" y="33137"/>
                </a:lnTo>
                <a:lnTo>
                  <a:pt x="60536" y="57012"/>
                </a:lnTo>
                <a:lnTo>
                  <a:pt x="33137" y="86113"/>
                </a:lnTo>
                <a:lnTo>
                  <a:pt x="11228" y="119725"/>
                </a:lnTo>
                <a:lnTo>
                  <a:pt x="0" y="144286"/>
                </a:lnTo>
                <a:lnTo>
                  <a:pt x="35585" y="158227"/>
                </a:lnTo>
                <a:lnTo>
                  <a:pt x="40916" y="145817"/>
                </a:lnTo>
                <a:lnTo>
                  <a:pt x="47089" y="133885"/>
                </a:lnTo>
                <a:lnTo>
                  <a:pt x="70279" y="101344"/>
                </a:lnTo>
                <a:lnTo>
                  <a:pt x="99675" y="74494"/>
                </a:lnTo>
                <a:lnTo>
                  <a:pt x="134246" y="54371"/>
                </a:lnTo>
                <a:lnTo>
                  <a:pt x="172960" y="42012"/>
                </a:lnTo>
                <a:lnTo>
                  <a:pt x="209562" y="38384"/>
                </a:lnTo>
                <a:lnTo>
                  <a:pt x="334777" y="38384"/>
                </a:lnTo>
                <a:lnTo>
                  <a:pt x="333725" y="37637"/>
                </a:lnTo>
                <a:lnTo>
                  <a:pt x="288651" y="14403"/>
                </a:lnTo>
                <a:lnTo>
                  <a:pt x="251368" y="3898"/>
                </a:lnTo>
                <a:lnTo>
                  <a:pt x="225189" y="528"/>
                </a:lnTo>
                <a:lnTo>
                  <a:pt x="211769" y="0"/>
                </a:lnTo>
                <a:close/>
              </a:path>
              <a:path w="344169" h="158750">
                <a:moveTo>
                  <a:pt x="334777" y="38384"/>
                </a:moveTo>
                <a:lnTo>
                  <a:pt x="209562" y="38384"/>
                </a:lnTo>
                <a:lnTo>
                  <a:pt x="222980" y="38865"/>
                </a:lnTo>
                <a:lnTo>
                  <a:pt x="236143" y="40286"/>
                </a:lnTo>
                <a:lnTo>
                  <a:pt x="273783" y="49858"/>
                </a:lnTo>
                <a:lnTo>
                  <a:pt x="307967" y="66702"/>
                </a:lnTo>
                <a:lnTo>
                  <a:pt x="318442" y="73779"/>
                </a:lnTo>
                <a:lnTo>
                  <a:pt x="344017" y="44943"/>
                </a:lnTo>
                <a:lnTo>
                  <a:pt x="334777" y="38384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4264245" y="8520927"/>
            <a:ext cx="64769" cy="85090"/>
          </a:xfrm>
          <a:custGeom>
            <a:avLst/>
            <a:gdLst/>
            <a:ahLst/>
            <a:cxnLst/>
            <a:rect l="l" t="t" r="r" b="b"/>
            <a:pathLst>
              <a:path w="64769" h="85090">
                <a:moveTo>
                  <a:pt x="36596" y="0"/>
                </a:moveTo>
                <a:lnTo>
                  <a:pt x="0" y="13371"/>
                </a:lnTo>
                <a:lnTo>
                  <a:pt x="6292" y="24285"/>
                </a:lnTo>
                <a:lnTo>
                  <a:pt x="11863" y="35643"/>
                </a:lnTo>
                <a:lnTo>
                  <a:pt x="16682" y="47414"/>
                </a:lnTo>
                <a:lnTo>
                  <a:pt x="20717" y="59566"/>
                </a:lnTo>
                <a:lnTo>
                  <a:pt x="23936" y="72069"/>
                </a:lnTo>
                <a:lnTo>
                  <a:pt x="26263" y="84593"/>
                </a:lnTo>
                <a:lnTo>
                  <a:pt x="64757" y="84593"/>
                </a:lnTo>
                <a:lnTo>
                  <a:pt x="56679" y="46520"/>
                </a:lnTo>
                <a:lnTo>
                  <a:pt x="42550" y="11110"/>
                </a:lnTo>
                <a:lnTo>
                  <a:pt x="3659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4158112" y="8464838"/>
            <a:ext cx="128270" cy="140970"/>
          </a:xfrm>
          <a:custGeom>
            <a:avLst/>
            <a:gdLst/>
            <a:ahLst/>
            <a:cxnLst/>
            <a:rect l="l" t="t" r="r" b="b"/>
            <a:pathLst>
              <a:path w="128269" h="140970">
                <a:moveTo>
                  <a:pt x="18268" y="0"/>
                </a:moveTo>
                <a:lnTo>
                  <a:pt x="0" y="33890"/>
                </a:lnTo>
                <a:lnTo>
                  <a:pt x="12100" y="39309"/>
                </a:lnTo>
                <a:lnTo>
                  <a:pt x="23587" y="45784"/>
                </a:lnTo>
                <a:lnTo>
                  <a:pt x="53750" y="70927"/>
                </a:lnTo>
                <a:lnTo>
                  <a:pt x="76166" y="103350"/>
                </a:lnTo>
                <a:lnTo>
                  <a:pt x="89026" y="140682"/>
                </a:lnTo>
                <a:lnTo>
                  <a:pt x="127647" y="140682"/>
                </a:lnTo>
                <a:lnTo>
                  <a:pt x="117024" y="101467"/>
                </a:lnTo>
                <a:lnTo>
                  <a:pt x="98478" y="66261"/>
                </a:lnTo>
                <a:lnTo>
                  <a:pt x="73057" y="36120"/>
                </a:lnTo>
                <a:lnTo>
                  <a:pt x="41814" y="12097"/>
                </a:lnTo>
                <a:lnTo>
                  <a:pt x="30286" y="5630"/>
                </a:lnTo>
                <a:lnTo>
                  <a:pt x="18268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3937395" y="8450513"/>
            <a:ext cx="168910" cy="130810"/>
          </a:xfrm>
          <a:custGeom>
            <a:avLst/>
            <a:gdLst/>
            <a:ahLst/>
            <a:cxnLst/>
            <a:rect l="l" t="t" r="r" b="b"/>
            <a:pathLst>
              <a:path w="168909" h="130809">
                <a:moveTo>
                  <a:pt x="168531" y="0"/>
                </a:moveTo>
                <a:lnTo>
                  <a:pt x="127066" y="4799"/>
                </a:lnTo>
                <a:lnTo>
                  <a:pt x="88952" y="18469"/>
                </a:lnTo>
                <a:lnTo>
                  <a:pt x="55270" y="39920"/>
                </a:lnTo>
                <a:lnTo>
                  <a:pt x="27104" y="68059"/>
                </a:lnTo>
                <a:lnTo>
                  <a:pt x="5536" y="101795"/>
                </a:lnTo>
                <a:lnTo>
                  <a:pt x="0" y="114095"/>
                </a:lnTo>
                <a:lnTo>
                  <a:pt x="34356" y="130727"/>
                </a:lnTo>
                <a:lnTo>
                  <a:pt x="39816" y="118386"/>
                </a:lnTo>
                <a:lnTo>
                  <a:pt x="46352" y="106681"/>
                </a:lnTo>
                <a:lnTo>
                  <a:pt x="71778" y="76022"/>
                </a:lnTo>
                <a:lnTo>
                  <a:pt x="104586" y="53406"/>
                </a:lnTo>
                <a:lnTo>
                  <a:pt x="143047" y="40577"/>
                </a:lnTo>
                <a:lnTo>
                  <a:pt x="168531" y="38303"/>
                </a:lnTo>
                <a:lnTo>
                  <a:pt x="168531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923911" y="8633823"/>
            <a:ext cx="128905" cy="169545"/>
          </a:xfrm>
          <a:custGeom>
            <a:avLst/>
            <a:gdLst/>
            <a:ahLst/>
            <a:cxnLst/>
            <a:rect l="l" t="t" r="r" b="b"/>
            <a:pathLst>
              <a:path w="128905" h="169545">
                <a:moveTo>
                  <a:pt x="38036" y="0"/>
                </a:moveTo>
                <a:lnTo>
                  <a:pt x="0" y="0"/>
                </a:lnTo>
                <a:lnTo>
                  <a:pt x="539" y="14179"/>
                </a:lnTo>
                <a:lnTo>
                  <a:pt x="8311" y="54802"/>
                </a:lnTo>
                <a:lnTo>
                  <a:pt x="24478" y="91714"/>
                </a:lnTo>
                <a:lnTo>
                  <a:pt x="47967" y="123838"/>
                </a:lnTo>
                <a:lnTo>
                  <a:pt x="77702" y="150097"/>
                </a:lnTo>
                <a:lnTo>
                  <a:pt x="112610" y="169416"/>
                </a:lnTo>
                <a:lnTo>
                  <a:pt x="128549" y="134607"/>
                </a:lnTo>
                <a:lnTo>
                  <a:pt x="116399" y="129018"/>
                </a:lnTo>
                <a:lnTo>
                  <a:pt x="104880" y="122360"/>
                </a:lnTo>
                <a:lnTo>
                  <a:pt x="74753" y="96602"/>
                </a:lnTo>
                <a:lnTo>
                  <a:pt x="52603" y="63510"/>
                </a:lnTo>
                <a:lnTo>
                  <a:pt x="40145" y="24805"/>
                </a:lnTo>
                <a:lnTo>
                  <a:pt x="38443" y="10953"/>
                </a:lnTo>
                <a:lnTo>
                  <a:pt x="38036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105928" y="8662126"/>
            <a:ext cx="178435" cy="155575"/>
          </a:xfrm>
          <a:custGeom>
            <a:avLst/>
            <a:gdLst/>
            <a:ahLst/>
            <a:cxnLst/>
            <a:rect l="l" t="t" r="r" b="b"/>
            <a:pathLst>
              <a:path w="178434" h="155575">
                <a:moveTo>
                  <a:pt x="141211" y="0"/>
                </a:moveTo>
                <a:lnTo>
                  <a:pt x="127469" y="39052"/>
                </a:lnTo>
                <a:lnTo>
                  <a:pt x="103814" y="72063"/>
                </a:lnTo>
                <a:lnTo>
                  <a:pt x="72068" y="97193"/>
                </a:lnTo>
                <a:lnTo>
                  <a:pt x="34056" y="112605"/>
                </a:lnTo>
                <a:lnTo>
                  <a:pt x="0" y="116703"/>
                </a:lnTo>
                <a:lnTo>
                  <a:pt x="0" y="155007"/>
                </a:lnTo>
                <a:lnTo>
                  <a:pt x="42339" y="150000"/>
                </a:lnTo>
                <a:lnTo>
                  <a:pt x="81155" y="135755"/>
                </a:lnTo>
                <a:lnTo>
                  <a:pt x="115291" y="113437"/>
                </a:lnTo>
                <a:lnTo>
                  <a:pt x="143592" y="84209"/>
                </a:lnTo>
                <a:lnTo>
                  <a:pt x="164903" y="49236"/>
                </a:lnTo>
                <a:lnTo>
                  <a:pt x="178068" y="9682"/>
                </a:lnTo>
                <a:lnTo>
                  <a:pt x="141211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14400" y="4978400"/>
            <a:ext cx="9410700" cy="54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927100" y="4991380"/>
            <a:ext cx="937768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Communica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s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us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o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Clien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run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42250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spc="-10" dirty="0"/>
              <a:t>I</a:t>
            </a:r>
            <a:r>
              <a:rPr dirty="0"/>
              <a:t>m</a:t>
            </a:r>
            <a:r>
              <a:rPr spc="-10" dirty="0"/>
              <a:t>pl</a:t>
            </a:r>
            <a:r>
              <a:rPr dirty="0"/>
              <a:t>eme</a:t>
            </a:r>
            <a:r>
              <a:rPr spc="-10" dirty="0"/>
              <a:t>n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chef_handler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68864"/>
          </a:xfrm>
          <a:prstGeom prst="rect">
            <a:avLst/>
          </a:prstGeom>
        </p:spPr>
        <p:txBody>
          <a:bodyPr vert="horz" wrap="square" lIns="0" tIns="25080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300" spc="15" dirty="0"/>
              <a:t>Exe</a:t>
            </a:r>
            <a:r>
              <a:rPr sz="5300" spc="10" dirty="0"/>
              <a:t>r</a:t>
            </a:r>
            <a:r>
              <a:rPr sz="5300" spc="15" dirty="0"/>
              <a:t>c</a:t>
            </a:r>
            <a:r>
              <a:rPr sz="5300" dirty="0"/>
              <a:t>i</a:t>
            </a:r>
            <a:r>
              <a:rPr sz="5300" spc="15" dirty="0"/>
              <a:t>se</a:t>
            </a:r>
            <a:r>
              <a:rPr sz="5300" spc="5" dirty="0"/>
              <a:t>: </a:t>
            </a:r>
            <a:r>
              <a:rPr sz="5300" spc="20" dirty="0"/>
              <a:t>U</a:t>
            </a:r>
            <a:r>
              <a:rPr sz="5300" spc="10" dirty="0"/>
              <a:t>p</a:t>
            </a:r>
            <a:r>
              <a:rPr sz="5300" dirty="0"/>
              <a:t>l</a:t>
            </a:r>
            <a:r>
              <a:rPr sz="5300" spc="10" dirty="0"/>
              <a:t>o</a:t>
            </a:r>
            <a:r>
              <a:rPr sz="5300" spc="15" dirty="0"/>
              <a:t>ad</a:t>
            </a:r>
            <a:r>
              <a:rPr sz="5300" spc="5" dirty="0"/>
              <a:t> t</a:t>
            </a:r>
            <a:r>
              <a:rPr sz="5300" spc="10" dirty="0"/>
              <a:t>h</a:t>
            </a:r>
            <a:r>
              <a:rPr sz="5300" spc="15" dirty="0"/>
              <a:t>e</a:t>
            </a:r>
            <a:r>
              <a:rPr sz="5300" spc="5" dirty="0"/>
              <a:t> </a:t>
            </a:r>
            <a:r>
              <a:rPr sz="5300" spc="15" dirty="0"/>
              <a:t>c</a:t>
            </a:r>
            <a:r>
              <a:rPr sz="5300" spc="10" dirty="0"/>
              <a:t>hef_h</a:t>
            </a:r>
            <a:r>
              <a:rPr sz="5300" spc="15" dirty="0"/>
              <a:t>a</a:t>
            </a:r>
            <a:r>
              <a:rPr sz="5300" spc="10" dirty="0"/>
              <a:t>nd</a:t>
            </a:r>
            <a:r>
              <a:rPr sz="5300" dirty="0"/>
              <a:t>l</a:t>
            </a:r>
            <a:r>
              <a:rPr sz="5300" spc="15" dirty="0"/>
              <a:t>e</a:t>
            </a:r>
            <a:r>
              <a:rPr sz="5300" spc="10" dirty="0"/>
              <a:t>r</a:t>
            </a:r>
            <a:r>
              <a:rPr sz="5300" spc="5" dirty="0"/>
              <a:t> </a:t>
            </a:r>
            <a:r>
              <a:rPr sz="5300" spc="15" dirty="0"/>
              <a:t>c</a:t>
            </a:r>
            <a:r>
              <a:rPr sz="5300" spc="10" dirty="0"/>
              <a:t>oo</a:t>
            </a:r>
            <a:r>
              <a:rPr sz="5300" spc="15" dirty="0"/>
              <a:t>k</a:t>
            </a:r>
            <a:r>
              <a:rPr sz="5300" spc="10" dirty="0"/>
              <a:t>boo</a:t>
            </a:r>
            <a:r>
              <a:rPr sz="5300" spc="15" dirty="0"/>
              <a:t>k</a:t>
            </a:r>
            <a:endParaRPr sz="53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184275" y="5308599"/>
            <a:ext cx="2468880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Uploading Uploaded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3653566" y="5308599"/>
            <a:ext cx="3566795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431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chef_handler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ts val="431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1 cookbook.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689612" y="5308599"/>
            <a:ext cx="192087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[1.1.6]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30465" algn="l"/>
              </a:tabLst>
            </a:pPr>
            <a:r>
              <a:rPr sz="7050" spc="-5" dirty="0"/>
              <a:t>Th</a:t>
            </a:r>
            <a:r>
              <a:rPr sz="7050" dirty="0"/>
              <a:t>e Pr</a:t>
            </a:r>
            <a:r>
              <a:rPr sz="7050" spc="-5" dirty="0"/>
              <a:t>obl</a:t>
            </a:r>
            <a:r>
              <a:rPr sz="7050" spc="5" dirty="0"/>
              <a:t>em</a:t>
            </a:r>
            <a:r>
              <a:rPr sz="7050" dirty="0"/>
              <a:t> a</a:t>
            </a:r>
            <a:r>
              <a:rPr sz="7050" spc="-5" dirty="0"/>
              <a:t>n</a:t>
            </a:r>
            <a:r>
              <a:rPr sz="7050" dirty="0"/>
              <a:t>d	S</a:t>
            </a:r>
            <a:r>
              <a:rPr sz="7050" spc="-5" dirty="0"/>
              <a:t>u</a:t>
            </a:r>
            <a:r>
              <a:rPr sz="7050" dirty="0"/>
              <a:t>ccess </a:t>
            </a:r>
            <a:r>
              <a:rPr sz="7050" spc="5" dirty="0"/>
              <a:t>C</a:t>
            </a:r>
            <a:r>
              <a:rPr sz="7050" dirty="0"/>
              <a:t>r</a:t>
            </a:r>
            <a:r>
              <a:rPr sz="7050" spc="-5" dirty="0"/>
              <a:t>i</a:t>
            </a:r>
            <a:r>
              <a:rPr sz="7050" dirty="0"/>
              <a:t>ter</a:t>
            </a:r>
            <a:r>
              <a:rPr sz="7050" spc="-5" dirty="0"/>
              <a:t>i</a:t>
            </a:r>
            <a:r>
              <a:rPr sz="7050" dirty="0"/>
              <a:t>a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00835" cy="443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via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only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have changed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F38C24"/>
              </a:buClr>
              <a:buFont typeface="Arial"/>
              <a:buChar char="•"/>
            </a:pPr>
            <a:endParaRPr sz="6850">
              <a:latin typeface="Times New Roman"/>
              <a:cs typeface="Times New Roman"/>
            </a:endParaRPr>
          </a:p>
          <a:p>
            <a:pPr marL="393700" marR="28765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receive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aining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changed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</a:t>
            </a:r>
            <a:r>
              <a:rPr spc="-5" dirty="0"/>
              <a:t>t</a:t>
            </a:r>
            <a:r>
              <a:rPr spc="-275" dirty="0"/>
              <a:t>’</a:t>
            </a:r>
            <a:r>
              <a:rPr dirty="0"/>
              <a:t>s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524990" cy="373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e’re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going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email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 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runs</a:t>
            </a:r>
            <a:endParaRPr sz="4800">
              <a:latin typeface="Arial"/>
              <a:cs typeface="Arial"/>
            </a:endParaRPr>
          </a:p>
          <a:p>
            <a:pPr marL="393700" marR="14497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changed 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do</a:t>
            </a:r>
            <a:r>
              <a:rPr sz="4800" u="heavy" spc="-5" dirty="0">
                <a:latin typeface="Arial"/>
                <a:cs typeface="Arial"/>
                <a:hlinkClick r:id="rId2"/>
              </a:rPr>
              <a:t>cs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f.</a:t>
            </a:r>
            <a:r>
              <a:rPr sz="4800" u="heavy" dirty="0">
                <a:latin typeface="Arial"/>
                <a:cs typeface="Arial"/>
                <a:hlinkClick r:id="rId2"/>
              </a:rPr>
              <a:t>io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handle</a:t>
            </a:r>
            <a:r>
              <a:rPr sz="4800" u="heavy" spc="-5" dirty="0">
                <a:latin typeface="Arial"/>
                <a:cs typeface="Arial"/>
                <a:hlinkClick r:id="rId2"/>
              </a:rPr>
              <a:t>rs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ml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Dea</a:t>
            </a:r>
            <a:r>
              <a:rPr dirty="0"/>
              <a:t>r</a:t>
            </a:r>
            <a:r>
              <a:rPr spc="5" dirty="0"/>
              <a:t> </a:t>
            </a:r>
            <a:r>
              <a:rPr dirty="0"/>
              <a:t>Rub</a:t>
            </a:r>
            <a:r>
              <a:rPr spc="-530" dirty="0"/>
              <a:t>y</a:t>
            </a:r>
            <a:r>
              <a:rPr spc="-5" dirty="0"/>
              <a:t>,</a:t>
            </a:r>
            <a:r>
              <a:rPr dirty="0"/>
              <a:t> </a:t>
            </a:r>
            <a:r>
              <a:rPr spc="-5" dirty="0"/>
              <a:t>Ho</a:t>
            </a:r>
            <a:r>
              <a:rPr dirty="0"/>
              <a:t>w</a:t>
            </a:r>
            <a:r>
              <a:rPr spc="5" dirty="0"/>
              <a:t> </a:t>
            </a:r>
            <a:r>
              <a:rPr spc="-5" dirty="0"/>
              <a:t>D</a:t>
            </a:r>
            <a:r>
              <a:rPr dirty="0"/>
              <a:t>o</a:t>
            </a:r>
            <a:r>
              <a:rPr spc="-125" dirty="0"/>
              <a:t> </a:t>
            </a:r>
            <a:r>
              <a:rPr spc="-565" dirty="0"/>
              <a:t>Y</a:t>
            </a:r>
            <a:r>
              <a:rPr spc="-10" dirty="0"/>
              <a:t>o</a:t>
            </a:r>
            <a:r>
              <a:rPr spc="-5" dirty="0"/>
              <a:t>u </a:t>
            </a:r>
            <a:r>
              <a:rPr dirty="0"/>
              <a:t>Ema</a:t>
            </a:r>
            <a:r>
              <a:rPr spc="-10" dirty="0"/>
              <a:t>il</a:t>
            </a:r>
            <a:r>
              <a:rPr spc="-5" dirty="0"/>
              <a:t>?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787400" y="1903823"/>
            <a:ext cx="13741400" cy="652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marR="5080" indent="-354330">
              <a:lnSpc>
                <a:spcPts val="5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5" dirty="0">
                <a:latin typeface="Arial"/>
                <a:cs typeface="Arial"/>
              </a:rPr>
              <a:t>Hand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ers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are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i="1" spc="5" dirty="0">
                <a:latin typeface="Arial"/>
                <a:cs typeface="Arial"/>
              </a:rPr>
              <a:t>Ruby</a:t>
            </a:r>
            <a:r>
              <a:rPr sz="4450" i="1" dirty="0">
                <a:latin typeface="Arial"/>
                <a:cs typeface="Arial"/>
              </a:rPr>
              <a:t> </a:t>
            </a:r>
            <a:r>
              <a:rPr sz="4450" i="1" spc="5" dirty="0">
                <a:latin typeface="Arial"/>
                <a:cs typeface="Arial"/>
              </a:rPr>
              <a:t>programs</a:t>
            </a:r>
            <a:r>
              <a:rPr sz="4450" i="1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ha</a:t>
            </a:r>
            <a:r>
              <a:rPr sz="4450" dirty="0">
                <a:latin typeface="Arial"/>
                <a:cs typeface="Arial"/>
              </a:rPr>
              <a:t>t </a:t>
            </a:r>
            <a:r>
              <a:rPr sz="4450" spc="5" dirty="0">
                <a:latin typeface="Arial"/>
                <a:cs typeface="Arial"/>
              </a:rPr>
              <a:t>can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read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us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n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orma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f </a:t>
            </a:r>
            <a:r>
              <a:rPr sz="4450" spc="5" dirty="0">
                <a:latin typeface="Arial"/>
                <a:cs typeface="Arial"/>
              </a:rPr>
              <a:t>you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che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-cl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en</a:t>
            </a:r>
            <a:r>
              <a:rPr sz="4450" dirty="0">
                <a:latin typeface="Arial"/>
                <a:cs typeface="Arial"/>
              </a:rPr>
              <a:t>t </a:t>
            </a:r>
            <a:r>
              <a:rPr sz="4450" spc="5" dirty="0">
                <a:latin typeface="Arial"/>
                <a:cs typeface="Arial"/>
              </a:rPr>
              <a:t>ru</a:t>
            </a:r>
            <a:r>
              <a:rPr sz="4450" dirty="0">
                <a:latin typeface="Arial"/>
                <a:cs typeface="Arial"/>
              </a:rPr>
              <a:t>n.</a:t>
            </a:r>
            <a:endParaRPr sz="4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38C24"/>
              </a:buClr>
              <a:buFont typeface="Arial"/>
              <a:buChar char="•"/>
            </a:pPr>
            <a:endParaRPr sz="6250">
              <a:latin typeface="Times New Roman"/>
              <a:cs typeface="Times New Roman"/>
            </a:endParaRPr>
          </a:p>
          <a:p>
            <a:pPr marL="367030" marR="111125" indent="-354330">
              <a:lnSpc>
                <a:spcPts val="5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-75" dirty="0">
                <a:latin typeface="Arial"/>
                <a:cs typeface="Arial"/>
              </a:rPr>
              <a:t>W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cou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wri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dirty="0">
                <a:latin typeface="Arial"/>
                <a:cs typeface="Arial"/>
              </a:rPr>
              <a:t> li</a:t>
            </a:r>
            <a:r>
              <a:rPr sz="4450" spc="5" dirty="0">
                <a:latin typeface="Arial"/>
                <a:cs typeface="Arial"/>
              </a:rPr>
              <a:t>brary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send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spc="10" dirty="0">
                <a:latin typeface="Arial"/>
                <a:cs typeface="Arial"/>
              </a:rPr>
              <a:t>ma</a:t>
            </a:r>
            <a:r>
              <a:rPr sz="4450" dirty="0">
                <a:latin typeface="Arial"/>
                <a:cs typeface="Arial"/>
              </a:rPr>
              <a:t>il 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we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cou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d</a:t>
            </a:r>
            <a:r>
              <a:rPr sz="4450" dirty="0">
                <a:latin typeface="Arial"/>
                <a:cs typeface="Arial"/>
              </a:rPr>
              <a:t> l</a:t>
            </a:r>
            <a:r>
              <a:rPr sz="4450" spc="5" dirty="0">
                <a:latin typeface="Arial"/>
                <a:cs typeface="Arial"/>
              </a:rPr>
              <a:t>ook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one</a:t>
            </a:r>
            <a:r>
              <a:rPr sz="4450" dirty="0">
                <a:latin typeface="Arial"/>
                <a:cs typeface="Arial"/>
              </a:rPr>
              <a:t>:</a:t>
            </a:r>
            <a:endParaRPr sz="4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38C24"/>
              </a:buClr>
              <a:buFont typeface="Arial"/>
              <a:buChar char="•"/>
            </a:pPr>
            <a:endParaRPr sz="5850">
              <a:latin typeface="Times New Roman"/>
              <a:cs typeface="Times New Roman"/>
            </a:endParaRPr>
          </a:p>
          <a:p>
            <a:pPr marL="786130" lvl="1" indent="-354330">
              <a:lnSpc>
                <a:spcPct val="100000"/>
              </a:lnSpc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Rub</a:t>
            </a:r>
            <a:r>
              <a:rPr sz="4450" dirty="0">
                <a:latin typeface="Arial"/>
                <a:cs typeface="Arial"/>
              </a:rPr>
              <a:t>y'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andard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L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brary</a:t>
            </a:r>
            <a:endParaRPr sz="4450">
              <a:latin typeface="Arial"/>
              <a:cs typeface="Arial"/>
            </a:endParaRPr>
          </a:p>
          <a:p>
            <a:pPr marL="786130" lvl="1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Rub</a:t>
            </a:r>
            <a:r>
              <a:rPr sz="4450" dirty="0">
                <a:latin typeface="Arial"/>
                <a:cs typeface="Arial"/>
              </a:rPr>
              <a:t>y'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Ex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ended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L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brary</a:t>
            </a:r>
            <a:endParaRPr sz="4450">
              <a:latin typeface="Arial"/>
              <a:cs typeface="Arial"/>
            </a:endParaRPr>
          </a:p>
          <a:p>
            <a:pPr marL="786130" lvl="1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Ruby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gems</a:t>
            </a:r>
            <a:endParaRPr sz="4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Dear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ub</a:t>
            </a:r>
            <a:r>
              <a:rPr spc="-535" dirty="0"/>
              <a:t>y</a:t>
            </a:r>
            <a:r>
              <a:rPr spc="-5" dirty="0"/>
              <a:t>, </a:t>
            </a:r>
            <a:r>
              <a:rPr dirty="0"/>
              <a:t>H</a:t>
            </a:r>
            <a:r>
              <a:rPr spc="-10" dirty="0"/>
              <a:t>o</a:t>
            </a:r>
            <a:r>
              <a:rPr spc="-5" dirty="0"/>
              <a:t>w </a:t>
            </a:r>
            <a:r>
              <a:rPr dirty="0"/>
              <a:t>D</a:t>
            </a:r>
            <a:r>
              <a:rPr spc="-5" dirty="0"/>
              <a:t>o</a:t>
            </a:r>
            <a:r>
              <a:rPr spc="-135" dirty="0"/>
              <a:t> </a:t>
            </a:r>
            <a:r>
              <a:rPr spc="-535" dirty="0"/>
              <a:t>Y</a:t>
            </a:r>
            <a:r>
              <a:rPr spc="-10" dirty="0"/>
              <a:t>o</a:t>
            </a:r>
            <a:r>
              <a:rPr spc="-5" dirty="0"/>
              <a:t>u </a:t>
            </a:r>
            <a:r>
              <a:rPr dirty="0"/>
              <a:t>Ema</a:t>
            </a:r>
            <a:r>
              <a:rPr spc="-10" dirty="0"/>
              <a:t>il</a:t>
            </a:r>
            <a:r>
              <a:rPr spc="-5" dirty="0"/>
              <a:t>?</a:t>
            </a:r>
          </a:p>
        </p:txBody>
      </p:sp>
      <p:sp>
        <p:nvSpPr>
          <p:cNvPr id="51" name="object 51"/>
          <p:cNvSpPr/>
          <p:nvPr/>
        </p:nvSpPr>
        <p:spPr>
          <a:xfrm>
            <a:off x="1181100" y="2270918"/>
            <a:ext cx="10775315" cy="0"/>
          </a:xfrm>
          <a:custGeom>
            <a:avLst/>
            <a:gdLst/>
            <a:ahLst/>
            <a:cxnLst/>
            <a:rect l="l" t="t" r="r" b="b"/>
            <a:pathLst>
              <a:path w="10775315">
                <a:moveTo>
                  <a:pt x="0" y="0"/>
                </a:moveTo>
                <a:lnTo>
                  <a:pt x="10775156" y="0"/>
                </a:lnTo>
              </a:path>
            </a:pathLst>
          </a:custGeom>
          <a:ln w="29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81100" y="3972718"/>
            <a:ext cx="7894955" cy="0"/>
          </a:xfrm>
          <a:custGeom>
            <a:avLst/>
            <a:gdLst/>
            <a:ahLst/>
            <a:cxnLst/>
            <a:rect l="l" t="t" r="r" b="b"/>
            <a:pathLst>
              <a:path w="7894955">
                <a:moveTo>
                  <a:pt x="0" y="0"/>
                </a:moveTo>
                <a:lnTo>
                  <a:pt x="7894736" y="0"/>
                </a:lnTo>
              </a:path>
            </a:pathLst>
          </a:custGeom>
          <a:ln w="29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81100" y="5674518"/>
            <a:ext cx="7182484" cy="0"/>
          </a:xfrm>
          <a:custGeom>
            <a:avLst/>
            <a:gdLst/>
            <a:ahLst/>
            <a:cxnLst/>
            <a:rect l="l" t="t" r="r" b="b"/>
            <a:pathLst>
              <a:path w="7182484">
                <a:moveTo>
                  <a:pt x="0" y="0"/>
                </a:moveTo>
                <a:lnTo>
                  <a:pt x="7182445" y="0"/>
                </a:lnTo>
              </a:path>
            </a:pathLst>
          </a:custGeom>
          <a:ln w="29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787400" y="1922306"/>
            <a:ext cx="13315950" cy="574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ww</a:t>
            </a:r>
            <a:r>
              <a:rPr sz="4800" u="heavy" spc="-265" dirty="0">
                <a:latin typeface="Arial"/>
                <a:cs typeface="Arial"/>
                <a:hlinkClick r:id="rId2"/>
              </a:rPr>
              <a:t>w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rubydo</a:t>
            </a:r>
            <a:r>
              <a:rPr sz="4800" u="heavy" spc="-5" dirty="0">
                <a:latin typeface="Arial"/>
                <a:cs typeface="Arial"/>
                <a:hlinkClick r:id="rId2"/>
              </a:rPr>
              <a:t>c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in</a:t>
            </a:r>
            <a:r>
              <a:rPr sz="4800" u="heavy" spc="-10" dirty="0">
                <a:latin typeface="Arial"/>
                <a:cs typeface="Arial"/>
                <a:hlinkClick r:id="rId2"/>
              </a:rPr>
              <a:t>f</a:t>
            </a:r>
            <a:r>
              <a:rPr sz="4800" u="heavy" dirty="0">
                <a:latin typeface="Arial"/>
                <a:cs typeface="Arial"/>
                <a:hlinkClick r:id="rId2"/>
              </a:rPr>
              <a:t>o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dlib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core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1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9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3</a:t>
            </a:r>
            <a:endParaRPr sz="4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38C24"/>
              </a:buClr>
              <a:buFont typeface="Arial"/>
              <a:buChar char="•"/>
            </a:pPr>
            <a:endParaRPr sz="66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ww</a:t>
            </a:r>
            <a:r>
              <a:rPr sz="4800" u="heavy" spc="-265" dirty="0">
                <a:latin typeface="Arial"/>
                <a:cs typeface="Arial"/>
                <a:hlinkClick r:id="rId3"/>
              </a:rPr>
              <a:t>w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rubydo</a:t>
            </a:r>
            <a:r>
              <a:rPr sz="4800" u="heavy" spc="-5" dirty="0">
                <a:latin typeface="Arial"/>
                <a:cs typeface="Arial"/>
                <a:hlinkClick r:id="rId3"/>
              </a:rPr>
              <a:t>c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in</a:t>
            </a:r>
            <a:r>
              <a:rPr sz="4800" u="heavy" spc="-10" dirty="0">
                <a:latin typeface="Arial"/>
                <a:cs typeface="Arial"/>
                <a:hlinkClick r:id="rId3"/>
              </a:rPr>
              <a:t>f</a:t>
            </a:r>
            <a:r>
              <a:rPr sz="4800" u="heavy" dirty="0">
                <a:latin typeface="Arial"/>
                <a:cs typeface="Arial"/>
                <a:hlinkClick r:id="rId3"/>
              </a:rPr>
              <a:t>o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spc="-5" dirty="0">
                <a:latin typeface="Arial"/>
                <a:cs typeface="Arial"/>
                <a:hlinkClick r:id="rId3"/>
              </a:rPr>
              <a:t>s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dlib</a:t>
            </a:r>
            <a:endParaRPr sz="4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38C24"/>
              </a:buClr>
              <a:buFont typeface="Arial"/>
              <a:buChar char="•"/>
            </a:pPr>
            <a:endParaRPr sz="66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</a:rPr>
              <a:t>h</a:t>
            </a:r>
            <a:r>
              <a:rPr sz="4800" u="heavy" spc="-10" dirty="0">
                <a:latin typeface="Arial"/>
                <a:cs typeface="Arial"/>
              </a:rPr>
              <a:t>tt</a:t>
            </a:r>
            <a:r>
              <a:rPr sz="4800" u="heavy" dirty="0">
                <a:latin typeface="Arial"/>
                <a:cs typeface="Arial"/>
              </a:rPr>
              <a:t>p</a:t>
            </a:r>
            <a:r>
              <a:rPr sz="4800" u="heavy" spc="-5" dirty="0">
                <a:latin typeface="Arial"/>
                <a:cs typeface="Arial"/>
              </a:rPr>
              <a:t>s</a:t>
            </a:r>
            <a:r>
              <a:rPr sz="4800" u="heavy" spc="-10" dirty="0">
                <a:latin typeface="Arial"/>
                <a:cs typeface="Arial"/>
              </a:rPr>
              <a:t>://</a:t>
            </a:r>
            <a:r>
              <a:rPr sz="4800" u="heavy" dirty="0">
                <a:latin typeface="Arial"/>
                <a:cs typeface="Arial"/>
                <a:hlinkClick r:id="rId4"/>
              </a:rPr>
              <a:t>ww</a:t>
            </a:r>
            <a:r>
              <a:rPr sz="4800" u="heavy" spc="-265" dirty="0">
                <a:latin typeface="Arial"/>
                <a:cs typeface="Arial"/>
                <a:hlinkClick r:id="rId4"/>
              </a:rPr>
              <a:t>w</a:t>
            </a:r>
            <a:r>
              <a:rPr sz="4800" u="heavy" spc="-10" dirty="0">
                <a:latin typeface="Arial"/>
                <a:cs typeface="Arial"/>
                <a:hlinkClick r:id="rId4"/>
              </a:rPr>
              <a:t>.</a:t>
            </a:r>
            <a:r>
              <a:rPr sz="4800" u="heavy" dirty="0">
                <a:latin typeface="Arial"/>
                <a:cs typeface="Arial"/>
                <a:hlinkClick r:id="rId4"/>
              </a:rPr>
              <a:t>rubyge</a:t>
            </a:r>
            <a:r>
              <a:rPr sz="4800" u="heavy" spc="-5" dirty="0">
                <a:latin typeface="Arial"/>
                <a:cs typeface="Arial"/>
                <a:hlinkClick r:id="rId4"/>
              </a:rPr>
              <a:t>ms</a:t>
            </a:r>
            <a:r>
              <a:rPr sz="4800" u="heavy" spc="-10" dirty="0">
                <a:latin typeface="Arial"/>
                <a:cs typeface="Arial"/>
                <a:hlinkClick r:id="rId4"/>
              </a:rPr>
              <a:t>.</a:t>
            </a:r>
            <a:r>
              <a:rPr sz="4800" u="heavy" dirty="0">
                <a:latin typeface="Arial"/>
                <a:cs typeface="Arial"/>
                <a:hlinkClick r:id="rId4"/>
              </a:rPr>
              <a:t>org</a:t>
            </a:r>
            <a:r>
              <a:rPr sz="4800" u="heavy" spc="-5" dirty="0">
                <a:latin typeface="Arial"/>
                <a:cs typeface="Arial"/>
                <a:hlinkClick r:id="rId4"/>
              </a:rPr>
              <a:t>/</a:t>
            </a:r>
            <a:endParaRPr sz="4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38C24"/>
              </a:buClr>
              <a:buFont typeface="Arial"/>
              <a:buChar char="•"/>
            </a:pPr>
            <a:endParaRPr sz="66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</a:rPr>
              <a:t>h</a:t>
            </a:r>
            <a:r>
              <a:rPr sz="4800" u="heavy" spc="-10" dirty="0">
                <a:latin typeface="Arial"/>
                <a:cs typeface="Arial"/>
              </a:rPr>
              <a:t>tt</a:t>
            </a:r>
            <a:r>
              <a:rPr sz="4800" u="heavy" dirty="0">
                <a:latin typeface="Arial"/>
                <a:cs typeface="Arial"/>
              </a:rPr>
              <a:t>p</a:t>
            </a:r>
            <a:r>
              <a:rPr sz="4800" u="heavy" spc="-5" dirty="0">
                <a:latin typeface="Arial"/>
                <a:cs typeface="Arial"/>
              </a:rPr>
              <a:t>s</a:t>
            </a:r>
            <a:r>
              <a:rPr sz="4800" u="heavy" spc="-10" dirty="0">
                <a:latin typeface="Arial"/>
                <a:cs typeface="Arial"/>
              </a:rPr>
              <a:t>://</a:t>
            </a:r>
            <a:r>
              <a:rPr sz="4800" u="heavy" dirty="0">
                <a:latin typeface="Arial"/>
                <a:cs typeface="Arial"/>
                <a:hlinkClick r:id="rId5"/>
              </a:rPr>
              <a:t>ww</a:t>
            </a:r>
            <a:r>
              <a:rPr sz="4800" u="heavy" spc="-265" dirty="0">
                <a:latin typeface="Arial"/>
                <a:cs typeface="Arial"/>
                <a:hlinkClick r:id="rId5"/>
              </a:rPr>
              <a:t>w</a:t>
            </a:r>
            <a:r>
              <a:rPr sz="4800" u="heavy" spc="-10" dirty="0">
                <a:latin typeface="Arial"/>
                <a:cs typeface="Arial"/>
                <a:hlinkClick r:id="rId5"/>
              </a:rPr>
              <a:t>.</a:t>
            </a:r>
            <a:r>
              <a:rPr sz="4800" u="heavy" dirty="0">
                <a:latin typeface="Arial"/>
                <a:cs typeface="Arial"/>
                <a:hlinkClick r:id="rId5"/>
              </a:rPr>
              <a:t>rub</a:t>
            </a:r>
            <a:r>
              <a:rPr sz="4800" u="heavy" spc="-5" dirty="0">
                <a:latin typeface="Arial"/>
                <a:cs typeface="Arial"/>
                <a:hlinkClick r:id="rId5"/>
              </a:rPr>
              <a:t>y-</a:t>
            </a:r>
            <a:r>
              <a:rPr sz="4800" u="heavy" spc="-10" dirty="0">
                <a:latin typeface="Arial"/>
                <a:cs typeface="Arial"/>
                <a:hlinkClick r:id="rId5"/>
              </a:rPr>
              <a:t>t</a:t>
            </a:r>
            <a:r>
              <a:rPr sz="4800" u="heavy" dirty="0">
                <a:latin typeface="Arial"/>
                <a:cs typeface="Arial"/>
                <a:hlinkClick r:id="rId5"/>
              </a:rPr>
              <a:t>oolbo</a:t>
            </a:r>
            <a:r>
              <a:rPr sz="4800" u="heavy" spc="-5" dirty="0">
                <a:latin typeface="Arial"/>
                <a:cs typeface="Arial"/>
                <a:hlinkClick r:id="rId5"/>
              </a:rPr>
              <a:t>x</a:t>
            </a:r>
            <a:r>
              <a:rPr sz="4800" u="heavy" spc="-10" dirty="0">
                <a:latin typeface="Arial"/>
                <a:cs typeface="Arial"/>
                <a:hlinkClick r:id="rId5"/>
              </a:rPr>
              <a:t>.</a:t>
            </a:r>
            <a:r>
              <a:rPr sz="4800" u="heavy" dirty="0">
                <a:latin typeface="Arial"/>
                <a:cs typeface="Arial"/>
                <a:hlinkClick r:id="rId5"/>
              </a:rPr>
              <a:t>co</a:t>
            </a:r>
            <a:r>
              <a:rPr sz="4800" u="heavy" spc="-5" dirty="0">
                <a:latin typeface="Arial"/>
                <a:cs typeface="Arial"/>
                <a:hlinkClick r:id="rId5"/>
              </a:rPr>
              <a:t>m</a:t>
            </a:r>
            <a:r>
              <a:rPr sz="4800" u="heavy" spc="-10" dirty="0">
                <a:latin typeface="Arial"/>
                <a:cs typeface="Arial"/>
                <a:hlinkClick r:id="rId5"/>
              </a:rPr>
              <a:t>/</a:t>
            </a:r>
            <a:r>
              <a:rPr sz="4800" u="heavy" dirty="0">
                <a:latin typeface="Arial"/>
                <a:cs typeface="Arial"/>
                <a:hlinkClick r:id="rId5"/>
              </a:rPr>
              <a:t>ca</a:t>
            </a:r>
            <a:r>
              <a:rPr sz="4800" u="heavy" spc="-10" dirty="0">
                <a:latin typeface="Arial"/>
                <a:cs typeface="Arial"/>
                <a:hlinkClick r:id="rId5"/>
              </a:rPr>
              <a:t>t</a:t>
            </a:r>
            <a:r>
              <a:rPr sz="4800" u="heavy" dirty="0">
                <a:latin typeface="Arial"/>
                <a:cs typeface="Arial"/>
                <a:hlinkClick r:id="rId5"/>
              </a:rPr>
              <a:t>egorie</a:t>
            </a:r>
            <a:r>
              <a:rPr sz="4800" u="heavy" spc="-5" dirty="0">
                <a:latin typeface="Arial"/>
                <a:cs typeface="Arial"/>
                <a:hlinkClick r:id="rId5"/>
              </a:rPr>
              <a:t>s</a:t>
            </a:r>
            <a:r>
              <a:rPr sz="4800" u="heavy" spc="-10" dirty="0">
                <a:latin typeface="Arial"/>
                <a:cs typeface="Arial"/>
                <a:hlinkClick r:id="rId5"/>
              </a:rPr>
              <a:t>/</a:t>
            </a:r>
            <a:r>
              <a:rPr sz="4800" u="heavy" dirty="0">
                <a:latin typeface="Arial"/>
                <a:cs typeface="Arial"/>
                <a:hlinkClick r:id="rId5"/>
              </a:rPr>
              <a:t>e_mail</a:t>
            </a:r>
            <a:endParaRPr sz="4800">
              <a:latin typeface="Arial"/>
              <a:cs typeface="Arial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Lib</a:t>
            </a:r>
            <a:r>
              <a:rPr dirty="0"/>
              <a:t>rary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</a:t>
            </a:r>
            <a:r>
              <a:rPr spc="-5" dirty="0"/>
              <a:t> </a:t>
            </a:r>
            <a:r>
              <a:rPr dirty="0"/>
              <a:t>Patter</a:t>
            </a:r>
            <a:r>
              <a:rPr spc="-5" dirty="0"/>
              <a:t>n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812800" y="1887828"/>
            <a:ext cx="13934440" cy="537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66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modi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  <a:endParaRPr sz="4800">
              <a:latin typeface="Arial"/>
              <a:cs typeface="Arial"/>
            </a:endParaRPr>
          </a:p>
          <a:p>
            <a:pPr marL="393700" marR="14604" indent="-381000">
              <a:lnSpc>
                <a:spcPts val="5500"/>
              </a:lnSpc>
              <a:spcBef>
                <a:spcPts val="11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Howeve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we’d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basically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“</a:t>
            </a:r>
            <a:r>
              <a:rPr sz="4800" b="1" spc="-5" dirty="0">
                <a:latin typeface="Arial"/>
                <a:cs typeface="Arial"/>
              </a:rPr>
              <a:t>f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rk</a:t>
            </a:r>
            <a:r>
              <a:rPr sz="4800" b="1" spc="-10" dirty="0">
                <a:latin typeface="Arial"/>
                <a:cs typeface="Arial"/>
              </a:rPr>
              <a:t>in</a:t>
            </a:r>
            <a:r>
              <a:rPr sz="4800" b="1" spc="-5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”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ream cookbook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ead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endParaRPr sz="4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“</a:t>
            </a:r>
            <a:r>
              <a:rPr sz="4800" b="1" spc="-5" dirty="0">
                <a:latin typeface="Arial"/>
                <a:cs typeface="Arial"/>
              </a:rPr>
              <a:t>librar</a:t>
            </a:r>
            <a:r>
              <a:rPr sz="4800" b="1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”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Code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reusabili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y!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creat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email_handler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58547"/>
          </a:xfrm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C</a:t>
            </a:r>
            <a:r>
              <a:rPr sz="4600" dirty="0"/>
              <a:t>reate </a:t>
            </a:r>
            <a:r>
              <a:rPr sz="4600" spc="5" dirty="0"/>
              <a:t>a</a:t>
            </a:r>
            <a:r>
              <a:rPr sz="4600" dirty="0"/>
              <a:t> </a:t>
            </a:r>
            <a:r>
              <a:rPr sz="4600" spc="5" dirty="0"/>
              <a:t>c</a:t>
            </a:r>
            <a:r>
              <a:rPr sz="4600" spc="-5" dirty="0"/>
              <a:t>oo</a:t>
            </a:r>
            <a:r>
              <a:rPr sz="4600" spc="5" dirty="0"/>
              <a:t>k</a:t>
            </a:r>
            <a:r>
              <a:rPr sz="4600" spc="-5" dirty="0"/>
              <a:t>boo</a:t>
            </a:r>
            <a:r>
              <a:rPr sz="4600" spc="5" dirty="0"/>
              <a:t>k</a:t>
            </a:r>
            <a:r>
              <a:rPr sz="4600" dirty="0"/>
              <a:t> </a:t>
            </a:r>
            <a:r>
              <a:rPr sz="4600" spc="-5" dirty="0"/>
              <a:t>n</a:t>
            </a:r>
            <a:r>
              <a:rPr sz="4600" spc="5" dirty="0"/>
              <a:t>ame</a:t>
            </a:r>
            <a:r>
              <a:rPr sz="4600" dirty="0"/>
              <a:t>d </a:t>
            </a:r>
            <a:r>
              <a:rPr sz="4600" spc="-5" dirty="0"/>
              <a:t>‘</a:t>
            </a:r>
            <a:r>
              <a:rPr sz="4600" spc="5" dirty="0"/>
              <a:t>ema</a:t>
            </a:r>
            <a:r>
              <a:rPr sz="4600" spc="-5" dirty="0"/>
              <a:t>il</a:t>
            </a:r>
            <a:r>
              <a:rPr sz="4600" spc="5" dirty="0"/>
              <a:t>_</a:t>
            </a:r>
            <a:r>
              <a:rPr sz="4600" spc="-5" dirty="0"/>
              <a:t>h</a:t>
            </a:r>
            <a:r>
              <a:rPr sz="4600" spc="5" dirty="0"/>
              <a:t>a</a:t>
            </a:r>
            <a:r>
              <a:rPr sz="4600" spc="-5" dirty="0"/>
              <a:t>ndl</a:t>
            </a:r>
            <a:r>
              <a:rPr sz="4600" spc="5" dirty="0"/>
              <a:t>e</a:t>
            </a:r>
            <a:r>
              <a:rPr sz="4600" spc="170" dirty="0"/>
              <a:t>r</a:t>
            </a:r>
            <a:r>
              <a:rPr sz="4600" dirty="0"/>
              <a:t>’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644900"/>
            <a:ext cx="14655800" cy="4965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ts val="442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k email_handler</a:t>
            </a:r>
            <a:endParaRPr sz="3700">
              <a:latin typeface="Courier New"/>
              <a:cs typeface="Courier New"/>
            </a:endParaRPr>
          </a:p>
          <a:p>
            <a:pPr marL="419100">
              <a:lnSpc>
                <a:spcPts val="440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READM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email_handler</a:t>
            </a:r>
            <a:endParaRPr sz="3700">
              <a:latin typeface="Courier New"/>
              <a:cs typeface="Courier New"/>
            </a:endParaRPr>
          </a:p>
          <a:p>
            <a:pPr marL="419100">
              <a:lnSpc>
                <a:spcPts val="440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CHANGELO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email_handler</a:t>
            </a:r>
            <a:endParaRPr sz="3700">
              <a:latin typeface="Courier New"/>
              <a:cs typeface="Courier New"/>
            </a:endParaRPr>
          </a:p>
          <a:p>
            <a:pPr marL="419100">
              <a:lnSpc>
                <a:spcPts val="442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metadat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email_handler</a:t>
            </a:r>
            <a:endParaRPr sz="3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371473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cookbooks/email_handler/recipes/default.rb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3581400"/>
          </a:xfrm>
          <a:custGeom>
            <a:avLst/>
            <a:gdLst/>
            <a:ahLst/>
            <a:cxnLst/>
            <a:rect l="l" t="t" r="r" b="b"/>
            <a:pathLst>
              <a:path w="14630400" h="3581400">
                <a:moveTo>
                  <a:pt x="0" y="0"/>
                </a:moveTo>
                <a:lnTo>
                  <a:pt x="14630400" y="0"/>
                </a:lnTo>
                <a:lnTo>
                  <a:pt x="14630400" y="3581400"/>
                </a:lnTo>
                <a:lnTo>
                  <a:pt x="0" y="3581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35814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ts val="5020"/>
              </a:lnSpc>
            </a:pPr>
            <a:r>
              <a:rPr sz="4200" spc="-5" dirty="0">
                <a:latin typeface="Courier New"/>
                <a:cs typeface="Courier New"/>
              </a:rPr>
              <a:t>chef_ge</a:t>
            </a:r>
            <a:r>
              <a:rPr sz="4200" dirty="0">
                <a:latin typeface="Courier New"/>
                <a:cs typeface="Courier New"/>
              </a:rPr>
              <a:t>m </a:t>
            </a:r>
            <a:r>
              <a:rPr sz="4200" dirty="0">
                <a:solidFill>
                  <a:srgbClr val="C8352B"/>
                </a:solidFill>
                <a:latin typeface="Courier New"/>
                <a:cs typeface="Courier New"/>
              </a:rPr>
              <a:t>"pony" </a:t>
            </a:r>
            <a:r>
              <a:rPr sz="42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4200">
              <a:latin typeface="Courier New"/>
              <a:cs typeface="Courier New"/>
            </a:endParaRPr>
          </a:p>
          <a:p>
            <a:pPr marL="830580">
              <a:lnSpc>
                <a:spcPts val="5000"/>
              </a:lnSpc>
            </a:pPr>
            <a:r>
              <a:rPr sz="4200" spc="-5" dirty="0">
                <a:latin typeface="Courier New"/>
                <a:cs typeface="Courier New"/>
              </a:rPr>
              <a:t>actio</a:t>
            </a:r>
            <a:r>
              <a:rPr sz="4200" dirty="0">
                <a:latin typeface="Courier New"/>
                <a:cs typeface="Courier New"/>
              </a:rPr>
              <a:t>n </a:t>
            </a:r>
            <a:r>
              <a:rPr sz="4200" dirty="0">
                <a:solidFill>
                  <a:srgbClr val="22288F"/>
                </a:solidFill>
                <a:latin typeface="Courier New"/>
                <a:cs typeface="Courier New"/>
              </a:rPr>
              <a:t>:install</a:t>
            </a:r>
            <a:endParaRPr sz="4200">
              <a:latin typeface="Courier New"/>
              <a:cs typeface="Courier New"/>
            </a:endParaRPr>
          </a:p>
          <a:p>
            <a:pPr marL="190500">
              <a:lnSpc>
                <a:spcPts val="5020"/>
              </a:lnSpc>
            </a:pPr>
            <a:r>
              <a:rPr sz="42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3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sz="4200" spc="-5" dirty="0">
                <a:latin typeface="Courier New"/>
                <a:cs typeface="Courier New"/>
              </a:rPr>
              <a:t>include_recip</a:t>
            </a:r>
            <a:r>
              <a:rPr sz="4200" dirty="0">
                <a:latin typeface="Courier New"/>
                <a:cs typeface="Courier New"/>
              </a:rPr>
              <a:t>e</a:t>
            </a:r>
            <a:r>
              <a:rPr sz="4200" spc="5" dirty="0"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C8352B"/>
                </a:solidFill>
                <a:latin typeface="Courier New"/>
                <a:cs typeface="Courier New"/>
              </a:rPr>
              <a:t>"chef_handler"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E</a:t>
            </a:r>
            <a:r>
              <a:rPr spc="-10" dirty="0"/>
              <a:t>di</a:t>
            </a:r>
            <a:r>
              <a:rPr dirty="0"/>
              <a:t>t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d</a:t>
            </a:r>
            <a:r>
              <a:rPr dirty="0"/>
              <a:t>efa</a:t>
            </a:r>
            <a:r>
              <a:rPr spc="-10" dirty="0"/>
              <a:t>ul</a:t>
            </a:r>
            <a:r>
              <a:rPr dirty="0"/>
              <a:t>t</a:t>
            </a:r>
            <a:r>
              <a:rPr spc="-5" dirty="0"/>
              <a:t> </a:t>
            </a:r>
            <a:r>
              <a:rPr dirty="0"/>
              <a:t>rec</a:t>
            </a:r>
            <a:r>
              <a:rPr spc="-10" dirty="0"/>
              <a:t>ip</a:t>
            </a:r>
            <a:r>
              <a:rPr dirty="0"/>
              <a:t>e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ef_</a:t>
            </a:r>
            <a:r>
              <a:rPr spc="-10" dirty="0"/>
              <a:t>h</a:t>
            </a:r>
            <a:r>
              <a:rPr dirty="0"/>
              <a:t>a</a:t>
            </a:r>
            <a:r>
              <a:rPr spc="-10" dirty="0"/>
              <a:t>ndl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977900" y="1804789"/>
            <a:ext cx="14824075" cy="5142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294640" algn="l"/>
              </a:tabLst>
            </a:pPr>
            <a:r>
              <a:rPr sz="3550" b="1" dirty="0">
                <a:latin typeface="Courier New"/>
                <a:cs typeface="Courier New"/>
              </a:rPr>
              <a:t>chef_handler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is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a resource packaged wi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che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_handler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cookbook</a:t>
            </a:r>
            <a:endParaRPr sz="3550">
              <a:latin typeface="Arial"/>
              <a:cs typeface="Arial"/>
            </a:endParaRPr>
          </a:p>
          <a:p>
            <a:pPr marL="294640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spc="-5" dirty="0">
                <a:latin typeface="Arial"/>
                <a:cs typeface="Arial"/>
              </a:rPr>
              <a:t>I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has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wo ac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ions,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b="1" dirty="0">
                <a:latin typeface="Courier New"/>
                <a:cs typeface="Courier New"/>
              </a:rPr>
              <a:t>:enable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spc="-5" dirty="0">
                <a:latin typeface="Arial"/>
                <a:cs typeface="Arial"/>
              </a:rPr>
              <a:t>an</a:t>
            </a:r>
            <a:r>
              <a:rPr sz="3550" dirty="0">
                <a:latin typeface="Arial"/>
                <a:cs typeface="Arial"/>
              </a:rPr>
              <a:t>d </a:t>
            </a:r>
            <a:r>
              <a:rPr sz="3550" b="1" dirty="0">
                <a:latin typeface="Courier New"/>
                <a:cs typeface="Courier New"/>
              </a:rPr>
              <a:t>:disable</a:t>
            </a:r>
            <a:endParaRPr sz="3550">
              <a:latin typeface="Courier New"/>
              <a:cs typeface="Courier New"/>
            </a:endParaRPr>
          </a:p>
          <a:p>
            <a:pPr marL="294640" indent="-281940">
              <a:lnSpc>
                <a:spcPct val="100000"/>
              </a:lnSpc>
              <a:spcBef>
                <a:spcPts val="850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spc="-5" dirty="0">
                <a:latin typeface="Arial"/>
                <a:cs typeface="Arial"/>
              </a:rPr>
              <a:t>I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has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hree argumen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s</a:t>
            </a:r>
            <a:endParaRPr sz="3550">
              <a:latin typeface="Arial"/>
              <a:cs typeface="Arial"/>
            </a:endParaRPr>
          </a:p>
          <a:p>
            <a:pPr marL="713740" lvl="1" indent="-281940">
              <a:lnSpc>
                <a:spcPct val="100000"/>
              </a:lnSpc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source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he 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ile con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aining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handler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code</a:t>
            </a:r>
            <a:endParaRPr sz="3550">
              <a:latin typeface="Arial"/>
              <a:cs typeface="Arial"/>
            </a:endParaRPr>
          </a:p>
          <a:p>
            <a:pPr marL="713740" lvl="1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arguments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any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pieces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of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in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orma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ion needed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o ini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ialize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handler</a:t>
            </a:r>
            <a:endParaRPr sz="3550">
              <a:latin typeface="Arial"/>
              <a:cs typeface="Arial"/>
            </a:endParaRPr>
          </a:p>
          <a:p>
            <a:pPr marL="713740" lvl="1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supports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 </a:t>
            </a:r>
            <a:r>
              <a:rPr sz="3550" b="1" dirty="0">
                <a:latin typeface="Courier New"/>
                <a:cs typeface="Courier New"/>
              </a:rPr>
              <a:t>:report</a:t>
            </a:r>
            <a:r>
              <a:rPr sz="3550" dirty="0">
                <a:latin typeface="Arial"/>
                <a:cs typeface="Arial"/>
              </a:rPr>
              <a:t>, </a:t>
            </a:r>
            <a:r>
              <a:rPr sz="3550" b="1" dirty="0">
                <a:latin typeface="Courier New"/>
                <a:cs typeface="Courier New"/>
              </a:rPr>
              <a:t>:exception</a:t>
            </a:r>
            <a:endParaRPr sz="3550">
              <a:latin typeface="Courier New"/>
              <a:cs typeface="Courier New"/>
            </a:endParaRPr>
          </a:p>
          <a:p>
            <a:pPr marL="294640" indent="-281940">
              <a:lnSpc>
                <a:spcPct val="100000"/>
              </a:lnSpc>
              <a:spcBef>
                <a:spcPts val="850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dirty="0">
                <a:latin typeface="Arial"/>
                <a:cs typeface="Arial"/>
              </a:rPr>
              <a:t>De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aul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s:</a:t>
            </a:r>
            <a:endParaRPr sz="3550">
              <a:latin typeface="Arial"/>
              <a:cs typeface="Arial"/>
            </a:endParaRPr>
          </a:p>
          <a:p>
            <a:pPr marL="713740" lvl="1" indent="-281940">
              <a:lnSpc>
                <a:spcPct val="100000"/>
              </a:lnSpc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:enable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97000" y="7098786"/>
            <a:ext cx="7325359" cy="50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294640" algn="l"/>
              </a:tabLst>
            </a:pPr>
            <a:r>
              <a:rPr sz="3550" b="1" spc="-5" dirty="0">
                <a:latin typeface="Courier New"/>
                <a:cs typeface="Courier New"/>
              </a:rPr>
              <a:t>:repor</a:t>
            </a:r>
            <a:r>
              <a:rPr sz="3550" b="1" dirty="0">
                <a:latin typeface="Courier New"/>
                <a:cs typeface="Courier New"/>
              </a:rPr>
              <a:t>t </a:t>
            </a:r>
            <a:r>
              <a:rPr sz="3550" b="1" spc="-5" dirty="0">
                <a:latin typeface="Courier New"/>
                <a:cs typeface="Courier New"/>
              </a:rPr>
              <a:t>=</a:t>
            </a:r>
            <a:r>
              <a:rPr sz="3550" b="1" dirty="0">
                <a:latin typeface="Courier New"/>
                <a:cs typeface="Courier New"/>
              </a:rPr>
              <a:t>&gt; tru</a:t>
            </a:r>
            <a:r>
              <a:rPr sz="3550" b="1" spc="-5" dirty="0">
                <a:latin typeface="Courier New"/>
                <a:cs typeface="Courier New"/>
              </a:rPr>
              <a:t>e</a:t>
            </a:r>
            <a:r>
              <a:rPr sz="3550" dirty="0">
                <a:latin typeface="Arial"/>
                <a:cs typeface="Arial"/>
              </a:rPr>
              <a:t>, </a:t>
            </a:r>
            <a:r>
              <a:rPr sz="3550" b="1" spc="-5" dirty="0">
                <a:latin typeface="Courier New"/>
                <a:cs typeface="Courier New"/>
              </a:rPr>
              <a:t>:exception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967981" y="7128892"/>
            <a:ext cx="192087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50" b="1" spc="-5" dirty="0">
                <a:latin typeface="Courier New"/>
                <a:cs typeface="Courier New"/>
              </a:rPr>
              <a:t>=</a:t>
            </a:r>
            <a:r>
              <a:rPr sz="3550" b="1" dirty="0">
                <a:latin typeface="Courier New"/>
                <a:cs typeface="Courier New"/>
              </a:rPr>
              <a:t>&gt; true</a:t>
            </a:r>
            <a:endParaRPr sz="35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334749" y="1803400"/>
            <a:ext cx="11764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cookbooks/email_handler/recipes/default.rb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5194300"/>
          </a:xfrm>
          <a:custGeom>
            <a:avLst/>
            <a:gdLst/>
            <a:ahLst/>
            <a:cxnLst/>
            <a:rect l="l" t="t" r="r" b="b"/>
            <a:pathLst>
              <a:path w="14630400" h="5194300">
                <a:moveTo>
                  <a:pt x="0" y="0"/>
                </a:moveTo>
                <a:lnTo>
                  <a:pt x="14630400" y="0"/>
                </a:lnTo>
                <a:lnTo>
                  <a:pt x="14630400" y="5194300"/>
                </a:lnTo>
                <a:lnTo>
                  <a:pt x="0" y="5194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5194300"/>
          </a:xfrm>
          <a:custGeom>
            <a:avLst/>
            <a:gdLst/>
            <a:ahLst/>
            <a:cxnLst/>
            <a:rect l="l" t="t" r="r" b="b"/>
            <a:pathLst>
              <a:path w="14630400" h="5194300">
                <a:moveTo>
                  <a:pt x="0" y="0"/>
                </a:moveTo>
                <a:lnTo>
                  <a:pt x="14630400" y="0"/>
                </a:lnTo>
                <a:lnTo>
                  <a:pt x="14630400" y="5194300"/>
                </a:lnTo>
                <a:lnTo>
                  <a:pt x="0" y="5194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028700" y="2635250"/>
            <a:ext cx="1489075" cy="10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8460" marR="5080" indent="-366395">
              <a:lnSpc>
                <a:spcPct val="100699"/>
              </a:lnSpc>
            </a:pPr>
            <a:r>
              <a:rPr sz="2400" spc="-5" dirty="0">
                <a:solidFill>
                  <a:srgbClr val="6B6B6B"/>
                </a:solidFill>
                <a:latin typeface="Courier New"/>
                <a:cs typeface="Courier New"/>
              </a:rPr>
              <a:t>chef_gem action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6B6B6B"/>
                </a:solidFill>
                <a:latin typeface="Courier New"/>
                <a:cs typeface="Courier New"/>
              </a:rPr>
              <a:t>end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674894" y="2635250"/>
            <a:ext cx="1671955" cy="69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B6B6B"/>
                </a:solidFill>
                <a:latin typeface="Courier New"/>
                <a:cs typeface="Courier New"/>
              </a:rPr>
              <a:t>"pony</a:t>
            </a:r>
            <a:r>
              <a:rPr sz="2400" dirty="0">
                <a:solidFill>
                  <a:srgbClr val="6B6B6B"/>
                </a:solidFill>
                <a:latin typeface="Courier New"/>
                <a:cs typeface="Courier New"/>
              </a:rPr>
              <a:t>" do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6B6B6B"/>
                </a:solidFill>
                <a:latin typeface="Courier New"/>
                <a:cs typeface="Courier New"/>
              </a:rPr>
              <a:t>:install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28700" y="4108450"/>
            <a:ext cx="53301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B6B6B"/>
                </a:solidFill>
                <a:latin typeface="Courier New"/>
                <a:cs typeface="Courier New"/>
              </a:rPr>
              <a:t>include_recip</a:t>
            </a:r>
            <a:r>
              <a:rPr sz="2400" dirty="0">
                <a:solidFill>
                  <a:srgbClr val="6B6B6B"/>
                </a:solidFill>
                <a:latin typeface="Courier New"/>
                <a:cs typeface="Courier New"/>
              </a:rPr>
              <a:t>e "chef_handler"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28700" y="4845050"/>
            <a:ext cx="24028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cookbook_file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589436" y="4845050"/>
            <a:ext cx="111829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803890" algn="l"/>
              </a:tabLst>
            </a:pP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r>
              <a:rPr sz="2400" b="1" dirty="0">
                <a:solidFill>
                  <a:srgbClr val="C97D9A"/>
                </a:solidFill>
                <a:latin typeface="Courier New"/>
                <a:cs typeface="Courier New"/>
              </a:rPr>
              <a:t>#{</a:t>
            </a:r>
            <a:r>
              <a:rPr sz="2400" dirty="0">
                <a:latin typeface="Courier New"/>
                <a:cs typeface="Courier New"/>
              </a:rPr>
              <a:t>node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'chef_handler'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'handler_path'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]</a:t>
            </a:r>
            <a:r>
              <a:rPr sz="2400" b="1" dirty="0">
                <a:solidFill>
                  <a:srgbClr val="C97D9A"/>
                </a:solidFill>
                <a:latin typeface="Courier New"/>
                <a:cs typeface="Courier New"/>
              </a:rPr>
              <a:t>}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/email_handler.rb"	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394520" y="5213350"/>
            <a:ext cx="1122680" cy="10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2400" spc="-5" dirty="0">
                <a:latin typeface="Courier New"/>
                <a:cs typeface="Courier New"/>
              </a:rPr>
              <a:t>source owner group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674887" y="5213350"/>
            <a:ext cx="49644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"handlers/email_handler.rb"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491978" y="5581650"/>
            <a:ext cx="1123315" cy="69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"root"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"root"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28700" y="6318250"/>
            <a:ext cx="2403475" cy="69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846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mod</a:t>
            </a:r>
            <a:r>
              <a:rPr sz="2400" dirty="0">
                <a:latin typeface="Courier New"/>
                <a:cs typeface="Courier New"/>
              </a:rPr>
              <a:t>e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"0644"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Se</a:t>
            </a:r>
            <a:r>
              <a:rPr spc="-5" dirty="0"/>
              <a:t>t</a:t>
            </a:r>
            <a:r>
              <a:rPr spc="-10" dirty="0"/>
              <a:t>u</a:t>
            </a:r>
            <a:r>
              <a:rPr spc="-5" dirty="0"/>
              <a:t>p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h</a:t>
            </a:r>
            <a:r>
              <a:rPr dirty="0"/>
              <a:t>a</a:t>
            </a:r>
            <a:r>
              <a:rPr spc="-10" dirty="0"/>
              <a:t>ndl</a:t>
            </a:r>
            <a:r>
              <a:rPr dirty="0"/>
              <a:t>er</a:t>
            </a:r>
          </a:p>
        </p:txBody>
      </p:sp>
      <p:sp>
        <p:nvSpPr>
          <p:cNvPr id="66" name="object 66"/>
          <p:cNvSpPr/>
          <p:nvPr/>
        </p:nvSpPr>
        <p:spPr>
          <a:xfrm>
            <a:off x="869950" y="4692650"/>
            <a:ext cx="14592300" cy="2870200"/>
          </a:xfrm>
          <a:custGeom>
            <a:avLst/>
            <a:gdLst/>
            <a:ahLst/>
            <a:cxnLst/>
            <a:rect l="l" t="t" r="r" b="b"/>
            <a:pathLst>
              <a:path w="14592300" h="2870200">
                <a:moveTo>
                  <a:pt x="0" y="2870199"/>
                </a:moveTo>
                <a:lnTo>
                  <a:pt x="14592300" y="2870199"/>
                </a:lnTo>
                <a:lnTo>
                  <a:pt x="14592300" y="0"/>
                </a:lnTo>
                <a:lnTo>
                  <a:pt x="0" y="0"/>
                </a:lnTo>
                <a:lnTo>
                  <a:pt x="0" y="2870199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934001" y="84963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3046075" cy="403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ft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lesson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Describe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handlers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handlers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Di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5194300"/>
          </a:xfrm>
          <a:custGeom>
            <a:avLst/>
            <a:gdLst/>
            <a:ahLst/>
            <a:cxnLst/>
            <a:rect l="l" t="t" r="r" b="b"/>
            <a:pathLst>
              <a:path w="14630400" h="5194300">
                <a:moveTo>
                  <a:pt x="0" y="0"/>
                </a:moveTo>
                <a:lnTo>
                  <a:pt x="14630400" y="0"/>
                </a:lnTo>
                <a:lnTo>
                  <a:pt x="14630400" y="5194300"/>
                </a:lnTo>
                <a:lnTo>
                  <a:pt x="0" y="5194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194300"/>
          </a:xfrm>
          <a:custGeom>
            <a:avLst/>
            <a:gdLst/>
            <a:ahLst/>
            <a:cxnLst/>
            <a:rect l="l" t="t" r="r" b="b"/>
            <a:pathLst>
              <a:path w="14630400" h="5194300">
                <a:moveTo>
                  <a:pt x="0" y="0"/>
                </a:moveTo>
                <a:lnTo>
                  <a:pt x="14630400" y="0"/>
                </a:lnTo>
                <a:lnTo>
                  <a:pt x="14630400" y="5194300"/>
                </a:lnTo>
                <a:lnTo>
                  <a:pt x="0" y="5194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4069694" cy="555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cookbooks/email_handler/recipes/default.rb</a:t>
            </a: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5D5D5D"/>
                </a:solidFill>
                <a:latin typeface="Courier New"/>
                <a:cs typeface="Courier New"/>
              </a:rPr>
              <a:t>cookbook_fil</a:t>
            </a:r>
            <a:r>
              <a:rPr sz="2400" dirty="0">
                <a:solidFill>
                  <a:srgbClr val="5D5D5D"/>
                </a:solidFill>
                <a:latin typeface="Courier New"/>
                <a:cs typeface="Courier New"/>
              </a:rPr>
              <a:t>e "</a:t>
            </a:r>
            <a:r>
              <a:rPr sz="2400" b="1" dirty="0">
                <a:solidFill>
                  <a:srgbClr val="5D5D5D"/>
                </a:solidFill>
                <a:latin typeface="Courier New"/>
                <a:cs typeface="Courier New"/>
              </a:rPr>
              <a:t>#{</a:t>
            </a:r>
            <a:r>
              <a:rPr sz="2400" dirty="0">
                <a:solidFill>
                  <a:srgbClr val="5D5D5D"/>
                </a:solidFill>
                <a:latin typeface="Courier New"/>
                <a:cs typeface="Courier New"/>
              </a:rPr>
              <a:t>node['chef_handler']['handler_path'</a:t>
            </a:r>
            <a:r>
              <a:rPr sz="2400" spc="-5" dirty="0">
                <a:solidFill>
                  <a:srgbClr val="5D5D5D"/>
                </a:solidFill>
                <a:latin typeface="Courier New"/>
                <a:cs typeface="Courier New"/>
              </a:rPr>
              <a:t>]</a:t>
            </a:r>
            <a:r>
              <a:rPr sz="2400" b="1" dirty="0">
                <a:solidFill>
                  <a:srgbClr val="5D5D5D"/>
                </a:solidFill>
                <a:latin typeface="Courier New"/>
                <a:cs typeface="Courier New"/>
              </a:rPr>
              <a:t>}</a:t>
            </a:r>
            <a:r>
              <a:rPr sz="2400" spc="-5" dirty="0">
                <a:solidFill>
                  <a:srgbClr val="5D5D5D"/>
                </a:solidFill>
                <a:latin typeface="Courier New"/>
                <a:cs typeface="Courier New"/>
              </a:rPr>
              <a:t>/email_handler.rb</a:t>
            </a:r>
            <a:r>
              <a:rPr sz="2400" dirty="0">
                <a:solidFill>
                  <a:srgbClr val="5D5D5D"/>
                </a:solidFill>
                <a:latin typeface="Courier New"/>
                <a:cs typeface="Courier New"/>
              </a:rPr>
              <a:t>" </a:t>
            </a:r>
            <a:r>
              <a:rPr sz="2400" b="1" dirty="0">
                <a:solidFill>
                  <a:srgbClr val="5D5D5D"/>
                </a:solidFill>
                <a:latin typeface="Courier New"/>
                <a:cs typeface="Courier New"/>
              </a:rPr>
              <a:t>do</a:t>
            </a:r>
            <a:endParaRPr sz="2400">
              <a:latin typeface="Courier New"/>
              <a:cs typeface="Courier New"/>
            </a:endParaRPr>
          </a:p>
          <a:p>
            <a:pPr marL="378460" marR="7464425">
              <a:lnSpc>
                <a:spcPct val="100699"/>
              </a:lnSpc>
            </a:pPr>
            <a:r>
              <a:rPr sz="2400" spc="-5" dirty="0">
                <a:solidFill>
                  <a:srgbClr val="5D5D5D"/>
                </a:solidFill>
                <a:latin typeface="Courier New"/>
                <a:cs typeface="Courier New"/>
              </a:rPr>
              <a:t>sourc</a:t>
            </a:r>
            <a:r>
              <a:rPr sz="2400" dirty="0">
                <a:solidFill>
                  <a:srgbClr val="5D5D5D"/>
                </a:solidFill>
                <a:latin typeface="Courier New"/>
                <a:cs typeface="Courier New"/>
              </a:rPr>
              <a:t>e "handlers/email_handler.rb" </a:t>
            </a:r>
            <a:r>
              <a:rPr sz="2400" spc="-5" dirty="0">
                <a:solidFill>
                  <a:srgbClr val="5D5D5D"/>
                </a:solidFill>
                <a:latin typeface="Courier New"/>
                <a:cs typeface="Courier New"/>
              </a:rPr>
              <a:t>owne</a:t>
            </a:r>
            <a:r>
              <a:rPr sz="2400" dirty="0">
                <a:solidFill>
                  <a:srgbClr val="5D5D5D"/>
                </a:solidFill>
                <a:latin typeface="Courier New"/>
                <a:cs typeface="Courier New"/>
              </a:rPr>
              <a:t>r "root"</a:t>
            </a:r>
            <a:endParaRPr sz="2400">
              <a:latin typeface="Courier New"/>
              <a:cs typeface="Courier New"/>
            </a:endParaRPr>
          </a:p>
          <a:p>
            <a:pPr marL="378460" marR="11488420">
              <a:lnSpc>
                <a:spcPct val="100699"/>
              </a:lnSpc>
            </a:pPr>
            <a:r>
              <a:rPr sz="2400" spc="-5" dirty="0">
                <a:solidFill>
                  <a:srgbClr val="5D5D5D"/>
                </a:solidFill>
                <a:latin typeface="Courier New"/>
                <a:cs typeface="Courier New"/>
              </a:rPr>
              <a:t>grou</a:t>
            </a:r>
            <a:r>
              <a:rPr sz="2400" dirty="0">
                <a:solidFill>
                  <a:srgbClr val="5D5D5D"/>
                </a:solidFill>
                <a:latin typeface="Courier New"/>
                <a:cs typeface="Courier New"/>
              </a:rPr>
              <a:t>p "root" </a:t>
            </a:r>
            <a:r>
              <a:rPr sz="2400" spc="-5" dirty="0">
                <a:solidFill>
                  <a:srgbClr val="5D5D5D"/>
                </a:solidFill>
                <a:latin typeface="Courier New"/>
                <a:cs typeface="Courier New"/>
              </a:rPr>
              <a:t>mod</a:t>
            </a:r>
            <a:r>
              <a:rPr sz="2400" dirty="0">
                <a:solidFill>
                  <a:srgbClr val="5D5D5D"/>
                </a:solidFill>
                <a:latin typeface="Courier New"/>
                <a:cs typeface="Courier New"/>
              </a:rPr>
              <a:t>e "0644"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5D5D5D"/>
                </a:solidFill>
                <a:latin typeface="Courier New"/>
                <a:cs typeface="Courier New"/>
              </a:rPr>
              <a:t>end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231255" algn="l"/>
              </a:tabLst>
            </a:pPr>
            <a:r>
              <a:rPr sz="2400" spc="-5" dirty="0">
                <a:latin typeface="Courier New"/>
                <a:cs typeface="Courier New"/>
              </a:rPr>
              <a:t>chef_handle</a:t>
            </a:r>
            <a:r>
              <a:rPr sz="2400" dirty="0">
                <a:latin typeface="Courier New"/>
                <a:cs typeface="Courier New"/>
              </a:rPr>
              <a:t>r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"MyCompany::EmailMe"	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>
              <a:latin typeface="Courier New"/>
              <a:cs typeface="Courier New"/>
            </a:endParaRPr>
          </a:p>
          <a:p>
            <a:pPr marL="378460" marR="1793875">
              <a:lnSpc>
                <a:spcPct val="100699"/>
              </a:lnSpc>
            </a:pPr>
            <a:r>
              <a:rPr sz="2400" spc="-5" dirty="0">
                <a:latin typeface="Courier New"/>
                <a:cs typeface="Courier New"/>
              </a:rPr>
              <a:t>sourc</a:t>
            </a:r>
            <a:r>
              <a:rPr sz="2400" dirty="0">
                <a:latin typeface="Courier New"/>
                <a:cs typeface="Courier New"/>
              </a:rPr>
              <a:t>e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r>
              <a:rPr sz="2400" b="1" dirty="0">
                <a:solidFill>
                  <a:srgbClr val="C97D9A"/>
                </a:solidFill>
                <a:latin typeface="Courier New"/>
                <a:cs typeface="Courier New"/>
              </a:rPr>
              <a:t>#{</a:t>
            </a:r>
            <a:r>
              <a:rPr sz="2400" dirty="0">
                <a:latin typeface="Courier New"/>
                <a:cs typeface="Courier New"/>
              </a:rPr>
              <a:t>node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'chef_handler'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'handler_path'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]</a:t>
            </a:r>
            <a:r>
              <a:rPr sz="2400" b="1" dirty="0">
                <a:solidFill>
                  <a:srgbClr val="C97D9A"/>
                </a:solidFill>
                <a:latin typeface="Courier New"/>
                <a:cs typeface="Courier New"/>
              </a:rPr>
              <a:t>}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/email_handler.rb" </a:t>
            </a:r>
            <a:r>
              <a:rPr sz="2400" spc="-5" dirty="0">
                <a:latin typeface="Courier New"/>
                <a:cs typeface="Courier New"/>
              </a:rPr>
              <a:t>argument</a:t>
            </a:r>
            <a:r>
              <a:rPr sz="2400" dirty="0">
                <a:latin typeface="Courier New"/>
                <a:cs typeface="Courier New"/>
              </a:rPr>
              <a:t>s 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2400" dirty="0">
                <a:latin typeface="Courier New"/>
                <a:cs typeface="Courier New"/>
              </a:rPr>
              <a:t>node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'email_handler'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'from_address'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]</a:t>
            </a:r>
            <a:r>
              <a:rPr sz="2400" dirty="0"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378460" marR="5086350" indent="2011680">
              <a:lnSpc>
                <a:spcPct val="100699"/>
              </a:lnSpc>
            </a:pPr>
            <a:r>
              <a:rPr sz="2400" dirty="0">
                <a:latin typeface="Courier New"/>
                <a:cs typeface="Courier New"/>
              </a:rPr>
              <a:t>node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'email_handler'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'to_address'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]] </a:t>
            </a:r>
            <a:r>
              <a:rPr sz="2400" spc="-5" dirty="0">
                <a:latin typeface="Courier New"/>
                <a:cs typeface="Courier New"/>
              </a:rPr>
              <a:t>actio</a:t>
            </a:r>
            <a:r>
              <a:rPr sz="2400" dirty="0">
                <a:latin typeface="Courier New"/>
                <a:cs typeface="Courier New"/>
              </a:rPr>
              <a:t>n 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:enable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Se</a:t>
            </a:r>
            <a:r>
              <a:rPr spc="-5" dirty="0"/>
              <a:t>t</a:t>
            </a:r>
            <a:r>
              <a:rPr spc="-10" dirty="0"/>
              <a:t>u</a:t>
            </a:r>
            <a:r>
              <a:rPr spc="-5" dirty="0"/>
              <a:t>p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h</a:t>
            </a:r>
            <a:r>
              <a:rPr dirty="0"/>
              <a:t>a</a:t>
            </a:r>
            <a:r>
              <a:rPr spc="-10" dirty="0"/>
              <a:t>ndl</a:t>
            </a:r>
            <a:r>
              <a:rPr dirty="0"/>
              <a:t>er</a:t>
            </a:r>
          </a:p>
        </p:txBody>
      </p:sp>
      <p:sp>
        <p:nvSpPr>
          <p:cNvPr id="56" name="object 56"/>
          <p:cNvSpPr/>
          <p:nvPr/>
        </p:nvSpPr>
        <p:spPr>
          <a:xfrm>
            <a:off x="857250" y="4972050"/>
            <a:ext cx="14592300" cy="2590800"/>
          </a:xfrm>
          <a:custGeom>
            <a:avLst/>
            <a:gdLst/>
            <a:ahLst/>
            <a:cxnLst/>
            <a:rect l="l" t="t" r="r" b="b"/>
            <a:pathLst>
              <a:path w="14592300" h="2590800">
                <a:moveTo>
                  <a:pt x="0" y="2590800"/>
                </a:moveTo>
                <a:lnTo>
                  <a:pt x="14592300" y="2590800"/>
                </a:lnTo>
                <a:lnTo>
                  <a:pt x="14592300" y="0"/>
                </a:lnTo>
                <a:lnTo>
                  <a:pt x="0" y="0"/>
                </a:lnTo>
                <a:lnTo>
                  <a:pt x="0" y="259080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6934001" y="84963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37375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4350" baseline="1915" dirty="0">
                <a:latin typeface="Courier New"/>
                <a:cs typeface="Courier New"/>
              </a:rPr>
              <a:t>cookbooks/email_handler/attributes/default.rb</a:t>
            </a:r>
            <a:endParaRPr sz="4350" baseline="1915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34001" y="3924300"/>
            <a:ext cx="24644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1320800"/>
          </a:xfrm>
          <a:custGeom>
            <a:avLst/>
            <a:gdLst/>
            <a:ahLst/>
            <a:cxnLst/>
            <a:rect l="l" t="t" r="r" b="b"/>
            <a:pathLst>
              <a:path w="14630400" h="1320800">
                <a:moveTo>
                  <a:pt x="0" y="0"/>
                </a:moveTo>
                <a:lnTo>
                  <a:pt x="14630400" y="0"/>
                </a:lnTo>
                <a:lnTo>
                  <a:pt x="14630400" y="1320800"/>
                </a:lnTo>
                <a:lnTo>
                  <a:pt x="0" y="132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38200" y="2387600"/>
            <a:ext cx="14630400" cy="13208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 marR="916940">
              <a:lnSpc>
                <a:spcPct val="100000"/>
              </a:lnSpc>
            </a:pPr>
            <a:r>
              <a:rPr sz="3000" dirty="0">
                <a:latin typeface="Courier New"/>
                <a:cs typeface="Courier New"/>
              </a:rPr>
              <a:t>default</a:t>
            </a:r>
            <a:r>
              <a:rPr sz="30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000" dirty="0">
                <a:solidFill>
                  <a:srgbClr val="C8352B"/>
                </a:solidFill>
                <a:latin typeface="Courier New"/>
                <a:cs typeface="Courier New"/>
              </a:rPr>
              <a:t>'email_handler'</a:t>
            </a:r>
            <a:r>
              <a:rPr sz="30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000" dirty="0">
                <a:solidFill>
                  <a:srgbClr val="C8352B"/>
                </a:solidFill>
                <a:latin typeface="Courier New"/>
                <a:cs typeface="Courier New"/>
              </a:rPr>
              <a:t>'from_address'</a:t>
            </a:r>
            <a:r>
              <a:rPr sz="3000" dirty="0">
                <a:solidFill>
                  <a:srgbClr val="797979"/>
                </a:solidFill>
                <a:latin typeface="Courier New"/>
                <a:cs typeface="Courier New"/>
              </a:rPr>
              <a:t>] = </a:t>
            </a:r>
            <a:r>
              <a:rPr sz="3000" dirty="0">
                <a:solidFill>
                  <a:srgbClr val="C8352B"/>
                </a:solidFill>
                <a:latin typeface="Courier New"/>
                <a:cs typeface="Courier New"/>
              </a:rPr>
              <a:t>"chef@localhost" </a:t>
            </a:r>
            <a:r>
              <a:rPr sz="3000" dirty="0">
                <a:latin typeface="Courier New"/>
                <a:cs typeface="Courier New"/>
              </a:rPr>
              <a:t>default</a:t>
            </a:r>
            <a:r>
              <a:rPr sz="30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000" dirty="0">
                <a:solidFill>
                  <a:srgbClr val="C8352B"/>
                </a:solidFill>
                <a:latin typeface="Courier New"/>
                <a:cs typeface="Courier New"/>
              </a:rPr>
              <a:t>'email_handler'</a:t>
            </a:r>
            <a:r>
              <a:rPr sz="30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000" dirty="0">
                <a:solidFill>
                  <a:srgbClr val="C8352B"/>
                </a:solidFill>
                <a:latin typeface="Courier New"/>
                <a:cs typeface="Courier New"/>
              </a:rPr>
              <a:t>'to_address'</a:t>
            </a:r>
            <a:r>
              <a:rPr sz="3000" dirty="0">
                <a:solidFill>
                  <a:srgbClr val="797979"/>
                </a:solidFill>
                <a:latin typeface="Courier New"/>
                <a:cs typeface="Courier New"/>
              </a:rPr>
              <a:t>] = </a:t>
            </a:r>
            <a:r>
              <a:rPr sz="3000" dirty="0">
                <a:solidFill>
                  <a:srgbClr val="C8352B"/>
                </a:solidFill>
                <a:latin typeface="Courier New"/>
                <a:cs typeface="Courier New"/>
              </a:rPr>
              <a:t>"chef@localhost"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Set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attr</a:t>
            </a:r>
            <a:r>
              <a:rPr spc="-10" dirty="0"/>
              <a:t>ibu</a:t>
            </a:r>
            <a:r>
              <a:rPr dirty="0"/>
              <a:t>tes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3327400"/>
          </a:xfrm>
          <a:custGeom>
            <a:avLst/>
            <a:gdLst/>
            <a:ahLst/>
            <a:cxnLst/>
            <a:rect l="l" t="t" r="r" b="b"/>
            <a:pathLst>
              <a:path w="14630400" h="3327400">
                <a:moveTo>
                  <a:pt x="0" y="0"/>
                </a:moveTo>
                <a:lnTo>
                  <a:pt x="14630400" y="0"/>
                </a:lnTo>
                <a:lnTo>
                  <a:pt x="146304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38200" y="2387600"/>
            <a:ext cx="14630400" cy="33274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 marR="9193530">
              <a:lnSpc>
                <a:spcPct val="100899"/>
              </a:lnSpc>
            </a:pPr>
            <a:r>
              <a:rPr sz="3800" dirty="0">
                <a:solidFill>
                  <a:srgbClr val="008F00"/>
                </a:solidFill>
                <a:latin typeface="Courier New"/>
                <a:cs typeface="Courier New"/>
              </a:rPr>
              <a:t>require </a:t>
            </a:r>
            <a:r>
              <a:rPr sz="3800" dirty="0">
                <a:solidFill>
                  <a:srgbClr val="C8352B"/>
                </a:solidFill>
                <a:latin typeface="Courier New"/>
                <a:cs typeface="Courier New"/>
              </a:rPr>
              <a:t>'rubygems' </a:t>
            </a:r>
            <a:r>
              <a:rPr sz="3800" dirty="0">
                <a:solidFill>
                  <a:srgbClr val="008F00"/>
                </a:solidFill>
                <a:latin typeface="Courier New"/>
                <a:cs typeface="Courier New"/>
              </a:rPr>
              <a:t>require </a:t>
            </a:r>
            <a:r>
              <a:rPr sz="3800" dirty="0">
                <a:solidFill>
                  <a:srgbClr val="C8352B"/>
                </a:solidFill>
                <a:latin typeface="Courier New"/>
                <a:cs typeface="Courier New"/>
              </a:rPr>
              <a:t>'pony'</a:t>
            </a:r>
            <a:endParaRPr sz="3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sz="3800" b="1" dirty="0">
                <a:solidFill>
                  <a:srgbClr val="008F00"/>
                </a:solidFill>
                <a:latin typeface="Courier New"/>
                <a:cs typeface="Courier New"/>
              </a:rPr>
              <a:t>module </a:t>
            </a:r>
            <a:r>
              <a:rPr sz="3800" b="1" dirty="0">
                <a:solidFill>
                  <a:srgbClr val="0433FF"/>
                </a:solidFill>
                <a:latin typeface="Courier New"/>
                <a:cs typeface="Courier New"/>
              </a:rPr>
              <a:t>MyCompany</a:t>
            </a:r>
            <a:endParaRPr sz="3800">
              <a:latin typeface="Courier New"/>
              <a:cs typeface="Courier New"/>
            </a:endParaRPr>
          </a:p>
          <a:p>
            <a:pPr marL="769620">
              <a:lnSpc>
                <a:spcPct val="100000"/>
              </a:lnSpc>
              <a:spcBef>
                <a:spcPts val="40"/>
              </a:spcBef>
            </a:pPr>
            <a:r>
              <a:rPr sz="3800" b="1" dirty="0">
                <a:solidFill>
                  <a:srgbClr val="008F00"/>
                </a:solidFill>
                <a:latin typeface="Courier New"/>
                <a:cs typeface="Courier New"/>
              </a:rPr>
              <a:t>class </a:t>
            </a:r>
            <a:r>
              <a:rPr sz="3800" b="1" dirty="0">
                <a:solidFill>
                  <a:srgbClr val="0433FF"/>
                </a:solidFill>
                <a:latin typeface="Courier New"/>
                <a:cs typeface="Courier New"/>
              </a:rPr>
              <a:t>EmailMe </a:t>
            </a:r>
            <a:r>
              <a:rPr sz="3800" dirty="0">
                <a:solidFill>
                  <a:srgbClr val="797979"/>
                </a:solidFill>
                <a:latin typeface="Courier New"/>
                <a:cs typeface="Courier New"/>
              </a:rPr>
              <a:t>&lt; </a:t>
            </a:r>
            <a:r>
              <a:rPr sz="3800" dirty="0">
                <a:solidFill>
                  <a:srgbClr val="22288F"/>
                </a:solidFill>
                <a:latin typeface="Courier New"/>
                <a:cs typeface="Courier New"/>
              </a:rPr>
              <a:t>Chef</a:t>
            </a:r>
            <a:r>
              <a:rPr sz="3800" dirty="0">
                <a:latin typeface="Courier New"/>
                <a:cs typeface="Courier New"/>
              </a:rPr>
              <a:t>:</a:t>
            </a:r>
            <a:r>
              <a:rPr sz="3800" dirty="0">
                <a:solidFill>
                  <a:srgbClr val="22288F"/>
                </a:solidFill>
                <a:latin typeface="Courier New"/>
                <a:cs typeface="Courier New"/>
              </a:rPr>
              <a:t>:Handler</a:t>
            </a:r>
            <a:endParaRPr sz="38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34749" y="1803400"/>
            <a:ext cx="12084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../email_handler/files/default/handlers/email_handler.rb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95300" y="5943600"/>
            <a:ext cx="15275560" cy="262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  <a:p>
            <a:pPr marL="146050" marR="5080" indent="-133350">
              <a:lnSpc>
                <a:spcPct val="96100"/>
              </a:lnSpc>
              <a:spcBef>
                <a:spcPts val="1019"/>
              </a:spcBef>
            </a:pPr>
            <a:r>
              <a:rPr sz="6300" baseline="-3968" dirty="0">
                <a:solidFill>
                  <a:srgbClr val="F45200"/>
                </a:solidFill>
                <a:latin typeface="Arial"/>
                <a:cs typeface="Arial"/>
              </a:rPr>
              <a:t>•</a:t>
            </a:r>
            <a:r>
              <a:rPr sz="3350" dirty="0">
                <a:latin typeface="Arial"/>
                <a:cs typeface="Arial"/>
              </a:rPr>
              <a:t>All </a:t>
            </a:r>
            <a:r>
              <a:rPr sz="3350" spc="5" dirty="0">
                <a:latin typeface="Arial"/>
                <a:cs typeface="Arial"/>
              </a:rPr>
              <a:t>cu</a:t>
            </a:r>
            <a:r>
              <a:rPr sz="3350" dirty="0">
                <a:latin typeface="Arial"/>
                <a:cs typeface="Arial"/>
              </a:rPr>
              <a:t>s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om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excep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dirty="0">
                <a:latin typeface="Arial"/>
                <a:cs typeface="Arial"/>
              </a:rPr>
              <a:t>i</a:t>
            </a:r>
            <a:r>
              <a:rPr sz="3350" spc="5" dirty="0">
                <a:latin typeface="Arial"/>
                <a:cs typeface="Arial"/>
              </a:rPr>
              <a:t>on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and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repo</a:t>
            </a:r>
            <a:r>
              <a:rPr sz="3350" dirty="0">
                <a:latin typeface="Arial"/>
                <a:cs typeface="Arial"/>
              </a:rPr>
              <a:t>rt </a:t>
            </a:r>
            <a:r>
              <a:rPr sz="3350" spc="5" dirty="0">
                <a:latin typeface="Arial"/>
                <a:cs typeface="Arial"/>
              </a:rPr>
              <a:t>hand</a:t>
            </a:r>
            <a:r>
              <a:rPr sz="3350" dirty="0">
                <a:latin typeface="Arial"/>
                <a:cs typeface="Arial"/>
              </a:rPr>
              <a:t>l</a:t>
            </a:r>
            <a:r>
              <a:rPr sz="3350" spc="5" dirty="0">
                <a:latin typeface="Arial"/>
                <a:cs typeface="Arial"/>
              </a:rPr>
              <a:t>e</a:t>
            </a:r>
            <a:r>
              <a:rPr sz="3350" dirty="0">
                <a:latin typeface="Arial"/>
                <a:cs typeface="Arial"/>
              </a:rPr>
              <a:t>rs </a:t>
            </a:r>
            <a:r>
              <a:rPr sz="3350" spc="5" dirty="0">
                <a:latin typeface="Arial"/>
                <a:cs typeface="Arial"/>
              </a:rPr>
              <a:t>are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de</a:t>
            </a:r>
            <a:r>
              <a:rPr sz="3350" spc="-5" dirty="0">
                <a:latin typeface="Arial"/>
                <a:cs typeface="Arial"/>
              </a:rPr>
              <a:t>f</a:t>
            </a:r>
            <a:r>
              <a:rPr sz="3350" dirty="0">
                <a:latin typeface="Arial"/>
                <a:cs typeface="Arial"/>
              </a:rPr>
              <a:t>i</a:t>
            </a:r>
            <a:r>
              <a:rPr sz="3350" spc="5" dirty="0">
                <a:latin typeface="Arial"/>
                <a:cs typeface="Arial"/>
              </a:rPr>
              <a:t>ned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using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Ruby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and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mu</a:t>
            </a:r>
            <a:r>
              <a:rPr sz="3350" dirty="0">
                <a:latin typeface="Arial"/>
                <a:cs typeface="Arial"/>
              </a:rPr>
              <a:t>st </a:t>
            </a:r>
            <a:r>
              <a:rPr sz="3350" spc="5" dirty="0">
                <a:latin typeface="Arial"/>
                <a:cs typeface="Arial"/>
              </a:rPr>
              <a:t>be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subclass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o</a:t>
            </a:r>
            <a:r>
              <a:rPr sz="3350" dirty="0">
                <a:latin typeface="Arial"/>
                <a:cs typeface="Arial"/>
              </a:rPr>
              <a:t>f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b="1" spc="5" dirty="0">
                <a:latin typeface="Courier New"/>
                <a:cs typeface="Courier New"/>
              </a:rPr>
              <a:t>Chef::Handler</a:t>
            </a:r>
            <a:r>
              <a:rPr sz="3350" b="1" spc="-1080" dirty="0">
                <a:latin typeface="Courier New"/>
                <a:cs typeface="Courier New"/>
              </a:rPr>
              <a:t> </a:t>
            </a:r>
            <a:r>
              <a:rPr sz="3350" dirty="0">
                <a:latin typeface="Arial"/>
                <a:cs typeface="Arial"/>
              </a:rPr>
              <a:t>class.</a:t>
            </a:r>
            <a:endParaRPr sz="3350">
              <a:latin typeface="Arial"/>
              <a:cs typeface="Arial"/>
            </a:endParaRPr>
          </a:p>
          <a:p>
            <a:pPr marL="146050" indent="-133350">
              <a:lnSpc>
                <a:spcPts val="3890"/>
              </a:lnSpc>
            </a:pPr>
            <a:r>
              <a:rPr sz="6300" baseline="-3968" dirty="0">
                <a:solidFill>
                  <a:srgbClr val="F45200"/>
                </a:solidFill>
                <a:latin typeface="Arial"/>
                <a:cs typeface="Arial"/>
              </a:rPr>
              <a:t>•</a:t>
            </a:r>
            <a:r>
              <a:rPr sz="3350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modu</a:t>
            </a:r>
            <a:r>
              <a:rPr sz="3350" dirty="0">
                <a:latin typeface="Arial"/>
                <a:cs typeface="Arial"/>
              </a:rPr>
              <a:t>l</a:t>
            </a:r>
            <a:r>
              <a:rPr sz="3350" spc="5" dirty="0">
                <a:latin typeface="Arial"/>
                <a:cs typeface="Arial"/>
              </a:rPr>
              <a:t>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and</a:t>
            </a:r>
            <a:r>
              <a:rPr sz="3350" dirty="0">
                <a:latin typeface="Arial"/>
                <a:cs typeface="Arial"/>
              </a:rPr>
              <a:t> cla</a:t>
            </a:r>
            <a:r>
              <a:rPr sz="3350" spc="5" dirty="0">
                <a:latin typeface="Arial"/>
                <a:cs typeface="Arial"/>
              </a:rPr>
              <a:t>ss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ma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ch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wha</a:t>
            </a:r>
            <a:r>
              <a:rPr sz="3350" dirty="0">
                <a:latin typeface="Arial"/>
                <a:cs typeface="Arial"/>
              </a:rPr>
              <a:t>t </a:t>
            </a:r>
            <a:r>
              <a:rPr sz="3350" spc="5" dirty="0">
                <a:latin typeface="Arial"/>
                <a:cs typeface="Arial"/>
              </a:rPr>
              <a:t>we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de</a:t>
            </a:r>
            <a:r>
              <a:rPr sz="3350" spc="-5" dirty="0">
                <a:latin typeface="Arial"/>
                <a:cs typeface="Arial"/>
              </a:rPr>
              <a:t>f</a:t>
            </a:r>
            <a:r>
              <a:rPr sz="3350" dirty="0">
                <a:latin typeface="Arial"/>
                <a:cs typeface="Arial"/>
              </a:rPr>
              <a:t>i</a:t>
            </a:r>
            <a:r>
              <a:rPr sz="3350" spc="5" dirty="0">
                <a:latin typeface="Arial"/>
                <a:cs typeface="Arial"/>
              </a:rPr>
              <a:t>ned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as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name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o</a:t>
            </a:r>
            <a:r>
              <a:rPr sz="3350" dirty="0">
                <a:latin typeface="Arial"/>
                <a:cs typeface="Arial"/>
              </a:rPr>
              <a:t>f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che</a:t>
            </a:r>
            <a:r>
              <a:rPr sz="3350" spc="-5" dirty="0">
                <a:latin typeface="Arial"/>
                <a:cs typeface="Arial"/>
              </a:rPr>
              <a:t>f</a:t>
            </a:r>
            <a:r>
              <a:rPr sz="3350" spc="5" dirty="0">
                <a:latin typeface="Arial"/>
                <a:cs typeface="Arial"/>
              </a:rPr>
              <a:t>_hand</a:t>
            </a:r>
            <a:r>
              <a:rPr sz="3350" dirty="0">
                <a:latin typeface="Arial"/>
                <a:cs typeface="Arial"/>
              </a:rPr>
              <a:t>l</a:t>
            </a:r>
            <a:r>
              <a:rPr sz="3350" spc="5" dirty="0">
                <a:latin typeface="Arial"/>
                <a:cs typeface="Arial"/>
              </a:rPr>
              <a:t>e</a:t>
            </a:r>
            <a:r>
              <a:rPr sz="3350" dirty="0">
                <a:latin typeface="Arial"/>
                <a:cs typeface="Arial"/>
              </a:rPr>
              <a:t>r</a:t>
            </a:r>
            <a:endParaRPr sz="3350">
              <a:latin typeface="Arial"/>
              <a:cs typeface="Arial"/>
            </a:endParaRPr>
          </a:p>
          <a:p>
            <a:pPr marL="146050">
              <a:lnSpc>
                <a:spcPts val="3825"/>
              </a:lnSpc>
            </a:pPr>
            <a:r>
              <a:rPr sz="3350" dirty="0">
                <a:latin typeface="Arial"/>
                <a:cs typeface="Arial"/>
              </a:rPr>
              <a:t>i</a:t>
            </a:r>
            <a:r>
              <a:rPr sz="3350" spc="5" dirty="0">
                <a:latin typeface="Arial"/>
                <a:cs typeface="Arial"/>
              </a:rPr>
              <a:t>n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recipe</a:t>
            </a:r>
            <a:endParaRPr sz="335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h</a:t>
            </a:r>
            <a:r>
              <a:rPr dirty="0"/>
              <a:t>a</a:t>
            </a:r>
            <a:r>
              <a:rPr spc="-10" dirty="0"/>
              <a:t>ndl</a:t>
            </a:r>
            <a:r>
              <a:rPr dirty="0"/>
              <a:t>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3987800"/>
          </a:xfrm>
          <a:custGeom>
            <a:avLst/>
            <a:gdLst/>
            <a:ahLst/>
            <a:cxnLst/>
            <a:rect l="l" t="t" r="r" b="b"/>
            <a:pathLst>
              <a:path w="14630400" h="3987800">
                <a:moveTo>
                  <a:pt x="0" y="0"/>
                </a:moveTo>
                <a:lnTo>
                  <a:pt x="14630400" y="0"/>
                </a:lnTo>
                <a:lnTo>
                  <a:pt x="14630400" y="3987800"/>
                </a:lnTo>
                <a:lnTo>
                  <a:pt x="0" y="3987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130300" y="2686049"/>
            <a:ext cx="9931400" cy="565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279">
              <a:lnSpc>
                <a:spcPct val="100000"/>
              </a:lnSpc>
            </a:pPr>
            <a:r>
              <a:rPr sz="3900" b="1" dirty="0">
                <a:solidFill>
                  <a:srgbClr val="008F00"/>
                </a:solidFill>
                <a:latin typeface="Courier New"/>
                <a:cs typeface="Courier New"/>
              </a:rPr>
              <a:t>class </a:t>
            </a:r>
            <a:r>
              <a:rPr sz="3900" b="1" dirty="0">
                <a:solidFill>
                  <a:srgbClr val="0433FF"/>
                </a:solidFill>
                <a:latin typeface="Courier New"/>
                <a:cs typeface="Courier New"/>
              </a:rPr>
              <a:t>EmailMe </a:t>
            </a:r>
            <a:r>
              <a:rPr sz="3900" dirty="0">
                <a:solidFill>
                  <a:srgbClr val="797979"/>
                </a:solidFill>
                <a:latin typeface="Courier New"/>
                <a:cs typeface="Courier New"/>
              </a:rPr>
              <a:t>&lt; </a:t>
            </a:r>
            <a:r>
              <a:rPr sz="3900" dirty="0">
                <a:solidFill>
                  <a:srgbClr val="22288F"/>
                </a:solidFill>
                <a:latin typeface="Courier New"/>
                <a:cs typeface="Courier New"/>
              </a:rPr>
              <a:t>Chef</a:t>
            </a:r>
            <a:r>
              <a:rPr sz="3900" dirty="0">
                <a:latin typeface="Courier New"/>
                <a:cs typeface="Courier New"/>
              </a:rPr>
              <a:t>:</a:t>
            </a:r>
            <a:r>
              <a:rPr sz="3900" dirty="0">
                <a:solidFill>
                  <a:srgbClr val="22288F"/>
                </a:solidFill>
                <a:latin typeface="Courier New"/>
                <a:cs typeface="Courier New"/>
              </a:rPr>
              <a:t>:Handler</a:t>
            </a:r>
            <a:endParaRPr sz="39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38200" y="2387600"/>
            <a:ext cx="14630400" cy="39878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79220">
              <a:lnSpc>
                <a:spcPct val="100000"/>
              </a:lnSpc>
            </a:pPr>
            <a:r>
              <a:rPr sz="3900" b="1" dirty="0">
                <a:solidFill>
                  <a:srgbClr val="008F00"/>
                </a:solidFill>
                <a:latin typeface="Courier New"/>
                <a:cs typeface="Courier New"/>
              </a:rPr>
              <a:t>def </a:t>
            </a:r>
            <a:r>
              <a:rPr sz="3900" dirty="0">
                <a:solidFill>
                  <a:srgbClr val="0433FF"/>
                </a:solidFill>
                <a:latin typeface="Courier New"/>
                <a:cs typeface="Courier New"/>
              </a:rPr>
              <a:t>initialize</a:t>
            </a:r>
            <a:r>
              <a:rPr sz="3900" spc="-5" dirty="0">
                <a:latin typeface="Courier New"/>
                <a:cs typeface="Courier New"/>
              </a:rPr>
              <a:t>(from_address</a:t>
            </a:r>
            <a:r>
              <a:rPr sz="3900" dirty="0">
                <a:latin typeface="Courier New"/>
                <a:cs typeface="Courier New"/>
              </a:rPr>
              <a:t>,</a:t>
            </a:r>
            <a:r>
              <a:rPr sz="3900" spc="5" dirty="0">
                <a:latin typeface="Courier New"/>
                <a:cs typeface="Courier New"/>
              </a:rPr>
              <a:t> </a:t>
            </a:r>
            <a:r>
              <a:rPr sz="3900" dirty="0">
                <a:latin typeface="Courier New"/>
                <a:cs typeface="Courier New"/>
              </a:rPr>
              <a:t>to_address)</a:t>
            </a:r>
            <a:endParaRPr sz="3900">
              <a:latin typeface="Courier New"/>
              <a:cs typeface="Courier New"/>
            </a:endParaRPr>
          </a:p>
          <a:p>
            <a:pPr marL="1973580">
              <a:lnSpc>
                <a:spcPct val="100000"/>
              </a:lnSpc>
              <a:spcBef>
                <a:spcPts val="20"/>
              </a:spcBef>
            </a:pPr>
            <a:r>
              <a:rPr sz="3900" dirty="0">
                <a:solidFill>
                  <a:srgbClr val="22288F"/>
                </a:solidFill>
                <a:latin typeface="Courier New"/>
                <a:cs typeface="Courier New"/>
              </a:rPr>
              <a:t>@from_address </a:t>
            </a:r>
            <a:r>
              <a:rPr sz="3900" dirty="0">
                <a:solidFill>
                  <a:srgbClr val="797979"/>
                </a:solidFill>
                <a:latin typeface="Courier New"/>
                <a:cs typeface="Courier New"/>
              </a:rPr>
              <a:t>= </a:t>
            </a:r>
            <a:r>
              <a:rPr sz="3900" dirty="0">
                <a:latin typeface="Courier New"/>
                <a:cs typeface="Courier New"/>
              </a:rPr>
              <a:t>from_address</a:t>
            </a:r>
            <a:endParaRPr sz="3900">
              <a:latin typeface="Courier New"/>
              <a:cs typeface="Courier New"/>
            </a:endParaRPr>
          </a:p>
          <a:p>
            <a:pPr marL="1973580">
              <a:lnSpc>
                <a:spcPct val="100000"/>
              </a:lnSpc>
              <a:spcBef>
                <a:spcPts val="20"/>
              </a:spcBef>
            </a:pPr>
            <a:r>
              <a:rPr sz="3900" dirty="0">
                <a:solidFill>
                  <a:srgbClr val="22288F"/>
                </a:solidFill>
                <a:latin typeface="Courier New"/>
                <a:cs typeface="Courier New"/>
              </a:rPr>
              <a:t>@to_address </a:t>
            </a:r>
            <a:r>
              <a:rPr sz="3900" dirty="0">
                <a:solidFill>
                  <a:srgbClr val="797979"/>
                </a:solidFill>
                <a:latin typeface="Courier New"/>
                <a:cs typeface="Courier New"/>
              </a:rPr>
              <a:t>= </a:t>
            </a:r>
            <a:r>
              <a:rPr sz="3900" dirty="0">
                <a:latin typeface="Courier New"/>
                <a:cs typeface="Courier New"/>
              </a:rPr>
              <a:t>to_address</a:t>
            </a:r>
            <a:endParaRPr sz="3900">
              <a:latin typeface="Courier New"/>
              <a:cs typeface="Courier New"/>
            </a:endParaRPr>
          </a:p>
          <a:p>
            <a:pPr marL="1379220">
              <a:lnSpc>
                <a:spcPct val="100000"/>
              </a:lnSpc>
              <a:spcBef>
                <a:spcPts val="20"/>
              </a:spcBef>
            </a:pPr>
            <a:r>
              <a:rPr sz="39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39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334749" y="1803400"/>
            <a:ext cx="12084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../email_handler/files/default/handlers/email_handler.rb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12800" y="6451600"/>
            <a:ext cx="14622780" cy="2430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  <a:p>
            <a:pPr marL="313690" indent="-300990">
              <a:lnSpc>
                <a:spcPct val="100000"/>
              </a:lnSpc>
              <a:spcBef>
                <a:spcPts val="1820"/>
              </a:spcBef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sz="3800" spc="-10" dirty="0">
                <a:latin typeface="Arial"/>
                <a:cs typeface="Arial"/>
              </a:rPr>
              <a:t>I</a:t>
            </a:r>
            <a:r>
              <a:rPr sz="3800" spc="-5" dirty="0">
                <a:latin typeface="Arial"/>
                <a:cs typeface="Arial"/>
              </a:rPr>
              <a:t>ni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ialize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he handler </a:t>
            </a:r>
            <a:r>
              <a:rPr sz="3800" spc="-10" dirty="0">
                <a:latin typeface="Arial"/>
                <a:cs typeface="Arial"/>
              </a:rPr>
              <a:t>w</a:t>
            </a:r>
            <a:r>
              <a:rPr sz="3800" spc="-5" dirty="0">
                <a:latin typeface="Arial"/>
                <a:cs typeface="Arial"/>
              </a:rPr>
              <a:t>i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h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he argu</a:t>
            </a:r>
            <a:r>
              <a:rPr sz="3800" spc="-10" dirty="0">
                <a:latin typeface="Arial"/>
                <a:cs typeface="Arial"/>
              </a:rPr>
              <a:t>me</a:t>
            </a:r>
            <a:r>
              <a:rPr sz="3800" spc="-5" dirty="0">
                <a:latin typeface="Arial"/>
                <a:cs typeface="Arial"/>
              </a:rPr>
              <a:t>n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s we passed in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he de</a:t>
            </a:r>
            <a:r>
              <a:rPr sz="3800" spc="-10" dirty="0">
                <a:latin typeface="Arial"/>
                <a:cs typeface="Arial"/>
              </a:rPr>
              <a:t>f</a:t>
            </a:r>
            <a:r>
              <a:rPr sz="3800" spc="-5" dirty="0">
                <a:latin typeface="Arial"/>
                <a:cs typeface="Arial"/>
              </a:rPr>
              <a:t>ini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ion</a:t>
            </a:r>
            <a:endParaRPr sz="3800">
              <a:latin typeface="Arial"/>
              <a:cs typeface="Arial"/>
            </a:endParaRPr>
          </a:p>
          <a:p>
            <a:pPr marL="313690" marR="664845" indent="-300990">
              <a:lnSpc>
                <a:spcPts val="4300"/>
              </a:lnSpc>
              <a:spcBef>
                <a:spcPts val="1045"/>
              </a:spcBef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sz="3800" spc="-360" dirty="0">
                <a:latin typeface="Arial"/>
                <a:cs typeface="Arial"/>
              </a:rPr>
              <a:t>Y</a:t>
            </a:r>
            <a:r>
              <a:rPr sz="3800" spc="-5" dirty="0">
                <a:latin typeface="Arial"/>
                <a:cs typeface="Arial"/>
              </a:rPr>
              <a:t>ou can crea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e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he </a:t>
            </a:r>
            <a:r>
              <a:rPr sz="3800" spc="-10" dirty="0">
                <a:latin typeface="Arial"/>
                <a:cs typeface="Arial"/>
              </a:rPr>
              <a:t>met</a:t>
            </a:r>
            <a:r>
              <a:rPr sz="3800" spc="-5" dirty="0">
                <a:latin typeface="Arial"/>
                <a:cs typeface="Arial"/>
              </a:rPr>
              <a:t>hod </a:t>
            </a:r>
            <a:r>
              <a:rPr sz="3800" spc="-10" dirty="0">
                <a:latin typeface="Arial"/>
                <a:cs typeface="Arial"/>
              </a:rPr>
              <a:t>w</a:t>
            </a:r>
            <a:r>
              <a:rPr sz="3800" spc="-5" dirty="0">
                <a:latin typeface="Arial"/>
                <a:cs typeface="Arial"/>
              </a:rPr>
              <a:t>i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h any args you need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o </a:t>
            </a:r>
            <a:r>
              <a:rPr sz="3800" spc="-10" dirty="0">
                <a:latin typeface="Arial"/>
                <a:cs typeface="Arial"/>
              </a:rPr>
              <a:t>me</a:t>
            </a:r>
            <a:r>
              <a:rPr sz="3800" spc="-5" dirty="0">
                <a:latin typeface="Arial"/>
                <a:cs typeface="Arial"/>
              </a:rPr>
              <a:t>et your requiremen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s</a:t>
            </a:r>
            <a:endParaRPr sz="380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ini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a</a:t>
            </a:r>
            <a:r>
              <a:rPr spc="-10" dirty="0"/>
              <a:t>li</a:t>
            </a:r>
            <a:r>
              <a:rPr dirty="0"/>
              <a:t>ze</a:t>
            </a:r>
            <a:r>
              <a:rPr spc="-5" dirty="0"/>
              <a:t> </a:t>
            </a:r>
            <a:r>
              <a:rPr dirty="0"/>
              <a:t>Me</a:t>
            </a:r>
            <a:r>
              <a:rPr spc="-5" dirty="0"/>
              <a:t>t</a:t>
            </a:r>
            <a:r>
              <a:rPr spc="-10" dirty="0"/>
              <a:t>ho</a:t>
            </a:r>
            <a:r>
              <a:rPr spc="-5" dirty="0"/>
              <a:t>d</a:t>
            </a:r>
          </a:p>
        </p:txBody>
      </p:sp>
      <p:sp>
        <p:nvSpPr>
          <p:cNvPr id="59" name="object 59"/>
          <p:cNvSpPr/>
          <p:nvPr/>
        </p:nvSpPr>
        <p:spPr>
          <a:xfrm>
            <a:off x="1130300" y="2692400"/>
            <a:ext cx="9931400" cy="558800"/>
          </a:xfrm>
          <a:custGeom>
            <a:avLst/>
            <a:gdLst/>
            <a:ahLst/>
            <a:cxnLst/>
            <a:rect l="l" t="t" r="r" b="b"/>
            <a:pathLst>
              <a:path w="9931400" h="558800">
                <a:moveTo>
                  <a:pt x="0" y="0"/>
                </a:moveTo>
                <a:lnTo>
                  <a:pt x="9931400" y="0"/>
                </a:lnTo>
                <a:lnTo>
                  <a:pt x="9931400" y="558800"/>
                </a:lnTo>
                <a:lnTo>
                  <a:pt x="0" y="558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49784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9784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130300" y="2660650"/>
            <a:ext cx="9931400" cy="1009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4100">
              <a:lnSpc>
                <a:spcPct val="100000"/>
              </a:lnSpc>
            </a:pPr>
            <a:r>
              <a:rPr sz="3000" dirty="0">
                <a:solidFill>
                  <a:srgbClr val="22288F"/>
                </a:solidFill>
                <a:latin typeface="Courier New"/>
                <a:cs typeface="Courier New"/>
              </a:rPr>
              <a:t>@to_address </a:t>
            </a:r>
            <a:r>
              <a:rPr sz="3000" dirty="0">
                <a:solidFill>
                  <a:srgbClr val="797979"/>
                </a:solidFill>
                <a:latin typeface="Courier New"/>
                <a:cs typeface="Courier New"/>
              </a:rPr>
              <a:t>= </a:t>
            </a:r>
            <a:r>
              <a:rPr sz="3000" dirty="0">
                <a:latin typeface="Courier New"/>
                <a:cs typeface="Courier New"/>
              </a:rPr>
              <a:t>to_address</a:t>
            </a:r>
            <a:endParaRPr sz="3000">
              <a:latin typeface="Courier New"/>
              <a:cs typeface="Courier New"/>
            </a:endParaRPr>
          </a:p>
          <a:p>
            <a:pPr marL="825500">
              <a:lnSpc>
                <a:spcPct val="100000"/>
              </a:lnSpc>
            </a:pPr>
            <a:r>
              <a:rPr sz="30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955948" y="4032250"/>
            <a:ext cx="4344035" cy="1295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b="1" dirty="0">
                <a:solidFill>
                  <a:srgbClr val="008F00"/>
                </a:solidFill>
                <a:latin typeface="Courier New"/>
                <a:cs typeface="Courier New"/>
              </a:rPr>
              <a:t>def </a:t>
            </a:r>
            <a:r>
              <a:rPr sz="3000" dirty="0">
                <a:solidFill>
                  <a:srgbClr val="0433FF"/>
                </a:solidFill>
                <a:latin typeface="Courier New"/>
                <a:cs typeface="Courier New"/>
              </a:rPr>
              <a:t>report</a:t>
            </a:r>
            <a:endParaRPr sz="30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3000" spc="-5" dirty="0">
                <a:latin typeface="Courier New"/>
                <a:cs typeface="Courier New"/>
              </a:rPr>
              <a:t>statu</a:t>
            </a:r>
            <a:r>
              <a:rPr sz="3000" dirty="0">
                <a:latin typeface="Courier New"/>
                <a:cs typeface="Courier New"/>
              </a:rPr>
              <a:t>s </a:t>
            </a:r>
            <a:r>
              <a:rPr sz="3000" dirty="0">
                <a:solidFill>
                  <a:srgbClr val="797979"/>
                </a:solidFill>
                <a:latin typeface="Courier New"/>
                <a:cs typeface="Courier New"/>
              </a:rPr>
              <a:t>= </a:t>
            </a:r>
            <a:r>
              <a:rPr sz="3000" spc="-5" dirty="0">
                <a:solidFill>
                  <a:srgbClr val="C8352B"/>
                </a:solidFill>
                <a:latin typeface="Courier New"/>
                <a:cs typeface="Courier New"/>
              </a:rPr>
              <a:t>"Failed"</a:t>
            </a:r>
            <a:endParaRPr sz="30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3000" b="1" dirty="0">
                <a:solidFill>
                  <a:srgbClr val="008F00"/>
                </a:solidFill>
                <a:latin typeface="Courier New"/>
                <a:cs typeface="Courier New"/>
              </a:rPr>
              <a:t>if </a:t>
            </a:r>
            <a:r>
              <a:rPr sz="3000" dirty="0">
                <a:latin typeface="Courier New"/>
                <a:cs typeface="Courier New"/>
              </a:rPr>
              <a:t>success?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13223" y="5403850"/>
            <a:ext cx="1829435" cy="1295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457200">
              <a:lnSpc>
                <a:spcPct val="100000"/>
              </a:lnSpc>
            </a:pPr>
            <a:r>
              <a:rPr sz="3000" spc="-5" dirty="0">
                <a:latin typeface="Courier New"/>
                <a:cs typeface="Courier New"/>
              </a:rPr>
              <a:t>status </a:t>
            </a:r>
            <a:r>
              <a:rPr sz="3000" dirty="0">
                <a:latin typeface="Courier New"/>
                <a:cs typeface="Courier New"/>
              </a:rPr>
              <a:t>end </a:t>
            </a:r>
            <a:r>
              <a:rPr sz="3000" spc="-5" dirty="0">
                <a:latin typeface="Courier New"/>
                <a:cs typeface="Courier New"/>
              </a:rPr>
              <a:t>subject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470971" y="5403850"/>
            <a:ext cx="320103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dirty="0">
                <a:latin typeface="Courier New"/>
                <a:cs typeface="Courier New"/>
              </a:rPr>
              <a:t>= </a:t>
            </a:r>
            <a:r>
              <a:rPr sz="3000" dirty="0">
                <a:solidFill>
                  <a:srgbClr val="C8352B"/>
                </a:solidFill>
                <a:latin typeface="Courier New"/>
                <a:cs typeface="Courier New"/>
              </a:rPr>
              <a:t>"Successful"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242320" y="6318250"/>
            <a:ext cx="388683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dirty="0">
                <a:solidFill>
                  <a:srgbClr val="797979"/>
                </a:solidFill>
                <a:latin typeface="Courier New"/>
                <a:cs typeface="Courier New"/>
              </a:rPr>
              <a:t>= </a:t>
            </a:r>
            <a:r>
              <a:rPr sz="3000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r>
              <a:rPr sz="3000" b="1" dirty="0">
                <a:solidFill>
                  <a:srgbClr val="C97D9A"/>
                </a:solidFill>
                <a:latin typeface="Courier New"/>
                <a:cs typeface="Courier New"/>
              </a:rPr>
              <a:t>#{</a:t>
            </a:r>
            <a:r>
              <a:rPr sz="3000" dirty="0">
                <a:latin typeface="Courier New"/>
                <a:cs typeface="Courier New"/>
              </a:rPr>
              <a:t>status</a:t>
            </a:r>
            <a:r>
              <a:rPr sz="3000" b="1" dirty="0">
                <a:solidFill>
                  <a:srgbClr val="C97D9A"/>
                </a:solidFill>
                <a:latin typeface="Courier New"/>
                <a:cs typeface="Courier New"/>
              </a:rPr>
              <a:t>} </a:t>
            </a:r>
            <a:r>
              <a:rPr sz="3000" spc="-5" dirty="0">
                <a:solidFill>
                  <a:srgbClr val="C8352B"/>
                </a:solidFill>
                <a:latin typeface="Courier New"/>
                <a:cs typeface="Courier New"/>
              </a:rPr>
              <a:t>Chef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357796" y="6318250"/>
            <a:ext cx="66306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-5" dirty="0">
                <a:solidFill>
                  <a:srgbClr val="C8352B"/>
                </a:solidFill>
                <a:latin typeface="Courier New"/>
                <a:cs typeface="Courier New"/>
              </a:rPr>
              <a:t>ru</a:t>
            </a:r>
            <a:r>
              <a:rPr sz="3000" dirty="0">
                <a:solidFill>
                  <a:srgbClr val="C8352B"/>
                </a:solidFill>
                <a:latin typeface="Courier New"/>
                <a:cs typeface="Courier New"/>
              </a:rPr>
              <a:t>n </a:t>
            </a:r>
            <a:r>
              <a:rPr sz="3000" spc="-5" dirty="0">
                <a:solidFill>
                  <a:srgbClr val="C8352B"/>
                </a:solidFill>
                <a:latin typeface="Courier New"/>
                <a:cs typeface="Courier New"/>
              </a:rPr>
              <a:t>repor</a:t>
            </a:r>
            <a:r>
              <a:rPr sz="3000" dirty="0">
                <a:solidFill>
                  <a:srgbClr val="C8352B"/>
                </a:solidFill>
                <a:latin typeface="Courier New"/>
                <a:cs typeface="Courier New"/>
              </a:rPr>
              <a:t>t </a:t>
            </a:r>
            <a:r>
              <a:rPr sz="3000" spc="-5" dirty="0">
                <a:solidFill>
                  <a:srgbClr val="C8352B"/>
                </a:solidFill>
                <a:latin typeface="Courier New"/>
                <a:cs typeface="Courier New"/>
              </a:rPr>
              <a:t>fro</a:t>
            </a:r>
            <a:r>
              <a:rPr sz="3000" dirty="0">
                <a:solidFill>
                  <a:srgbClr val="C8352B"/>
                </a:solidFill>
                <a:latin typeface="Courier New"/>
                <a:cs typeface="Courier New"/>
              </a:rPr>
              <a:t>m </a:t>
            </a:r>
            <a:r>
              <a:rPr sz="3000" b="1" dirty="0">
                <a:solidFill>
                  <a:srgbClr val="C97D9A"/>
                </a:solidFill>
                <a:latin typeface="Courier New"/>
                <a:cs typeface="Courier New"/>
              </a:rPr>
              <a:t>#{</a:t>
            </a:r>
            <a:r>
              <a:rPr sz="3000" dirty="0">
                <a:latin typeface="Courier New"/>
                <a:cs typeface="Courier New"/>
              </a:rPr>
              <a:t>node</a:t>
            </a:r>
            <a:r>
              <a:rPr sz="30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3000" dirty="0">
                <a:latin typeface="Courier New"/>
                <a:cs typeface="Courier New"/>
              </a:rPr>
              <a:t>name</a:t>
            </a:r>
            <a:r>
              <a:rPr sz="3000" b="1" dirty="0">
                <a:solidFill>
                  <a:srgbClr val="C97D9A"/>
                </a:solidFill>
                <a:latin typeface="Courier New"/>
                <a:cs typeface="Courier New"/>
              </a:rPr>
              <a:t>}</a:t>
            </a:r>
            <a:r>
              <a:rPr sz="3000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413228" y="6775450"/>
            <a:ext cx="41160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-5" dirty="0">
                <a:latin typeface="Courier New"/>
                <a:cs typeface="Courier New"/>
              </a:rPr>
              <a:t>report_strin</a:t>
            </a:r>
            <a:r>
              <a:rPr sz="3000" dirty="0">
                <a:latin typeface="Courier New"/>
                <a:cs typeface="Courier New"/>
              </a:rPr>
              <a:t>g </a:t>
            </a:r>
            <a:r>
              <a:rPr sz="3000" dirty="0">
                <a:solidFill>
                  <a:srgbClr val="797979"/>
                </a:solidFill>
                <a:latin typeface="Courier New"/>
                <a:cs typeface="Courier New"/>
              </a:rPr>
              <a:t>= </a:t>
            </a:r>
            <a:r>
              <a:rPr sz="3000" dirty="0">
                <a:solidFill>
                  <a:srgbClr val="C8352B"/>
                </a:solidFill>
                <a:latin typeface="Courier New"/>
                <a:cs typeface="Courier New"/>
              </a:rPr>
              <a:t>""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334749" y="1803400"/>
            <a:ext cx="12084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../email_handler/files/default/handlers/email_handler.rb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890251" y="6957779"/>
            <a:ext cx="24390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re</a:t>
            </a:r>
            <a:r>
              <a:rPr spc="-10" dirty="0"/>
              <a:t>po</a:t>
            </a:r>
            <a:r>
              <a:rPr dirty="0"/>
              <a:t>rt</a:t>
            </a:r>
            <a:r>
              <a:rPr spc="-5" dirty="0"/>
              <a:t> </a:t>
            </a:r>
            <a:r>
              <a:rPr dirty="0"/>
              <a:t>Me</a:t>
            </a:r>
            <a:r>
              <a:rPr spc="-5" dirty="0"/>
              <a:t>t</a:t>
            </a:r>
            <a:r>
              <a:rPr spc="-10" dirty="0"/>
              <a:t>ho</a:t>
            </a:r>
            <a:r>
              <a:rPr spc="-5" dirty="0"/>
              <a:t>d</a:t>
            </a:r>
          </a:p>
        </p:txBody>
      </p:sp>
      <p:sp>
        <p:nvSpPr>
          <p:cNvPr id="65" name="object 65"/>
          <p:cNvSpPr txBox="1"/>
          <p:nvPr/>
        </p:nvSpPr>
        <p:spPr>
          <a:xfrm>
            <a:off x="812800" y="7535238"/>
            <a:ext cx="13693775" cy="103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431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3600" dirty="0">
                <a:latin typeface="Arial"/>
                <a:cs typeface="Arial"/>
              </a:rPr>
              <a:t>The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b="1" dirty="0">
                <a:latin typeface="Courier New"/>
                <a:cs typeface="Courier New"/>
              </a:rPr>
              <a:t>report</a:t>
            </a:r>
            <a:r>
              <a:rPr sz="3600" b="1" spc="-1160" dirty="0">
                <a:latin typeface="Courier New"/>
                <a:cs typeface="Courier New"/>
              </a:rPr>
              <a:t> </a:t>
            </a:r>
            <a:r>
              <a:rPr sz="3600" dirty="0">
                <a:latin typeface="Arial"/>
                <a:cs typeface="Arial"/>
              </a:rPr>
              <a:t>in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</a:t>
            </a:r>
            <a:r>
              <a:rPr sz="3600" spc="-5" dirty="0">
                <a:latin typeface="Arial"/>
                <a:cs typeface="Arial"/>
              </a:rPr>
              <a:t>r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ace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used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o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de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ine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how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handler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will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behave and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required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pa</a:t>
            </a:r>
            <a:r>
              <a:rPr sz="3600" spc="-5" dirty="0">
                <a:latin typeface="Arial"/>
                <a:cs typeface="Arial"/>
              </a:rPr>
              <a:t>rt </a:t>
            </a:r>
            <a:r>
              <a:rPr sz="3600" dirty="0">
                <a:latin typeface="Arial"/>
                <a:cs typeface="Arial"/>
              </a:rPr>
              <a:t>o</a:t>
            </a:r>
            <a:r>
              <a:rPr sz="3600" spc="-5" dirty="0">
                <a:latin typeface="Arial"/>
                <a:cs typeface="Arial"/>
              </a:rPr>
              <a:t>f </a:t>
            </a:r>
            <a:r>
              <a:rPr sz="3600" dirty="0">
                <a:latin typeface="Arial"/>
                <a:cs typeface="Arial"/>
              </a:rPr>
              <a:t>any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cu</a:t>
            </a:r>
            <a:r>
              <a:rPr sz="3600" spc="-5" dirty="0">
                <a:latin typeface="Arial"/>
                <a:cs typeface="Arial"/>
              </a:rPr>
              <a:t>s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om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handler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130300" y="2692400"/>
            <a:ext cx="9931400" cy="977900"/>
          </a:xfrm>
          <a:custGeom>
            <a:avLst/>
            <a:gdLst/>
            <a:ahLst/>
            <a:cxnLst/>
            <a:rect l="l" t="t" r="r" b="b"/>
            <a:pathLst>
              <a:path w="9931400" h="977900">
                <a:moveTo>
                  <a:pt x="0" y="0"/>
                </a:moveTo>
                <a:lnTo>
                  <a:pt x="9931400" y="0"/>
                </a:lnTo>
                <a:lnTo>
                  <a:pt x="9931400" y="977900"/>
                </a:lnTo>
                <a:lnTo>
                  <a:pt x="0" y="977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3581400"/>
          </a:xfrm>
          <a:custGeom>
            <a:avLst/>
            <a:gdLst/>
            <a:ahLst/>
            <a:cxnLst/>
            <a:rect l="l" t="t" r="r" b="b"/>
            <a:pathLst>
              <a:path w="14630400" h="3581400">
                <a:moveTo>
                  <a:pt x="0" y="0"/>
                </a:moveTo>
                <a:lnTo>
                  <a:pt x="14630400" y="0"/>
                </a:lnTo>
                <a:lnTo>
                  <a:pt x="14630400" y="3581400"/>
                </a:lnTo>
                <a:lnTo>
                  <a:pt x="0" y="3581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3581400"/>
          </a:xfrm>
          <a:custGeom>
            <a:avLst/>
            <a:gdLst/>
            <a:ahLst/>
            <a:cxnLst/>
            <a:rect l="l" t="t" r="r" b="b"/>
            <a:pathLst>
              <a:path w="14630400" h="3581400">
                <a:moveTo>
                  <a:pt x="0" y="0"/>
                </a:moveTo>
                <a:lnTo>
                  <a:pt x="14630400" y="0"/>
                </a:lnTo>
                <a:lnTo>
                  <a:pt x="14630400" y="3581400"/>
                </a:lnTo>
                <a:lnTo>
                  <a:pt x="0" y="3581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001676" y="2635249"/>
            <a:ext cx="464185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10"/>
              </a:lnSpc>
            </a:pPr>
            <a:r>
              <a:rPr sz="21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2100" i="1" spc="-5" dirty="0">
                <a:solidFill>
                  <a:srgbClr val="4F9192"/>
                </a:solidFill>
                <a:latin typeface="Courier New"/>
                <a:cs typeface="Courier New"/>
              </a:rPr>
              <a:t>repor</a:t>
            </a:r>
            <a:r>
              <a:rPr sz="2100" i="1" dirty="0">
                <a:solidFill>
                  <a:srgbClr val="4F9192"/>
                </a:solidFill>
                <a:latin typeface="Courier New"/>
                <a:cs typeface="Courier New"/>
              </a:rPr>
              <a:t>t </a:t>
            </a:r>
            <a:r>
              <a:rPr sz="2100" i="1" spc="-5" dirty="0">
                <a:solidFill>
                  <a:srgbClr val="4F9192"/>
                </a:solidFill>
                <a:latin typeface="Courier New"/>
                <a:cs typeface="Courier New"/>
              </a:rPr>
              <a:t>o</a:t>
            </a:r>
            <a:r>
              <a:rPr sz="2100" i="1" dirty="0">
                <a:solidFill>
                  <a:srgbClr val="4F9192"/>
                </a:solidFill>
                <a:latin typeface="Courier New"/>
                <a:cs typeface="Courier New"/>
              </a:rPr>
              <a:t>n </a:t>
            </a:r>
            <a:r>
              <a:rPr sz="2100" i="1" spc="-5" dirty="0">
                <a:solidFill>
                  <a:srgbClr val="4F9192"/>
                </a:solidFill>
                <a:latin typeface="Courier New"/>
                <a:cs typeface="Courier New"/>
              </a:rPr>
              <a:t>change</a:t>
            </a:r>
            <a:r>
              <a:rPr sz="2100" i="1" dirty="0">
                <a:solidFill>
                  <a:srgbClr val="4F9192"/>
                </a:solidFill>
                <a:latin typeface="Courier New"/>
                <a:cs typeface="Courier New"/>
              </a:rPr>
              <a:t>d resources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ts val="2510"/>
              </a:lnSpc>
            </a:pPr>
            <a:r>
              <a:rPr sz="2100" b="1" dirty="0">
                <a:solidFill>
                  <a:srgbClr val="008F00"/>
                </a:solidFill>
                <a:latin typeface="Courier New"/>
                <a:cs typeface="Courier New"/>
              </a:rPr>
              <a:t>if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481814" y="2952749"/>
            <a:ext cx="59220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100" dirty="0">
                <a:solidFill>
                  <a:srgbClr val="797979"/>
                </a:solidFill>
                <a:latin typeface="Courier New"/>
                <a:cs typeface="Courier New"/>
              </a:rPr>
              <a:t>! </a:t>
            </a:r>
            <a:r>
              <a:rPr sz="2100" dirty="0">
                <a:latin typeface="Courier New"/>
                <a:cs typeface="Courier New"/>
              </a:rPr>
              <a:t>run_status</a:t>
            </a:r>
            <a:r>
              <a:rPr sz="21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100" dirty="0">
                <a:latin typeface="Courier New"/>
                <a:cs typeface="Courier New"/>
              </a:rPr>
              <a:t>updated_resources</a:t>
            </a:r>
            <a:r>
              <a:rPr sz="21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100" dirty="0">
                <a:latin typeface="Courier New"/>
                <a:cs typeface="Courier New"/>
              </a:rPr>
              <a:t>empty?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21768" y="3270249"/>
            <a:ext cx="59220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1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2100" i="1" spc="-5" dirty="0">
                <a:solidFill>
                  <a:srgbClr val="4F9192"/>
                </a:solidFill>
                <a:latin typeface="Courier New"/>
                <a:cs typeface="Courier New"/>
              </a:rPr>
              <a:t>ge</a:t>
            </a:r>
            <a:r>
              <a:rPr sz="2100" i="1" dirty="0">
                <a:solidFill>
                  <a:srgbClr val="4F9192"/>
                </a:solidFill>
                <a:latin typeface="Courier New"/>
                <a:cs typeface="Courier New"/>
              </a:rPr>
              <a:t>t </a:t>
            </a:r>
            <a:r>
              <a:rPr sz="2100" i="1" spc="-5" dirty="0">
                <a:solidFill>
                  <a:srgbClr val="4F9192"/>
                </a:solidFill>
                <a:latin typeface="Courier New"/>
                <a:cs typeface="Courier New"/>
              </a:rPr>
              <a:t>som</a:t>
            </a:r>
            <a:r>
              <a:rPr sz="21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2100" i="1" spc="-5" dirty="0">
                <a:solidFill>
                  <a:srgbClr val="4F9192"/>
                </a:solidFill>
                <a:latin typeface="Courier New"/>
                <a:cs typeface="Courier New"/>
              </a:rPr>
              <a:t>inf</a:t>
            </a:r>
            <a:r>
              <a:rPr sz="2100" i="1" dirty="0">
                <a:solidFill>
                  <a:srgbClr val="4F9192"/>
                </a:solidFill>
                <a:latin typeface="Courier New"/>
                <a:cs typeface="Courier New"/>
              </a:rPr>
              <a:t>o </a:t>
            </a:r>
            <a:r>
              <a:rPr sz="2100" i="1" spc="-5" dirty="0">
                <a:solidFill>
                  <a:srgbClr val="4F9192"/>
                </a:solidFill>
                <a:latin typeface="Courier New"/>
                <a:cs typeface="Courier New"/>
              </a:rPr>
              <a:t>abou</a:t>
            </a:r>
            <a:r>
              <a:rPr sz="2100" i="1" dirty="0">
                <a:solidFill>
                  <a:srgbClr val="4F9192"/>
                </a:solidFill>
                <a:latin typeface="Courier New"/>
                <a:cs typeface="Courier New"/>
              </a:rPr>
              <a:t>t </a:t>
            </a:r>
            <a:r>
              <a:rPr sz="2100" i="1" spc="-5" dirty="0">
                <a:solidFill>
                  <a:srgbClr val="4F9192"/>
                </a:solidFill>
                <a:latin typeface="Courier New"/>
                <a:cs typeface="Courier New"/>
              </a:rPr>
              <a:t>al</a:t>
            </a:r>
            <a:r>
              <a:rPr sz="2100" i="1" dirty="0">
                <a:solidFill>
                  <a:srgbClr val="4F9192"/>
                </a:solidFill>
                <a:latin typeface="Courier New"/>
                <a:cs typeface="Courier New"/>
              </a:rPr>
              <a:t>l </a:t>
            </a:r>
            <a:r>
              <a:rPr sz="2100" i="1" spc="-5" dirty="0">
                <a:solidFill>
                  <a:srgbClr val="4F9192"/>
                </a:solidFill>
                <a:latin typeface="Courier New"/>
                <a:cs typeface="Courier New"/>
              </a:rPr>
              <a:t>th</a:t>
            </a:r>
            <a:r>
              <a:rPr sz="21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2100" i="1" spc="-5" dirty="0">
                <a:solidFill>
                  <a:srgbClr val="4F9192"/>
                </a:solidFill>
                <a:latin typeface="Courier New"/>
                <a:cs typeface="Courier New"/>
              </a:rPr>
              <a:t>changed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243472" y="3270249"/>
            <a:ext cx="176085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20">
              <a:lnSpc>
                <a:spcPts val="2510"/>
              </a:lnSpc>
            </a:pPr>
            <a:r>
              <a:rPr sz="2100" i="1" dirty="0">
                <a:solidFill>
                  <a:srgbClr val="4F9192"/>
                </a:solidFill>
                <a:latin typeface="Courier New"/>
                <a:cs typeface="Courier New"/>
              </a:rPr>
              <a:t>resources!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ts val="2510"/>
              </a:lnSpc>
            </a:pPr>
            <a:r>
              <a:rPr sz="2100" dirty="0">
                <a:solidFill>
                  <a:srgbClr val="797979"/>
                </a:solidFill>
                <a:latin typeface="Courier New"/>
                <a:cs typeface="Courier New"/>
              </a:rPr>
              <a:t>|</a:t>
            </a:r>
            <a:r>
              <a:rPr sz="2100" dirty="0">
                <a:latin typeface="Courier New"/>
                <a:cs typeface="Courier New"/>
              </a:rPr>
              <a:t>r</a:t>
            </a:r>
            <a:r>
              <a:rPr sz="2100" dirty="0">
                <a:solidFill>
                  <a:srgbClr val="797979"/>
                </a:solidFill>
                <a:latin typeface="Courier New"/>
                <a:cs typeface="Courier New"/>
              </a:rPr>
              <a:t>|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321773" y="3587749"/>
            <a:ext cx="576199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100" dirty="0">
                <a:latin typeface="Courier New"/>
                <a:cs typeface="Courier New"/>
              </a:rPr>
              <a:t>run_status</a:t>
            </a:r>
            <a:r>
              <a:rPr sz="21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100" dirty="0">
                <a:latin typeface="Courier New"/>
                <a:cs typeface="Courier New"/>
              </a:rPr>
              <a:t>updated_resources</a:t>
            </a:r>
            <a:r>
              <a:rPr sz="21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100" spc="-5" dirty="0">
                <a:latin typeface="Courier New"/>
                <a:cs typeface="Courier New"/>
              </a:rPr>
              <a:t>eac</a:t>
            </a:r>
            <a:r>
              <a:rPr sz="2100" dirty="0">
                <a:latin typeface="Courier New"/>
                <a:cs typeface="Courier New"/>
              </a:rPr>
              <a:t>h </a:t>
            </a:r>
            <a:r>
              <a:rPr sz="21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641866" y="3905249"/>
            <a:ext cx="1024318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100" spc="-5" dirty="0">
                <a:latin typeface="Courier New"/>
                <a:cs typeface="Courier New"/>
              </a:rPr>
              <a:t>report_strin</a:t>
            </a:r>
            <a:r>
              <a:rPr sz="2100" dirty="0">
                <a:latin typeface="Courier New"/>
                <a:cs typeface="Courier New"/>
              </a:rPr>
              <a:t>g </a:t>
            </a:r>
            <a:r>
              <a:rPr sz="2100" dirty="0">
                <a:solidFill>
                  <a:srgbClr val="797979"/>
                </a:solidFill>
                <a:latin typeface="Courier New"/>
                <a:cs typeface="Courier New"/>
              </a:rPr>
              <a:t>+= </a:t>
            </a:r>
            <a:r>
              <a:rPr sz="2100" spc="-5" dirty="0">
                <a:solidFill>
                  <a:srgbClr val="C8352B"/>
                </a:solidFill>
                <a:latin typeface="Courier New"/>
                <a:cs typeface="Courier New"/>
              </a:rPr>
              <a:t>"Th</a:t>
            </a:r>
            <a:r>
              <a:rPr sz="2100" dirty="0">
                <a:solidFill>
                  <a:srgbClr val="C8352B"/>
                </a:solidFill>
                <a:latin typeface="Courier New"/>
                <a:cs typeface="Courier New"/>
              </a:rPr>
              <a:t>e </a:t>
            </a:r>
            <a:r>
              <a:rPr sz="2100" spc="-5" dirty="0">
                <a:solidFill>
                  <a:srgbClr val="C8352B"/>
                </a:solidFill>
                <a:latin typeface="Courier New"/>
                <a:cs typeface="Courier New"/>
              </a:rPr>
              <a:t>resourc</a:t>
            </a:r>
            <a:r>
              <a:rPr sz="2100" dirty="0">
                <a:solidFill>
                  <a:srgbClr val="C8352B"/>
                </a:solidFill>
                <a:latin typeface="Courier New"/>
                <a:cs typeface="Courier New"/>
              </a:rPr>
              <a:t>e </a:t>
            </a:r>
            <a:r>
              <a:rPr sz="2100" b="1" dirty="0">
                <a:solidFill>
                  <a:srgbClr val="C97D9A"/>
                </a:solidFill>
                <a:latin typeface="Courier New"/>
                <a:cs typeface="Courier New"/>
              </a:rPr>
              <a:t>#{</a:t>
            </a:r>
            <a:r>
              <a:rPr sz="2100" dirty="0">
                <a:latin typeface="Courier New"/>
                <a:cs typeface="Courier New"/>
              </a:rPr>
              <a:t>r</a:t>
            </a:r>
            <a:r>
              <a:rPr sz="21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100" dirty="0">
                <a:latin typeface="Courier New"/>
                <a:cs typeface="Courier New"/>
              </a:rPr>
              <a:t>name</a:t>
            </a:r>
            <a:r>
              <a:rPr sz="2100" b="1" dirty="0">
                <a:solidFill>
                  <a:srgbClr val="C97D9A"/>
                </a:solidFill>
                <a:latin typeface="Courier New"/>
                <a:cs typeface="Courier New"/>
              </a:rPr>
              <a:t>} </a:t>
            </a:r>
            <a:r>
              <a:rPr sz="2100" spc="-5" dirty="0">
                <a:solidFill>
                  <a:srgbClr val="C8352B"/>
                </a:solidFill>
                <a:latin typeface="Courier New"/>
                <a:cs typeface="Courier New"/>
              </a:rPr>
              <a:t>wa</a:t>
            </a:r>
            <a:r>
              <a:rPr sz="2100" dirty="0">
                <a:solidFill>
                  <a:srgbClr val="C8352B"/>
                </a:solidFill>
                <a:latin typeface="Courier New"/>
                <a:cs typeface="Courier New"/>
              </a:rPr>
              <a:t>s </a:t>
            </a:r>
            <a:r>
              <a:rPr sz="2100" spc="-5" dirty="0">
                <a:solidFill>
                  <a:srgbClr val="C8352B"/>
                </a:solidFill>
                <a:latin typeface="Courier New"/>
                <a:cs typeface="Courier New"/>
              </a:rPr>
              <a:t>change</a:t>
            </a:r>
            <a:r>
              <a:rPr sz="2100" dirty="0">
                <a:solidFill>
                  <a:srgbClr val="C8352B"/>
                </a:solidFill>
                <a:latin typeface="Courier New"/>
                <a:cs typeface="Courier New"/>
              </a:rPr>
              <a:t>d </a:t>
            </a:r>
            <a:r>
              <a:rPr sz="2100" spc="-5" dirty="0">
                <a:solidFill>
                  <a:srgbClr val="C8352B"/>
                </a:solidFill>
                <a:latin typeface="Courier New"/>
                <a:cs typeface="Courier New"/>
              </a:rPr>
              <a:t>i</a:t>
            </a:r>
            <a:r>
              <a:rPr sz="2100" dirty="0">
                <a:solidFill>
                  <a:srgbClr val="C8352B"/>
                </a:solidFill>
                <a:latin typeface="Courier New"/>
                <a:cs typeface="Courier New"/>
              </a:rPr>
              <a:t>n </a:t>
            </a:r>
            <a:r>
              <a:rPr sz="2100" spc="-5" dirty="0">
                <a:solidFill>
                  <a:srgbClr val="C8352B"/>
                </a:solidFill>
                <a:latin typeface="Courier New"/>
                <a:cs typeface="Courier New"/>
              </a:rPr>
              <a:t>cookbook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41400" y="4222749"/>
            <a:ext cx="2880995" cy="901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10"/>
              </a:lnSpc>
            </a:pPr>
            <a:r>
              <a:rPr sz="2100" b="1" dirty="0">
                <a:solidFill>
                  <a:srgbClr val="C97D9A"/>
                </a:solidFill>
                <a:latin typeface="Courier New"/>
                <a:cs typeface="Courier New"/>
              </a:rPr>
              <a:t>#{</a:t>
            </a:r>
            <a:r>
              <a:rPr sz="2100" dirty="0">
                <a:latin typeface="Courier New"/>
                <a:cs typeface="Courier New"/>
              </a:rPr>
              <a:t>r</a:t>
            </a:r>
            <a:r>
              <a:rPr sz="21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100" dirty="0">
                <a:latin typeface="Courier New"/>
                <a:cs typeface="Courier New"/>
              </a:rPr>
              <a:t>cookbook_name</a:t>
            </a:r>
            <a:r>
              <a:rPr sz="2100" b="1" dirty="0">
                <a:solidFill>
                  <a:srgbClr val="C97D9A"/>
                </a:solidFill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  <a:p>
            <a:pPr marL="960119" marR="1112520" indent="320040">
              <a:lnSpc>
                <a:spcPts val="2500"/>
              </a:lnSpc>
              <a:spcBef>
                <a:spcPts val="90"/>
              </a:spcBef>
            </a:pPr>
            <a:r>
              <a:rPr sz="2100" b="1" dirty="0">
                <a:solidFill>
                  <a:srgbClr val="008F00"/>
                </a:solidFill>
                <a:latin typeface="Courier New"/>
                <a:cs typeface="Courier New"/>
              </a:rPr>
              <a:t>end else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082275" y="4222749"/>
            <a:ext cx="352107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100" spc="-5" dirty="0">
                <a:solidFill>
                  <a:srgbClr val="C8352B"/>
                </a:solidFill>
                <a:latin typeface="Courier New"/>
                <a:cs typeface="Courier New"/>
              </a:rPr>
              <a:t>a</a:t>
            </a:r>
            <a:r>
              <a:rPr sz="2100" dirty="0">
                <a:solidFill>
                  <a:srgbClr val="C8352B"/>
                </a:solidFill>
                <a:latin typeface="Courier New"/>
                <a:cs typeface="Courier New"/>
              </a:rPr>
              <a:t>t </a:t>
            </a:r>
            <a:r>
              <a:rPr sz="2100" b="1" dirty="0">
                <a:solidFill>
                  <a:srgbClr val="C97D9A"/>
                </a:solidFill>
                <a:latin typeface="Courier New"/>
                <a:cs typeface="Courier New"/>
              </a:rPr>
              <a:t>#{</a:t>
            </a:r>
            <a:r>
              <a:rPr sz="2100" dirty="0">
                <a:latin typeface="Courier New"/>
                <a:cs typeface="Courier New"/>
              </a:rPr>
              <a:t>r</a:t>
            </a:r>
            <a:r>
              <a:rPr sz="21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100" dirty="0">
                <a:latin typeface="Courier New"/>
                <a:cs typeface="Courier New"/>
              </a:rPr>
              <a:t>source_line</a:t>
            </a:r>
            <a:r>
              <a:rPr sz="2100" b="1" dirty="0">
                <a:solidFill>
                  <a:srgbClr val="C97D9A"/>
                </a:solidFill>
                <a:latin typeface="Courier New"/>
                <a:cs typeface="Courier New"/>
              </a:rPr>
              <a:t>}</a:t>
            </a:r>
            <a:r>
              <a:rPr sz="2100" b="1" dirty="0">
                <a:solidFill>
                  <a:srgbClr val="C97A2C"/>
                </a:solidFill>
                <a:latin typeface="Courier New"/>
                <a:cs typeface="Courier New"/>
              </a:rPr>
              <a:t>\n</a:t>
            </a:r>
            <a:r>
              <a:rPr sz="2100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01676" y="5175249"/>
            <a:ext cx="240093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040">
              <a:lnSpc>
                <a:spcPts val="2510"/>
              </a:lnSpc>
            </a:pPr>
            <a:r>
              <a:rPr sz="2100" spc="-5" dirty="0">
                <a:latin typeface="Courier New"/>
                <a:cs typeface="Courier New"/>
              </a:rPr>
              <a:t>report_string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ts val="2510"/>
              </a:lnSpc>
            </a:pPr>
            <a:r>
              <a:rPr sz="21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562412" y="5175249"/>
            <a:ext cx="6722109" cy="1327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100" dirty="0">
                <a:solidFill>
                  <a:srgbClr val="797979"/>
                </a:solidFill>
                <a:latin typeface="Courier New"/>
                <a:cs typeface="Courier New"/>
              </a:rPr>
              <a:t>+= </a:t>
            </a:r>
            <a:r>
              <a:rPr sz="2100" spc="-5" dirty="0">
                <a:solidFill>
                  <a:srgbClr val="C8352B"/>
                </a:solidFill>
                <a:latin typeface="Courier New"/>
                <a:cs typeface="Courier New"/>
              </a:rPr>
              <a:t>"N</a:t>
            </a:r>
            <a:r>
              <a:rPr sz="2100" dirty="0">
                <a:solidFill>
                  <a:srgbClr val="C8352B"/>
                </a:solidFill>
                <a:latin typeface="Courier New"/>
                <a:cs typeface="Courier New"/>
              </a:rPr>
              <a:t>o </a:t>
            </a:r>
            <a:r>
              <a:rPr sz="2100" spc="-5" dirty="0">
                <a:solidFill>
                  <a:srgbClr val="C8352B"/>
                </a:solidFill>
                <a:latin typeface="Courier New"/>
                <a:cs typeface="Courier New"/>
              </a:rPr>
              <a:t>resource</a:t>
            </a:r>
            <a:r>
              <a:rPr sz="2100" dirty="0">
                <a:solidFill>
                  <a:srgbClr val="C8352B"/>
                </a:solidFill>
                <a:latin typeface="Courier New"/>
                <a:cs typeface="Courier New"/>
              </a:rPr>
              <a:t>s </a:t>
            </a:r>
            <a:r>
              <a:rPr sz="2100" spc="-5" dirty="0">
                <a:solidFill>
                  <a:srgbClr val="C8352B"/>
                </a:solidFill>
                <a:latin typeface="Courier New"/>
                <a:cs typeface="Courier New"/>
              </a:rPr>
              <a:t>change</a:t>
            </a:r>
            <a:r>
              <a:rPr sz="2100" dirty="0">
                <a:solidFill>
                  <a:srgbClr val="C8352B"/>
                </a:solidFill>
                <a:latin typeface="Courier New"/>
                <a:cs typeface="Courier New"/>
              </a:rPr>
              <a:t>d </a:t>
            </a:r>
            <a:r>
              <a:rPr sz="2100" spc="-5" dirty="0">
                <a:solidFill>
                  <a:srgbClr val="C8352B"/>
                </a:solidFill>
                <a:latin typeface="Courier New"/>
                <a:cs typeface="Courier New"/>
              </a:rPr>
              <a:t>b</a:t>
            </a:r>
            <a:r>
              <a:rPr sz="2100" dirty="0">
                <a:solidFill>
                  <a:srgbClr val="C8352B"/>
                </a:solidFill>
                <a:latin typeface="Courier New"/>
                <a:cs typeface="Courier New"/>
              </a:rPr>
              <a:t>y chef-clien</a:t>
            </a:r>
            <a:r>
              <a:rPr sz="2100" spc="-5" dirty="0">
                <a:solidFill>
                  <a:srgbClr val="C8352B"/>
                </a:solidFill>
                <a:latin typeface="Courier New"/>
                <a:cs typeface="Courier New"/>
              </a:rPr>
              <a:t>t</a:t>
            </a:r>
            <a:r>
              <a:rPr sz="2100" b="1" dirty="0">
                <a:solidFill>
                  <a:srgbClr val="C97A2C"/>
                </a:solidFill>
                <a:latin typeface="Courier New"/>
                <a:cs typeface="Courier New"/>
              </a:rPr>
              <a:t>\n</a:t>
            </a:r>
            <a:r>
              <a:rPr sz="2100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650">
              <a:latin typeface="Times New Roman"/>
              <a:cs typeface="Times New Roman"/>
            </a:endParaRPr>
          </a:p>
          <a:p>
            <a:pPr marL="238379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334749" y="1803400"/>
            <a:ext cx="12084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../email_handler/files/default/handlers/email_handler.rb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upd</a:t>
            </a:r>
            <a:r>
              <a:rPr dirty="0"/>
              <a:t>ate</a:t>
            </a:r>
            <a:r>
              <a:rPr spc="-10" dirty="0"/>
              <a:t>d</a:t>
            </a:r>
            <a:r>
              <a:rPr dirty="0"/>
              <a:t>_res</a:t>
            </a:r>
            <a:r>
              <a:rPr spc="-10" dirty="0"/>
              <a:t>ou</a:t>
            </a:r>
            <a:r>
              <a:rPr dirty="0"/>
              <a:t>rces</a:t>
            </a:r>
            <a:r>
              <a:rPr spc="-5" dirty="0"/>
              <a:t> </a:t>
            </a:r>
            <a:r>
              <a:rPr dirty="0"/>
              <a:t>Has</a:t>
            </a:r>
            <a:r>
              <a:rPr spc="-5" dirty="0"/>
              <a:t>h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660400" y="6693328"/>
            <a:ext cx="14532610" cy="184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325" marR="5080" indent="-301625">
              <a:lnSpc>
                <a:spcPts val="4430"/>
              </a:lnSpc>
              <a:buClr>
                <a:srgbClr val="F38C24"/>
              </a:buClr>
              <a:buFont typeface="Arial"/>
              <a:buChar char="•"/>
              <a:tabLst>
                <a:tab pos="314325" algn="l"/>
              </a:tabLst>
            </a:pPr>
            <a:r>
              <a:rPr sz="3800" b="1" dirty="0">
                <a:latin typeface="Courier New"/>
                <a:cs typeface="Courier New"/>
              </a:rPr>
              <a:t>updated_resources</a:t>
            </a:r>
            <a:r>
              <a:rPr sz="3800" b="1" spc="-1225" dirty="0">
                <a:latin typeface="Courier New"/>
                <a:cs typeface="Courier New"/>
              </a:rPr>
              <a:t> </a:t>
            </a:r>
            <a:r>
              <a:rPr sz="3800" dirty="0">
                <a:latin typeface="Arial"/>
                <a:cs typeface="Arial"/>
              </a:rPr>
              <a:t>records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</a:t>
            </a:r>
            <a:r>
              <a:rPr sz="3800" spc="-10" dirty="0">
                <a:latin typeface="Arial"/>
                <a:cs typeface="Arial"/>
              </a:rPr>
              <a:t>f</a:t>
            </a:r>
            <a:r>
              <a:rPr sz="3800" dirty="0">
                <a:latin typeface="Arial"/>
                <a:cs typeface="Arial"/>
              </a:rPr>
              <a:t>orma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ion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abou</a:t>
            </a:r>
            <a:r>
              <a:rPr sz="3800" spc="-5" dirty="0">
                <a:latin typeface="Arial"/>
                <a:cs typeface="Arial"/>
              </a:rPr>
              <a:t>t </a:t>
            </a:r>
            <a:r>
              <a:rPr sz="3800" dirty="0">
                <a:latin typeface="Arial"/>
                <a:cs typeface="Arial"/>
              </a:rPr>
              <a:t>all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resources changed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during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che</a:t>
            </a:r>
            <a:r>
              <a:rPr sz="3800" spc="-10" dirty="0">
                <a:latin typeface="Arial"/>
                <a:cs typeface="Arial"/>
              </a:rPr>
              <a:t>f</a:t>
            </a:r>
            <a:r>
              <a:rPr sz="3800" dirty="0">
                <a:latin typeface="Arial"/>
                <a:cs typeface="Arial"/>
              </a:rPr>
              <a:t>-clien</a:t>
            </a:r>
            <a:r>
              <a:rPr sz="3800" spc="-5" dirty="0">
                <a:latin typeface="Arial"/>
                <a:cs typeface="Arial"/>
              </a:rPr>
              <a:t>t </a:t>
            </a:r>
            <a:r>
              <a:rPr sz="3800" dirty="0">
                <a:latin typeface="Arial"/>
                <a:cs typeface="Arial"/>
              </a:rPr>
              <a:t>run</a:t>
            </a:r>
            <a:endParaRPr sz="3800">
              <a:latin typeface="Arial"/>
              <a:cs typeface="Arial"/>
            </a:endParaRPr>
          </a:p>
          <a:p>
            <a:pPr marL="314325" indent="-301625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14325" algn="l"/>
              </a:tabLst>
            </a:pPr>
            <a:r>
              <a:rPr sz="3800" dirty="0">
                <a:latin typeface="Arial"/>
                <a:cs typeface="Arial"/>
              </a:rPr>
              <a:t>read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hrough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his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hash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wi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b="1" dirty="0">
                <a:latin typeface="Courier New"/>
                <a:cs typeface="Courier New"/>
              </a:rPr>
              <a:t>.each</a:t>
            </a:r>
            <a:r>
              <a:rPr sz="3800" spc="-5" dirty="0">
                <a:latin typeface="Arial"/>
                <a:cs typeface="Arial"/>
              </a:rPr>
              <a:t>, </a:t>
            </a:r>
            <a:r>
              <a:rPr sz="3800" dirty="0">
                <a:latin typeface="Arial"/>
                <a:cs typeface="Arial"/>
              </a:rPr>
              <a:t>pull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ere</a:t>
            </a:r>
            <a:r>
              <a:rPr sz="3800" spc="-5" dirty="0">
                <a:latin typeface="Arial"/>
                <a:cs typeface="Arial"/>
              </a:rPr>
              <a:t>s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ing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</a:t>
            </a:r>
            <a:r>
              <a:rPr sz="3800" spc="-10" dirty="0">
                <a:latin typeface="Arial"/>
                <a:cs typeface="Arial"/>
              </a:rPr>
              <a:t>f</a:t>
            </a:r>
            <a:r>
              <a:rPr sz="3800" dirty="0">
                <a:latin typeface="Arial"/>
                <a:cs typeface="Arial"/>
              </a:rPr>
              <a:t>orma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ion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ou</a:t>
            </a:r>
            <a:r>
              <a:rPr sz="3800" spc="-5" dirty="0">
                <a:latin typeface="Arial"/>
                <a:cs typeface="Arial"/>
              </a:rPr>
              <a:t>t</a:t>
            </a:r>
            <a:endParaRPr sz="38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62025" y="8564860"/>
            <a:ext cx="442595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dirty="0">
                <a:latin typeface="Arial"/>
                <a:cs typeface="Arial"/>
              </a:rPr>
              <a:t>abou</a:t>
            </a:r>
            <a:r>
              <a:rPr sz="3800" spc="-5" dirty="0">
                <a:latin typeface="Arial"/>
                <a:cs typeface="Arial"/>
              </a:rPr>
              <a:t>t </a:t>
            </a:r>
            <a:r>
              <a:rPr sz="3800" dirty="0">
                <a:latin typeface="Arial"/>
                <a:cs typeface="Arial"/>
              </a:rPr>
              <a:t>each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resource</a:t>
            </a:r>
            <a:endParaRPr sz="38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001699" y="8860816"/>
            <a:ext cx="2159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Gill Sans MT"/>
                <a:cs typeface="Gill Sans MT"/>
              </a:rPr>
              <a:t>265</a:t>
            </a:r>
            <a:endParaRPr sz="1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4470400"/>
          </a:xfrm>
          <a:custGeom>
            <a:avLst/>
            <a:gdLst/>
            <a:ahLst/>
            <a:cxnLst/>
            <a:rect l="l" t="t" r="r" b="b"/>
            <a:pathLst>
              <a:path w="14630400" h="4470400">
                <a:moveTo>
                  <a:pt x="0" y="0"/>
                </a:moveTo>
                <a:lnTo>
                  <a:pt x="14630400" y="0"/>
                </a:lnTo>
                <a:lnTo>
                  <a:pt x="14630400" y="4470400"/>
                </a:lnTo>
                <a:lnTo>
                  <a:pt x="0" y="4470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168400" y="2647950"/>
            <a:ext cx="13093700" cy="1047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3180">
              <a:lnSpc>
                <a:spcPts val="3220"/>
              </a:lnSpc>
            </a:pPr>
            <a:r>
              <a:rPr sz="2700" spc="-5" dirty="0">
                <a:latin typeface="Courier New"/>
                <a:cs typeface="Courier New"/>
              </a:rPr>
              <a:t>report_strin</a:t>
            </a:r>
            <a:r>
              <a:rPr sz="2700" dirty="0">
                <a:latin typeface="Courier New"/>
                <a:cs typeface="Courier New"/>
              </a:rPr>
              <a:t>g </a:t>
            </a:r>
            <a:r>
              <a:rPr sz="2700" dirty="0">
                <a:solidFill>
                  <a:srgbClr val="797979"/>
                </a:solidFill>
                <a:latin typeface="Courier New"/>
                <a:cs typeface="Courier New"/>
              </a:rPr>
              <a:t>+= </a:t>
            </a:r>
            <a:r>
              <a:rPr sz="2700" spc="-5" dirty="0">
                <a:solidFill>
                  <a:srgbClr val="C8352B"/>
                </a:solidFill>
                <a:latin typeface="Courier New"/>
                <a:cs typeface="Courier New"/>
              </a:rPr>
              <a:t>"N</a:t>
            </a:r>
            <a:r>
              <a:rPr sz="2700" dirty="0">
                <a:solidFill>
                  <a:srgbClr val="C8352B"/>
                </a:solidFill>
                <a:latin typeface="Courier New"/>
                <a:cs typeface="Courier New"/>
              </a:rPr>
              <a:t>o </a:t>
            </a:r>
            <a:r>
              <a:rPr sz="2700" spc="-5" dirty="0">
                <a:solidFill>
                  <a:srgbClr val="C8352B"/>
                </a:solidFill>
                <a:latin typeface="Courier New"/>
                <a:cs typeface="Courier New"/>
              </a:rPr>
              <a:t>resource</a:t>
            </a:r>
            <a:r>
              <a:rPr sz="2700" dirty="0">
                <a:solidFill>
                  <a:srgbClr val="C8352B"/>
                </a:solidFill>
                <a:latin typeface="Courier New"/>
                <a:cs typeface="Courier New"/>
              </a:rPr>
              <a:t>s </a:t>
            </a:r>
            <a:r>
              <a:rPr sz="2700" spc="-5" dirty="0">
                <a:solidFill>
                  <a:srgbClr val="C8352B"/>
                </a:solidFill>
                <a:latin typeface="Courier New"/>
                <a:cs typeface="Courier New"/>
              </a:rPr>
              <a:t>change</a:t>
            </a:r>
            <a:r>
              <a:rPr sz="2700" dirty="0">
                <a:solidFill>
                  <a:srgbClr val="C8352B"/>
                </a:solidFill>
                <a:latin typeface="Courier New"/>
                <a:cs typeface="Courier New"/>
              </a:rPr>
              <a:t>d </a:t>
            </a:r>
            <a:r>
              <a:rPr sz="2700" spc="-5" dirty="0">
                <a:solidFill>
                  <a:srgbClr val="C8352B"/>
                </a:solidFill>
                <a:latin typeface="Courier New"/>
                <a:cs typeface="Courier New"/>
              </a:rPr>
              <a:t>b</a:t>
            </a:r>
            <a:r>
              <a:rPr sz="2700" dirty="0">
                <a:solidFill>
                  <a:srgbClr val="C8352B"/>
                </a:solidFill>
                <a:latin typeface="Courier New"/>
                <a:cs typeface="Courier New"/>
              </a:rPr>
              <a:t>y chef-clien</a:t>
            </a:r>
            <a:r>
              <a:rPr sz="2700" spc="-5" dirty="0">
                <a:solidFill>
                  <a:srgbClr val="C8352B"/>
                </a:solidFill>
                <a:latin typeface="Courier New"/>
                <a:cs typeface="Courier New"/>
              </a:rPr>
              <a:t>t</a:t>
            </a:r>
            <a:r>
              <a:rPr sz="2700" b="1" dirty="0">
                <a:solidFill>
                  <a:srgbClr val="C97A2C"/>
                </a:solidFill>
                <a:latin typeface="Courier New"/>
                <a:cs typeface="Courier New"/>
              </a:rPr>
              <a:t>\n</a:t>
            </a:r>
            <a:r>
              <a:rPr sz="2700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endParaRPr sz="2700">
              <a:latin typeface="Courier New"/>
              <a:cs typeface="Courier New"/>
            </a:endParaRPr>
          </a:p>
          <a:p>
            <a:pPr marL="1107440">
              <a:lnSpc>
                <a:spcPts val="3220"/>
              </a:lnSpc>
            </a:pPr>
            <a:r>
              <a:rPr sz="27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38200" y="2387600"/>
            <a:ext cx="14630400" cy="44704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24940">
              <a:lnSpc>
                <a:spcPts val="3220"/>
              </a:lnSpc>
            </a:pPr>
            <a:r>
              <a:rPr sz="2700" dirty="0">
                <a:solidFill>
                  <a:srgbClr val="9C1200"/>
                </a:solidFill>
                <a:latin typeface="Courier New"/>
                <a:cs typeface="Courier New"/>
              </a:rPr>
              <a:t>Pony</a:t>
            </a:r>
            <a:r>
              <a:rPr sz="27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700" dirty="0">
                <a:latin typeface="Courier New"/>
                <a:cs typeface="Courier New"/>
              </a:rPr>
              <a:t>mail(</a:t>
            </a:r>
            <a:r>
              <a:rPr sz="2700" dirty="0">
                <a:solidFill>
                  <a:srgbClr val="22288F"/>
                </a:solidFill>
                <a:latin typeface="Courier New"/>
                <a:cs typeface="Courier New"/>
              </a:rPr>
              <a:t>:to </a:t>
            </a:r>
            <a:r>
              <a:rPr sz="27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700" dirty="0">
                <a:solidFill>
                  <a:srgbClr val="22288F"/>
                </a:solidFill>
                <a:latin typeface="Courier New"/>
                <a:cs typeface="Courier New"/>
              </a:rPr>
              <a:t>@to_address</a:t>
            </a:r>
            <a:r>
              <a:rPr sz="2700" dirty="0">
                <a:latin typeface="Courier New"/>
                <a:cs typeface="Courier New"/>
              </a:rPr>
              <a:t>,</a:t>
            </a:r>
            <a:endParaRPr sz="2700">
              <a:latin typeface="Courier New"/>
              <a:cs typeface="Courier New"/>
            </a:endParaRPr>
          </a:p>
          <a:p>
            <a:pPr marL="3482340">
              <a:lnSpc>
                <a:spcPts val="3200"/>
              </a:lnSpc>
            </a:pPr>
            <a:r>
              <a:rPr sz="2700" dirty="0">
                <a:solidFill>
                  <a:srgbClr val="22288F"/>
                </a:solidFill>
                <a:latin typeface="Courier New"/>
                <a:cs typeface="Courier New"/>
              </a:rPr>
              <a:t>:from </a:t>
            </a:r>
            <a:r>
              <a:rPr sz="27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700" dirty="0">
                <a:solidFill>
                  <a:srgbClr val="22288F"/>
                </a:solidFill>
                <a:latin typeface="Courier New"/>
                <a:cs typeface="Courier New"/>
              </a:rPr>
              <a:t>@from_address</a:t>
            </a:r>
            <a:r>
              <a:rPr sz="2700" dirty="0">
                <a:latin typeface="Courier New"/>
                <a:cs typeface="Courier New"/>
              </a:rPr>
              <a:t>,</a:t>
            </a:r>
            <a:endParaRPr sz="2700">
              <a:latin typeface="Courier New"/>
              <a:cs typeface="Courier New"/>
            </a:endParaRPr>
          </a:p>
          <a:p>
            <a:pPr marL="3482340">
              <a:lnSpc>
                <a:spcPts val="3200"/>
              </a:lnSpc>
            </a:pPr>
            <a:r>
              <a:rPr sz="2700" dirty="0">
                <a:solidFill>
                  <a:srgbClr val="22288F"/>
                </a:solidFill>
                <a:latin typeface="Courier New"/>
                <a:cs typeface="Courier New"/>
              </a:rPr>
              <a:t>:subject </a:t>
            </a:r>
            <a:r>
              <a:rPr sz="27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700" dirty="0">
                <a:latin typeface="Courier New"/>
                <a:cs typeface="Courier New"/>
              </a:rPr>
              <a:t>subject,</a:t>
            </a:r>
            <a:endParaRPr sz="2700">
              <a:latin typeface="Courier New"/>
              <a:cs typeface="Courier New"/>
            </a:endParaRPr>
          </a:p>
          <a:p>
            <a:pPr marL="3482340">
              <a:lnSpc>
                <a:spcPts val="3200"/>
              </a:lnSpc>
            </a:pPr>
            <a:r>
              <a:rPr sz="2700" dirty="0">
                <a:solidFill>
                  <a:srgbClr val="22288F"/>
                </a:solidFill>
                <a:latin typeface="Courier New"/>
                <a:cs typeface="Courier New"/>
              </a:rPr>
              <a:t>:body </a:t>
            </a:r>
            <a:r>
              <a:rPr sz="27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700" dirty="0">
                <a:latin typeface="Courier New"/>
                <a:cs typeface="Courier New"/>
              </a:rPr>
              <a:t>report_string)</a:t>
            </a:r>
            <a:endParaRPr sz="2700">
              <a:latin typeface="Courier New"/>
              <a:cs typeface="Courier New"/>
            </a:endParaRPr>
          </a:p>
          <a:p>
            <a:pPr marL="601980" marR="12966065" indent="411480">
              <a:lnSpc>
                <a:spcPts val="3200"/>
              </a:lnSpc>
              <a:spcBef>
                <a:spcPts val="120"/>
              </a:spcBef>
            </a:pPr>
            <a:r>
              <a:rPr sz="2700" b="1" dirty="0">
                <a:solidFill>
                  <a:srgbClr val="008F00"/>
                </a:solidFill>
                <a:latin typeface="Courier New"/>
                <a:cs typeface="Courier New"/>
              </a:rPr>
              <a:t>end end</a:t>
            </a:r>
            <a:endParaRPr sz="2700">
              <a:latin typeface="Courier New"/>
              <a:cs typeface="Courier New"/>
            </a:endParaRPr>
          </a:p>
          <a:p>
            <a:pPr marL="190500">
              <a:lnSpc>
                <a:spcPts val="3100"/>
              </a:lnSpc>
            </a:pPr>
            <a:r>
              <a:rPr sz="27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334749" y="1803400"/>
            <a:ext cx="12084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../email_handler/files/default/handlers/email_handler.rb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308100" y="6972300"/>
            <a:ext cx="13221969" cy="1955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403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  <a:p>
            <a:pPr marL="393700" marR="5080" indent="-381000">
              <a:lnSpc>
                <a:spcPts val="5660"/>
              </a:lnSpc>
              <a:spcBef>
                <a:spcPts val="103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Pony.mail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message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aining 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changed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resources</a:t>
            </a:r>
            <a:endParaRPr sz="480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0" dirty="0"/>
              <a:t>Fini</a:t>
            </a:r>
            <a:r>
              <a:rPr dirty="0"/>
              <a:t>s</a:t>
            </a:r>
            <a:r>
              <a:rPr spc="-5" dirty="0"/>
              <a:t>h </a:t>
            </a:r>
            <a:r>
              <a:rPr dirty="0"/>
              <a:t>ema</a:t>
            </a:r>
            <a:r>
              <a:rPr spc="-10" dirty="0"/>
              <a:t>il</a:t>
            </a:r>
            <a:r>
              <a:rPr dirty="0"/>
              <a:t>_</a:t>
            </a:r>
            <a:r>
              <a:rPr spc="-10" dirty="0"/>
              <a:t>h</a:t>
            </a:r>
            <a:r>
              <a:rPr dirty="0"/>
              <a:t>a</a:t>
            </a:r>
            <a:r>
              <a:rPr spc="-10" dirty="0"/>
              <a:t>ndl</a:t>
            </a:r>
            <a:r>
              <a:rPr dirty="0"/>
              <a:t>e</a:t>
            </a:r>
            <a:r>
              <a:rPr spc="-400" dirty="0"/>
              <a:t>r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59" name="object 59"/>
          <p:cNvSpPr/>
          <p:nvPr/>
        </p:nvSpPr>
        <p:spPr>
          <a:xfrm>
            <a:off x="1168400" y="2717800"/>
            <a:ext cx="13093700" cy="977900"/>
          </a:xfrm>
          <a:custGeom>
            <a:avLst/>
            <a:gdLst/>
            <a:ahLst/>
            <a:cxnLst/>
            <a:rect l="l" t="t" r="r" b="b"/>
            <a:pathLst>
              <a:path w="13093700" h="977900">
                <a:moveTo>
                  <a:pt x="0" y="0"/>
                </a:moveTo>
                <a:lnTo>
                  <a:pt x="13093700" y="0"/>
                </a:lnTo>
                <a:lnTo>
                  <a:pt x="13093700" y="977900"/>
                </a:lnTo>
                <a:lnTo>
                  <a:pt x="0" y="977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</a:t>
            </a: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p</a:t>
            </a:r>
            <a:r>
              <a:rPr dirty="0"/>
              <a:t>e</a:t>
            </a:r>
            <a:r>
              <a:rPr spc="-10" dirty="0"/>
              <a:t>nd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c</a:t>
            </a:r>
            <a:r>
              <a:rPr spc="-10" dirty="0"/>
              <a:t>i</a:t>
            </a:r>
            <a:r>
              <a:rPr dirty="0"/>
              <a:t>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825500" y="1757206"/>
            <a:ext cx="13384530" cy="488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necessary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un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available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ran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agen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(</a:t>
            </a:r>
            <a:r>
              <a:rPr sz="4800" spc="-5" dirty="0">
                <a:latin typeface="Arial"/>
                <a:cs typeface="Arial"/>
              </a:rPr>
              <a:t>M</a:t>
            </a:r>
            <a:r>
              <a:rPr sz="4800" spc="-365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A)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email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reader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(MUA)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un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pieces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heir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</a:t>
            </a:r>
            <a:r>
              <a:rPr sz="4800" spc="-5" dirty="0">
                <a:latin typeface="Arial"/>
                <a:cs typeface="Arial"/>
              </a:rPr>
              <a:t>ks!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905000"/>
            <a:ext cx="14655800" cy="11176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sit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downloa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postfi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x 3.1.8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79670"/>
          </a:xfrm>
          <a:prstGeom prst="rect">
            <a:avLst/>
          </a:prstGeom>
        </p:spPr>
        <p:txBody>
          <a:bodyPr vert="horz" wrap="square" lIns="0" tIns="19292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750" spc="5" dirty="0"/>
              <a:t>Exe</a:t>
            </a:r>
            <a:r>
              <a:rPr sz="5750" dirty="0"/>
              <a:t>r</a:t>
            </a:r>
            <a:r>
              <a:rPr sz="5750" spc="5" dirty="0"/>
              <a:t>c</a:t>
            </a:r>
            <a:r>
              <a:rPr sz="5750" spc="-5" dirty="0"/>
              <a:t>i</a:t>
            </a:r>
            <a:r>
              <a:rPr sz="5750" spc="5" dirty="0"/>
              <a:t>se</a:t>
            </a:r>
            <a:r>
              <a:rPr sz="5750" dirty="0"/>
              <a:t>: </a:t>
            </a:r>
            <a:r>
              <a:rPr sz="5750" spc="5" dirty="0"/>
              <a:t>D</a:t>
            </a:r>
            <a:r>
              <a:rPr sz="5750" dirty="0"/>
              <a:t>own</a:t>
            </a:r>
            <a:r>
              <a:rPr sz="5750" spc="-5" dirty="0"/>
              <a:t>l</a:t>
            </a:r>
            <a:r>
              <a:rPr sz="5750" dirty="0"/>
              <a:t>o</a:t>
            </a:r>
            <a:r>
              <a:rPr sz="5750" spc="5" dirty="0"/>
              <a:t>ad</a:t>
            </a:r>
            <a:r>
              <a:rPr sz="5750" dirty="0"/>
              <a:t> th</a:t>
            </a:r>
            <a:r>
              <a:rPr sz="5750" spc="5" dirty="0"/>
              <a:t>e</a:t>
            </a:r>
            <a:r>
              <a:rPr sz="5750" dirty="0"/>
              <a:t> po</a:t>
            </a:r>
            <a:r>
              <a:rPr sz="5750" spc="5" dirty="0"/>
              <a:t>s</a:t>
            </a:r>
            <a:r>
              <a:rPr sz="5750" dirty="0"/>
              <a:t>tf</a:t>
            </a:r>
            <a:r>
              <a:rPr sz="5750" spc="-5" dirty="0"/>
              <a:t>i</a:t>
            </a:r>
            <a:r>
              <a:rPr sz="5750" spc="5" dirty="0"/>
              <a:t>x</a:t>
            </a:r>
            <a:r>
              <a:rPr sz="5750" dirty="0"/>
              <a:t> </a:t>
            </a:r>
            <a:r>
              <a:rPr sz="5750" spc="5" dirty="0"/>
              <a:t>c</a:t>
            </a:r>
            <a:r>
              <a:rPr sz="5750" dirty="0"/>
              <a:t>oo</a:t>
            </a:r>
            <a:r>
              <a:rPr sz="5750" spc="5" dirty="0"/>
              <a:t>k</a:t>
            </a:r>
            <a:r>
              <a:rPr sz="5750" dirty="0"/>
              <a:t>boo</a:t>
            </a:r>
            <a:r>
              <a:rPr sz="5750" spc="5" dirty="0"/>
              <a:t>k</a:t>
            </a:r>
            <a:endParaRPr sz="575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219200" y="4000500"/>
            <a:ext cx="13789660" cy="373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000"/>
              </a:lnSpc>
            </a:pP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postfi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x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site a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3.1.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8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o /Users/YOU/chef-repo/ postfix-3.1.8.tar.gz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00">
              <a:latin typeface="Times New Roman"/>
              <a:cs typeface="Times New Roman"/>
            </a:endParaRPr>
          </a:p>
          <a:p>
            <a:pPr marL="12700" marR="1925320">
              <a:lnSpc>
                <a:spcPts val="5000"/>
              </a:lnSpc>
            </a:pP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saved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: /Users/YOU/chef-repo/ postfix-3.1.8.tar.gz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917700"/>
            <a:ext cx="14655800" cy="1092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ta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-zxv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postfix-3.1.8.tar.g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sz="4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C cookbooks/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79670"/>
          </a:xfrm>
          <a:prstGeom prst="rect">
            <a:avLst/>
          </a:prstGeom>
        </p:spPr>
        <p:txBody>
          <a:bodyPr vert="horz" wrap="square" lIns="0" tIns="19292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750" spc="5" dirty="0"/>
              <a:t>Exe</a:t>
            </a:r>
            <a:r>
              <a:rPr sz="5750" dirty="0"/>
              <a:t>r</a:t>
            </a:r>
            <a:r>
              <a:rPr sz="5750" spc="5" dirty="0"/>
              <a:t>c</a:t>
            </a:r>
            <a:r>
              <a:rPr sz="5750" spc="-5" dirty="0"/>
              <a:t>i</a:t>
            </a:r>
            <a:r>
              <a:rPr sz="5750" spc="5" dirty="0"/>
              <a:t>se</a:t>
            </a:r>
            <a:r>
              <a:rPr sz="5750" dirty="0"/>
              <a:t>: </a:t>
            </a:r>
            <a:r>
              <a:rPr sz="5750" spc="5" dirty="0"/>
              <a:t>D</a:t>
            </a:r>
            <a:r>
              <a:rPr sz="5750" dirty="0"/>
              <a:t>own</a:t>
            </a:r>
            <a:r>
              <a:rPr sz="5750" spc="-5" dirty="0"/>
              <a:t>l</a:t>
            </a:r>
            <a:r>
              <a:rPr sz="5750" dirty="0"/>
              <a:t>o</a:t>
            </a:r>
            <a:r>
              <a:rPr sz="5750" spc="5" dirty="0"/>
              <a:t>ad</a:t>
            </a:r>
            <a:r>
              <a:rPr sz="5750" dirty="0"/>
              <a:t> th</a:t>
            </a:r>
            <a:r>
              <a:rPr sz="5750" spc="5" dirty="0"/>
              <a:t>e</a:t>
            </a:r>
            <a:r>
              <a:rPr sz="5750" dirty="0"/>
              <a:t> po</a:t>
            </a:r>
            <a:r>
              <a:rPr sz="5750" spc="5" dirty="0"/>
              <a:t>s</a:t>
            </a:r>
            <a:r>
              <a:rPr sz="5750" dirty="0"/>
              <a:t>tf</a:t>
            </a:r>
            <a:r>
              <a:rPr sz="5750" spc="-5" dirty="0"/>
              <a:t>i</a:t>
            </a:r>
            <a:r>
              <a:rPr sz="5750" spc="5" dirty="0"/>
              <a:t>x</a:t>
            </a:r>
            <a:r>
              <a:rPr sz="5750" dirty="0"/>
              <a:t> </a:t>
            </a:r>
            <a:r>
              <a:rPr sz="5750" spc="5" dirty="0"/>
              <a:t>c</a:t>
            </a:r>
            <a:r>
              <a:rPr sz="5750" dirty="0"/>
              <a:t>oo</a:t>
            </a:r>
            <a:r>
              <a:rPr sz="5750" spc="5" dirty="0"/>
              <a:t>k</a:t>
            </a:r>
            <a:r>
              <a:rPr sz="5750" dirty="0"/>
              <a:t>boo</a:t>
            </a:r>
            <a:r>
              <a:rPr sz="5750" spc="5" dirty="0"/>
              <a:t>k</a:t>
            </a:r>
            <a:endParaRPr sz="575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9250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</a:t>
            </a:r>
            <a:endParaRPr sz="3000">
              <a:latin typeface="Courier New"/>
              <a:cs typeface="Courier New"/>
            </a:endParaRPr>
          </a:p>
          <a:p>
            <a:pPr marL="349250" marR="9176385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postfix/CHANGELOG.md x postfix/README.md</a:t>
            </a:r>
            <a:endParaRPr sz="300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postfix/attributes</a:t>
            </a:r>
            <a:endParaRPr sz="3000">
              <a:latin typeface="Courier New"/>
              <a:cs typeface="Courier New"/>
            </a:endParaRPr>
          </a:p>
          <a:p>
            <a:pPr marL="349250" marR="7091045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postfix/attributes/default.rb x postfix/files</a:t>
            </a:r>
            <a:endParaRPr sz="300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postfix/files/default</a:t>
            </a:r>
            <a:endParaRPr sz="300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postfix/files/default/tests</a:t>
            </a:r>
            <a:endParaRPr sz="3000">
              <a:latin typeface="Courier New"/>
              <a:cs typeface="Courier New"/>
            </a:endParaRPr>
          </a:p>
          <a:p>
            <a:pPr marL="349250">
              <a:lnSpc>
                <a:spcPts val="3575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postfix/files/default/tests/minitest</a:t>
            </a:r>
            <a:endParaRPr sz="3000">
              <a:latin typeface="Courier New"/>
              <a:cs typeface="Courier New"/>
            </a:endParaRPr>
          </a:p>
          <a:p>
            <a:pPr marL="349250">
              <a:lnSpc>
                <a:spcPts val="3635"/>
              </a:lnSpc>
            </a:pPr>
            <a:r>
              <a:rPr sz="3050" spc="-10" dirty="0">
                <a:solidFill>
                  <a:srgbClr val="FFFFFF"/>
                </a:solidFill>
                <a:latin typeface="Courier New"/>
                <a:cs typeface="Courier New"/>
              </a:rPr>
              <a:t>x postfix/files/default/tests/minitest/support</a:t>
            </a:r>
            <a:endParaRPr sz="3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Handlers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028419" cy="558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endParaRPr sz="4800">
              <a:latin typeface="Arial"/>
              <a:cs typeface="Arial"/>
            </a:endParaRPr>
          </a:p>
          <a:p>
            <a:pPr marL="393700" marR="34417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i="1" dirty="0">
                <a:latin typeface="Arial"/>
                <a:cs typeface="Arial"/>
              </a:rPr>
              <a:t>Ruby</a:t>
            </a:r>
            <a:r>
              <a:rPr sz="4800" i="1" spc="-5" dirty="0">
                <a:latin typeface="Arial"/>
                <a:cs typeface="Arial"/>
              </a:rPr>
              <a:t> </a:t>
            </a:r>
            <a:r>
              <a:rPr sz="4800" i="1" dirty="0">
                <a:latin typeface="Arial"/>
                <a:cs typeface="Arial"/>
              </a:rPr>
              <a:t>programs</a:t>
            </a:r>
            <a:r>
              <a:rPr sz="4800" i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us 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hree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postfix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90476"/>
          </a:xfrm>
          <a:prstGeom prst="rect">
            <a:avLst/>
          </a:prstGeom>
        </p:spPr>
        <p:txBody>
          <a:bodyPr vert="horz" wrap="square" lIns="0" tIns="13505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00" spc="-5" dirty="0"/>
              <a:t>Exerc</a:t>
            </a:r>
            <a:r>
              <a:rPr sz="6200" spc="-10" dirty="0"/>
              <a:t>i</a:t>
            </a:r>
            <a:r>
              <a:rPr sz="6200" spc="-5" dirty="0"/>
              <a:t>se: U</a:t>
            </a:r>
            <a:r>
              <a:rPr sz="6200" spc="-15" dirty="0"/>
              <a:t>p</a:t>
            </a:r>
            <a:r>
              <a:rPr sz="6200" spc="-10" dirty="0"/>
              <a:t>l</a:t>
            </a:r>
            <a:r>
              <a:rPr sz="6200" spc="-15" dirty="0"/>
              <a:t>o</a:t>
            </a:r>
            <a:r>
              <a:rPr sz="6200" spc="-5" dirty="0"/>
              <a:t>a</a:t>
            </a:r>
            <a:r>
              <a:rPr sz="6200" spc="-10" dirty="0"/>
              <a:t>d</a:t>
            </a:r>
            <a:r>
              <a:rPr sz="6200" spc="-5" dirty="0"/>
              <a:t> t</a:t>
            </a:r>
            <a:r>
              <a:rPr sz="6200" spc="-15" dirty="0"/>
              <a:t>h</a:t>
            </a:r>
            <a:r>
              <a:rPr sz="6200" spc="-5" dirty="0"/>
              <a:t>e </a:t>
            </a:r>
            <a:r>
              <a:rPr sz="6200" spc="-15" dirty="0"/>
              <a:t>po</a:t>
            </a:r>
            <a:r>
              <a:rPr sz="6200" spc="-5" dirty="0"/>
              <a:t>stf</a:t>
            </a:r>
            <a:r>
              <a:rPr sz="6200" spc="-10" dirty="0"/>
              <a:t>i</a:t>
            </a:r>
            <a:r>
              <a:rPr sz="6200" spc="-5" dirty="0"/>
              <a:t>x c</a:t>
            </a:r>
            <a:r>
              <a:rPr sz="6200" spc="-15" dirty="0"/>
              <a:t>oo</a:t>
            </a:r>
            <a:r>
              <a:rPr sz="6200" spc="-5" dirty="0"/>
              <a:t>k</a:t>
            </a:r>
            <a:r>
              <a:rPr sz="6200" spc="-15" dirty="0"/>
              <a:t>boo</a:t>
            </a:r>
            <a:r>
              <a:rPr sz="6200" spc="-5" dirty="0"/>
              <a:t>k</a:t>
            </a:r>
            <a:endParaRPr sz="620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231900" y="5283200"/>
            <a:ext cx="5441315" cy="116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postfix uploa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complete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0834700" y="5283200"/>
            <a:ext cx="224091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[3.1.8]</a:t>
            </a:r>
            <a:endParaRPr sz="4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MUA:</a:t>
            </a:r>
            <a:r>
              <a:rPr spc="-5" dirty="0"/>
              <a:t> </a:t>
            </a:r>
            <a:r>
              <a:rPr dirty="0"/>
              <a:t>ma</a:t>
            </a:r>
            <a:r>
              <a:rPr spc="-10" dirty="0"/>
              <a:t>ilu</a:t>
            </a:r>
            <a:r>
              <a:rPr spc="-5" dirty="0"/>
              <a:t>t</a:t>
            </a:r>
            <a:r>
              <a:rPr spc="-10" dirty="0"/>
              <a:t>il</a:t>
            </a:r>
            <a:r>
              <a:rPr dirty="0"/>
              <a:t>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3991590" cy="4707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783590" indent="-381000">
              <a:lnSpc>
                <a:spcPts val="566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isn’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communi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mailx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a command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reader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ct val="103400"/>
              </a:lnSpc>
              <a:spcBef>
                <a:spcPts val="8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Debian</a:t>
            </a:r>
            <a:r>
              <a:rPr sz="4800" spc="-5" dirty="0">
                <a:latin typeface="Arial"/>
                <a:cs typeface="Arial"/>
              </a:rPr>
              <a:t>-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amily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sys</a:t>
            </a:r>
            <a:r>
              <a:rPr sz="4800" spc="-5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ms, </a:t>
            </a:r>
            <a:r>
              <a:rPr sz="4800" b="1" dirty="0">
                <a:latin typeface="Courier New"/>
                <a:cs typeface="Courier New"/>
              </a:rPr>
              <a:t>mailx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included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 the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mailutils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package</a:t>
            </a:r>
            <a:endParaRPr sz="4800">
              <a:latin typeface="Arial"/>
              <a:cs typeface="Arial"/>
            </a:endParaRPr>
          </a:p>
          <a:p>
            <a:pPr marL="393700" marR="140335" indent="-381000">
              <a:lnSpc>
                <a:spcPct val="1034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-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amily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sys</a:t>
            </a:r>
            <a:r>
              <a:rPr sz="4800" spc="-5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ms, </a:t>
            </a:r>
            <a:r>
              <a:rPr sz="4800" b="1" dirty="0">
                <a:latin typeface="Courier New"/>
                <a:cs typeface="Courier New"/>
              </a:rPr>
              <a:t>mailx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included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 the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mailx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package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creat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mailx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95633"/>
          </a:xfrm>
          <a:prstGeom prst="rect">
            <a:avLst/>
          </a:prstGeom>
        </p:spPr>
        <p:txBody>
          <a:bodyPr vert="horz" wrap="square" lIns="0" tIns="8681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50" dirty="0"/>
              <a:t>Exerc</a:t>
            </a:r>
            <a:r>
              <a:rPr sz="6550" spc="-10" dirty="0"/>
              <a:t>i</a:t>
            </a:r>
            <a:r>
              <a:rPr sz="6550" dirty="0"/>
              <a:t>se:</a:t>
            </a:r>
            <a:r>
              <a:rPr sz="6550" spc="-5" dirty="0"/>
              <a:t> </a:t>
            </a:r>
            <a:r>
              <a:rPr sz="6550" dirty="0"/>
              <a:t>Create</a:t>
            </a:r>
            <a:r>
              <a:rPr sz="6550" spc="-5" dirty="0"/>
              <a:t> </a:t>
            </a:r>
            <a:r>
              <a:rPr sz="6550" dirty="0"/>
              <a:t>t</a:t>
            </a:r>
            <a:r>
              <a:rPr sz="6550" spc="-5" dirty="0"/>
              <a:t>h</a:t>
            </a:r>
            <a:r>
              <a:rPr sz="6550" dirty="0"/>
              <a:t>e</a:t>
            </a:r>
            <a:r>
              <a:rPr sz="6550" spc="-5" dirty="0"/>
              <a:t> </a:t>
            </a:r>
            <a:r>
              <a:rPr sz="6550" dirty="0"/>
              <a:t>ma</a:t>
            </a:r>
            <a:r>
              <a:rPr sz="6550" spc="-10" dirty="0"/>
              <a:t>il</a:t>
            </a:r>
            <a:r>
              <a:rPr sz="6550" dirty="0"/>
              <a:t>x</a:t>
            </a:r>
            <a:r>
              <a:rPr sz="6550" spc="-5" dirty="0"/>
              <a:t> </a:t>
            </a:r>
            <a:r>
              <a:rPr sz="6550" dirty="0"/>
              <a:t>c</a:t>
            </a:r>
            <a:r>
              <a:rPr sz="6550" spc="-5" dirty="0"/>
              <a:t>oo</a:t>
            </a:r>
            <a:r>
              <a:rPr sz="6550" dirty="0"/>
              <a:t>k</a:t>
            </a:r>
            <a:r>
              <a:rPr sz="6550" spc="-5" dirty="0"/>
              <a:t>boo</a:t>
            </a:r>
            <a:r>
              <a:rPr sz="6550" dirty="0"/>
              <a:t>k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644900"/>
            <a:ext cx="14655800" cy="4965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ts val="442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k mailx</a:t>
            </a:r>
            <a:endParaRPr sz="3700">
              <a:latin typeface="Courier New"/>
              <a:cs typeface="Courier New"/>
            </a:endParaRPr>
          </a:p>
          <a:p>
            <a:pPr marL="419100">
              <a:lnSpc>
                <a:spcPts val="440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READM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mailx</a:t>
            </a:r>
            <a:endParaRPr sz="3700">
              <a:latin typeface="Courier New"/>
              <a:cs typeface="Courier New"/>
            </a:endParaRPr>
          </a:p>
          <a:p>
            <a:pPr marL="419100">
              <a:lnSpc>
                <a:spcPts val="440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CHANGELO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mailx</a:t>
            </a:r>
            <a:endParaRPr sz="3700">
              <a:latin typeface="Courier New"/>
              <a:cs typeface="Courier New"/>
            </a:endParaRPr>
          </a:p>
          <a:p>
            <a:pPr marL="419100">
              <a:lnSpc>
                <a:spcPts val="442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metadat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mailx</a:t>
            </a:r>
            <a:endParaRPr sz="3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208405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cookbooks/mailx/recipes/default.rb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34001" y="4813300"/>
            <a:ext cx="24644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2235200"/>
          </a:xfrm>
          <a:custGeom>
            <a:avLst/>
            <a:gdLst/>
            <a:ahLst/>
            <a:cxnLst/>
            <a:rect l="l" t="t" r="r" b="b"/>
            <a:pathLst>
              <a:path w="14630400" h="2235200">
                <a:moveTo>
                  <a:pt x="0" y="0"/>
                </a:moveTo>
                <a:lnTo>
                  <a:pt x="14630400" y="0"/>
                </a:lnTo>
                <a:lnTo>
                  <a:pt x="14630400" y="2235200"/>
                </a:lnTo>
                <a:lnTo>
                  <a:pt x="0" y="2235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38200" y="2387600"/>
            <a:ext cx="14630400" cy="22352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4000" spc="-5" dirty="0">
                <a:latin typeface="Courier New"/>
                <a:cs typeface="Courier New"/>
              </a:rPr>
              <a:t>packag</a:t>
            </a:r>
            <a:r>
              <a:rPr sz="4000" dirty="0">
                <a:latin typeface="Courier New"/>
                <a:cs typeface="Courier New"/>
              </a:rPr>
              <a:t>e </a:t>
            </a:r>
            <a:r>
              <a:rPr sz="4000" dirty="0">
                <a:solidFill>
                  <a:srgbClr val="C8352B"/>
                </a:solidFill>
                <a:latin typeface="Courier New"/>
                <a:cs typeface="Courier New"/>
              </a:rPr>
              <a:t>"mailx" </a:t>
            </a:r>
            <a:r>
              <a:rPr sz="40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4000">
              <a:latin typeface="Courier New"/>
              <a:cs typeface="Courier New"/>
            </a:endParaRPr>
          </a:p>
          <a:p>
            <a:pPr marL="800100">
              <a:lnSpc>
                <a:spcPct val="100000"/>
              </a:lnSpc>
            </a:pPr>
            <a:r>
              <a:rPr sz="4000" spc="-5" dirty="0">
                <a:latin typeface="Courier New"/>
                <a:cs typeface="Courier New"/>
              </a:rPr>
              <a:t>actio</a:t>
            </a:r>
            <a:r>
              <a:rPr sz="4000" dirty="0">
                <a:latin typeface="Courier New"/>
                <a:cs typeface="Courier New"/>
              </a:rPr>
              <a:t>n </a:t>
            </a:r>
            <a:r>
              <a:rPr sz="4000" dirty="0">
                <a:solidFill>
                  <a:srgbClr val="22288F"/>
                </a:solidFill>
                <a:latin typeface="Courier New"/>
                <a:cs typeface="Courier New"/>
              </a:rPr>
              <a:t>:install</a:t>
            </a:r>
            <a:endParaRPr sz="400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r>
              <a:rPr sz="40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</a:t>
            </a:r>
            <a:r>
              <a:rPr spc="-5" dirty="0"/>
              <a:t>l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p</a:t>
            </a:r>
            <a:r>
              <a:rPr dirty="0"/>
              <a:t>acka</a:t>
            </a:r>
            <a:r>
              <a:rPr spc="-10" dirty="0"/>
              <a:t>g</a:t>
            </a:r>
            <a:r>
              <a:rPr dirty="0"/>
              <a:t>e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4034769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cookbooks/email_handler/recipes/default.rb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588000"/>
          </a:xfrm>
          <a:custGeom>
            <a:avLst/>
            <a:gdLst/>
            <a:ahLst/>
            <a:cxnLst/>
            <a:rect l="l" t="t" r="r" b="b"/>
            <a:pathLst>
              <a:path w="14630400" h="5588000">
                <a:moveTo>
                  <a:pt x="0" y="0"/>
                </a:moveTo>
                <a:lnTo>
                  <a:pt x="14630400" y="0"/>
                </a:lnTo>
                <a:lnTo>
                  <a:pt x="14630400" y="5588000"/>
                </a:lnTo>
                <a:lnTo>
                  <a:pt x="0" y="558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934001" y="84963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97679"/>
          </a:xfrm>
          <a:prstGeom prst="rect">
            <a:avLst/>
          </a:prstGeom>
        </p:spPr>
        <p:txBody>
          <a:bodyPr vert="horz" wrap="square" lIns="0" tIns="109163" rIns="0" bIns="0" rtlCol="0">
            <a:spAutoFit/>
          </a:bodyPr>
          <a:lstStyle/>
          <a:p>
            <a:pPr marL="12700">
              <a:lnSpc>
                <a:spcPts val="7680"/>
              </a:lnSpc>
            </a:pPr>
            <a:r>
              <a:rPr sz="6450" spc="15" dirty="0"/>
              <a:t>Exe</a:t>
            </a:r>
            <a:r>
              <a:rPr sz="6450" spc="10" dirty="0"/>
              <a:t>r</a:t>
            </a:r>
            <a:r>
              <a:rPr sz="6450" spc="15" dirty="0"/>
              <a:t>c</a:t>
            </a:r>
            <a:r>
              <a:rPr sz="6450" dirty="0"/>
              <a:t>i</a:t>
            </a:r>
            <a:r>
              <a:rPr sz="6450" spc="15" dirty="0"/>
              <a:t>se</a:t>
            </a:r>
            <a:r>
              <a:rPr sz="6450" spc="10" dirty="0"/>
              <a:t>:</a:t>
            </a:r>
            <a:r>
              <a:rPr sz="6450" spc="-235" dirty="0"/>
              <a:t> </a:t>
            </a:r>
            <a:r>
              <a:rPr sz="6450" spc="20" dirty="0"/>
              <a:t>A</a:t>
            </a:r>
            <a:r>
              <a:rPr sz="6450" spc="10" dirty="0"/>
              <a:t>d</a:t>
            </a:r>
            <a:r>
              <a:rPr sz="6450" spc="15" dirty="0"/>
              <a:t>d</a:t>
            </a:r>
            <a:r>
              <a:rPr sz="6450" spc="5" dirty="0"/>
              <a:t> t</a:t>
            </a:r>
            <a:r>
              <a:rPr sz="6450" spc="10" dirty="0"/>
              <a:t>h</a:t>
            </a:r>
            <a:r>
              <a:rPr sz="6450" spc="15" dirty="0"/>
              <a:t>e</a:t>
            </a:r>
            <a:r>
              <a:rPr sz="6450" spc="5" dirty="0"/>
              <a:t> </a:t>
            </a:r>
            <a:r>
              <a:rPr sz="6450" spc="25" dirty="0"/>
              <a:t>m</a:t>
            </a:r>
            <a:r>
              <a:rPr sz="6450" spc="15" dirty="0"/>
              <a:t>a</a:t>
            </a:r>
            <a:r>
              <a:rPr sz="6450" dirty="0"/>
              <a:t>i</a:t>
            </a:r>
            <a:r>
              <a:rPr sz="6450" spc="5" dirty="0"/>
              <a:t>l </a:t>
            </a:r>
            <a:r>
              <a:rPr sz="6450" spc="10" dirty="0"/>
              <a:t>d</a:t>
            </a:r>
            <a:r>
              <a:rPr sz="6450" spc="15" dirty="0"/>
              <a:t>e</a:t>
            </a:r>
            <a:r>
              <a:rPr sz="6450" spc="10" dirty="0"/>
              <a:t>p</a:t>
            </a:r>
            <a:r>
              <a:rPr sz="6450" spc="15" dirty="0"/>
              <a:t>e</a:t>
            </a:r>
            <a:r>
              <a:rPr sz="6450" spc="10" dirty="0"/>
              <a:t>nd</a:t>
            </a:r>
            <a:r>
              <a:rPr sz="6450" spc="15" dirty="0"/>
              <a:t>e</a:t>
            </a:r>
            <a:r>
              <a:rPr sz="6450" spc="10" dirty="0"/>
              <a:t>n</a:t>
            </a:r>
            <a:r>
              <a:rPr sz="6450" spc="15" dirty="0"/>
              <a:t>c</a:t>
            </a:r>
            <a:r>
              <a:rPr sz="6450" dirty="0"/>
              <a:t>i</a:t>
            </a:r>
            <a:r>
              <a:rPr sz="6450" spc="15" dirty="0"/>
              <a:t>es</a:t>
            </a:r>
            <a:endParaRPr sz="6450" dirty="0"/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800100" y="2374900"/>
          <a:ext cx="14630400" cy="558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0400"/>
              </a:tblGrid>
              <a:tr h="2336800"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2800" spc="-5" dirty="0">
                          <a:solidFill>
                            <a:srgbClr val="717171"/>
                          </a:solidFill>
                          <a:latin typeface="Courier New"/>
                          <a:cs typeface="Courier New"/>
                        </a:rPr>
                        <a:t>chef_ge</a:t>
                      </a:r>
                      <a:r>
                        <a:rPr sz="2800" dirty="0">
                          <a:solidFill>
                            <a:srgbClr val="717171"/>
                          </a:solidFill>
                          <a:latin typeface="Courier New"/>
                          <a:cs typeface="Courier New"/>
                        </a:rPr>
                        <a:t>m </a:t>
                      </a:r>
                      <a:r>
                        <a:rPr sz="2800" spc="-5" dirty="0">
                          <a:solidFill>
                            <a:srgbClr val="717171"/>
                          </a:solidFill>
                          <a:latin typeface="Courier New"/>
                          <a:cs typeface="Courier New"/>
                        </a:rPr>
                        <a:t>"pony</a:t>
                      </a:r>
                      <a:r>
                        <a:rPr sz="2800" dirty="0">
                          <a:solidFill>
                            <a:srgbClr val="717171"/>
                          </a:solidFill>
                          <a:latin typeface="Courier New"/>
                          <a:cs typeface="Courier New"/>
                        </a:rPr>
                        <a:t>" </a:t>
                      </a:r>
                      <a:r>
                        <a:rPr sz="2800" b="1" dirty="0">
                          <a:solidFill>
                            <a:srgbClr val="717171"/>
                          </a:solidFill>
                          <a:latin typeface="Courier New"/>
                          <a:cs typeface="Courier New"/>
                        </a:rPr>
                        <a:t>do</a:t>
                      </a:r>
                      <a:endParaRPr sz="2800">
                        <a:latin typeface="Courier New"/>
                        <a:cs typeface="Courier New"/>
                      </a:endParaRPr>
                    </a:p>
                    <a:p>
                      <a:pPr marL="59182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800" spc="-5" dirty="0">
                          <a:solidFill>
                            <a:srgbClr val="717171"/>
                          </a:solidFill>
                          <a:latin typeface="Courier New"/>
                          <a:cs typeface="Courier New"/>
                        </a:rPr>
                        <a:t>actio</a:t>
                      </a:r>
                      <a:r>
                        <a:rPr sz="2800" dirty="0">
                          <a:solidFill>
                            <a:srgbClr val="717171"/>
                          </a:solidFill>
                          <a:latin typeface="Courier New"/>
                          <a:cs typeface="Courier New"/>
                        </a:rPr>
                        <a:t>n :install</a:t>
                      </a:r>
                      <a:endParaRPr sz="2800">
                        <a:latin typeface="Courier New"/>
                        <a:cs typeface="Courier New"/>
                      </a:endParaRPr>
                    </a:p>
                    <a:p>
                      <a:pPr marL="1651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800" b="1" dirty="0">
                          <a:solidFill>
                            <a:srgbClr val="717171"/>
                          </a:solidFill>
                          <a:latin typeface="Courier New"/>
                          <a:cs typeface="Courier New"/>
                        </a:rPr>
                        <a:t>end</a:t>
                      </a:r>
                      <a:endParaRPr sz="2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7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165100">
                        <a:lnSpc>
                          <a:spcPts val="3040"/>
                        </a:lnSpc>
                      </a:pPr>
                      <a:r>
                        <a:rPr sz="2800" spc="-5" dirty="0">
                          <a:solidFill>
                            <a:srgbClr val="717171"/>
                          </a:solidFill>
                          <a:latin typeface="Courier New"/>
                          <a:cs typeface="Courier New"/>
                        </a:rPr>
                        <a:t>include_recip</a:t>
                      </a:r>
                      <a:r>
                        <a:rPr sz="2800" dirty="0">
                          <a:solidFill>
                            <a:srgbClr val="717171"/>
                          </a:solidFill>
                          <a:latin typeface="Courier New"/>
                          <a:cs typeface="Courier New"/>
                        </a:rPr>
                        <a:t>e "chef_handler"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76200">
                      <a:solidFill>
                        <a:srgbClr val="F18B21"/>
                      </a:solidFill>
                      <a:prstDash val="solid"/>
                    </a:lnL>
                    <a:lnR w="76200">
                      <a:solidFill>
                        <a:srgbClr val="F18B21"/>
                      </a:solidFill>
                      <a:prstDash val="solid"/>
                    </a:lnR>
                    <a:lnT w="25400">
                      <a:solidFill>
                        <a:srgbClr val="435363"/>
                      </a:solidFill>
                      <a:prstDash val="solid"/>
                    </a:lnT>
                    <a:lnB w="76200">
                      <a:solidFill>
                        <a:srgbClr val="F18B21"/>
                      </a:solidFill>
                      <a:prstDash val="solid"/>
                    </a:lnB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165100" marR="9259570">
                        <a:lnSpc>
                          <a:spcPct val="10120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include_recip</a:t>
                      </a:r>
                      <a:r>
                        <a:rPr sz="2800" dirty="0"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28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"postfix" </a:t>
                      </a:r>
                      <a:r>
                        <a:rPr sz="2800" spc="-5" dirty="0">
                          <a:latin typeface="Courier New"/>
                          <a:cs typeface="Courier New"/>
                        </a:rPr>
                        <a:t>include_recip</a:t>
                      </a:r>
                      <a:r>
                        <a:rPr sz="2800" dirty="0"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28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"mailx"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76200">
                      <a:solidFill>
                        <a:srgbClr val="F18B21"/>
                      </a:solidFill>
                      <a:prstDash val="solid"/>
                    </a:lnL>
                    <a:lnR w="76200">
                      <a:solidFill>
                        <a:srgbClr val="F18B21"/>
                      </a:solidFill>
                      <a:prstDash val="solid"/>
                    </a:lnR>
                    <a:lnT w="76200">
                      <a:solidFill>
                        <a:srgbClr val="F18B21"/>
                      </a:solidFill>
                      <a:prstDash val="solid"/>
                    </a:lnT>
                    <a:lnB w="76200">
                      <a:solidFill>
                        <a:srgbClr val="F18B21"/>
                      </a:solidFill>
                      <a:prstDash val="solid"/>
                    </a:lnB>
                  </a:tcPr>
                </a:tc>
              </a:tr>
              <a:tr h="2235200">
                <a:tc>
                  <a:txBody>
                    <a:bodyPr/>
                    <a:lstStyle/>
                    <a:p>
                      <a:pPr marL="165100" marR="2645410">
                        <a:lnSpc>
                          <a:spcPct val="101200"/>
                        </a:lnSpc>
                      </a:pPr>
                      <a:r>
                        <a:rPr sz="2800" spc="-5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cookbook_fil</a:t>
                      </a:r>
                      <a:r>
                        <a:rPr sz="2800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e "</a:t>
                      </a:r>
                      <a:r>
                        <a:rPr sz="2800" b="1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#{</a:t>
                      </a:r>
                      <a:r>
                        <a:rPr sz="2800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node['chef_handler']['handler_path'</a:t>
                      </a:r>
                      <a:r>
                        <a:rPr sz="2800" spc="-5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2800" b="1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r>
                        <a:rPr sz="2800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/ </a:t>
                      </a:r>
                      <a:r>
                        <a:rPr sz="2800" spc="-5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email_handler.rb</a:t>
                      </a:r>
                      <a:r>
                        <a:rPr sz="2800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" </a:t>
                      </a:r>
                      <a:r>
                        <a:rPr sz="2800" b="1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do</a:t>
                      </a:r>
                      <a:endParaRPr sz="2800">
                        <a:latin typeface="Courier New"/>
                        <a:cs typeface="Courier New"/>
                      </a:endParaRPr>
                    </a:p>
                    <a:p>
                      <a:pPr marL="591820" marR="6699884">
                        <a:lnSpc>
                          <a:spcPct val="101200"/>
                        </a:lnSpc>
                      </a:pPr>
                      <a:r>
                        <a:rPr sz="2800" spc="-5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sourc</a:t>
                      </a:r>
                      <a:r>
                        <a:rPr sz="2800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e "handlers/email_handler.rb" </a:t>
                      </a:r>
                      <a:r>
                        <a:rPr sz="2800" spc="-5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owne</a:t>
                      </a:r>
                      <a:r>
                        <a:rPr sz="2800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r "root"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76200">
                      <a:solidFill>
                        <a:srgbClr val="F18B21"/>
                      </a:solidFill>
                      <a:prstDash val="solid"/>
                    </a:lnL>
                    <a:lnR w="76200">
                      <a:solidFill>
                        <a:srgbClr val="F18B21"/>
                      </a:solidFill>
                      <a:prstDash val="solid"/>
                    </a:lnR>
                    <a:lnT w="76200">
                      <a:solidFill>
                        <a:srgbClr val="F18B21"/>
                      </a:solidFill>
                      <a:prstDash val="solid"/>
                    </a:lnT>
                    <a:lnB w="25400">
                      <a:solidFill>
                        <a:srgbClr val="43536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23278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cookbooks/email_handler/metadata.rb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753100"/>
          </a:xfrm>
          <a:custGeom>
            <a:avLst/>
            <a:gdLst/>
            <a:ahLst/>
            <a:cxnLst/>
            <a:rect l="l" t="t" r="r" b="b"/>
            <a:pathLst>
              <a:path w="14630400" h="5753100">
                <a:moveTo>
                  <a:pt x="0" y="0"/>
                </a:moveTo>
                <a:lnTo>
                  <a:pt x="14630400" y="0"/>
                </a:lnTo>
                <a:lnTo>
                  <a:pt x="14630400" y="5753100"/>
                </a:lnTo>
                <a:lnTo>
                  <a:pt x="0" y="5753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meta</a:t>
            </a:r>
            <a:r>
              <a:rPr spc="-10" dirty="0"/>
              <a:t>d</a:t>
            </a:r>
            <a:r>
              <a:rPr dirty="0"/>
              <a:t>ata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56" name="object 56"/>
          <p:cNvSpPr/>
          <p:nvPr/>
        </p:nvSpPr>
        <p:spPr>
          <a:xfrm>
            <a:off x="4705350" y="3028950"/>
            <a:ext cx="6324600" cy="1803400"/>
          </a:xfrm>
          <a:custGeom>
            <a:avLst/>
            <a:gdLst/>
            <a:ahLst/>
            <a:cxnLst/>
            <a:rect l="l" t="t" r="r" b="b"/>
            <a:pathLst>
              <a:path w="6324600" h="1803400">
                <a:moveTo>
                  <a:pt x="0" y="0"/>
                </a:moveTo>
                <a:lnTo>
                  <a:pt x="6324600" y="0"/>
                </a:lnTo>
                <a:lnTo>
                  <a:pt x="6324600" y="1803400"/>
                </a:lnTo>
                <a:lnTo>
                  <a:pt x="0" y="18034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18B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6934001" y="84963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819150" y="2374900"/>
          <a:ext cx="14630400" cy="575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4850"/>
                <a:gridCol w="8845550"/>
              </a:tblGrid>
              <a:tr h="4197350">
                <a:tc gridSpan="2"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tabLst>
                          <a:tab pos="3947160" algn="l"/>
                        </a:tabLst>
                      </a:pPr>
                      <a:r>
                        <a:rPr sz="290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name	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"email_handler"</a:t>
                      </a:r>
                      <a:endParaRPr sz="2900">
                        <a:latin typeface="Courier New"/>
                        <a:cs typeface="Courier New"/>
                      </a:endParaRPr>
                    </a:p>
                    <a:p>
                      <a:pPr marL="190500" marR="6449695">
                        <a:lnSpc>
                          <a:spcPct val="100600"/>
                        </a:lnSpc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 New"/>
                          <a:cs typeface="Courier New"/>
                        </a:rPr>
                        <a:t>maintaine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r	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"You" </a:t>
                      </a:r>
                      <a:r>
                        <a:rPr sz="2900" spc="-5" dirty="0">
                          <a:latin typeface="Courier New"/>
                          <a:cs typeface="Courier New"/>
                        </a:rPr>
                        <a:t>maintainer_emai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l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900" u="heavy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  <a:hlinkClick r:id="rId4"/>
                        </a:rPr>
                        <a:t>you@somewhere.co</a:t>
                      </a:r>
                      <a:r>
                        <a:rPr sz="2900" u="heavy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  <a:hlinkClick r:id="rId4"/>
                        </a:rPr>
                        <a:t>m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 </a:t>
                      </a:r>
                      <a:r>
                        <a:rPr sz="2900" spc="-5" dirty="0">
                          <a:latin typeface="Courier New"/>
                          <a:cs typeface="Courier New"/>
                        </a:rPr>
                        <a:t>licens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e	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"Apach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e 2.0"</a:t>
                      </a:r>
                      <a:endParaRPr sz="2900">
                        <a:latin typeface="Courier New"/>
                        <a:cs typeface="Courier New"/>
                      </a:endParaRPr>
                    </a:p>
                    <a:p>
                      <a:pPr marL="190500" marR="1587500">
                        <a:lnSpc>
                          <a:spcPct val="100600"/>
                        </a:lnSpc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 New"/>
                          <a:cs typeface="Courier New"/>
                        </a:rPr>
                        <a:t>descriptio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n	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"Emai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l 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n 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ever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y 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Che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f run" </a:t>
                      </a:r>
                      <a:r>
                        <a:rPr sz="2900" spc="-5" dirty="0">
                          <a:latin typeface="Courier New"/>
                          <a:cs typeface="Courier New"/>
                        </a:rPr>
                        <a:t>long_descriptio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n 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 New"/>
                          <a:cs typeface="Courier New"/>
                        </a:rPr>
                        <a:t>IO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read(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 New"/>
                          <a:cs typeface="Courier New"/>
                        </a:rPr>
                        <a:t>File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join(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 New"/>
                          <a:cs typeface="Courier New"/>
                        </a:rPr>
                        <a:t>File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dirname(</a:t>
                      </a:r>
                      <a:r>
                        <a:rPr sz="2900" u="heavy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sz="290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FIL</a:t>
                      </a:r>
                      <a:r>
                        <a:rPr sz="2900" spc="-5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900" u="heavy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sz="2900" spc="-5" dirty="0">
                          <a:latin typeface="Courier New"/>
                          <a:cs typeface="Courier New"/>
                        </a:rPr>
                        <a:t>),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'README.md'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))</a:t>
                      </a:r>
                      <a:endParaRPr sz="2900">
                        <a:latin typeface="Courier New"/>
                        <a:cs typeface="Courier New"/>
                      </a:endParaRPr>
                    </a:p>
                    <a:p>
                      <a:pPr marL="190500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 New"/>
                          <a:cs typeface="Courier New"/>
                        </a:rPr>
                        <a:t>versio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n	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"0.1.0"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435363"/>
                      </a:solidFill>
                      <a:prstDash val="solid"/>
                    </a:lnL>
                    <a:lnR w="25400">
                      <a:solidFill>
                        <a:srgbClr val="435363"/>
                      </a:solidFill>
                      <a:prstDash val="solid"/>
                    </a:lnR>
                    <a:lnT w="25400">
                      <a:solidFill>
                        <a:srgbClr val="43536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555750">
                <a:tc>
                  <a:txBody>
                    <a:bodyPr/>
                    <a:lstStyle/>
                    <a:p>
                      <a:pPr marL="184150" marR="692150">
                        <a:lnSpc>
                          <a:spcPct val="100600"/>
                        </a:lnSpc>
                      </a:pPr>
                      <a:r>
                        <a:rPr sz="2900" spc="-5" dirty="0">
                          <a:latin typeface="Courier New"/>
                          <a:cs typeface="Courier New"/>
                        </a:rPr>
                        <a:t>depend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s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"chef_handler" </a:t>
                      </a:r>
                      <a:r>
                        <a:rPr sz="2900" spc="-5" dirty="0">
                          <a:latin typeface="Courier New"/>
                          <a:cs typeface="Courier New"/>
                        </a:rPr>
                        <a:t>depend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s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"postfix" </a:t>
                      </a:r>
                      <a:r>
                        <a:rPr sz="2900" spc="-5" dirty="0">
                          <a:latin typeface="Courier New"/>
                          <a:cs typeface="Courier New"/>
                        </a:rPr>
                        <a:t>depend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s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"mailx"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F18B21"/>
                      </a:solidFill>
                      <a:prstDash val="solid"/>
                    </a:lnL>
                    <a:lnR w="38100">
                      <a:solidFill>
                        <a:srgbClr val="F18B21"/>
                      </a:solidFill>
                      <a:prstDash val="solid"/>
                    </a:lnR>
                    <a:lnB w="38100">
                      <a:solidFill>
                        <a:srgbClr val="F18B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F18B21"/>
                      </a:solidFill>
                      <a:prstDash val="solid"/>
                    </a:lnL>
                    <a:lnR w="25400">
                      <a:solidFill>
                        <a:srgbClr val="435363"/>
                      </a:solidFill>
                      <a:prstDash val="solid"/>
                    </a:lnR>
                    <a:lnB w="25400">
                      <a:solidFill>
                        <a:srgbClr val="43536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587500"/>
            <a:ext cx="14655800" cy="17526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 marR="2550160">
              <a:lnSpc>
                <a:spcPts val="5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email_handler postfi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x mailx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09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50" spc="20" dirty="0"/>
              <a:t>Ex</a:t>
            </a:r>
            <a:r>
              <a:rPr sz="5150" spc="15" dirty="0"/>
              <a:t>e</a:t>
            </a:r>
            <a:r>
              <a:rPr sz="5150" spc="10" dirty="0"/>
              <a:t>r</a:t>
            </a:r>
            <a:r>
              <a:rPr sz="5150" spc="15" dirty="0"/>
              <a:t>c</a:t>
            </a:r>
            <a:r>
              <a:rPr sz="5150" dirty="0"/>
              <a:t>i</a:t>
            </a:r>
            <a:r>
              <a:rPr sz="5150" spc="15" dirty="0"/>
              <a:t>se</a:t>
            </a:r>
            <a:r>
              <a:rPr sz="5150" spc="10" dirty="0"/>
              <a:t>:</a:t>
            </a:r>
            <a:r>
              <a:rPr sz="5150" spc="5" dirty="0"/>
              <a:t> </a:t>
            </a:r>
            <a:r>
              <a:rPr sz="5150" spc="25" dirty="0"/>
              <a:t>U</a:t>
            </a:r>
            <a:r>
              <a:rPr sz="5150" spc="15" dirty="0"/>
              <a:t>p</a:t>
            </a:r>
            <a:r>
              <a:rPr sz="5150" dirty="0"/>
              <a:t>l</a:t>
            </a:r>
            <a:r>
              <a:rPr sz="5150" spc="15" dirty="0"/>
              <a:t>oa</a:t>
            </a:r>
            <a:r>
              <a:rPr sz="5150" spc="20" dirty="0"/>
              <a:t>d</a:t>
            </a:r>
            <a:r>
              <a:rPr sz="5150" spc="5" dirty="0"/>
              <a:t> </a:t>
            </a:r>
            <a:r>
              <a:rPr sz="5150" spc="10" dirty="0"/>
              <a:t>t</a:t>
            </a:r>
            <a:r>
              <a:rPr sz="5150" spc="15" dirty="0"/>
              <a:t>he</a:t>
            </a:r>
            <a:r>
              <a:rPr sz="5150" spc="5" dirty="0"/>
              <a:t> </a:t>
            </a:r>
            <a:r>
              <a:rPr sz="5150" spc="20" dirty="0"/>
              <a:t>ema</a:t>
            </a:r>
            <a:r>
              <a:rPr sz="5150" dirty="0"/>
              <a:t>il</a:t>
            </a:r>
            <a:r>
              <a:rPr sz="5150" spc="15" dirty="0"/>
              <a:t>_hand</a:t>
            </a:r>
            <a:r>
              <a:rPr sz="5150" dirty="0"/>
              <a:t>l</a:t>
            </a:r>
            <a:r>
              <a:rPr sz="5150" spc="15" dirty="0"/>
              <a:t>e</a:t>
            </a:r>
            <a:r>
              <a:rPr sz="5150" spc="10" dirty="0"/>
              <a:t>r</a:t>
            </a:r>
            <a:r>
              <a:rPr sz="5150" spc="5" dirty="0"/>
              <a:t> </a:t>
            </a:r>
            <a:r>
              <a:rPr sz="5150" spc="15" dirty="0"/>
              <a:t>cookbook</a:t>
            </a:r>
            <a:endParaRPr sz="515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231900" y="4648200"/>
            <a:ext cx="7361555" cy="243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email_handler Uploadin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postfix Uploadin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mailx Uploade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3 cookbooks.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2755260" y="4648200"/>
            <a:ext cx="2240915" cy="180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02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[0.1.0]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ts val="5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[3.1.8]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ts val="502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[0.1.0]</a:t>
            </a:r>
            <a:endParaRPr sz="4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696277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roles/base.rb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247900"/>
          </a:xfrm>
          <a:custGeom>
            <a:avLst/>
            <a:gdLst/>
            <a:ahLst/>
            <a:cxnLst/>
            <a:rect l="l" t="t" r="r" b="b"/>
            <a:pathLst>
              <a:path w="14630400" h="2247900">
                <a:moveTo>
                  <a:pt x="0" y="0"/>
                </a:moveTo>
                <a:lnTo>
                  <a:pt x="14630400" y="0"/>
                </a:lnTo>
                <a:lnTo>
                  <a:pt x="14630400" y="2247900"/>
                </a:lnTo>
                <a:lnTo>
                  <a:pt x="0" y="2247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22479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400" dirty="0">
                <a:solidFill>
                  <a:srgbClr val="008F00"/>
                </a:solidFill>
                <a:latin typeface="Courier New"/>
                <a:cs typeface="Courier New"/>
              </a:rPr>
              <a:t>name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"base"</a:t>
            </a:r>
            <a:endParaRPr sz="240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descriptio</a:t>
            </a:r>
            <a:r>
              <a:rPr sz="2400" dirty="0">
                <a:latin typeface="Courier New"/>
                <a:cs typeface="Courier New"/>
              </a:rPr>
              <a:t>n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"Bas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e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Serve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r Role"</a:t>
            </a:r>
            <a:endParaRPr sz="2400">
              <a:latin typeface="Courier New"/>
              <a:cs typeface="Courier New"/>
            </a:endParaRPr>
          </a:p>
          <a:p>
            <a:pPr marL="190500" marR="688340">
              <a:lnSpc>
                <a:spcPct val="100699"/>
              </a:lnSpc>
            </a:pPr>
            <a:r>
              <a:rPr sz="2400" spc="-5" dirty="0">
                <a:latin typeface="Courier New"/>
                <a:cs typeface="Courier New"/>
              </a:rPr>
              <a:t>run_lis</a:t>
            </a:r>
            <a:r>
              <a:rPr sz="2400" dirty="0">
                <a:latin typeface="Courier New"/>
                <a:cs typeface="Courier New"/>
              </a:rPr>
              <a:t>t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"recipe[email_handler]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"recipe[chef-client::delete_validation]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"recipe[chef-client::config]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"recipe[chef-client]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"recipe[ntp]"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"recipe[motd]"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"recipe[users]"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390066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-210" dirty="0"/>
              <a:t> </a:t>
            </a:r>
            <a:r>
              <a:rPr sz="5800" spc="20" dirty="0"/>
              <a:t>A</a:t>
            </a:r>
            <a:r>
              <a:rPr sz="5800" spc="10" dirty="0"/>
              <a:t>d</a:t>
            </a:r>
            <a:r>
              <a:rPr sz="5800" spc="15" dirty="0"/>
              <a:t>d</a:t>
            </a:r>
            <a:r>
              <a:rPr sz="5800" spc="5" dirty="0"/>
              <a:t> </a:t>
            </a:r>
            <a:r>
              <a:rPr sz="5800" spc="20" dirty="0"/>
              <a:t>ema</a:t>
            </a:r>
            <a:r>
              <a:rPr sz="5800" dirty="0"/>
              <a:t>il</a:t>
            </a:r>
            <a:r>
              <a:rPr sz="5800" spc="15" dirty="0"/>
              <a:t>_</a:t>
            </a:r>
            <a:r>
              <a:rPr sz="5800" spc="10" dirty="0"/>
              <a:t>h</a:t>
            </a:r>
            <a:r>
              <a:rPr sz="5800" spc="15" dirty="0"/>
              <a:t>a</a:t>
            </a:r>
            <a:r>
              <a:rPr sz="5800" spc="10" dirty="0"/>
              <a:t>nd</a:t>
            </a:r>
            <a:r>
              <a:rPr sz="5800" dirty="0"/>
              <a:t>l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5" dirty="0"/>
              <a:t> </a:t>
            </a:r>
            <a:r>
              <a:rPr sz="5800" spc="10" dirty="0"/>
              <a:t>to</a:t>
            </a:r>
            <a:r>
              <a:rPr sz="5800" spc="5" dirty="0"/>
              <a:t> </a:t>
            </a:r>
            <a:r>
              <a:rPr sz="5800" spc="10" dirty="0"/>
              <a:t>b</a:t>
            </a:r>
            <a:r>
              <a:rPr sz="5800" spc="15" dirty="0"/>
              <a:t>ase</a:t>
            </a:r>
            <a:r>
              <a:rPr sz="5800" spc="5" dirty="0"/>
              <a:t> </a:t>
            </a:r>
            <a:r>
              <a:rPr sz="5800" spc="10" dirty="0"/>
              <a:t>ro</a:t>
            </a:r>
            <a:r>
              <a:rPr sz="5800" dirty="0"/>
              <a:t>l</a:t>
            </a:r>
            <a:r>
              <a:rPr sz="5800" spc="15" dirty="0"/>
              <a:t>e</a:t>
            </a:r>
            <a:endParaRPr sz="5800" dirty="0"/>
          </a:p>
        </p:txBody>
      </p:sp>
      <p:sp>
        <p:nvSpPr>
          <p:cNvPr id="58" name="object 58"/>
          <p:cNvSpPr/>
          <p:nvPr/>
        </p:nvSpPr>
        <p:spPr>
          <a:xfrm>
            <a:off x="2635250" y="3359150"/>
            <a:ext cx="4279900" cy="406400"/>
          </a:xfrm>
          <a:custGeom>
            <a:avLst/>
            <a:gdLst/>
            <a:ahLst/>
            <a:cxnLst/>
            <a:rect l="l" t="t" r="r" b="b"/>
            <a:pathLst>
              <a:path w="4279900" h="406400">
                <a:moveTo>
                  <a:pt x="0" y="0"/>
                </a:moveTo>
                <a:lnTo>
                  <a:pt x="4279900" y="0"/>
                </a:lnTo>
                <a:lnTo>
                  <a:pt x="4279900" y="406400"/>
                </a:lnTo>
                <a:lnTo>
                  <a:pt x="0" y="4064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18B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69354"/>
          </a:xfrm>
          <a:prstGeom prst="rect">
            <a:avLst/>
          </a:prstGeom>
        </p:spPr>
        <p:txBody>
          <a:bodyPr vert="horz" wrap="square" lIns="0" tIns="28939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50" spc="-10" dirty="0"/>
              <a:t>Bes</a:t>
            </a:r>
            <a:r>
              <a:rPr sz="5050" spc="-5" dirty="0"/>
              <a:t>t Pract</a:t>
            </a:r>
            <a:r>
              <a:rPr sz="5050" spc="-10" dirty="0"/>
              <a:t>i</a:t>
            </a:r>
            <a:r>
              <a:rPr sz="5050" spc="-5" dirty="0"/>
              <a:t>ce:</a:t>
            </a:r>
            <a:r>
              <a:rPr sz="5050" spc="-195" dirty="0"/>
              <a:t> </a:t>
            </a:r>
            <a:r>
              <a:rPr sz="5050" spc="-10" dirty="0"/>
              <a:t>A</a:t>
            </a:r>
            <a:r>
              <a:rPr sz="5050" spc="-15" dirty="0"/>
              <a:t>d</a:t>
            </a:r>
            <a:r>
              <a:rPr sz="5050" spc="-10" dirty="0"/>
              <a:t>d</a:t>
            </a:r>
            <a:r>
              <a:rPr sz="5050" spc="-5" dirty="0"/>
              <a:t> </a:t>
            </a:r>
            <a:r>
              <a:rPr sz="5050" spc="-15" dirty="0"/>
              <a:t>h</a:t>
            </a:r>
            <a:r>
              <a:rPr sz="5050" spc="-5" dirty="0"/>
              <a:t>a</a:t>
            </a:r>
            <a:r>
              <a:rPr sz="5050" spc="-15" dirty="0"/>
              <a:t>nd</a:t>
            </a:r>
            <a:r>
              <a:rPr sz="5050" spc="-10" dirty="0"/>
              <a:t>l</a:t>
            </a:r>
            <a:r>
              <a:rPr sz="5050" spc="-5" dirty="0"/>
              <a:t>ers at </a:t>
            </a:r>
            <a:r>
              <a:rPr sz="5050" spc="-15" dirty="0"/>
              <a:t>b</a:t>
            </a:r>
            <a:r>
              <a:rPr sz="5050" spc="-5" dirty="0"/>
              <a:t>e</a:t>
            </a:r>
            <a:r>
              <a:rPr sz="5050" spc="-15" dirty="0"/>
              <a:t>g</a:t>
            </a:r>
            <a:r>
              <a:rPr sz="5050" spc="-10" dirty="0"/>
              <a:t>i</a:t>
            </a:r>
            <a:r>
              <a:rPr sz="5050" spc="-15" dirty="0"/>
              <a:t>nn</a:t>
            </a:r>
            <a:r>
              <a:rPr sz="5050" spc="-10" dirty="0"/>
              <a:t>i</a:t>
            </a:r>
            <a:r>
              <a:rPr sz="5050" spc="-15" dirty="0"/>
              <a:t>n</a:t>
            </a:r>
            <a:r>
              <a:rPr sz="5050" spc="-10" dirty="0"/>
              <a:t>g</a:t>
            </a:r>
            <a:r>
              <a:rPr sz="5050" spc="-5" dirty="0"/>
              <a:t> </a:t>
            </a:r>
            <a:r>
              <a:rPr sz="5050" spc="-15" dirty="0"/>
              <a:t>o</a:t>
            </a:r>
            <a:r>
              <a:rPr sz="5050" spc="-5" dirty="0"/>
              <a:t>f r</a:t>
            </a:r>
            <a:r>
              <a:rPr sz="5050" spc="-15" dirty="0"/>
              <a:t>u</a:t>
            </a:r>
            <a:r>
              <a:rPr sz="5050" spc="-10" dirty="0"/>
              <a:t>n</a:t>
            </a:r>
            <a:endParaRPr sz="5050"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858806"/>
            <a:ext cx="14558644" cy="218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66929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(especially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beginning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run_li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wa</a:t>
            </a:r>
            <a:r>
              <a:rPr sz="4800" spc="-36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ail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base.rb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b</a:t>
            </a:r>
            <a:r>
              <a:rPr dirty="0"/>
              <a:t>ase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ol</a:t>
            </a:r>
            <a:r>
              <a:rPr dirty="0"/>
              <a:t>e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644900"/>
            <a:ext cx="14655800" cy="4965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base!</a:t>
            </a:r>
            <a:endParaRPr sz="4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</a:t>
            </a:r>
            <a:r>
              <a:rPr spc="-10" dirty="0"/>
              <a:t>po</a:t>
            </a:r>
            <a:r>
              <a:rPr dirty="0"/>
              <a:t>rt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5194280" cy="4947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succeeds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5" dirty="0">
                <a:latin typeface="Courier New"/>
                <a:cs typeface="Courier New"/>
              </a:rPr>
              <a:t>run_status.success</a:t>
            </a:r>
            <a:r>
              <a:rPr sz="4800" b="1" dirty="0">
                <a:latin typeface="Courier New"/>
                <a:cs typeface="Courier New"/>
              </a:rPr>
              <a:t>?</a:t>
            </a:r>
            <a:r>
              <a:rPr sz="4800" b="1" spc="5" dirty="0">
                <a:latin typeface="Courier New"/>
                <a:cs typeface="Courier New"/>
              </a:rPr>
              <a:t> </a:t>
            </a:r>
            <a:r>
              <a:rPr sz="4800" dirty="0">
                <a:latin typeface="Courier New"/>
                <a:cs typeface="Courier New"/>
              </a:rPr>
              <a:t>is </a:t>
            </a:r>
            <a:r>
              <a:rPr sz="4800" b="1" dirty="0">
                <a:latin typeface="Courier New"/>
                <a:cs typeface="Courier New"/>
              </a:rPr>
              <a:t>true</a:t>
            </a:r>
            <a:endParaRPr sz="480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Communi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ampleda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a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org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splunk_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orm_che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</a:t>
            </a:r>
            <a:r>
              <a:rPr sz="4800" u="heavy" dirty="0">
                <a:latin typeface="Arial"/>
                <a:cs typeface="Arial"/>
                <a:hlinkClick r:id="rId2"/>
              </a:rPr>
              <a:t>_handle</a:t>
            </a:r>
            <a:r>
              <a:rPr sz="4800" u="heavy" spc="-265" dirty="0">
                <a:latin typeface="Arial"/>
                <a:cs typeface="Arial"/>
                <a:hlinkClick r:id="rId2"/>
              </a:rPr>
              <a:t>r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ml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onddo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gi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hub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latin typeface="Arial"/>
                <a:cs typeface="Arial"/>
                <a:hlinkClick r:id="rId3"/>
              </a:rPr>
              <a:t>f</a:t>
            </a:r>
            <a:r>
              <a:rPr sz="4800" u="heavy" dirty="0">
                <a:latin typeface="Arial"/>
                <a:cs typeface="Arial"/>
                <a:hlinkClick r:id="rId3"/>
              </a:rPr>
              <a:t>-handler-zookeepe</a:t>
            </a:r>
            <a:r>
              <a:rPr sz="4800" u="heavy" spc="-5" dirty="0">
                <a:latin typeface="Arial"/>
                <a:cs typeface="Arial"/>
                <a:hlinkClick r:id="rId3"/>
              </a:rPr>
              <a:t>r/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</a:rPr>
              <a:t>h</a:t>
            </a:r>
            <a:r>
              <a:rPr sz="4800" u="heavy" spc="-10" dirty="0">
                <a:latin typeface="Arial"/>
                <a:cs typeface="Arial"/>
              </a:rPr>
              <a:t>tt</a:t>
            </a:r>
            <a:r>
              <a:rPr sz="4800" u="heavy" dirty="0">
                <a:latin typeface="Arial"/>
                <a:cs typeface="Arial"/>
              </a:rPr>
              <a:t>p</a:t>
            </a:r>
            <a:r>
              <a:rPr sz="4800" u="heavy" spc="-5" dirty="0">
                <a:latin typeface="Arial"/>
                <a:cs typeface="Arial"/>
              </a:rPr>
              <a:t>s</a:t>
            </a:r>
            <a:r>
              <a:rPr sz="4800" u="heavy" spc="-10" dirty="0">
                <a:latin typeface="Arial"/>
                <a:cs typeface="Arial"/>
              </a:rPr>
              <a:t>://</a:t>
            </a:r>
            <a:r>
              <a:rPr sz="4800" u="heavy" dirty="0">
                <a:latin typeface="Arial"/>
                <a:cs typeface="Arial"/>
              </a:rPr>
              <a:t>gi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hub</a:t>
            </a:r>
            <a:r>
              <a:rPr sz="4800" u="heavy" spc="-10" dirty="0">
                <a:latin typeface="Arial"/>
                <a:cs typeface="Arial"/>
              </a:rPr>
              <a:t>.</a:t>
            </a:r>
            <a:r>
              <a:rPr sz="4800" u="heavy" dirty="0">
                <a:latin typeface="Arial"/>
                <a:cs typeface="Arial"/>
              </a:rPr>
              <a:t>co</a:t>
            </a:r>
            <a:r>
              <a:rPr sz="4800" u="heavy" spc="-5" dirty="0">
                <a:latin typeface="Arial"/>
                <a:cs typeface="Arial"/>
              </a:rPr>
              <a:t>m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reali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spc="-5" dirty="0">
                <a:latin typeface="Arial"/>
                <a:cs typeface="Arial"/>
              </a:rPr>
              <a:t>y</a:t>
            </a:r>
            <a:r>
              <a:rPr sz="4800" u="heavy" spc="-10" dirty="0">
                <a:latin typeface="Arial"/>
                <a:cs typeface="Arial"/>
              </a:rPr>
              <a:t>f</a:t>
            </a:r>
            <a:r>
              <a:rPr sz="4800" u="heavy" dirty="0">
                <a:latin typeface="Arial"/>
                <a:cs typeface="Arial"/>
              </a:rPr>
              <a:t>orge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che</a:t>
            </a:r>
            <a:r>
              <a:rPr sz="4800" u="heavy" spc="-10" dirty="0">
                <a:latin typeface="Arial"/>
                <a:cs typeface="Arial"/>
              </a:rPr>
              <a:t>f</a:t>
            </a:r>
            <a:r>
              <a:rPr sz="4800" u="heavy" dirty="0">
                <a:latin typeface="Arial"/>
                <a:cs typeface="Arial"/>
              </a:rPr>
              <a:t>-graphi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e_handler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chef@node</a:t>
            </a:r>
            <a:r>
              <a:rPr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194435" y="3980941"/>
            <a:ext cx="10049510" cy="104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5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3650">
              <a:latin typeface="Courier New"/>
              <a:cs typeface="Courier New"/>
            </a:endParaRPr>
          </a:p>
          <a:p>
            <a:pPr marL="569595">
              <a:lnSpc>
                <a:spcPct val="100000"/>
              </a:lnSpc>
              <a:spcBef>
                <a:spcPts val="20"/>
              </a:spcBef>
            </a:pPr>
            <a:r>
              <a:rPr sz="365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650" spc="-5" dirty="0">
                <a:solidFill>
                  <a:srgbClr val="FFFFFF"/>
                </a:solidFill>
                <a:latin typeface="Courier New"/>
                <a:cs typeface="Courier New"/>
              </a:rPr>
              <a:t>chef_handler[MyCompany::EmailMe]</a:t>
            </a:r>
            <a:endParaRPr sz="365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1498240" y="4539741"/>
            <a:ext cx="3646170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50" spc="-5" dirty="0">
                <a:solidFill>
                  <a:srgbClr val="FFFFFF"/>
                </a:solidFill>
                <a:latin typeface="Courier New"/>
                <a:cs typeface="Courier New"/>
              </a:rPr>
              <a:t>actio</a:t>
            </a:r>
            <a:r>
              <a:rPr sz="3650" dirty="0">
                <a:solidFill>
                  <a:srgbClr val="FFFFFF"/>
                </a:solidFill>
                <a:latin typeface="Courier New"/>
                <a:cs typeface="Courier New"/>
              </a:rPr>
              <a:t>n enable</a:t>
            </a:r>
            <a:endParaRPr sz="365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94435" y="5098541"/>
            <a:ext cx="13949680" cy="328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113790">
              <a:lnSpc>
                <a:spcPct val="100000"/>
              </a:lnSpc>
              <a:buChar char="-"/>
              <a:tabLst>
                <a:tab pos="1684020" algn="l"/>
              </a:tabLst>
            </a:pPr>
            <a:r>
              <a:rPr sz="3650" spc="-5" dirty="0">
                <a:solidFill>
                  <a:srgbClr val="96D35F"/>
                </a:solidFill>
                <a:latin typeface="Courier New"/>
                <a:cs typeface="Courier New"/>
              </a:rPr>
              <a:t>loa</a:t>
            </a:r>
            <a:r>
              <a:rPr sz="3650" dirty="0">
                <a:solidFill>
                  <a:srgbClr val="96D35F"/>
                </a:solidFill>
                <a:latin typeface="Courier New"/>
                <a:cs typeface="Courier New"/>
              </a:rPr>
              <a:t>d /var/chef/handlers/email_handler.rb</a:t>
            </a:r>
            <a:endParaRPr sz="3650">
              <a:latin typeface="Courier New"/>
              <a:cs typeface="Courier New"/>
            </a:endParaRPr>
          </a:p>
          <a:p>
            <a:pPr marL="12700" marR="5080" indent="1113790">
              <a:lnSpc>
                <a:spcPct val="100499"/>
              </a:lnSpc>
              <a:buChar char="-"/>
              <a:tabLst>
                <a:tab pos="1684020" algn="l"/>
              </a:tabLst>
            </a:pPr>
            <a:r>
              <a:rPr sz="3650" spc="-5" dirty="0">
                <a:solidFill>
                  <a:srgbClr val="96D35F"/>
                </a:solidFill>
                <a:latin typeface="Courier New"/>
                <a:cs typeface="Courier New"/>
              </a:rPr>
              <a:t>enabl</a:t>
            </a:r>
            <a:r>
              <a:rPr sz="3650" dirty="0">
                <a:solidFill>
                  <a:srgbClr val="96D35F"/>
                </a:solidFill>
                <a:latin typeface="Courier New"/>
                <a:cs typeface="Courier New"/>
              </a:rPr>
              <a:t>e </a:t>
            </a:r>
            <a:r>
              <a:rPr sz="3650" spc="-5" dirty="0">
                <a:solidFill>
                  <a:srgbClr val="96D35F"/>
                </a:solidFill>
                <a:latin typeface="Courier New"/>
                <a:cs typeface="Courier New"/>
              </a:rPr>
              <a:t>chef_handler[MyCompany::EmailMe</a:t>
            </a:r>
            <a:r>
              <a:rPr sz="3650" dirty="0">
                <a:solidFill>
                  <a:srgbClr val="96D35F"/>
                </a:solidFill>
                <a:latin typeface="Courier New"/>
                <a:cs typeface="Courier New"/>
              </a:rPr>
              <a:t>]</a:t>
            </a:r>
            <a:r>
              <a:rPr sz="3650" spc="10" dirty="0">
                <a:solidFill>
                  <a:srgbClr val="96D35F"/>
                </a:solidFill>
                <a:latin typeface="Courier New"/>
                <a:cs typeface="Courier New"/>
              </a:rPr>
              <a:t> </a:t>
            </a:r>
            <a:r>
              <a:rPr sz="3650" spc="-5" dirty="0">
                <a:solidFill>
                  <a:srgbClr val="96D35F"/>
                </a:solidFill>
                <a:latin typeface="Courier New"/>
                <a:cs typeface="Courier New"/>
              </a:rPr>
              <a:t>a</a:t>
            </a:r>
            <a:r>
              <a:rPr sz="3650" dirty="0">
                <a:solidFill>
                  <a:srgbClr val="96D35F"/>
                </a:solidFill>
                <a:latin typeface="Courier New"/>
                <a:cs typeface="Courier New"/>
              </a:rPr>
              <a:t>s a </a:t>
            </a:r>
            <a:r>
              <a:rPr sz="3650" spc="-5" dirty="0">
                <a:solidFill>
                  <a:srgbClr val="96D35F"/>
                </a:solidFill>
                <a:latin typeface="Courier New"/>
                <a:cs typeface="Courier New"/>
              </a:rPr>
              <a:t>repor</a:t>
            </a:r>
            <a:r>
              <a:rPr sz="3650" dirty="0">
                <a:solidFill>
                  <a:srgbClr val="96D35F"/>
                </a:solidFill>
                <a:latin typeface="Courier New"/>
                <a:cs typeface="Courier New"/>
              </a:rPr>
              <a:t>t handler</a:t>
            </a:r>
            <a:endParaRPr sz="3650">
              <a:latin typeface="Courier New"/>
              <a:cs typeface="Courier New"/>
            </a:endParaRPr>
          </a:p>
          <a:p>
            <a:pPr marL="12700" marR="5080" indent="1113790">
              <a:lnSpc>
                <a:spcPct val="100499"/>
              </a:lnSpc>
              <a:buChar char="-"/>
              <a:tabLst>
                <a:tab pos="1684020" algn="l"/>
              </a:tabLst>
            </a:pPr>
            <a:r>
              <a:rPr sz="3650" spc="-5" dirty="0">
                <a:solidFill>
                  <a:srgbClr val="96D35F"/>
                </a:solidFill>
                <a:latin typeface="Courier New"/>
                <a:cs typeface="Courier New"/>
              </a:rPr>
              <a:t>enabl</a:t>
            </a:r>
            <a:r>
              <a:rPr sz="3650" dirty="0">
                <a:solidFill>
                  <a:srgbClr val="96D35F"/>
                </a:solidFill>
                <a:latin typeface="Courier New"/>
                <a:cs typeface="Courier New"/>
              </a:rPr>
              <a:t>e </a:t>
            </a:r>
            <a:r>
              <a:rPr sz="3650" spc="-5" dirty="0">
                <a:solidFill>
                  <a:srgbClr val="96D35F"/>
                </a:solidFill>
                <a:latin typeface="Courier New"/>
                <a:cs typeface="Courier New"/>
              </a:rPr>
              <a:t>chef_handler[MyCompany::EmailMe</a:t>
            </a:r>
            <a:r>
              <a:rPr sz="3650" dirty="0">
                <a:solidFill>
                  <a:srgbClr val="96D35F"/>
                </a:solidFill>
                <a:latin typeface="Courier New"/>
                <a:cs typeface="Courier New"/>
              </a:rPr>
              <a:t>]</a:t>
            </a:r>
            <a:r>
              <a:rPr sz="3650" spc="10" dirty="0">
                <a:solidFill>
                  <a:srgbClr val="96D35F"/>
                </a:solidFill>
                <a:latin typeface="Courier New"/>
                <a:cs typeface="Courier New"/>
              </a:rPr>
              <a:t> </a:t>
            </a:r>
            <a:r>
              <a:rPr sz="3650" spc="-5" dirty="0">
                <a:solidFill>
                  <a:srgbClr val="96D35F"/>
                </a:solidFill>
                <a:latin typeface="Courier New"/>
                <a:cs typeface="Courier New"/>
              </a:rPr>
              <a:t>a</a:t>
            </a:r>
            <a:r>
              <a:rPr sz="3650" dirty="0">
                <a:solidFill>
                  <a:srgbClr val="96D35F"/>
                </a:solidFill>
                <a:latin typeface="Courier New"/>
                <a:cs typeface="Courier New"/>
              </a:rPr>
              <a:t>s a </a:t>
            </a:r>
            <a:r>
              <a:rPr sz="3650" spc="-5" dirty="0">
                <a:solidFill>
                  <a:srgbClr val="96D35F"/>
                </a:solidFill>
                <a:latin typeface="Courier New"/>
                <a:cs typeface="Courier New"/>
              </a:rPr>
              <a:t>exceptio</a:t>
            </a:r>
            <a:r>
              <a:rPr sz="3650" dirty="0">
                <a:solidFill>
                  <a:srgbClr val="96D35F"/>
                </a:solidFill>
                <a:latin typeface="Courier New"/>
                <a:cs typeface="Courier New"/>
              </a:rPr>
              <a:t>n</a:t>
            </a:r>
            <a:r>
              <a:rPr sz="3650" spc="5" dirty="0">
                <a:solidFill>
                  <a:srgbClr val="96D35F"/>
                </a:solidFill>
                <a:latin typeface="Courier New"/>
                <a:cs typeface="Courier New"/>
              </a:rPr>
              <a:t> </a:t>
            </a:r>
            <a:r>
              <a:rPr sz="3650" dirty="0">
                <a:solidFill>
                  <a:srgbClr val="96D35F"/>
                </a:solidFill>
                <a:latin typeface="Courier New"/>
                <a:cs typeface="Courier New"/>
              </a:rPr>
              <a:t>handler</a:t>
            </a:r>
            <a:endParaRPr sz="3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365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36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6510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chef@node</a:t>
            </a:r>
            <a:r>
              <a:rPr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mail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Messa</a:t>
            </a:r>
            <a:r>
              <a:rPr spc="-10" dirty="0"/>
              <a:t>g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Us</a:t>
            </a:r>
            <a:r>
              <a:rPr spc="-10" dirty="0"/>
              <a:t>in</a:t>
            </a:r>
            <a:r>
              <a:rPr spc="-5" dirty="0"/>
              <a:t>g "</a:t>
            </a:r>
            <a:r>
              <a:rPr dirty="0"/>
              <a:t>ma</a:t>
            </a:r>
            <a:r>
              <a:rPr spc="-10" dirty="0"/>
              <a:t>il</a:t>
            </a:r>
            <a:r>
              <a:rPr dirty="0"/>
              <a:t>"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2997200"/>
            <a:ext cx="14655800" cy="5613400"/>
          </a:xfrm>
          <a:custGeom>
            <a:avLst/>
            <a:gdLst/>
            <a:ahLst/>
            <a:cxnLst/>
            <a:rect l="l" t="t" r="r" b="b"/>
            <a:pathLst>
              <a:path w="14655800" h="5613400">
                <a:moveTo>
                  <a:pt x="0" y="0"/>
                </a:moveTo>
                <a:lnTo>
                  <a:pt x="14655800" y="0"/>
                </a:lnTo>
                <a:lnTo>
                  <a:pt x="14655800" y="5613400"/>
                </a:lnTo>
                <a:lnTo>
                  <a:pt x="0" y="5613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0100" y="2997200"/>
            <a:ext cx="14655800" cy="5613400"/>
          </a:xfrm>
          <a:custGeom>
            <a:avLst/>
            <a:gdLst/>
            <a:ahLst/>
            <a:cxnLst/>
            <a:rect l="l" t="t" r="r" b="b"/>
            <a:pathLst>
              <a:path w="14655800" h="5613400">
                <a:moveTo>
                  <a:pt x="0" y="0"/>
                </a:moveTo>
                <a:lnTo>
                  <a:pt x="14655800" y="0"/>
                </a:lnTo>
                <a:lnTo>
                  <a:pt x="14655800" y="5613400"/>
                </a:lnTo>
                <a:lnTo>
                  <a:pt x="0" y="5613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104900" y="3362959"/>
            <a:ext cx="5147310" cy="853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Heirloo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Mai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12.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7/29/08. "/var/spool/mail/chef"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messag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e 1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597535" algn="l"/>
                <a:tab pos="4109720" algn="l"/>
              </a:tabLst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pony@unknow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We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May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372722" y="3362959"/>
            <a:ext cx="2513330" cy="853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6050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Typ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e ?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help. new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475740" algn="l"/>
              </a:tabLst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09:1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30/2412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152961" y="3947159"/>
            <a:ext cx="573278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"Successfu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repor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m node1"</a:t>
            </a:r>
            <a:endParaRPr sz="19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04900" y="4239259"/>
            <a:ext cx="13195300" cy="319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&amp; r</a:t>
            </a:r>
            <a:endParaRPr sz="1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chef@localhos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pony@unknown</a:t>
            </a:r>
            <a:endParaRPr sz="1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Subject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Re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Successfu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repor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m node1</a:t>
            </a:r>
            <a:endParaRPr sz="1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pony@unknow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wrote:</a:t>
            </a:r>
            <a:endParaRPr sz="1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 marR="443865">
              <a:lnSpc>
                <a:spcPct val="100899"/>
              </a:lnSpc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resourc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pon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wa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change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email_handle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/var/chef/cache/cookbooks/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email_handler/recipes/default.rb:9:i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`from_file'</a:t>
            </a:r>
            <a:endParaRPr sz="1900" dirty="0">
              <a:latin typeface="Courier New"/>
              <a:cs typeface="Courier New"/>
            </a:endParaRPr>
          </a:p>
          <a:p>
            <a:pPr marL="12700" marR="5080">
              <a:lnSpc>
                <a:spcPct val="100899"/>
              </a:lnSpc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resourc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/var/chef/handler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wa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change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chef_handle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/var/chef/cache/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cookbooks/chef_handler/recipes/default.rb:23:i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19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`from_file'</a:t>
            </a:r>
            <a:endParaRPr sz="1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resourc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/etc/postfix/main.c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wa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change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postfi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x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/var/chef/cache/</a:t>
            </a:r>
            <a:endParaRPr sz="1900" dirty="0">
              <a:latin typeface="Courier New"/>
              <a:cs typeface="Courier New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971550" y="4171950"/>
            <a:ext cx="1270000" cy="393700"/>
          </a:xfrm>
          <a:custGeom>
            <a:avLst/>
            <a:gdLst/>
            <a:ahLst/>
            <a:cxnLst/>
            <a:rect l="l" t="t" r="r" b="b"/>
            <a:pathLst>
              <a:path w="1270000" h="393700">
                <a:moveTo>
                  <a:pt x="0" y="0"/>
                </a:moveTo>
                <a:lnTo>
                  <a:pt x="1270000" y="0"/>
                </a:lnTo>
                <a:lnTo>
                  <a:pt x="1270000" y="393700"/>
                </a:lnTo>
                <a:lnTo>
                  <a:pt x="0" y="3937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1082675" y="7442200"/>
          <a:ext cx="13093075" cy="91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8108"/>
                <a:gridCol w="439032"/>
                <a:gridCol w="5375935"/>
              </a:tblGrid>
              <a:tr h="29082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cookbooks/postfix/recipes/default.rb:95:i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900" spc="1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`block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from_file'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Th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resourc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/etc/postfix/master.c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900" spc="1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wa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changed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cookboo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k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postfi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/var/chef/cache/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33147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cookbooks/postfix/recipes/default.rb:95:i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900" spc="1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`block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from_file'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846106"/>
            <a:ext cx="14469744" cy="403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Handlers?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hree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Handler?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run?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run?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run?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Exce</a:t>
            </a:r>
            <a:r>
              <a:rPr spc="-10" dirty="0"/>
              <a:t>p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154150" cy="4947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ails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5" dirty="0">
                <a:latin typeface="Courier New"/>
                <a:cs typeface="Courier New"/>
              </a:rPr>
              <a:t>run_status.failed</a:t>
            </a:r>
            <a:r>
              <a:rPr sz="4800" b="1" dirty="0">
                <a:latin typeface="Courier New"/>
                <a:cs typeface="Courier New"/>
              </a:rPr>
              <a:t>?</a:t>
            </a:r>
            <a:r>
              <a:rPr sz="4800" b="1" spc="5" dirty="0">
                <a:latin typeface="Courier New"/>
                <a:cs typeface="Courier New"/>
              </a:rPr>
              <a:t> </a:t>
            </a:r>
            <a:r>
              <a:rPr sz="4800" dirty="0">
                <a:latin typeface="Courier New"/>
                <a:cs typeface="Courier New"/>
              </a:rPr>
              <a:t>is </a:t>
            </a:r>
            <a:r>
              <a:rPr sz="4800" b="1" dirty="0">
                <a:latin typeface="Courier New"/>
                <a:cs typeface="Courier New"/>
              </a:rPr>
              <a:t>true</a:t>
            </a:r>
            <a:endParaRPr sz="480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Communi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</a:rPr>
              <a:t>h</a:t>
            </a:r>
            <a:r>
              <a:rPr sz="4800" u="heavy" spc="-10" dirty="0">
                <a:latin typeface="Arial"/>
                <a:cs typeface="Arial"/>
              </a:rPr>
              <a:t>tt</a:t>
            </a:r>
            <a:r>
              <a:rPr sz="4800" u="heavy" dirty="0">
                <a:latin typeface="Arial"/>
                <a:cs typeface="Arial"/>
              </a:rPr>
              <a:t>p</a:t>
            </a:r>
            <a:r>
              <a:rPr sz="4800" u="heavy" spc="-5" dirty="0">
                <a:latin typeface="Arial"/>
                <a:cs typeface="Arial"/>
              </a:rPr>
              <a:t>s</a:t>
            </a:r>
            <a:r>
              <a:rPr sz="4800" u="heavy" spc="-10" dirty="0">
                <a:latin typeface="Arial"/>
                <a:cs typeface="Arial"/>
              </a:rPr>
              <a:t>://</a:t>
            </a:r>
            <a:r>
              <a:rPr sz="4800" u="heavy" dirty="0">
                <a:latin typeface="Arial"/>
                <a:cs typeface="Arial"/>
              </a:rPr>
              <a:t>gi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hub</a:t>
            </a:r>
            <a:r>
              <a:rPr sz="4800" u="heavy" spc="-10" dirty="0">
                <a:latin typeface="Arial"/>
                <a:cs typeface="Arial"/>
              </a:rPr>
              <a:t>.</a:t>
            </a:r>
            <a:r>
              <a:rPr sz="4800" u="heavy" dirty="0">
                <a:latin typeface="Arial"/>
                <a:cs typeface="Arial"/>
              </a:rPr>
              <a:t>co</a:t>
            </a:r>
            <a:r>
              <a:rPr sz="4800" u="heavy" spc="-5" dirty="0">
                <a:latin typeface="Arial"/>
                <a:cs typeface="Arial"/>
              </a:rPr>
              <a:t>m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morgo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h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airbrake_handler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</a:rPr>
              <a:t>h</a:t>
            </a:r>
            <a:r>
              <a:rPr sz="4800" u="heavy" spc="-10" dirty="0">
                <a:latin typeface="Arial"/>
                <a:cs typeface="Arial"/>
              </a:rPr>
              <a:t>tt</a:t>
            </a:r>
            <a:r>
              <a:rPr sz="4800" u="heavy" dirty="0">
                <a:latin typeface="Arial"/>
                <a:cs typeface="Arial"/>
              </a:rPr>
              <a:t>p</a:t>
            </a:r>
            <a:r>
              <a:rPr sz="4800" u="heavy" spc="-5" dirty="0">
                <a:latin typeface="Arial"/>
                <a:cs typeface="Arial"/>
              </a:rPr>
              <a:t>s</a:t>
            </a:r>
            <a:r>
              <a:rPr sz="4800" u="heavy" spc="-10" dirty="0">
                <a:latin typeface="Arial"/>
                <a:cs typeface="Arial"/>
              </a:rPr>
              <a:t>://</a:t>
            </a:r>
            <a:r>
              <a:rPr sz="4800" u="heavy" dirty="0">
                <a:latin typeface="Arial"/>
                <a:cs typeface="Arial"/>
              </a:rPr>
              <a:t>gi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hub</a:t>
            </a:r>
            <a:r>
              <a:rPr sz="4800" u="heavy" spc="-10" dirty="0">
                <a:latin typeface="Arial"/>
                <a:cs typeface="Arial"/>
              </a:rPr>
              <a:t>.</a:t>
            </a:r>
            <a:r>
              <a:rPr sz="4800" u="heavy" dirty="0">
                <a:latin typeface="Arial"/>
                <a:cs typeface="Arial"/>
              </a:rPr>
              <a:t>co</a:t>
            </a:r>
            <a:r>
              <a:rPr sz="4800" u="heavy" spc="-5" dirty="0">
                <a:latin typeface="Arial"/>
                <a:cs typeface="Arial"/>
              </a:rPr>
              <a:t>m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jblaine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syslog_handler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onddo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gi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hub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io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</a:t>
            </a:r>
            <a:r>
              <a:rPr sz="4800" u="heavy" dirty="0">
                <a:latin typeface="Arial"/>
                <a:cs typeface="Arial"/>
                <a:hlinkClick r:id="rId2"/>
              </a:rPr>
              <a:t>-handler-sn</a:t>
            </a:r>
            <a:r>
              <a:rPr sz="4800" u="heavy" spc="-5" dirty="0">
                <a:latin typeface="Arial"/>
                <a:cs typeface="Arial"/>
                <a:hlinkClick r:id="rId2"/>
              </a:rPr>
              <a:t>s/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Start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674215" cy="5399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beginning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endParaRPr sz="4800">
              <a:latin typeface="Arial"/>
              <a:cs typeface="Arial"/>
            </a:endParaRPr>
          </a:p>
          <a:p>
            <a:pPr marL="393700" marR="247904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NOT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loaded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_handler resource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09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chef_gem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endParaRPr sz="4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800" b="1" dirty="0">
                <a:latin typeface="Courier New"/>
                <a:cs typeface="Courier New"/>
              </a:rPr>
              <a:t>start_handlers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10" dirty="0">
                <a:latin typeface="Arial"/>
                <a:cs typeface="Arial"/>
              </a:rPr>
              <a:t>t.</a:t>
            </a:r>
            <a:r>
              <a:rPr sz="4800" dirty="0">
                <a:latin typeface="Arial"/>
                <a:cs typeface="Arial"/>
              </a:rPr>
              <a:t>rb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</a:rPr>
              <a:t>h</a:t>
            </a:r>
            <a:r>
              <a:rPr sz="4800" u="heavy" spc="-10" dirty="0">
                <a:latin typeface="Arial"/>
                <a:cs typeface="Arial"/>
              </a:rPr>
              <a:t>tt</a:t>
            </a:r>
            <a:r>
              <a:rPr sz="4800" u="heavy" dirty="0">
                <a:latin typeface="Arial"/>
                <a:cs typeface="Arial"/>
              </a:rPr>
              <a:t>p</a:t>
            </a:r>
            <a:r>
              <a:rPr sz="4800" u="heavy" spc="-5" dirty="0">
                <a:latin typeface="Arial"/>
                <a:cs typeface="Arial"/>
              </a:rPr>
              <a:t>s</a:t>
            </a:r>
            <a:r>
              <a:rPr sz="4800" u="heavy" spc="-10" dirty="0">
                <a:latin typeface="Arial"/>
                <a:cs typeface="Arial"/>
              </a:rPr>
              <a:t>://</a:t>
            </a:r>
            <a:r>
              <a:rPr sz="4800" u="heavy" dirty="0">
                <a:latin typeface="Arial"/>
                <a:cs typeface="Arial"/>
              </a:rPr>
              <a:t>gi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hub</a:t>
            </a:r>
            <a:r>
              <a:rPr sz="4800" u="heavy" spc="-10" dirty="0">
                <a:latin typeface="Arial"/>
                <a:cs typeface="Arial"/>
              </a:rPr>
              <a:t>.</a:t>
            </a:r>
            <a:r>
              <a:rPr sz="4800" u="heavy" dirty="0">
                <a:latin typeface="Arial"/>
                <a:cs typeface="Arial"/>
              </a:rPr>
              <a:t>co</a:t>
            </a:r>
            <a:r>
              <a:rPr sz="4800" u="heavy" spc="-5" dirty="0">
                <a:latin typeface="Arial"/>
                <a:cs typeface="Arial"/>
              </a:rPr>
              <a:t>m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opscode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che</a:t>
            </a:r>
            <a:r>
              <a:rPr sz="4800" u="heavy" spc="-10" dirty="0">
                <a:latin typeface="Arial"/>
                <a:cs typeface="Arial"/>
              </a:rPr>
              <a:t>f</a:t>
            </a:r>
            <a:r>
              <a:rPr sz="4800" u="heavy" dirty="0">
                <a:latin typeface="Arial"/>
                <a:cs typeface="Arial"/>
              </a:rPr>
              <a:t>-repo</a:t>
            </a:r>
            <a:r>
              <a:rPr sz="4800" u="heavy" spc="-5" dirty="0">
                <a:latin typeface="Arial"/>
                <a:cs typeface="Arial"/>
              </a:rPr>
              <a:t>r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ing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825500" y="1922306"/>
            <a:ext cx="13763625" cy="3223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library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Di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endParaRPr sz="4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800" b="1" dirty="0">
                <a:latin typeface="Courier New"/>
                <a:cs typeface="Courier New"/>
              </a:rPr>
              <a:t>chef-client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cookbooks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39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hrough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client.rb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sit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downloa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chef_handle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1.1.6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63705"/>
          </a:xfrm>
          <a:prstGeom prst="rect">
            <a:avLst/>
          </a:prstGeom>
        </p:spPr>
        <p:txBody>
          <a:bodyPr vert="horz" wrap="square" lIns="0" tIns="29903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/>
              <a:t>Exe</a:t>
            </a:r>
            <a:r>
              <a:rPr sz="4950" spc="5" dirty="0"/>
              <a:t>r</a:t>
            </a:r>
            <a:r>
              <a:rPr sz="4950" spc="10" dirty="0"/>
              <a:t>c</a:t>
            </a:r>
            <a:r>
              <a:rPr sz="4950" spc="-5" dirty="0"/>
              <a:t>i</a:t>
            </a:r>
            <a:r>
              <a:rPr sz="4950" spc="10" dirty="0"/>
              <a:t>se</a:t>
            </a:r>
            <a:r>
              <a:rPr sz="4950" spc="5" dirty="0"/>
              <a:t>:</a:t>
            </a:r>
            <a:r>
              <a:rPr sz="4950" dirty="0"/>
              <a:t> </a:t>
            </a:r>
            <a:r>
              <a:rPr sz="4950" spc="10" dirty="0"/>
              <a:t>D</a:t>
            </a:r>
            <a:r>
              <a:rPr sz="4950" spc="5" dirty="0"/>
              <a:t>own</a:t>
            </a:r>
            <a:r>
              <a:rPr sz="4950" spc="-5" dirty="0"/>
              <a:t>l</a:t>
            </a:r>
            <a:r>
              <a:rPr sz="4950" spc="5" dirty="0"/>
              <a:t>o</a:t>
            </a:r>
            <a:r>
              <a:rPr sz="4950" spc="10" dirty="0"/>
              <a:t>ad</a:t>
            </a:r>
            <a:r>
              <a:rPr sz="4950" dirty="0"/>
              <a:t> </a:t>
            </a:r>
            <a:r>
              <a:rPr sz="4950" spc="5" dirty="0"/>
              <a:t>th</a:t>
            </a:r>
            <a:r>
              <a:rPr sz="4950" spc="10" dirty="0"/>
              <a:t>e</a:t>
            </a:r>
            <a:r>
              <a:rPr sz="4950" dirty="0"/>
              <a:t> </a:t>
            </a:r>
            <a:r>
              <a:rPr sz="4950" spc="10" dirty="0"/>
              <a:t>c</a:t>
            </a:r>
            <a:r>
              <a:rPr sz="4950" spc="5" dirty="0"/>
              <a:t>hef_h</a:t>
            </a:r>
            <a:r>
              <a:rPr sz="4950" spc="10" dirty="0"/>
              <a:t>a</a:t>
            </a:r>
            <a:r>
              <a:rPr sz="4950" spc="5" dirty="0"/>
              <a:t>nd</a:t>
            </a:r>
            <a:r>
              <a:rPr sz="4950" spc="-5" dirty="0"/>
              <a:t>l</a:t>
            </a:r>
            <a:r>
              <a:rPr sz="4950" spc="10" dirty="0"/>
              <a:t>e</a:t>
            </a:r>
            <a:r>
              <a:rPr sz="4950" spc="5" dirty="0"/>
              <a:t>r</a:t>
            </a:r>
            <a:r>
              <a:rPr sz="4950" dirty="0"/>
              <a:t> </a:t>
            </a:r>
            <a:r>
              <a:rPr sz="4950" spc="10" dirty="0"/>
              <a:t>c</a:t>
            </a:r>
            <a:r>
              <a:rPr sz="4950" spc="5" dirty="0"/>
              <a:t>oo</a:t>
            </a:r>
            <a:r>
              <a:rPr sz="4950" spc="10" dirty="0"/>
              <a:t>k</a:t>
            </a:r>
            <a:r>
              <a:rPr sz="4950" spc="5" dirty="0"/>
              <a:t>boo</a:t>
            </a:r>
            <a:r>
              <a:rPr sz="4950" spc="10" dirty="0"/>
              <a:t>k</a:t>
            </a:r>
            <a:endParaRPr sz="495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231900" y="4305299"/>
            <a:ext cx="11797665" cy="318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chef_handle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cookbooks 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1.1.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6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/Users/YOU/chef-repo/ chef_handler-1.1.6.tar.gz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>
              <a:latin typeface="Times New Roman"/>
              <a:cs typeface="Times New Roman"/>
            </a:endParaRPr>
          </a:p>
          <a:p>
            <a:pPr marR="1637664"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saved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: /Users/YOU/chef-repo/ chef_handler-1.1.6.tar.gz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3303992" y="4305299"/>
            <a:ext cx="109728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site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-zxv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chef_handler-1.1.6.tar.g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cookbooks/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045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50" dirty="0"/>
              <a:t>Exerc</a:t>
            </a:r>
            <a:r>
              <a:rPr sz="5250" spc="-5" dirty="0"/>
              <a:t>i</a:t>
            </a:r>
            <a:r>
              <a:rPr sz="5250" dirty="0"/>
              <a:t>se: </a:t>
            </a:r>
            <a:r>
              <a:rPr sz="5250" spc="5" dirty="0"/>
              <a:t>D</a:t>
            </a:r>
            <a:r>
              <a:rPr sz="5250" spc="-5" dirty="0"/>
              <a:t>ownlo</a:t>
            </a:r>
            <a:r>
              <a:rPr sz="5250" dirty="0"/>
              <a:t>ad t</a:t>
            </a:r>
            <a:r>
              <a:rPr sz="5250" spc="-5" dirty="0"/>
              <a:t>h</a:t>
            </a:r>
            <a:r>
              <a:rPr sz="5250" dirty="0"/>
              <a:t>e c</a:t>
            </a:r>
            <a:r>
              <a:rPr sz="5250" spc="-5" dirty="0"/>
              <a:t>h</a:t>
            </a:r>
            <a:r>
              <a:rPr sz="5250" dirty="0"/>
              <a:t>ef-c</a:t>
            </a:r>
            <a:r>
              <a:rPr sz="5250" spc="-5" dirty="0"/>
              <a:t>li</a:t>
            </a:r>
            <a:r>
              <a:rPr sz="5250" dirty="0"/>
              <a:t>e</a:t>
            </a:r>
            <a:r>
              <a:rPr sz="5250" spc="-5" dirty="0"/>
              <a:t>n</a:t>
            </a:r>
            <a:r>
              <a:rPr sz="5250" dirty="0"/>
              <a:t>t c</a:t>
            </a:r>
            <a:r>
              <a:rPr sz="5250" spc="-5" dirty="0"/>
              <a:t>oo</a:t>
            </a:r>
            <a:r>
              <a:rPr sz="5250" dirty="0"/>
              <a:t>k</a:t>
            </a:r>
            <a:r>
              <a:rPr sz="5250" spc="-5" dirty="0"/>
              <a:t>boo</a:t>
            </a:r>
            <a:r>
              <a:rPr sz="5250" dirty="0"/>
              <a:t>k</a:t>
            </a:r>
            <a:endParaRPr sz="525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5280">
              <a:lnSpc>
                <a:spcPts val="322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</a:t>
            </a:r>
            <a:endParaRPr sz="2700">
              <a:latin typeface="Courier New"/>
              <a:cs typeface="Courier New"/>
            </a:endParaRPr>
          </a:p>
          <a:p>
            <a:pPr marL="335280" marR="8730615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chef_handler/CHANGELOG.md x chef_handler/README.md</a:t>
            </a:r>
            <a:endParaRPr sz="2700">
              <a:latin typeface="Courier New"/>
              <a:cs typeface="Courier New"/>
            </a:endParaRPr>
          </a:p>
          <a:p>
            <a:pPr marL="335280">
              <a:lnSpc>
                <a:spcPts val="308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chef_handler/attributes</a:t>
            </a:r>
            <a:endParaRPr sz="2700">
              <a:latin typeface="Courier New"/>
              <a:cs typeface="Courier New"/>
            </a:endParaRPr>
          </a:p>
          <a:p>
            <a:pPr marL="335280" marR="6878955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chef_handler/attributes/default.rb x chef_handler/files</a:t>
            </a:r>
            <a:endParaRPr sz="2700">
              <a:latin typeface="Courier New"/>
              <a:cs typeface="Courier New"/>
            </a:endParaRPr>
          </a:p>
          <a:p>
            <a:pPr marL="335280">
              <a:lnSpc>
                <a:spcPts val="308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</a:t>
            </a:r>
            <a:endParaRPr sz="2700">
              <a:latin typeface="Courier New"/>
              <a:cs typeface="Courier New"/>
            </a:endParaRPr>
          </a:p>
          <a:p>
            <a:pPr marL="335280">
              <a:lnSpc>
                <a:spcPts val="320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chef_handler/files/default/handlers</a:t>
            </a:r>
            <a:endParaRPr sz="2700">
              <a:latin typeface="Courier New"/>
              <a:cs typeface="Courier New"/>
            </a:endParaRPr>
          </a:p>
          <a:p>
            <a:pPr marL="335280" marR="5232400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chef_handler/files/default/handlers/README x chef_handler/libraries</a:t>
            </a:r>
            <a:endParaRPr sz="2700">
              <a:latin typeface="Courier New"/>
              <a:cs typeface="Courier New"/>
            </a:endParaRPr>
          </a:p>
          <a:p>
            <a:pPr marL="335280">
              <a:lnSpc>
                <a:spcPts val="310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chef_handler/libraries/matchers.rb</a:t>
            </a:r>
            <a:endParaRPr sz="2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1785</Words>
  <Application>Microsoft Office PowerPoint</Application>
  <PresentationFormat>Custom</PresentationFormat>
  <Paragraphs>388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Courier New</vt:lpstr>
      <vt:lpstr>Gill Sans MT</vt:lpstr>
      <vt:lpstr>Times New Roman</vt:lpstr>
      <vt:lpstr>Office Theme</vt:lpstr>
      <vt:lpstr>Implementing Chef Handlers</vt:lpstr>
      <vt:lpstr>Lesson Objectives</vt:lpstr>
      <vt:lpstr>Handlers</vt:lpstr>
      <vt:lpstr>Report Handlers</vt:lpstr>
      <vt:lpstr>Exception Handlers</vt:lpstr>
      <vt:lpstr>Start Handlers</vt:lpstr>
      <vt:lpstr>Writing Custom Handlers</vt:lpstr>
      <vt:lpstr>Exercise: Download the chef_handler cookbook</vt:lpstr>
      <vt:lpstr>Exercise: Download the chef-client cookbook</vt:lpstr>
      <vt:lpstr>Exercise: Upload the chef_handler cookbook</vt:lpstr>
      <vt:lpstr>The Problem and Success Criteria</vt:lpstr>
      <vt:lpstr>Let’s Write a Handler</vt:lpstr>
      <vt:lpstr>Dear Ruby, How Do You Email?</vt:lpstr>
      <vt:lpstr>Dear Ruby, How Do You Email?</vt:lpstr>
      <vt:lpstr>Library Cookbook Pattern</vt:lpstr>
      <vt:lpstr>Exercise: Create a cookbook named ‘email_handler’</vt:lpstr>
      <vt:lpstr>Exercise: Edit the default recipe</vt:lpstr>
      <vt:lpstr>The chef_handler Resource</vt:lpstr>
      <vt:lpstr>Exercise: Setup the handler</vt:lpstr>
      <vt:lpstr>Exercise: Setup the handler</vt:lpstr>
      <vt:lpstr>Exercise: Set the attributes</vt:lpstr>
      <vt:lpstr>Exercise: Write the handler</vt:lpstr>
      <vt:lpstr>The initialize Method</vt:lpstr>
      <vt:lpstr>The report Method</vt:lpstr>
      <vt:lpstr>The updated_resources Hash</vt:lpstr>
      <vt:lpstr>Exercise: Finish email_handler.rb</vt:lpstr>
      <vt:lpstr>Other Dependencies</vt:lpstr>
      <vt:lpstr>Exercise: Download the postfix cookbook</vt:lpstr>
      <vt:lpstr>Exercise: Download the postfix cookbook</vt:lpstr>
      <vt:lpstr>Exercise: Upload the postfix cookbook</vt:lpstr>
      <vt:lpstr>MUA: mailutils</vt:lpstr>
      <vt:lpstr>Exercise: Create the mailx cookbook</vt:lpstr>
      <vt:lpstr>Exercise: Install the package</vt:lpstr>
      <vt:lpstr>Exercise: Add the mail dependencies</vt:lpstr>
      <vt:lpstr>Exercise: Update the metadata.rb</vt:lpstr>
      <vt:lpstr>Exercise: Upload the email_handler cookbook</vt:lpstr>
      <vt:lpstr>Exercise: Add email_handler to base role</vt:lpstr>
      <vt:lpstr>Best Practice: Add handlers at beginning of run</vt:lpstr>
      <vt:lpstr>Exercise: Upload the base role</vt:lpstr>
      <vt:lpstr>Exercise: Run chef-client</vt:lpstr>
      <vt:lpstr>Read the Message Using "mail"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22</cp:revision>
  <dcterms:created xsi:type="dcterms:W3CDTF">2015-06-04T12:17:04Z</dcterms:created>
  <dcterms:modified xsi:type="dcterms:W3CDTF">2015-06-05T13:45:58Z</dcterms:modified>
</cp:coreProperties>
</file>