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7100" y="4991100"/>
            <a:ext cx="103378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102927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your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cookbooks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preven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regressions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cookbooks/motd/spec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‘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spc="-10" dirty="0"/>
              <a:t>di</a:t>
            </a:r>
            <a:r>
              <a:rPr dirty="0"/>
              <a:t>rec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ry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/>
              <a:t>cookbooks/motd/spec/unit/default_spec.rb</a:t>
            </a:r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sz="1800" dirty="0">
                <a:solidFill>
                  <a:srgbClr val="008F00"/>
                </a:solidFill>
              </a:rPr>
              <a:t>require_relative </a:t>
            </a:r>
            <a:r>
              <a:rPr sz="1800" dirty="0">
                <a:solidFill>
                  <a:srgbClr val="C8352B"/>
                </a:solidFill>
              </a:rPr>
              <a:t>'../spec_helper.rb' </a:t>
            </a:r>
            <a:r>
              <a:rPr sz="1800" spc="-5" dirty="0"/>
              <a:t>describ</a:t>
            </a:r>
            <a:r>
              <a:rPr sz="1800" dirty="0"/>
              <a:t>e </a:t>
            </a:r>
            <a:r>
              <a:rPr sz="1800" dirty="0">
                <a:solidFill>
                  <a:srgbClr val="C8352B"/>
                </a:solidFill>
              </a:rPr>
              <a:t>'motd::default' </a:t>
            </a:r>
            <a:r>
              <a:rPr sz="18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sz="1800" dirty="0"/>
              <a:t>let(</a:t>
            </a:r>
            <a:r>
              <a:rPr sz="1800" dirty="0">
                <a:solidFill>
                  <a:srgbClr val="22288F"/>
                </a:solidFill>
              </a:rPr>
              <a:t>:chef_run</a:t>
            </a:r>
            <a:r>
              <a:rPr sz="1800" dirty="0"/>
              <a:t>) { </a:t>
            </a:r>
            <a:r>
              <a:rPr sz="1800" dirty="0">
                <a:solidFill>
                  <a:srgbClr val="9C1200"/>
                </a:solidFill>
              </a:rPr>
              <a:t>ChefSpec</a:t>
            </a:r>
            <a:r>
              <a:rPr sz="1800" dirty="0">
                <a:solidFill>
                  <a:srgbClr val="797979"/>
                </a:solidFill>
              </a:rPr>
              <a:t>::</a:t>
            </a:r>
            <a:r>
              <a:rPr sz="1800" dirty="0">
                <a:solidFill>
                  <a:srgbClr val="9C1200"/>
                </a:solidFill>
              </a:rPr>
              <a:t>Runner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dirty="0"/>
              <a:t>new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spc="-5" dirty="0"/>
              <a:t>converge(described_recipe</a:t>
            </a:r>
            <a:r>
              <a:rPr sz="1800" dirty="0"/>
              <a:t>) }</a:t>
            </a:r>
            <a:endParaRPr sz="1800"/>
          </a:p>
        </p:txBody>
      </p:sp>
      <p:sp>
        <p:nvSpPr>
          <p:cNvPr id="43" name="object 43"/>
          <p:cNvSpPr txBox="1"/>
          <p:nvPr/>
        </p:nvSpPr>
        <p:spPr>
          <a:xfrm>
            <a:off x="1041400" y="4032250"/>
            <a:ext cx="466471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t </a:t>
            </a:r>
            <a:r>
              <a:rPr sz="1800" spc="-5" dirty="0">
                <a:solidFill>
                  <a:srgbClr val="C8352B"/>
                </a:solidFill>
                <a:latin typeface="Courier New"/>
                <a:cs typeface="Courier New"/>
              </a:rPr>
              <a:t>'doe</a:t>
            </a:r>
            <a:r>
              <a:rPr sz="1800" dirty="0">
                <a:solidFill>
                  <a:srgbClr val="C8352B"/>
                </a:solidFill>
                <a:latin typeface="Courier New"/>
                <a:cs typeface="Courier New"/>
              </a:rPr>
              <a:t>s something' </a:t>
            </a:r>
            <a:r>
              <a:rPr sz="18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Courier New"/>
                <a:cs typeface="Courier New"/>
              </a:rPr>
              <a:t>ski</a:t>
            </a:r>
            <a:r>
              <a:rPr sz="1800" dirty="0">
                <a:latin typeface="Courier New"/>
                <a:cs typeface="Courier New"/>
              </a:rPr>
              <a:t>p </a:t>
            </a:r>
            <a:r>
              <a:rPr sz="1800" spc="-5" dirty="0">
                <a:solidFill>
                  <a:srgbClr val="C8352B"/>
                </a:solidFill>
                <a:latin typeface="Courier New"/>
                <a:cs typeface="Courier New"/>
              </a:rPr>
              <a:t>'nee</a:t>
            </a:r>
            <a:r>
              <a:rPr sz="18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1800" spc="-5" dirty="0">
                <a:solidFill>
                  <a:srgbClr val="C8352B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C8352B"/>
                </a:solidFill>
                <a:latin typeface="Courier New"/>
                <a:cs typeface="Courier New"/>
              </a:rPr>
              <a:t>o </a:t>
            </a:r>
            <a:r>
              <a:rPr sz="1800" spc="-5" dirty="0">
                <a:solidFill>
                  <a:srgbClr val="C8352B"/>
                </a:solidFill>
                <a:latin typeface="Courier New"/>
                <a:cs typeface="Courier New"/>
              </a:rPr>
              <a:t>writ</a:t>
            </a:r>
            <a:r>
              <a:rPr sz="18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1800" spc="-5" dirty="0">
                <a:solidFill>
                  <a:srgbClr val="C8352B"/>
                </a:solidFill>
                <a:latin typeface="Courier New"/>
                <a:cs typeface="Courier New"/>
              </a:rPr>
              <a:t>thi</a:t>
            </a:r>
            <a:r>
              <a:rPr sz="1800" dirty="0">
                <a:solidFill>
                  <a:srgbClr val="C8352B"/>
                </a:solidFill>
                <a:latin typeface="Courier New"/>
                <a:cs typeface="Courier New"/>
              </a:rPr>
              <a:t>s test'</a:t>
            </a:r>
            <a:endParaRPr sz="1800">
              <a:latin typeface="Courier New"/>
              <a:cs typeface="Courier New"/>
            </a:endParaRPr>
          </a:p>
          <a:p>
            <a:pPr marR="3970654" indent="274320">
              <a:lnSpc>
                <a:spcPct val="101899"/>
              </a:lnSpc>
            </a:pPr>
            <a:r>
              <a:rPr sz="18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46701" y="4813300"/>
            <a:ext cx="2439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ske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10" dirty="0"/>
              <a:t>o</a:t>
            </a:r>
            <a:r>
              <a:rPr spc="-5" dirty="0"/>
              <a:t>n </a:t>
            </a:r>
            <a:r>
              <a:rPr dirty="0"/>
              <a:t>test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335652"/>
            <a:ext cx="14500860" cy="341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200" spc="-459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e</a:t>
            </a:r>
            <a:r>
              <a:rPr sz="4200" spc="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f</a:t>
            </a:r>
            <a:r>
              <a:rPr sz="4200" spc="5" dirty="0">
                <a:latin typeface="Arial"/>
                <a:cs typeface="Arial"/>
              </a:rPr>
              <a:t>il</a:t>
            </a:r>
            <a:r>
              <a:rPr sz="4200" spc="10" dirty="0">
                <a:latin typeface="Arial"/>
                <a:cs typeface="Arial"/>
              </a:rPr>
              <a:t>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na</a:t>
            </a:r>
            <a:r>
              <a:rPr sz="4200" spc="15" dirty="0">
                <a:latin typeface="Arial"/>
                <a:cs typeface="Arial"/>
              </a:rPr>
              <a:t>me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shou</a:t>
            </a:r>
            <a:r>
              <a:rPr sz="4200" spc="5" dirty="0">
                <a:latin typeface="Arial"/>
                <a:cs typeface="Arial"/>
              </a:rPr>
              <a:t>l</a:t>
            </a:r>
            <a:r>
              <a:rPr sz="4200" spc="10" dirty="0">
                <a:latin typeface="Arial"/>
                <a:cs typeface="Arial"/>
              </a:rPr>
              <a:t>d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5" dirty="0">
                <a:latin typeface="Arial"/>
                <a:cs typeface="Arial"/>
              </a:rPr>
              <a:t>ma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ch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recipe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na</a:t>
            </a:r>
            <a:r>
              <a:rPr sz="4200" spc="15" dirty="0">
                <a:latin typeface="Arial"/>
                <a:cs typeface="Arial"/>
              </a:rPr>
              <a:t>me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(</a:t>
            </a:r>
            <a:r>
              <a:rPr sz="4200" spc="10" dirty="0">
                <a:latin typeface="Courier New"/>
                <a:cs typeface="Courier New"/>
              </a:rPr>
              <a:t>default_</a:t>
            </a:r>
            <a:r>
              <a:rPr sz="4200" spc="5" dirty="0">
                <a:latin typeface="Arial"/>
                <a:cs typeface="Arial"/>
              </a:rPr>
              <a:t>), </a:t>
            </a:r>
            <a:r>
              <a:rPr sz="4200" spc="10" dirty="0">
                <a:latin typeface="Arial"/>
                <a:cs typeface="Arial"/>
              </a:rPr>
              <a:t>and</a:t>
            </a:r>
            <a:r>
              <a:rPr sz="4200" spc="5" dirty="0">
                <a:latin typeface="Arial"/>
                <a:cs typeface="Arial"/>
              </a:rPr>
              <a:t> en</a:t>
            </a:r>
            <a:r>
              <a:rPr sz="4200" spc="10" dirty="0">
                <a:latin typeface="Arial"/>
                <a:cs typeface="Arial"/>
              </a:rPr>
              <a:t>d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</a:t>
            </a:r>
            <a:r>
              <a:rPr sz="4200" spc="10" dirty="0">
                <a:latin typeface="Arial"/>
                <a:cs typeface="Arial"/>
              </a:rPr>
              <a:t>n</a:t>
            </a:r>
            <a:r>
              <a:rPr sz="4200" dirty="0">
                <a:latin typeface="Arial"/>
                <a:cs typeface="Arial"/>
              </a:rPr>
              <a:t> </a:t>
            </a:r>
            <a:r>
              <a:rPr sz="4200" spc="10" dirty="0">
                <a:latin typeface="Courier New"/>
                <a:cs typeface="Courier New"/>
              </a:rPr>
              <a:t>_spec.rb</a:t>
            </a:r>
            <a:endParaRPr sz="420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200" spc="10" dirty="0">
                <a:latin typeface="Courier New"/>
                <a:cs typeface="Courier New"/>
              </a:rPr>
              <a:t>describe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5" dirty="0">
                <a:latin typeface="Arial"/>
                <a:cs typeface="Arial"/>
              </a:rPr>
              <a:t>i</a:t>
            </a:r>
            <a:r>
              <a:rPr sz="4200" spc="10" dirty="0">
                <a:latin typeface="Arial"/>
                <a:cs typeface="Arial"/>
              </a:rPr>
              <a:t>s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a</a:t>
            </a:r>
            <a:r>
              <a:rPr sz="4200" spc="5" dirty="0">
                <a:latin typeface="Arial"/>
                <a:cs typeface="Arial"/>
              </a:rPr>
              <a:t>l</a:t>
            </a:r>
            <a:r>
              <a:rPr sz="4200" spc="15" dirty="0">
                <a:latin typeface="Arial"/>
                <a:cs typeface="Arial"/>
              </a:rPr>
              <a:t>wa</a:t>
            </a:r>
            <a:r>
              <a:rPr sz="4200" spc="10" dirty="0">
                <a:latin typeface="Arial"/>
                <a:cs typeface="Arial"/>
              </a:rPr>
              <a:t>ys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he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cookbook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na</a:t>
            </a:r>
            <a:r>
              <a:rPr sz="4200" spc="15" dirty="0">
                <a:latin typeface="Arial"/>
                <a:cs typeface="Arial"/>
              </a:rPr>
              <a:t>me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and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recipe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na</a:t>
            </a:r>
            <a:r>
              <a:rPr sz="4200" spc="15" dirty="0">
                <a:latin typeface="Arial"/>
                <a:cs typeface="Arial"/>
              </a:rPr>
              <a:t>me</a:t>
            </a:r>
            <a:endParaRPr sz="420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200" spc="10" dirty="0">
                <a:latin typeface="Courier New"/>
                <a:cs typeface="Courier New"/>
              </a:rPr>
              <a:t>skip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5" dirty="0">
                <a:latin typeface="Arial"/>
                <a:cs typeface="Arial"/>
              </a:rPr>
              <a:t>- </a:t>
            </a:r>
            <a:r>
              <a:rPr sz="4200" spc="10" dirty="0">
                <a:latin typeface="Arial"/>
                <a:cs typeface="Arial"/>
              </a:rPr>
              <a:t>specia</a:t>
            </a:r>
            <a:r>
              <a:rPr sz="4200" spc="5" dirty="0">
                <a:latin typeface="Arial"/>
                <a:cs typeface="Arial"/>
              </a:rPr>
              <a:t>l </a:t>
            </a:r>
            <a:r>
              <a:rPr sz="4200" spc="10" dirty="0">
                <a:latin typeface="Arial"/>
                <a:cs typeface="Arial"/>
              </a:rPr>
              <a:t>syn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ax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o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e</a:t>
            </a:r>
            <a:r>
              <a:rPr sz="4200" spc="5" dirty="0">
                <a:latin typeface="Arial"/>
                <a:cs typeface="Arial"/>
              </a:rPr>
              <a:t>ll </a:t>
            </a:r>
            <a:r>
              <a:rPr sz="4200" spc="15" dirty="0">
                <a:latin typeface="Arial"/>
                <a:cs typeface="Arial"/>
              </a:rPr>
              <a:t>RSp</a:t>
            </a:r>
            <a:r>
              <a:rPr sz="4200" spc="10" dirty="0">
                <a:latin typeface="Arial"/>
                <a:cs typeface="Arial"/>
              </a:rPr>
              <a:t>ec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ha</a:t>
            </a:r>
            <a:r>
              <a:rPr sz="4200" spc="5" dirty="0">
                <a:latin typeface="Arial"/>
                <a:cs typeface="Arial"/>
              </a:rPr>
              <a:t>t </a:t>
            </a:r>
            <a:r>
              <a:rPr sz="4200" spc="10" dirty="0">
                <a:latin typeface="Arial"/>
                <a:cs typeface="Arial"/>
              </a:rPr>
              <a:t>you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kn</a:t>
            </a:r>
            <a:r>
              <a:rPr sz="4200" spc="15" dirty="0">
                <a:latin typeface="Arial"/>
                <a:cs typeface="Arial"/>
              </a:rPr>
              <a:t>ow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you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need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t</a:t>
            </a:r>
            <a:r>
              <a:rPr sz="4200" spc="10" dirty="0">
                <a:latin typeface="Arial"/>
                <a:cs typeface="Arial"/>
              </a:rPr>
              <a:t>o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do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5" dirty="0">
                <a:latin typeface="Arial"/>
                <a:cs typeface="Arial"/>
              </a:rPr>
              <a:t>some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5" dirty="0">
                <a:latin typeface="Arial"/>
                <a:cs typeface="Arial"/>
              </a:rPr>
              <a:t>wo</a:t>
            </a:r>
            <a:r>
              <a:rPr sz="4200" spc="10" dirty="0">
                <a:latin typeface="Arial"/>
                <a:cs typeface="Arial"/>
              </a:rPr>
              <a:t>rk</a:t>
            </a:r>
            <a:r>
              <a:rPr sz="4200" spc="5" dirty="0">
                <a:latin typeface="Arial"/>
                <a:cs typeface="Arial"/>
              </a:rPr>
              <a:t> </a:t>
            </a:r>
            <a:r>
              <a:rPr sz="4200" spc="10" dirty="0">
                <a:latin typeface="Arial"/>
                <a:cs typeface="Arial"/>
              </a:rPr>
              <a:t>ye</a:t>
            </a:r>
            <a:r>
              <a:rPr sz="4200" spc="5" dirty="0"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/>
              <a:t>rs</a:t>
            </a:r>
            <a:r>
              <a:rPr sz="6050" spc="-10" dirty="0"/>
              <a:t>p</a:t>
            </a:r>
            <a:r>
              <a:rPr sz="6050" spc="-5" dirty="0"/>
              <a:t>ec fr</a:t>
            </a:r>
            <a:r>
              <a:rPr sz="6050" spc="-10" dirty="0"/>
              <a:t>o</a:t>
            </a:r>
            <a:r>
              <a:rPr sz="6050" spc="-5" dirty="0"/>
              <a:t>m t</a:t>
            </a:r>
            <a:r>
              <a:rPr sz="6050" spc="-10" dirty="0"/>
              <a:t>h</a:t>
            </a:r>
            <a:r>
              <a:rPr sz="6050" spc="-5" dirty="0"/>
              <a:t>e 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48080" y="3875023"/>
            <a:ext cx="6146165" cy="156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Pending:</a:t>
            </a:r>
            <a:endParaRPr sz="265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20"/>
              </a:spcBef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doe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 something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967519" y="5500623"/>
            <a:ext cx="512191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nee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writ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 test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#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8080" y="5907023"/>
            <a:ext cx="1024318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228725"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./cookbooks/motd/spec/unit/default_spec.rb:7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0.0003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3 seconds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8080" y="7126223"/>
            <a:ext cx="1208722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failures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1 pending</a:t>
            </a:r>
            <a:endParaRPr sz="2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80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</a:pP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found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skippin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15" dirty="0">
                <a:solidFill>
                  <a:srgbClr val="FFFFFF"/>
                </a:solidFill>
                <a:latin typeface="Courier New"/>
                <a:cs typeface="Courier New"/>
              </a:rPr>
              <a:t>coverag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20" dirty="0">
                <a:solidFill>
                  <a:srgbClr val="FFFFFF"/>
                </a:solidFill>
                <a:latin typeface="Courier New"/>
                <a:cs typeface="Courier New"/>
              </a:rPr>
              <a:t>calculation...</a:t>
            </a:r>
            <a:endParaRPr sz="2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3547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 </a:t>
            </a: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expect(chef_run</a:t>
            </a:r>
            <a:r>
              <a:rPr sz="2400" spc="-5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'/etc/motd'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with(</a:t>
            </a:r>
            <a:endParaRPr sz="2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'0644'</a:t>
            </a:r>
            <a:endParaRPr sz="240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rea</a:t>
            </a:r>
            <a:r>
              <a:rPr spc="-5" dirty="0"/>
              <a:t>l </a:t>
            </a:r>
            <a:r>
              <a:rPr dirty="0"/>
              <a:t>test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242377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cookbooks/motd/recipes/default.rb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>
              <a:latin typeface="Times New Roman"/>
              <a:cs typeface="Times New Roman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templat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600" spc="-5" dirty="0">
                <a:latin typeface="Courier New"/>
                <a:cs typeface="Courier New"/>
              </a:rPr>
              <a:t>sourc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"motd.erb" </a:t>
            </a:r>
            <a:r>
              <a:rPr sz="3600" spc="-5" dirty="0">
                <a:latin typeface="Courier New"/>
                <a:cs typeface="Courier New"/>
              </a:rPr>
              <a:t>mod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"0644"</a:t>
            </a:r>
            <a:endParaRPr sz="3600">
              <a:latin typeface="Courier New"/>
              <a:cs typeface="Courier New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owne</a:t>
            </a:r>
            <a:r>
              <a:rPr sz="3600" dirty="0">
                <a:latin typeface="Courier New"/>
                <a:cs typeface="Courier New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 </a:t>
            </a:r>
            <a:r>
              <a:rPr sz="3600" spc="-5" dirty="0">
                <a:latin typeface="Courier New"/>
                <a:cs typeface="Courier New"/>
              </a:rPr>
              <a:t>grou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3600">
              <a:latin typeface="Courier New"/>
              <a:cs typeface="Courier New"/>
            </a:endParaRPr>
          </a:p>
          <a:p>
            <a:pPr marL="241300">
              <a:lnSpc>
                <a:spcPts val="416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owner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</a:t>
            </a:r>
            <a:r>
              <a:rPr sz="4800" dirty="0">
                <a:latin typeface="Arial"/>
                <a:cs typeface="Arial"/>
              </a:rPr>
              <a:t>d </a:t>
            </a:r>
            <a:r>
              <a:rPr sz="4800" dirty="0">
                <a:latin typeface="Courier New"/>
                <a:cs typeface="Courier New"/>
              </a:rPr>
              <a:t>group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passe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spc="-5" dirty="0"/>
              <a:t>original</a:t>
            </a:r>
            <a:r>
              <a:rPr spc="-15" dirty="0"/>
              <a:t> </a:t>
            </a:r>
            <a:r>
              <a:rPr spc="-5" dirty="0"/>
              <a:t>recipe</a:t>
            </a:r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a</a:t>
            </a:r>
            <a:r>
              <a:rPr spc="-10" dirty="0"/>
              <a:t>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804412"/>
            <a:ext cx="21971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29664" y="4566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74631" y="4566412"/>
            <a:ext cx="351536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0.0272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6 seconds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9664" y="4947412"/>
            <a:ext cx="196405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example,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62401" y="4947412"/>
            <a:ext cx="1964689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0 failures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9664" y="5709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ChefSpec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74631" y="5709412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report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76792" y="5709412"/>
            <a:ext cx="235204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generated...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29664" y="7995411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awesome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31826" y="7995411"/>
            <a:ext cx="27400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40103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09529" y="7995411"/>
            <a:ext cx="17703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coverage!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48380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17805" y="7995411"/>
            <a:ext cx="21583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fantastic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344427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day!</a:t>
            </a:r>
            <a:endParaRPr sz="2550">
              <a:latin typeface="Courier New"/>
              <a:cs typeface="Courier New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495210" y="6420612"/>
          <a:ext cx="4916977" cy="121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641"/>
                <a:gridCol w="1295336"/>
              </a:tblGrid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Touche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Coverage: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100.0%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sz="4800" spc="10" dirty="0"/>
              <a:t>a</a:t>
            </a:r>
            <a:r>
              <a:rPr sz="4800" dirty="0"/>
              <a:t>l</a:t>
            </a:r>
            <a:r>
              <a:rPr sz="4800" spc="5" dirty="0"/>
              <a:t>l </a:t>
            </a:r>
            <a:r>
              <a:rPr sz="4800" spc="10" dirty="0"/>
              <a:t>rece</a:t>
            </a:r>
            <a:r>
              <a:rPr sz="4800" spc="5" dirty="0"/>
              <a:t>nt</a:t>
            </a:r>
            <a:r>
              <a:rPr sz="4800" dirty="0"/>
              <a:t>l</a:t>
            </a:r>
            <a:r>
              <a:rPr sz="4800" spc="10" dirty="0"/>
              <a:t>y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a</a:t>
            </a:r>
            <a:r>
              <a:rPr sz="4800" spc="5" dirty="0"/>
              <a:t>ng</a:t>
            </a:r>
            <a:r>
              <a:rPr sz="4800" spc="10" dirty="0"/>
              <a:t>ed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oo</a:t>
            </a:r>
            <a:r>
              <a:rPr sz="4800" spc="10" dirty="0"/>
              <a:t>k</a:t>
            </a:r>
            <a:r>
              <a:rPr sz="4800" spc="5" dirty="0"/>
              <a:t>boo</a:t>
            </a:r>
            <a:r>
              <a:rPr sz="4800" spc="10" dirty="0"/>
              <a:t>ks</a:t>
            </a:r>
            <a:endParaRPr sz="480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6722109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motd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2 cookbooks.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9210421" y="4876800"/>
            <a:ext cx="224091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2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502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[0.1.0]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dirty="0"/>
              <a:t>m</a:t>
            </a:r>
            <a:r>
              <a:rPr spc="-10" dirty="0"/>
              <a:t>o</a:t>
            </a:r>
            <a:r>
              <a:rPr dirty="0"/>
              <a:t>ck</a:t>
            </a:r>
            <a:r>
              <a:rPr spc="-5" dirty="0"/>
              <a:t> </a:t>
            </a:r>
            <a:r>
              <a:rPr spc="-10" dirty="0"/>
              <a:t>pl</a:t>
            </a:r>
            <a:r>
              <a:rPr dirty="0"/>
              <a:t>a</a:t>
            </a:r>
            <a:r>
              <a:rPr spc="-5" dirty="0"/>
              <a:t>tf</a:t>
            </a:r>
            <a:r>
              <a:rPr spc="-10" dirty="0"/>
              <a:t>o</a:t>
            </a:r>
            <a:r>
              <a:rPr dirty="0"/>
              <a:t>rms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Debian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RedHa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varian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at_exit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we’re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lp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Unde</a:t>
            </a:r>
            <a:r>
              <a:rPr sz="4800" spc="-5" dirty="0">
                <a:latin typeface="Arial"/>
                <a:cs typeface="Arial"/>
              </a:rPr>
              <a:t>rs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Unde</a:t>
            </a:r>
            <a:r>
              <a:rPr sz="4800" spc="-5" dirty="0">
                <a:latin typeface="Arial"/>
                <a:cs typeface="Arial"/>
              </a:rPr>
              <a:t>rs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  <a:endParaRPr sz="4800">
              <a:latin typeface="Arial"/>
              <a:cs typeface="Arial"/>
            </a:endParaRP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9" y="1803400"/>
            <a:ext cx="118402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3718540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'mailx::default'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contex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Debian'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new({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'ubuntu'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:version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'14.04'</a:t>
            </a:r>
            <a:r>
              <a:rPr sz="2400" dirty="0"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841311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98600" y="5594350"/>
            <a:ext cx="438975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expect(chef_run)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  <a:p>
            <a:pPr marR="3375660" indent="45720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71196" y="5594350"/>
            <a:ext cx="49390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install_packag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'mailutils'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rea</a:t>
            </a:r>
            <a:r>
              <a:rPr spc="-5" dirty="0"/>
              <a:t>l </a:t>
            </a:r>
            <a:r>
              <a:rPr dirty="0"/>
              <a:t>test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00100" y="7387493"/>
            <a:ext cx="122878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pla</a:t>
            </a:r>
            <a:r>
              <a:rPr sz="4200" spc="-10" dirty="0">
                <a:latin typeface="Arial"/>
                <a:cs typeface="Arial"/>
              </a:rPr>
              <a:t>tf</a:t>
            </a:r>
            <a:r>
              <a:rPr sz="4200" dirty="0">
                <a:latin typeface="Arial"/>
                <a:cs typeface="Arial"/>
              </a:rPr>
              <a:t>orms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3917294" cy="260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contex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CentOS'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241300" marR="31559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new({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'centos'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:version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'6.5'</a:t>
            </a:r>
            <a:r>
              <a:rPr sz="2400" dirty="0"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41400" y="4489450"/>
            <a:ext cx="4389755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expect(chef_run)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  <a:p>
            <a:pPr marL="228600" marR="3375660" indent="22860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13996" y="4489450"/>
            <a:ext cx="42075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install_packag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'mailx'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rea</a:t>
            </a:r>
            <a:r>
              <a:rPr spc="-5" dirty="0"/>
              <a:t>l </a:t>
            </a:r>
            <a:r>
              <a:rPr dirty="0"/>
              <a:t>test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804412"/>
            <a:ext cx="413384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29664" y="4566412"/>
            <a:ext cx="215836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examples,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56286" y="4566412"/>
            <a:ext cx="293370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0.1882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1 failures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8448" y="4566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(files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15643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took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85070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5.17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54495" y="4566412"/>
            <a:ext cx="138239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05575" y="4566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load)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9664" y="5709412"/>
            <a:ext cx="332168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19597" y="5709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report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6792" y="5709412"/>
            <a:ext cx="235204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generated...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29664" y="7995411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awesome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31826" y="7995411"/>
            <a:ext cx="27400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40103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9529" y="7995411"/>
            <a:ext cx="17703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coverage!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48380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17805" y="7995411"/>
            <a:ext cx="21583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fantastic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344427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day!</a:t>
            </a:r>
            <a:endParaRPr sz="2550">
              <a:latin typeface="Courier New"/>
              <a:cs typeface="Courier New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495210" y="6420612"/>
          <a:ext cx="4916977" cy="121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641"/>
                <a:gridCol w="1295336"/>
              </a:tblGrid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Touche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Coverage: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100.0%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8155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28700" y="4222750"/>
            <a:ext cx="10131425" cy="241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008F00"/>
                </a:solidFill>
                <a:latin typeface="Courier New"/>
                <a:cs typeface="Courier New"/>
              </a:rPr>
              <a:t>when 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"rhel"</a:t>
            </a:r>
            <a:endParaRPr sz="34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latin typeface="Courier New"/>
                <a:cs typeface="Courier New"/>
              </a:rPr>
              <a:t>default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'mailutils'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3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50">
              <a:latin typeface="Times New Roman"/>
              <a:cs typeface="Times New Roman"/>
            </a:endParaRPr>
          </a:p>
          <a:p>
            <a:pPr marL="59175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28700" y="2660649"/>
            <a:ext cx="1062355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b="1" dirty="0">
                <a:solidFill>
                  <a:srgbClr val="008F00"/>
                </a:solidFill>
                <a:latin typeface="Courier New"/>
                <a:cs typeface="Courier New"/>
              </a:rPr>
              <a:t>case when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24310" y="2660649"/>
            <a:ext cx="5985510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3400" dirty="0">
                <a:latin typeface="Courier New"/>
                <a:cs typeface="Courier New"/>
              </a:rPr>
              <a:t>node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'platform_family</a:t>
            </a:r>
            <a:r>
              <a:rPr sz="3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"debian"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46946" y="3702050"/>
            <a:ext cx="96132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Courier New"/>
                <a:cs typeface="Courier New"/>
              </a:rPr>
              <a:t>default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'mailutils'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34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393586" y="3702050"/>
            <a:ext cx="33940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"mailutils"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393586" y="4743450"/>
            <a:ext cx="23577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400" dirty="0">
                <a:solidFill>
                  <a:srgbClr val="C8352B"/>
                </a:solidFill>
                <a:latin typeface="Courier New"/>
                <a:cs typeface="Courier New"/>
              </a:rPr>
              <a:t>"mailx"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ro</a:t>
            </a:r>
            <a:r>
              <a:rPr sz="6100" spc="10" dirty="0"/>
              <a:t>ss</a:t>
            </a:r>
            <a:r>
              <a:rPr sz="6100" spc="5" dirty="0"/>
              <a:t>-p</a:t>
            </a:r>
            <a:r>
              <a:rPr sz="6100" spc="-5" dirty="0"/>
              <a:t>l</a:t>
            </a:r>
            <a:r>
              <a:rPr sz="6100" spc="10" dirty="0"/>
              <a:t>a</a:t>
            </a:r>
            <a:r>
              <a:rPr sz="6100" spc="5" dirty="0"/>
              <a:t>tfor</a:t>
            </a:r>
            <a:r>
              <a:rPr sz="6100" spc="15" dirty="0"/>
              <a:t>m</a:t>
            </a:r>
            <a:r>
              <a:rPr sz="6100" dirty="0"/>
              <a:t> </a:t>
            </a:r>
            <a:r>
              <a:rPr sz="6100" spc="5" dirty="0"/>
              <a:t>attr</a:t>
            </a:r>
            <a:r>
              <a:rPr sz="6100" spc="-5" dirty="0"/>
              <a:t>i</a:t>
            </a:r>
            <a:r>
              <a:rPr sz="6100" spc="5" dirty="0"/>
              <a:t>bu</a:t>
            </a:r>
            <a:r>
              <a:rPr sz="6100" spc="10" dirty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22352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nod</a:t>
            </a:r>
            <a:r>
              <a:rPr sz="4000" spc="-5" dirty="0">
                <a:latin typeface="Courier New"/>
                <a:cs typeface="Courier New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'mailutils'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acka</a:t>
            </a:r>
            <a:r>
              <a:rPr spc="-10" dirty="0"/>
              <a:t>g</a:t>
            </a:r>
            <a:r>
              <a:rPr dirty="0"/>
              <a:t>e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804412"/>
            <a:ext cx="413384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129664" y="4566412"/>
            <a:ext cx="215836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examples,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56286" y="4566412"/>
            <a:ext cx="293370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0.1882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  <a:p>
            <a:pPr marL="12700">
              <a:lnSpc>
                <a:spcPts val="303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0 failures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8448" y="4566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(files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15643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took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85070" y="4566412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5.17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54495" y="4566412"/>
            <a:ext cx="138239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05575" y="4566412"/>
            <a:ext cx="15767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load)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9664" y="5709412"/>
            <a:ext cx="332168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19597" y="5709412"/>
            <a:ext cx="1188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report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76792" y="5709412"/>
            <a:ext cx="235204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generated...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29664" y="7995411"/>
            <a:ext cx="29337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awesome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31826" y="7995411"/>
            <a:ext cx="27400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40103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9529" y="7995411"/>
            <a:ext cx="17703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coverage!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48380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17805" y="7995411"/>
            <a:ext cx="21583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550" spc="-10" dirty="0">
                <a:solidFill>
                  <a:srgbClr val="FFFFFF"/>
                </a:solidFill>
                <a:latin typeface="Courier New"/>
                <a:cs typeface="Courier New"/>
              </a:rPr>
              <a:t>fantastic</a:t>
            </a:r>
            <a:endParaRPr sz="25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344427" y="7995411"/>
            <a:ext cx="801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5" dirty="0">
                <a:solidFill>
                  <a:srgbClr val="FFFFFF"/>
                </a:solidFill>
                <a:latin typeface="Courier New"/>
                <a:cs typeface="Courier New"/>
              </a:rPr>
              <a:t>day!</a:t>
            </a:r>
            <a:endParaRPr sz="2550">
              <a:latin typeface="Courier New"/>
              <a:cs typeface="Courier New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495210" y="6420612"/>
          <a:ext cx="4916977" cy="121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641"/>
                <a:gridCol w="1295336"/>
              </a:tblGrid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Tota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Touche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Resources: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55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Touc</a:t>
                      </a: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55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Coverage: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5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100.0%</a:t>
                      </a:r>
                      <a:endParaRPr sz="25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588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break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v 4.0.1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chefspec-4.0.1</a:t>
            </a:r>
            <a:endParaRPr sz="4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marR="11492865">
              <a:lnSpc>
                <a:spcPct val="100699"/>
              </a:lnSpc>
            </a:pPr>
            <a:r>
              <a:rPr sz="2400" spc="-5" dirty="0"/>
              <a:t>Bod</a:t>
            </a:r>
            <a:r>
              <a:rPr sz="2400" dirty="0"/>
              <a:t>y </a:t>
            </a:r>
            <a:r>
              <a:rPr sz="2400" spc="-5" dirty="0"/>
              <a:t>Leve</a:t>
            </a:r>
            <a:r>
              <a:rPr sz="2400" dirty="0"/>
              <a:t>l One </a:t>
            </a:r>
            <a:r>
              <a:rPr sz="2400" spc="-5" dirty="0"/>
              <a:t>Bod</a:t>
            </a:r>
            <a:r>
              <a:rPr sz="2400" dirty="0"/>
              <a:t>y </a:t>
            </a:r>
            <a:r>
              <a:rPr sz="2400" spc="-5" dirty="0"/>
              <a:t>Leve</a:t>
            </a:r>
            <a:r>
              <a:rPr sz="2400" dirty="0"/>
              <a:t>l Two </a:t>
            </a:r>
            <a:r>
              <a:rPr sz="2400" spc="-5" dirty="0"/>
              <a:t>Bod</a:t>
            </a:r>
            <a:r>
              <a:rPr sz="2400" dirty="0"/>
              <a:t>y </a:t>
            </a:r>
            <a:r>
              <a:rPr sz="2400" spc="-5" dirty="0"/>
              <a:t>Leve</a:t>
            </a:r>
            <a:r>
              <a:rPr sz="2400" dirty="0"/>
              <a:t>l Three </a:t>
            </a:r>
            <a:r>
              <a:rPr sz="2400" spc="-5" dirty="0"/>
              <a:t>Bod</a:t>
            </a:r>
            <a:r>
              <a:rPr sz="2400" dirty="0"/>
              <a:t>y </a:t>
            </a:r>
            <a:r>
              <a:rPr sz="2400" spc="-5" dirty="0"/>
              <a:t>Leve</a:t>
            </a:r>
            <a:r>
              <a:rPr sz="2400" dirty="0"/>
              <a:t>l Four </a:t>
            </a:r>
            <a:r>
              <a:rPr sz="2400" spc="-5" dirty="0"/>
              <a:t>Bod</a:t>
            </a:r>
            <a:r>
              <a:rPr sz="2400" dirty="0"/>
              <a:t>y </a:t>
            </a:r>
            <a:r>
              <a:rPr sz="2400" spc="-5" dirty="0"/>
              <a:t>Leve</a:t>
            </a:r>
            <a:r>
              <a:rPr sz="2400" dirty="0"/>
              <a:t>l Five</a:t>
            </a:r>
            <a:endParaRPr sz="240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87400" y="4592496"/>
            <a:ext cx="14585950" cy="398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sz="3700" spc="-5" dirty="0">
                <a:latin typeface="Courier New"/>
                <a:cs typeface="Courier New"/>
              </a:rPr>
              <a:t>‘chefspec’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‘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>
                <a:latin typeface="Arial"/>
                <a:cs typeface="Arial"/>
              </a:rPr>
              <a:t>de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aul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’</a:t>
            </a:r>
            <a:endParaRPr sz="370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12800" y="1701800"/>
            <a:ext cx="14630400" cy="2641600"/>
          </a:xfrm>
          <a:custGeom>
            <a:avLst/>
            <a:gdLst/>
            <a:ahLst/>
            <a:cxnLst/>
            <a:rect l="l" t="t" r="r" b="b"/>
            <a:pathLst>
              <a:path w="14630400" h="2641600">
                <a:moveTo>
                  <a:pt x="0" y="0"/>
                </a:moveTo>
                <a:lnTo>
                  <a:pt x="14630400" y="0"/>
                </a:lnTo>
                <a:lnTo>
                  <a:pt x="14630400" y="2641600"/>
                </a:lnTo>
                <a:lnTo>
                  <a:pt x="0" y="264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812800" y="1701800"/>
          <a:ext cx="14630400" cy="30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190500">
                <a:tc>
                  <a:txBody>
                    <a:bodyPr/>
                    <a:lstStyle/>
                    <a:p>
                      <a:endParaRPr sz="3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247900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require </a:t>
                      </a:r>
                      <a:r>
                        <a:rPr sz="1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'spec_helper'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tabLst>
                          <a:tab pos="473011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describ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'the_cookbook::default'	</a:t>
                      </a:r>
                      <a:r>
                        <a:rPr sz="18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77520" marR="6188075">
                        <a:lnSpc>
                          <a:spcPct val="10189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chef_ru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1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ChefSpec</a:t>
                      </a:r>
                      <a:r>
                        <a:rPr sz="1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::</a:t>
                      </a:r>
                      <a:r>
                        <a:rPr sz="18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Runner</a:t>
                      </a:r>
                      <a:r>
                        <a:rPr sz="1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converge(described_recipe)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t </a:t>
                      </a:r>
                      <a:r>
                        <a:rPr sz="18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'doe</a:t>
                      </a:r>
                      <a:r>
                        <a:rPr sz="1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s something' </a:t>
                      </a:r>
                      <a:r>
                        <a:rPr sz="18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518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expect(chef_run)</a:t>
                      </a:r>
                      <a:r>
                        <a:rPr sz="1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800" i="1" dirty="0">
                          <a:latin typeface="Courier New"/>
                          <a:cs typeface="Courier New"/>
                        </a:rPr>
                        <a:t>some_condition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3200" marR="13733144" indent="274320">
                        <a:lnSpc>
                          <a:spcPct val="101899"/>
                        </a:lnSpc>
                      </a:pPr>
                      <a:r>
                        <a:rPr sz="18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 end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320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at_exit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671550" cy="387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445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‘chefspec’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endParaRPr sz="4200">
              <a:latin typeface="Arial"/>
              <a:cs typeface="Arial"/>
            </a:endParaRP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lp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1152</Words>
  <Application>Microsoft Office PowerPoint</Application>
  <PresentationFormat>Custom</PresentationFormat>
  <Paragraphs>298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Times New Roman</vt:lpstr>
      <vt:lpstr>Office Theme</vt:lpstr>
      <vt:lpstr>An Introduction to ChefSpec</vt:lpstr>
      <vt:lpstr>Lesson Objectives</vt:lpstr>
      <vt:lpstr>Why Write Unit Tests?</vt:lpstr>
      <vt:lpstr>Problem Statement</vt:lpstr>
      <vt:lpstr>Install ChefSpec</vt:lpstr>
      <vt:lpstr>Introduction to ChefSpec Syntax</vt:lpstr>
      <vt:lpstr>General Test Approach</vt:lpstr>
      <vt:lpstr>General Test Format for ChefSpec</vt:lpstr>
      <vt:lpstr>Exercise: Create a spec helper</vt:lpstr>
      <vt:lpstr>Exercise: Make a ‘spec’ directory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 changed cookbooks</vt:lpstr>
      <vt:lpstr>Using Fauxhai to mock platforms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2015-06-05T13:54:05Z</dcterms:modified>
</cp:coreProperties>
</file>