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32" r:id="rId2"/>
    <p:sldId id="333" r:id="rId3"/>
    <p:sldId id="334" r:id="rId4"/>
    <p:sldId id="335" r:id="rId5"/>
    <p:sldId id="336" r:id="rId6"/>
    <p:sldId id="337" r:id="rId7"/>
    <p:sldId id="388" r:id="rId8"/>
    <p:sldId id="342" r:id="rId9"/>
    <p:sldId id="343" r:id="rId10"/>
    <p:sldId id="344" r:id="rId11"/>
    <p:sldId id="338" r:id="rId12"/>
    <p:sldId id="339" r:id="rId13"/>
    <p:sldId id="340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89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78" r:id="rId38"/>
    <p:sldId id="391" r:id="rId39"/>
    <p:sldId id="392" r:id="rId40"/>
    <p:sldId id="379" r:id="rId41"/>
    <p:sldId id="380" r:id="rId42"/>
    <p:sldId id="393" r:id="rId43"/>
    <p:sldId id="381" r:id="rId44"/>
    <p:sldId id="390" r:id="rId45"/>
    <p:sldId id="382" r:id="rId46"/>
    <p:sldId id="383" r:id="rId47"/>
    <p:sldId id="384" r:id="rId48"/>
    <p:sldId id="385" r:id="rId49"/>
    <p:sldId id="386" r:id="rId50"/>
    <p:sldId id="387" r:id="rId51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4"/>
    <a:srgbClr val="057900"/>
    <a:srgbClr val="C8352B"/>
    <a:srgbClr val="F38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>
      <p:cViewPr varScale="1">
        <p:scale>
          <a:sx n="127" d="100"/>
          <a:sy n="127" d="100"/>
        </p:scale>
        <p:origin x="-288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51318-8D68-5D48-B2A8-DBDB95225B65}" type="datetimeFigureOut">
              <a:rPr lang="en-US" smtClean="0"/>
              <a:t>7/16/15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1E1CC-2B23-6B4D-ABE5-8EF9B9D1F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1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71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 fix the layout of this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5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3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3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53" name="object 41"/>
          <p:cNvSpPr txBox="1">
            <a:spLocks/>
          </p:cNvSpPr>
          <p:nvPr userDrawn="1"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54" name="object 41"/>
          <p:cNvSpPr txBox="1">
            <a:spLocks/>
          </p:cNvSpPr>
          <p:nvPr userDrawn="1"/>
        </p:nvSpPr>
        <p:spPr>
          <a:xfrm>
            <a:off x="7823200" y="8664257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lwrp_custom_provider.html%23use-inline-resourc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lwrp_custom_provider_ruby.html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88265" y="7670800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dirty="0"/>
              <a:t>1</a:t>
            </a:fld>
            <a:endParaRPr sz="1600"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701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B</a:t>
            </a:r>
            <a:r>
              <a:rPr spc="-10" dirty="0"/>
              <a:t>uildin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rces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5" name="object 115"/>
          <p:cNvSpPr txBox="1"/>
          <p:nvPr/>
        </p:nvSpPr>
        <p:spPr>
          <a:xfrm>
            <a:off x="927100" y="4991380"/>
            <a:ext cx="11635812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Expanding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ionali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ramework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9" name="object 41"/>
          <p:cNvSpPr txBox="1">
            <a:spLocks/>
          </p:cNvSpPr>
          <p:nvPr/>
        </p:nvSpPr>
        <p:spPr>
          <a:xfrm>
            <a:off x="7823200" y="8862877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07818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cookbooks/apache/recipes/default.rb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0" name="object 53"/>
          <p:cNvSpPr/>
          <p:nvPr/>
        </p:nvSpPr>
        <p:spPr>
          <a:xfrm>
            <a:off x="838200" y="2387599"/>
            <a:ext cx="14630400" cy="4910071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 # </a:t>
            </a:r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Add </a:t>
            </a:r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template </a:t>
            </a:r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resource for the virtual </a:t>
            </a:r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host's index.html</a:t>
            </a:r>
            <a:endParaRPr lang="en-US" sz="32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template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document_root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/index.html"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source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"index.html.erb"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mode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variables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(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     :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site_name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site_name,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     :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port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site_data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"port"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)</a:t>
            </a:r>
            <a:endParaRPr lang="en-US" sz="32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sz="3200" dirty="0"/>
          </a:p>
        </p:txBody>
      </p:sp>
      <p:sp>
        <p:nvSpPr>
          <p:cNvPr id="31" name="object 58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25381" y="2387600"/>
            <a:ext cx="14843219" cy="2686464"/>
          </a:xfrm>
          <a:custGeom>
            <a:avLst/>
            <a:gdLst/>
            <a:ahLst/>
            <a:cxnLst/>
            <a:rect l="l" t="t" r="r" b="b"/>
            <a:pathLst>
              <a:path w="14630400" h="2616200">
                <a:moveTo>
                  <a:pt x="0" y="0"/>
                </a:moveTo>
                <a:lnTo>
                  <a:pt x="14630400" y="0"/>
                </a:lnTo>
                <a:lnTo>
                  <a:pt x="14630400" y="2616200"/>
                </a:ln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135409" y="2590800"/>
            <a:ext cx="15374591" cy="2234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maintainer  </a:t>
            </a:r>
            <a:r>
              <a:rPr lang="en-US" sz="2400" spc="-5" dirty="0" smtClean="0">
                <a:latin typeface="Courier New"/>
                <a:cs typeface="Courier New"/>
              </a:rPr>
              <a:t>     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apache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 </a:t>
            </a:r>
            <a:endParaRPr lang="en-US" sz="2400" spc="-5" dirty="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 smtClean="0">
                <a:latin typeface="Courier New"/>
                <a:cs typeface="Courier New"/>
              </a:rPr>
              <a:t>maintainer_email 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"YOUR_EMAIL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endParaRPr lang="en-US" sz="2400" spc="-5" dirty="0">
              <a:solidFill>
                <a:srgbClr val="C8352B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license </a:t>
            </a:r>
            <a:r>
              <a:rPr lang="en-US" sz="2400" spc="-5" dirty="0" smtClean="0">
                <a:latin typeface="Courier New"/>
                <a:cs typeface="Courier New"/>
              </a:rPr>
              <a:t>         </a:t>
            </a:r>
            <a:r>
              <a:rPr lang="en-US" sz="2400" spc="-5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Al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l 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right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s reserved" </a:t>
            </a:r>
            <a:endParaRPr lang="en-US" sz="2400" spc="-5" dirty="0">
              <a:solidFill>
                <a:srgbClr val="C8352B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description     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 smtClean="0">
                <a:solidFill>
                  <a:srgbClr val="C8352B"/>
                </a:solidFill>
                <a:latin typeface="Courier New"/>
                <a:cs typeface="Courier New"/>
              </a:rPr>
              <a:t>Installs/Configures apache"</a:t>
            </a:r>
          </a:p>
          <a:p>
            <a:pPr marL="91440" fontAlgn="t"/>
            <a:r>
              <a:rPr lang="en-US" sz="2400" spc="-5" dirty="0" smtClean="0">
                <a:latin typeface="Courier New"/>
                <a:cs typeface="Courier New"/>
              </a:rPr>
              <a:t>long_description 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.read(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.dirname(</a:t>
            </a:r>
            <a:r>
              <a:rPr lang="en-US" sz="2400" u="heavy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</a:t>
            </a:r>
            <a:r>
              <a:rPr lang="en-US" sz="2400" spc="-5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u="heavy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'README.md'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>
              <a:latin typeface="Arial" panose="020B0604020202020204" pitchFamily="34" charset="0"/>
            </a:endParaRPr>
          </a:p>
          <a:p>
            <a:pPr marL="91440">
              <a:lnSpc>
                <a:spcPct val="100000"/>
              </a:lnSpc>
            </a:pPr>
            <a:r>
              <a:rPr lang="en-US" sz="2400" spc="-5" dirty="0" smtClean="0">
                <a:latin typeface="Courier New"/>
                <a:cs typeface="Courier New"/>
              </a:rPr>
              <a:t>version          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0.3.0"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1"/>
            <a:ext cx="122116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 smtClean="0">
                <a:latin typeface="Courier New"/>
                <a:cs typeface="Courier New"/>
              </a:rPr>
              <a:t>cookbooks/apache/metadata.rb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7400" y="5181600"/>
            <a:ext cx="12807950" cy="208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88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7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Majo</a:t>
            </a:r>
            <a:r>
              <a:rPr sz="4400" spc="-265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Mino</a:t>
            </a:r>
            <a:r>
              <a:rPr sz="4400" spc="-265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ch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Seman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265" dirty="0">
                <a:latin typeface="Arial"/>
                <a:cs typeface="Arial"/>
              </a:rPr>
              <a:t>V</a:t>
            </a:r>
            <a:r>
              <a:rPr sz="4400" dirty="0">
                <a:latin typeface="Arial"/>
                <a:cs typeface="Arial"/>
              </a:rPr>
              <a:t>ersioning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Poli</a:t>
            </a:r>
            <a:r>
              <a:rPr sz="4400" spc="-5" dirty="0">
                <a:latin typeface="Arial"/>
                <a:cs typeface="Arial"/>
              </a:rPr>
              <a:t>cy: </a:t>
            </a:r>
            <a:r>
              <a:rPr sz="4400" u="heavy" dirty="0">
                <a:latin typeface="Arial"/>
                <a:cs typeface="Arial"/>
                <a:hlinkClick r:id="rId4"/>
              </a:rPr>
              <a:t>h</a:t>
            </a:r>
            <a:r>
              <a:rPr sz="4400" u="heavy" spc="-10" dirty="0">
                <a:latin typeface="Arial"/>
                <a:cs typeface="Arial"/>
                <a:hlinkClick r:id="rId4"/>
              </a:rPr>
              <a:t>tt</a:t>
            </a:r>
            <a:r>
              <a:rPr sz="4400" u="heavy" dirty="0">
                <a:latin typeface="Arial"/>
                <a:cs typeface="Arial"/>
                <a:hlinkClick r:id="rId4"/>
              </a:rPr>
              <a:t>p</a:t>
            </a:r>
            <a:r>
              <a:rPr sz="4400" u="heavy" spc="-10" dirty="0">
                <a:latin typeface="Arial"/>
                <a:cs typeface="Arial"/>
                <a:hlinkClick r:id="rId4"/>
              </a:rPr>
              <a:t>://</a:t>
            </a:r>
            <a:r>
              <a:rPr sz="4400" u="heavy" dirty="0">
                <a:latin typeface="Arial"/>
                <a:cs typeface="Arial"/>
                <a:hlinkClick r:id="rId4"/>
              </a:rPr>
              <a:t>semve</a:t>
            </a:r>
            <a:r>
              <a:rPr sz="4400" u="heavy" spc="-265" dirty="0">
                <a:latin typeface="Arial"/>
                <a:cs typeface="Arial"/>
                <a:hlinkClick r:id="rId4"/>
              </a:rPr>
              <a:t>r</a:t>
            </a:r>
            <a:r>
              <a:rPr sz="4400" u="heavy" spc="-10" dirty="0">
                <a:latin typeface="Arial"/>
                <a:cs typeface="Arial"/>
                <a:hlinkClick r:id="rId4"/>
              </a:rPr>
              <a:t>.</a:t>
            </a:r>
            <a:r>
              <a:rPr sz="4400" u="heavy" dirty="0">
                <a:latin typeface="Arial"/>
                <a:cs typeface="Arial"/>
                <a:hlinkClick r:id="rId4"/>
              </a:rPr>
              <a:t>org</a:t>
            </a:r>
            <a:r>
              <a:rPr sz="4400" spc="-5" dirty="0">
                <a:latin typeface="Arial"/>
                <a:cs typeface="Arial"/>
                <a:hlinkClick r:id="rId4"/>
              </a:rPr>
              <a:t>/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151100" cy="1038463"/>
          </a:xfrm>
          <a:prstGeom prst="rect">
            <a:avLst/>
          </a:prstGeom>
        </p:spPr>
        <p:txBody>
          <a:bodyPr vert="horz" wrap="square" lIns="0" tIns="48232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</a:t>
            </a:r>
            <a:r>
              <a:rPr sz="3600" spc="-10" dirty="0"/>
              <a:t>h</a:t>
            </a:r>
            <a:r>
              <a:rPr sz="3600" dirty="0"/>
              <a:t>a</a:t>
            </a:r>
            <a:r>
              <a:rPr sz="3600" spc="-10" dirty="0"/>
              <a:t>ng</a:t>
            </a:r>
            <a:r>
              <a:rPr sz="3600" dirty="0"/>
              <a:t>e</a:t>
            </a:r>
            <a:r>
              <a:rPr sz="3600" spc="-5" dirty="0"/>
              <a:t>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lang="en-US" sz="3600" dirty="0"/>
              <a:t>C</a:t>
            </a:r>
            <a:r>
              <a:rPr sz="3600" spc="-10" dirty="0" smtClean="0"/>
              <a:t>oo</a:t>
            </a:r>
            <a:r>
              <a:rPr sz="3600" dirty="0" smtClean="0"/>
              <a:t>k</a:t>
            </a:r>
            <a:r>
              <a:rPr sz="3600" spc="-10" dirty="0" smtClean="0"/>
              <a:t>boo</a:t>
            </a:r>
            <a:r>
              <a:rPr sz="3600" dirty="0" smtClean="0"/>
              <a:t>k</a:t>
            </a:r>
            <a:r>
              <a:rPr sz="3600" spc="-140" dirty="0" smtClean="0"/>
              <a:t>’</a:t>
            </a:r>
            <a:r>
              <a:rPr sz="3600" dirty="0" smtClean="0"/>
              <a:t>s</a:t>
            </a:r>
            <a:r>
              <a:rPr sz="3600" spc="-5" dirty="0" smtClean="0"/>
              <a:t> </a:t>
            </a:r>
            <a:r>
              <a:rPr lang="en-US" sz="3600" dirty="0"/>
              <a:t>V</a:t>
            </a:r>
            <a:r>
              <a:rPr sz="3600" dirty="0" smtClean="0"/>
              <a:t>ers</a:t>
            </a:r>
            <a:r>
              <a:rPr sz="3600" spc="-10" dirty="0" smtClean="0"/>
              <a:t>io</a:t>
            </a:r>
            <a:r>
              <a:rPr sz="3600" spc="-5" dirty="0" smtClean="0"/>
              <a:t>n </a:t>
            </a:r>
            <a:r>
              <a:rPr lang="en-US" sz="3600" spc="-10" dirty="0"/>
              <a:t>N</a:t>
            </a:r>
            <a:r>
              <a:rPr sz="3600" spc="-10" dirty="0" smtClean="0"/>
              <a:t>u</a:t>
            </a:r>
            <a:r>
              <a:rPr sz="3600" dirty="0" smtClean="0"/>
              <a:t>m</a:t>
            </a:r>
            <a:r>
              <a:rPr sz="3600" spc="-10" dirty="0" smtClean="0"/>
              <a:t>b</a:t>
            </a:r>
            <a:r>
              <a:rPr sz="3600" dirty="0" smtClean="0"/>
              <a:t>er</a:t>
            </a:r>
            <a:r>
              <a:rPr sz="3600" spc="-5" dirty="0" smtClean="0"/>
              <a:t> </a:t>
            </a:r>
            <a:r>
              <a:rPr sz="3600" spc="-10" dirty="0"/>
              <a:t>i</a:t>
            </a:r>
            <a:r>
              <a:rPr sz="3600" spc="-5" dirty="0"/>
              <a:t>n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lang="en-US" sz="3600" dirty="0"/>
              <a:t>M</a:t>
            </a:r>
            <a:r>
              <a:rPr sz="3600" dirty="0" smtClean="0"/>
              <a:t>eta</a:t>
            </a:r>
            <a:r>
              <a:rPr sz="3600" spc="-10" dirty="0" smtClean="0"/>
              <a:t>d</a:t>
            </a:r>
            <a:r>
              <a:rPr sz="3600" dirty="0" smtClean="0"/>
              <a:t>ata</a:t>
            </a:r>
            <a:endParaRPr sz="3600" dirty="0"/>
          </a:p>
        </p:txBody>
      </p:sp>
      <p:sp>
        <p:nvSpPr>
          <p:cNvPr id="60" name="object 60"/>
          <p:cNvSpPr/>
          <p:nvPr/>
        </p:nvSpPr>
        <p:spPr>
          <a:xfrm>
            <a:off x="1117600" y="4411208"/>
            <a:ext cx="5016500" cy="431800"/>
          </a:xfrm>
          <a:custGeom>
            <a:avLst/>
            <a:gdLst/>
            <a:ahLst/>
            <a:cxnLst/>
            <a:rect l="l" t="t" r="r" b="b"/>
            <a:pathLst>
              <a:path w="5016500" h="431800">
                <a:moveTo>
                  <a:pt x="0" y="0"/>
                </a:moveTo>
                <a:lnTo>
                  <a:pt x="5016500" y="0"/>
                </a:lnTo>
                <a:lnTo>
                  <a:pt x="50165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/>
              <a:t>+ cookbooks</a:t>
            </a: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apache</a:t>
            </a: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resources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vhost.rb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v</a:t>
            </a:r>
            <a:r>
              <a:rPr spc="-10" dirty="0"/>
              <a:t>id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Nam</a:t>
            </a:r>
            <a:r>
              <a:rPr spc="-10" dirty="0"/>
              <a:t>in</a:t>
            </a:r>
            <a:r>
              <a:rPr spc="-5" dirty="0"/>
              <a:t>g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5414806"/>
            <a:ext cx="14196694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implied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cookbook</a:t>
            </a:r>
          </a:p>
          <a:p>
            <a:pPr marL="393700" marR="1087120" indent="-381000">
              <a:lnSpc>
                <a:spcPct val="1006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scenario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 called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apache_vhost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85925" cy="6306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2595245" indent="-381000">
              <a:lnSpc>
                <a:spcPct val="1034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hree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spc="-5" dirty="0">
                <a:latin typeface="Courier New"/>
                <a:cs typeface="Courier New"/>
              </a:rPr>
              <a:t>actions</a:t>
            </a:r>
            <a:r>
              <a:rPr sz="4400" dirty="0">
                <a:latin typeface="Courier New"/>
                <a:cs typeface="Courier New"/>
              </a:rPr>
              <a:t>, </a:t>
            </a:r>
            <a:r>
              <a:rPr sz="4400" spc="-5" dirty="0">
                <a:latin typeface="Courier New"/>
                <a:cs typeface="Courier New"/>
              </a:rPr>
              <a:t>attribute, </a:t>
            </a:r>
            <a:r>
              <a:rPr sz="4400" dirty="0">
                <a:latin typeface="Courier New"/>
                <a:cs typeface="Courier New"/>
              </a:rPr>
              <a:t>default_action</a:t>
            </a:r>
          </a:p>
          <a:p>
            <a:pPr marL="812800" marR="600710" lvl="1" indent="-381000">
              <a:lnSpc>
                <a:spcPts val="5660"/>
              </a:lnSpc>
              <a:spcBef>
                <a:spcPts val="151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actions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li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allowed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resource</a:t>
            </a:r>
          </a:p>
          <a:p>
            <a:pPr marL="812800" marR="1496060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attribute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parame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  <a:p>
            <a:pPr marL="812800" marR="5080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default_action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speci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383703" y="1816100"/>
            <a:ext cx="14232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203200" y="762000"/>
            <a:ext cx="172847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Create</a:t>
            </a:r>
            <a:r>
              <a:rPr sz="3600" spc="-5" dirty="0"/>
              <a:t> </a:t>
            </a:r>
            <a:r>
              <a:rPr sz="3600" dirty="0"/>
              <a:t>a</a:t>
            </a:r>
            <a:r>
              <a:rPr sz="3600" spc="-5" dirty="0"/>
              <a:t>n </a:t>
            </a:r>
            <a:r>
              <a:rPr sz="3600" dirty="0"/>
              <a:t>a</a:t>
            </a:r>
            <a:r>
              <a:rPr sz="3600" spc="-10" dirty="0"/>
              <a:t>p</a:t>
            </a:r>
            <a:r>
              <a:rPr sz="3600" dirty="0"/>
              <a:t>ac</a:t>
            </a:r>
            <a:r>
              <a:rPr sz="3600" spc="-10" dirty="0"/>
              <a:t>h</a:t>
            </a:r>
            <a:r>
              <a:rPr sz="3600" dirty="0"/>
              <a:t>e_v</a:t>
            </a:r>
            <a:r>
              <a:rPr sz="3600" spc="-10" dirty="0"/>
              <a:t>ho</a:t>
            </a:r>
            <a:r>
              <a:rPr sz="3600" dirty="0"/>
              <a:t>st</a:t>
            </a:r>
            <a:r>
              <a:rPr sz="3600" spc="-5" dirty="0"/>
              <a:t> </a:t>
            </a:r>
            <a:r>
              <a:rPr lang="en-US" sz="3600" dirty="0"/>
              <a:t>R</a:t>
            </a:r>
            <a:r>
              <a:rPr sz="3600" dirty="0" smtClean="0"/>
              <a:t>es</a:t>
            </a:r>
            <a:r>
              <a:rPr sz="3600" spc="-10" dirty="0" smtClean="0"/>
              <a:t>ou</a:t>
            </a:r>
            <a:r>
              <a:rPr sz="3600" dirty="0" smtClean="0"/>
              <a:t>rce</a:t>
            </a:r>
            <a:r>
              <a:rPr sz="3600" spc="-5" dirty="0" smtClean="0"/>
              <a:t> </a:t>
            </a:r>
            <a:r>
              <a:rPr sz="3600" spc="-10" dirty="0"/>
              <a:t>wi</a:t>
            </a:r>
            <a:r>
              <a:rPr sz="3600" spc="-5" dirty="0"/>
              <a:t>th </a:t>
            </a:r>
            <a:r>
              <a:rPr lang="en-US" sz="3600" spc="-5" dirty="0" smtClean="0"/>
              <a:t>T</a:t>
            </a:r>
            <a:r>
              <a:rPr sz="3600" spc="-10" dirty="0" smtClean="0"/>
              <a:t>w</a:t>
            </a:r>
            <a:r>
              <a:rPr sz="3600" spc="-5" dirty="0" smtClean="0"/>
              <a:t>o </a:t>
            </a:r>
            <a:r>
              <a:rPr lang="en-US" sz="3600" dirty="0"/>
              <a:t>A</a:t>
            </a:r>
            <a:r>
              <a:rPr sz="3600" spc="-10" dirty="0" smtClean="0"/>
              <a:t>llow</a:t>
            </a:r>
            <a:r>
              <a:rPr sz="3600" dirty="0" smtClean="0"/>
              <a:t>e</a:t>
            </a:r>
            <a:r>
              <a:rPr sz="3600" spc="-5" dirty="0" smtClean="0"/>
              <a:t>d </a:t>
            </a:r>
            <a:r>
              <a:rPr lang="en-US" sz="3600" dirty="0"/>
              <a:t>A</a:t>
            </a:r>
            <a:r>
              <a:rPr sz="3600" dirty="0" smtClean="0"/>
              <a:t>c</a:t>
            </a:r>
            <a:r>
              <a:rPr sz="3600" spc="-5" dirty="0" smtClean="0"/>
              <a:t>t</a:t>
            </a:r>
            <a:r>
              <a:rPr sz="3600" spc="-10" dirty="0" smtClean="0"/>
              <a:t>ion</a:t>
            </a:r>
            <a:r>
              <a:rPr sz="3600" dirty="0" smtClean="0"/>
              <a:t>s</a:t>
            </a:r>
            <a:endParaRPr sz="3600" dirty="0"/>
          </a:p>
        </p:txBody>
      </p:sp>
      <p:sp>
        <p:nvSpPr>
          <p:cNvPr id="58" name="object 52"/>
          <p:cNvSpPr/>
          <p:nvPr/>
        </p:nvSpPr>
        <p:spPr>
          <a:xfrm>
            <a:off x="838200" y="2387600"/>
            <a:ext cx="14630400" cy="54610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endParaRPr lang="en-US" sz="3600" dirty="0" smtClean="0">
              <a:latin typeface="Courier"/>
              <a:cs typeface="Courier"/>
            </a:endParaRPr>
          </a:p>
          <a:p>
            <a:r>
              <a:rPr lang="en-US" sz="3600" dirty="0" smtClean="0">
                <a:latin typeface="Courier"/>
                <a:cs typeface="Courier"/>
              </a:rPr>
              <a:t>action </a:t>
            </a:r>
            <a:r>
              <a:rPr lang="en-US" sz="3600" dirty="0" smtClean="0">
                <a:solidFill>
                  <a:srgbClr val="000074"/>
                </a:solidFill>
                <a:latin typeface="Courier"/>
                <a:cs typeface="Courier"/>
              </a:rPr>
              <a:t>:create</a:t>
            </a:r>
            <a:endParaRPr sz="3600" dirty="0">
              <a:solidFill>
                <a:srgbClr val="000074"/>
              </a:solidFill>
              <a:latin typeface="Courier"/>
              <a:cs typeface="Courier"/>
            </a:endParaRPr>
          </a:p>
        </p:txBody>
      </p:sp>
      <p:sp>
        <p:nvSpPr>
          <p:cNvPr id="59" name="object 58"/>
          <p:cNvSpPr txBox="1"/>
          <p:nvPr/>
        </p:nvSpPr>
        <p:spPr>
          <a:xfrm>
            <a:off x="736600" y="8077200"/>
            <a:ext cx="109454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</a:t>
            </a:r>
            <a:r>
              <a:rPr sz="3200" b="1" dirty="0" smtClean="0">
                <a:latin typeface="Courier New"/>
                <a:cs typeface="Courier New"/>
              </a:rPr>
              <a:t>!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v</a:t>
            </a:r>
            <a:r>
              <a:rPr spc="-10" dirty="0"/>
              <a:t>id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582775" cy="473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</a:t>
            </a:r>
            <a:r>
              <a:rPr sz="4400" spc="-5" dirty="0">
                <a:latin typeface="Arial"/>
                <a:cs typeface="Arial"/>
              </a:rPr>
              <a:t>: </a:t>
            </a:r>
            <a:r>
              <a:rPr sz="4400" dirty="0">
                <a:latin typeface="Courier New"/>
                <a:cs typeface="Courier New"/>
              </a:rPr>
              <a:t>action</a:t>
            </a:r>
          </a:p>
          <a:p>
            <a:pPr marL="812800" lvl="1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Speci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action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symbol</a:t>
            </a:r>
          </a:p>
          <a:p>
            <a:pPr marL="812800" marR="1630045" lvl="1" indent="-381000">
              <a:lnSpc>
                <a:spcPct val="100600"/>
              </a:lnSpc>
              <a:spcBef>
                <a:spcPts val="107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maps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allowed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actions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4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also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re-use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inside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 provid</a:t>
            </a:r>
            <a:r>
              <a:rPr sz="4800" dirty="0">
                <a:latin typeface="Arial"/>
                <a:cs typeface="Arial"/>
              </a:rPr>
              <a:t>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554543" y="910425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916348" y="2540784"/>
            <a:ext cx="14630400" cy="18542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24130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0"/>
            <a:ext cx="1299269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>
                <a:latin typeface="Courier New"/>
                <a:cs typeface="Courier New"/>
              </a:rPr>
              <a:t>cookbooks/apache/providers/vhost.rb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0100" y="4800600"/>
            <a:ext cx="10945495" cy="193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apache_vho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calls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400" spc="-5" dirty="0">
                <a:latin typeface="Courier New"/>
                <a:cs typeface="Courier New"/>
              </a:rPr>
              <a:t>actio</a:t>
            </a:r>
            <a:r>
              <a:rPr sz="4400" dirty="0">
                <a:latin typeface="Courier New"/>
                <a:cs typeface="Courier New"/>
              </a:rPr>
              <a:t>n :creat</a:t>
            </a:r>
            <a:r>
              <a:rPr sz="4400" spc="-5" dirty="0">
                <a:latin typeface="Courier New"/>
                <a:cs typeface="Courier New"/>
              </a:rPr>
              <a:t>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execu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</a:t>
            </a:r>
            <a:r>
              <a:rPr sz="4400" spc="-5" dirty="0">
                <a:latin typeface="Arial"/>
                <a:cs typeface="Arial"/>
              </a:rPr>
              <a:t>ck.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7567"/>
          </a:xfrm>
          <a:prstGeom prst="rect">
            <a:avLst/>
          </a:prstGeom>
        </p:spPr>
        <p:txBody>
          <a:bodyPr vert="horz" wrap="square" lIns="0" tIns="292446" rIns="0" bIns="0" rtlCol="0">
            <a:spAutoFit/>
          </a:bodyPr>
          <a:lstStyle/>
          <a:p>
            <a:pPr marL="12700">
              <a:lnSpc>
                <a:spcPts val="607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</a:t>
            </a:r>
            <a:r>
              <a:rPr lang="en-US" sz="5100" dirty="0" smtClean="0"/>
              <a:t>P</a:t>
            </a:r>
            <a:r>
              <a:rPr sz="5100" spc="5" dirty="0" smtClean="0"/>
              <a:t>r</a:t>
            </a:r>
            <a:r>
              <a:rPr sz="5100" dirty="0" smtClean="0"/>
              <a:t>o</a:t>
            </a:r>
            <a:r>
              <a:rPr sz="5100" spc="5" dirty="0" smtClean="0"/>
              <a:t>v</a:t>
            </a:r>
            <a:r>
              <a:rPr sz="5100" spc="-5" dirty="0" smtClean="0"/>
              <a:t>i</a:t>
            </a:r>
            <a:r>
              <a:rPr sz="5100" dirty="0" smtClean="0"/>
              <a:t>d</a:t>
            </a:r>
            <a:r>
              <a:rPr sz="5100" spc="5" dirty="0" smtClean="0"/>
              <a:t>er</a:t>
            </a:r>
            <a:r>
              <a:rPr sz="5100" dirty="0" smtClean="0"/>
              <a:t> </a:t>
            </a:r>
            <a:r>
              <a:rPr sz="5100" dirty="0"/>
              <a:t>fo</a:t>
            </a:r>
            <a:r>
              <a:rPr sz="5100" spc="5" dirty="0"/>
              <a:t>r</a:t>
            </a:r>
            <a:r>
              <a:rPr sz="5100" dirty="0"/>
              <a:t> th</a:t>
            </a:r>
            <a:r>
              <a:rPr sz="5100" spc="5" dirty="0"/>
              <a:t>e</a:t>
            </a:r>
            <a:r>
              <a:rPr sz="5100" dirty="0"/>
              <a:t> </a:t>
            </a:r>
            <a:r>
              <a:rPr sz="5100" spc="5" dirty="0"/>
              <a:t>:create</a:t>
            </a:r>
            <a:r>
              <a:rPr sz="5100" dirty="0"/>
              <a:t> </a:t>
            </a:r>
            <a:r>
              <a:rPr sz="5100" spc="5" dirty="0"/>
              <a:t>ac</a:t>
            </a:r>
            <a:r>
              <a:rPr sz="5100" dirty="0"/>
              <a:t>t</a:t>
            </a:r>
            <a:r>
              <a:rPr sz="5100" spc="-5" dirty="0"/>
              <a:t>io</a:t>
            </a:r>
            <a:r>
              <a:rPr sz="5100" spc="5" dirty="0"/>
              <a:t>n</a:t>
            </a:r>
            <a:endParaRPr sz="5100" dirty="0"/>
          </a:p>
        </p:txBody>
      </p:sp>
      <p:sp>
        <p:nvSpPr>
          <p:cNvPr id="4" name="Rectangle 3"/>
          <p:cNvSpPr/>
          <p:nvPr/>
        </p:nvSpPr>
        <p:spPr>
          <a:xfrm>
            <a:off x="1069880" y="2459097"/>
            <a:ext cx="116301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:create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8F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8F00"/>
                </a:solidFill>
                <a:latin typeface="Courier" pitchFamily="49" charset="0"/>
              </a:rPr>
              <a:t> puts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"My name is 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name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31800" y="2311400"/>
            <a:ext cx="8483600" cy="63754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Disable the default virtual host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execute "mv 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 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welcome.conf.disabled"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only_if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	File.exist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?("/etc/httpd/conf.d/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welcome.conf")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  end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-Bold"/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notifies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:restart, "service[httpd]"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end</a:t>
            </a:r>
            <a:endParaRPr lang="en-US" sz="2800" i="1" dirty="0" smtClean="0">
              <a:solidFill>
                <a:schemeClr val="bg1">
                  <a:lumMod val="50000"/>
                </a:schemeClr>
              </a:solidFill>
              <a:latin typeface="Courier-Oblique"/>
            </a:endParaRPr>
          </a:p>
          <a:p>
            <a:endParaRPr lang="en-US" sz="28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800" i="1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800" i="1" dirty="0">
                <a:solidFill>
                  <a:srgbClr val="4F9293"/>
                </a:solidFill>
                <a:latin typeface="Courier-Oblique"/>
              </a:rPr>
              <a:t>Enable an Apache </a:t>
            </a:r>
            <a:r>
              <a:rPr lang="en-US" sz="2800" i="1" dirty="0" err="1">
                <a:solidFill>
                  <a:srgbClr val="4F9293"/>
                </a:solidFill>
                <a:latin typeface="Courier-Oblique"/>
              </a:rPr>
              <a:t>Virtualhost</a:t>
            </a:r>
            <a:endParaRPr lang="en-US" sz="28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apache_vhost </a:t>
            </a:r>
            <a:r>
              <a:rPr lang="en-US" sz="2800" dirty="0">
                <a:solidFill>
                  <a:srgbClr val="C9352B"/>
                </a:solidFill>
                <a:latin typeface="Courier" pitchFamily="49" charset="0"/>
              </a:rPr>
              <a:t>"lions" </a:t>
            </a:r>
            <a:r>
              <a:rPr lang="en-US" sz="28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 action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-Bold"/>
              </a:rPr>
              <a:t>end</a:t>
            </a:r>
            <a:endParaRPr sz="2800" dirty="0"/>
          </a:p>
        </p:txBody>
      </p:sp>
      <p:sp>
        <p:nvSpPr>
          <p:cNvPr id="41" name="object 41"/>
          <p:cNvSpPr/>
          <p:nvPr/>
        </p:nvSpPr>
        <p:spPr>
          <a:xfrm>
            <a:off x="0" y="2311400"/>
            <a:ext cx="8915400" cy="63754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cookbooks/apache/recipes/default.rb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90235" y="8340407"/>
            <a:ext cx="229038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691664" cy="1068807"/>
          </a:xfrm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Set </a:t>
            </a:r>
            <a:r>
              <a:rPr sz="4600" spc="5" dirty="0"/>
              <a:t>a</a:t>
            </a:r>
            <a:r>
              <a:rPr sz="4600" dirty="0"/>
              <a:t>n </a:t>
            </a:r>
            <a:r>
              <a:rPr lang="en-US" sz="4600" spc="5" dirty="0"/>
              <a:t>A</a:t>
            </a:r>
            <a:r>
              <a:rPr sz="4600" spc="5" dirty="0" smtClean="0"/>
              <a:t>c</a:t>
            </a:r>
            <a:r>
              <a:rPr sz="4600" dirty="0" smtClean="0"/>
              <a:t>t</a:t>
            </a:r>
            <a:r>
              <a:rPr sz="4600" spc="-5" dirty="0" smtClean="0"/>
              <a:t>io</a:t>
            </a:r>
            <a:r>
              <a:rPr sz="4600" dirty="0" smtClean="0"/>
              <a:t>n </a:t>
            </a:r>
            <a:r>
              <a:rPr sz="4600" spc="-5" dirty="0"/>
              <a:t>i</a:t>
            </a:r>
            <a:r>
              <a:rPr sz="4600" dirty="0"/>
              <a:t>n </a:t>
            </a:r>
            <a:r>
              <a:rPr lang="en-US" sz="4600" spc="-5" dirty="0"/>
              <a:t>O</a:t>
            </a:r>
            <a:r>
              <a:rPr sz="4600" spc="-5" dirty="0" smtClean="0"/>
              <a:t>u</a:t>
            </a:r>
            <a:r>
              <a:rPr sz="4600" dirty="0" smtClean="0"/>
              <a:t>r </a:t>
            </a:r>
            <a:r>
              <a:rPr sz="4600" spc="5" dirty="0"/>
              <a:t>a</a:t>
            </a:r>
            <a:r>
              <a:rPr sz="4600" spc="-5" dirty="0"/>
              <a:t>p</a:t>
            </a:r>
            <a:r>
              <a:rPr sz="4600" spc="5" dirty="0"/>
              <a:t>ac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::</a:t>
            </a:r>
            <a:r>
              <a:rPr sz="4600" spc="-5" dirty="0"/>
              <a:t>d</a:t>
            </a:r>
            <a:r>
              <a:rPr sz="4600" dirty="0"/>
              <a:t>efa</a:t>
            </a:r>
            <a:r>
              <a:rPr sz="4600" spc="-5" dirty="0"/>
              <a:t>ul</a:t>
            </a:r>
            <a:r>
              <a:rPr sz="4600" dirty="0"/>
              <a:t>t </a:t>
            </a:r>
            <a:r>
              <a:rPr lang="en-US" sz="4600" dirty="0" smtClean="0"/>
              <a:t>R</a:t>
            </a:r>
            <a:r>
              <a:rPr sz="4600" spc="5" dirty="0" smtClean="0"/>
              <a:t>ec</a:t>
            </a:r>
            <a:r>
              <a:rPr sz="4600" spc="-5" dirty="0" smtClean="0"/>
              <a:t>ip</a:t>
            </a:r>
            <a:r>
              <a:rPr sz="4600" spc="5" dirty="0" smtClean="0"/>
              <a:t>e</a:t>
            </a:r>
            <a:endParaRPr sz="460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9190235" y="2646206"/>
            <a:ext cx="6438265" cy="3826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400" b="1" dirty="0">
                <a:latin typeface="Courier New"/>
                <a:cs typeface="Courier New"/>
              </a:rPr>
              <a:t>apache_vhost</a:t>
            </a:r>
            <a:endParaRPr sz="44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2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Courier New"/>
                <a:cs typeface="Courier New"/>
              </a:rPr>
              <a:t>"</a:t>
            </a:r>
            <a:r>
              <a:rPr sz="4400" b="1" dirty="0" smtClean="0">
                <a:latin typeface="Courier New"/>
                <a:cs typeface="Courier New"/>
              </a:rPr>
              <a:t>lions</a:t>
            </a:r>
            <a:r>
              <a:rPr lang="en-US" sz="4400" b="1" dirty="0">
                <a:latin typeface="Courier New"/>
                <a:cs typeface="Courier New"/>
              </a:rPr>
              <a:t>"</a:t>
            </a:r>
            <a:endParaRPr sz="4400" dirty="0">
              <a:latin typeface="Courier New"/>
              <a:cs typeface="Courier New"/>
            </a:endParaRPr>
          </a:p>
          <a:p>
            <a:pPr marL="393700" indent="-381000">
              <a:lnSpc>
                <a:spcPts val="571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dirty="0">
                <a:latin typeface="Courier New"/>
                <a:cs typeface="Courier New"/>
              </a:rPr>
              <a:t>:create</a:t>
            </a:r>
            <a:endParaRPr sz="4400" dirty="0">
              <a:latin typeface="Courier New"/>
              <a:cs typeface="Courier New"/>
            </a:endParaRPr>
          </a:p>
          <a:p>
            <a:pPr marL="393700">
              <a:lnSpc>
                <a:spcPts val="5710"/>
              </a:lnSpc>
            </a:pP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parame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0400" y="35052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0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52586"/>
            <a:ext cx="14655800" cy="5191751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14044013" cy="5018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11.10.4</a:t>
            </a:r>
            <a:endParaRPr sz="1550" dirty="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["chef-client::delete_validation</a:t>
            </a:r>
            <a:r>
              <a:rPr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",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"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",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"ntp"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"motd"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"apache"]</a:t>
            </a:r>
            <a:endParaRPr lang="en-US" sz="1550" dirty="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Synchronizin</a:t>
            </a:r>
            <a:r>
              <a:rPr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Cookbooks</a:t>
            </a:r>
            <a:r>
              <a:rPr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lang="en-US" sz="155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lang="fr-FR" sz="15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fr-FR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fr-FR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* 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apache_vhost[lions] actio</a:t>
            </a: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createM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nam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lions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(up to date)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handlers: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 complete</a:t>
            </a:r>
          </a:p>
          <a:p>
            <a:pPr>
              <a:spcBef>
                <a:spcPts val="40"/>
              </a:spcBef>
            </a:pPr>
            <a:endParaRPr lang="en-US" sz="155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finished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12/3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resource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12.04532186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lang="en-US" sz="155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lang="en-US" sz="155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r>
              <a:rPr lang="en-US" sz="1550" dirty="0" smtClean="0">
                <a:latin typeface="Courier New"/>
                <a:cs typeface="Courier New"/>
              </a:rPr>
              <a:t> </a:t>
            </a:r>
            <a:endParaRPr lang="en-US" sz="1550" dirty="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6" name="object 64"/>
          <p:cNvSpPr/>
          <p:nvPr/>
        </p:nvSpPr>
        <p:spPr>
          <a:xfrm>
            <a:off x="1041400" y="6629400"/>
            <a:ext cx="11760200" cy="541737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2944475" cy="531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</a:p>
          <a:p>
            <a:pPr marL="812800" marR="26289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Describe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componen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Ligh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weigh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10" dirty="0">
                <a:latin typeface="Arial"/>
                <a:cs typeface="Arial"/>
              </a:rPr>
              <a:t>/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</a:t>
            </a:r>
            <a:r>
              <a:rPr sz="4400" spc="-360" dirty="0">
                <a:latin typeface="Arial"/>
                <a:cs typeface="Arial"/>
              </a:rPr>
              <a:t>L</a:t>
            </a: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RP)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ramework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Explain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Domain Specific Language (DSL)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Explain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DSL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Build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scra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ch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422400" y="3886200"/>
            <a:ext cx="1158969" cy="685800"/>
          </a:xfrm>
          <a:custGeom>
            <a:avLst/>
            <a:gdLst/>
            <a:ahLst/>
            <a:cxnLst/>
            <a:rect l="l" t="t" r="r" b="b"/>
            <a:pathLst>
              <a:path w="1130300" h="762000">
                <a:moveTo>
                  <a:pt x="964771" y="111592"/>
                </a:moveTo>
                <a:lnTo>
                  <a:pt x="996221" y="134580"/>
                </a:lnTo>
                <a:lnTo>
                  <a:pt x="1049190" y="184163"/>
                </a:lnTo>
                <a:lnTo>
                  <a:pt x="1088917" y="237629"/>
                </a:lnTo>
                <a:lnTo>
                  <a:pt x="1115402" y="293868"/>
                </a:lnTo>
                <a:lnTo>
                  <a:pt x="1128644" y="351771"/>
                </a:lnTo>
                <a:lnTo>
                  <a:pt x="1130300" y="380999"/>
                </a:lnTo>
                <a:lnTo>
                  <a:pt x="1128644" y="410228"/>
                </a:lnTo>
                <a:lnTo>
                  <a:pt x="1115402" y="468131"/>
                </a:lnTo>
                <a:lnTo>
                  <a:pt x="1088917" y="524370"/>
                </a:lnTo>
                <a:lnTo>
                  <a:pt x="1049190" y="577835"/>
                </a:lnTo>
                <a:lnTo>
                  <a:pt x="996221" y="627418"/>
                </a:lnTo>
                <a:lnTo>
                  <a:pt x="964771" y="650407"/>
                </a:lnTo>
                <a:lnTo>
                  <a:pt x="930671" y="671609"/>
                </a:lnTo>
                <a:lnTo>
                  <a:pt x="894720" y="690580"/>
                </a:lnTo>
                <a:lnTo>
                  <a:pt x="857123" y="707319"/>
                </a:lnTo>
                <a:lnTo>
                  <a:pt x="818087" y="721826"/>
                </a:lnTo>
                <a:lnTo>
                  <a:pt x="777816" y="734101"/>
                </a:lnTo>
                <a:lnTo>
                  <a:pt x="736517" y="744145"/>
                </a:lnTo>
                <a:lnTo>
                  <a:pt x="694395" y="751956"/>
                </a:lnTo>
                <a:lnTo>
                  <a:pt x="651656" y="757536"/>
                </a:lnTo>
                <a:lnTo>
                  <a:pt x="608506" y="760884"/>
                </a:lnTo>
                <a:lnTo>
                  <a:pt x="565150" y="762000"/>
                </a:lnTo>
                <a:lnTo>
                  <a:pt x="521794" y="760884"/>
                </a:lnTo>
                <a:lnTo>
                  <a:pt x="478643" y="757536"/>
                </a:lnTo>
                <a:lnTo>
                  <a:pt x="435904" y="751956"/>
                </a:lnTo>
                <a:lnTo>
                  <a:pt x="393782" y="744145"/>
                </a:lnTo>
                <a:lnTo>
                  <a:pt x="352483" y="734101"/>
                </a:lnTo>
                <a:lnTo>
                  <a:pt x="312212" y="721826"/>
                </a:lnTo>
                <a:lnTo>
                  <a:pt x="273176" y="707319"/>
                </a:lnTo>
                <a:lnTo>
                  <a:pt x="235579" y="690580"/>
                </a:lnTo>
                <a:lnTo>
                  <a:pt x="199628" y="671609"/>
                </a:lnTo>
                <a:lnTo>
                  <a:pt x="165528" y="650407"/>
                </a:lnTo>
                <a:lnTo>
                  <a:pt x="134078" y="627418"/>
                </a:lnTo>
                <a:lnTo>
                  <a:pt x="81109" y="577835"/>
                </a:lnTo>
                <a:lnTo>
                  <a:pt x="41382" y="524370"/>
                </a:lnTo>
                <a:lnTo>
                  <a:pt x="14897" y="468131"/>
                </a:lnTo>
                <a:lnTo>
                  <a:pt x="1655" y="410228"/>
                </a:lnTo>
                <a:lnTo>
                  <a:pt x="0" y="380999"/>
                </a:lnTo>
                <a:lnTo>
                  <a:pt x="1655" y="351771"/>
                </a:lnTo>
                <a:lnTo>
                  <a:pt x="14897" y="293868"/>
                </a:lnTo>
                <a:lnTo>
                  <a:pt x="41382" y="237629"/>
                </a:lnTo>
                <a:lnTo>
                  <a:pt x="81109" y="184163"/>
                </a:lnTo>
                <a:lnTo>
                  <a:pt x="134078" y="134580"/>
                </a:lnTo>
                <a:lnTo>
                  <a:pt x="165528" y="111592"/>
                </a:lnTo>
                <a:lnTo>
                  <a:pt x="199628" y="90389"/>
                </a:lnTo>
                <a:lnTo>
                  <a:pt x="235579" y="71419"/>
                </a:lnTo>
                <a:lnTo>
                  <a:pt x="273176" y="54680"/>
                </a:lnTo>
                <a:lnTo>
                  <a:pt x="312212" y="40173"/>
                </a:lnTo>
                <a:lnTo>
                  <a:pt x="352483" y="27898"/>
                </a:lnTo>
                <a:lnTo>
                  <a:pt x="393782" y="17854"/>
                </a:lnTo>
                <a:lnTo>
                  <a:pt x="435904" y="10043"/>
                </a:lnTo>
                <a:lnTo>
                  <a:pt x="478643" y="4463"/>
                </a:lnTo>
                <a:lnTo>
                  <a:pt x="521794" y="1115"/>
                </a:lnTo>
                <a:lnTo>
                  <a:pt x="565150" y="0"/>
                </a:lnTo>
                <a:lnTo>
                  <a:pt x="608506" y="1115"/>
                </a:lnTo>
                <a:lnTo>
                  <a:pt x="651656" y="4463"/>
                </a:lnTo>
                <a:lnTo>
                  <a:pt x="694395" y="10043"/>
                </a:lnTo>
                <a:lnTo>
                  <a:pt x="736517" y="17854"/>
                </a:lnTo>
                <a:lnTo>
                  <a:pt x="777816" y="27898"/>
                </a:lnTo>
                <a:lnTo>
                  <a:pt x="818087" y="40173"/>
                </a:lnTo>
                <a:lnTo>
                  <a:pt x="857123" y="54680"/>
                </a:lnTo>
                <a:lnTo>
                  <a:pt x="894720" y="71419"/>
                </a:lnTo>
                <a:lnTo>
                  <a:pt x="930671" y="90389"/>
                </a:lnTo>
                <a:lnTo>
                  <a:pt x="964771" y="111592"/>
                </a:lnTo>
              </a:path>
            </a:pathLst>
          </a:custGeom>
          <a:ln w="38100">
            <a:solidFill>
              <a:srgbClr val="F38C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383704" y="1752600"/>
            <a:ext cx="141095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cookbooks/apache/providers/vhost.rb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lang="en-US" sz="3200" b="1" spc="-1070" dirty="0" smtClean="0">
                <a:latin typeface="Courier New"/>
                <a:cs typeface="Courier New"/>
              </a:rPr>
              <a:t>  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0100" y="6108700"/>
            <a:ext cx="13717269" cy="211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85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77825" marR="5080" indent="-365125">
              <a:lnSpc>
                <a:spcPct val="101800"/>
              </a:lnSpc>
              <a:spcBef>
                <a:spcPts val="1945"/>
              </a:spcBef>
              <a:buClr>
                <a:srgbClr val="F38C24"/>
              </a:buClr>
              <a:buChar char="•"/>
              <a:tabLst>
                <a:tab pos="377825" algn="l"/>
              </a:tabLst>
            </a:pPr>
            <a:r>
              <a:rPr sz="4400" dirty="0">
                <a:latin typeface="Arial"/>
                <a:cs typeface="Arial"/>
              </a:rPr>
              <a:t>The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log</a:t>
            </a:r>
            <a:r>
              <a:rPr sz="4400" spc="-1485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75" dirty="0">
                <a:latin typeface="Arial"/>
                <a:cs typeface="Arial"/>
              </a:rPr>
              <a:t>f</a:t>
            </a:r>
            <a:r>
              <a:rPr sz="4400" spc="-85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logger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prin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messages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Courier New"/>
                <a:cs typeface="Courier New"/>
              </a:rPr>
              <a:t>Chef::Config[:log_level]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8807"/>
          </a:xfrm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Use</a:t>
            </a:r>
            <a:r>
              <a:rPr sz="4600" dirty="0"/>
              <a:t>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sz="4600" spc="5" dirty="0"/>
              <a:t>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f </a:t>
            </a:r>
            <a:r>
              <a:rPr sz="4600" spc="5" dirty="0"/>
              <a:t>Res</a:t>
            </a:r>
            <a:r>
              <a:rPr sz="4600" spc="-5" dirty="0"/>
              <a:t>ou</a:t>
            </a:r>
            <a:r>
              <a:rPr sz="4600" dirty="0"/>
              <a:t>r</a:t>
            </a:r>
            <a:r>
              <a:rPr sz="4600" spc="5" dirty="0"/>
              <a:t>ce</a:t>
            </a:r>
            <a:r>
              <a:rPr sz="4600" dirty="0"/>
              <a:t> </a:t>
            </a:r>
            <a:r>
              <a:rPr lang="en-US" sz="4600" dirty="0" smtClean="0"/>
              <a:t>W</a:t>
            </a:r>
            <a:r>
              <a:rPr sz="4600" spc="-5" dirty="0" smtClean="0"/>
              <a:t>i</a:t>
            </a:r>
            <a:r>
              <a:rPr sz="4600" dirty="0" smtClean="0"/>
              <a:t>t</a:t>
            </a:r>
            <a:r>
              <a:rPr sz="4600" spc="-5" dirty="0" smtClean="0"/>
              <a:t>hi</a:t>
            </a:r>
            <a:r>
              <a:rPr sz="4600" dirty="0" smtClean="0"/>
              <a:t>n </a:t>
            </a:r>
            <a:r>
              <a:rPr lang="en-US" sz="4600" spc="5" dirty="0"/>
              <a:t>Y</a:t>
            </a:r>
            <a:r>
              <a:rPr sz="4600" spc="-5" dirty="0" smtClean="0"/>
              <a:t>ou</a:t>
            </a:r>
            <a:r>
              <a:rPr sz="4600" dirty="0" smtClean="0"/>
              <a:t>r </a:t>
            </a:r>
            <a:r>
              <a:rPr lang="en-US" sz="4600" spc="-5" dirty="0"/>
              <a:t>P</a:t>
            </a:r>
            <a:r>
              <a:rPr sz="4600" dirty="0" smtClean="0"/>
              <a:t>r</a:t>
            </a:r>
            <a:r>
              <a:rPr sz="4600" spc="-5" dirty="0" smtClean="0"/>
              <a:t>o</a:t>
            </a:r>
            <a:r>
              <a:rPr sz="4600" spc="5" dirty="0" smtClean="0"/>
              <a:t>v</a:t>
            </a:r>
            <a:r>
              <a:rPr sz="4600" spc="-5" dirty="0" smtClean="0"/>
              <a:t>id</a:t>
            </a:r>
            <a:r>
              <a:rPr sz="4600" spc="5" dirty="0" smtClean="0"/>
              <a:t>e</a:t>
            </a:r>
            <a:r>
              <a:rPr sz="4600" dirty="0" smtClean="0"/>
              <a:t>r</a:t>
            </a:r>
            <a:endParaRPr sz="4600" dirty="0"/>
          </a:p>
        </p:txBody>
      </p:sp>
      <p:sp>
        <p:nvSpPr>
          <p:cNvPr id="30" name="Rectangle 29"/>
          <p:cNvSpPr/>
          <p:nvPr/>
        </p:nvSpPr>
        <p:spPr>
          <a:xfrm>
            <a:off x="1069880" y="2459097"/>
            <a:ext cx="140370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use_inline_resources</a:t>
            </a:r>
          </a:p>
          <a:p>
            <a:endParaRPr lang="en-US" sz="32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action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:create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log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"My name is </a:t>
            </a:r>
            <a:r>
              <a:rPr lang="en-US" sz="32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name</a:t>
            </a:r>
            <a:r>
              <a:rPr lang="en-US" sz="32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5200" y="2509932"/>
            <a:ext cx="5499100" cy="690468"/>
          </a:xfrm>
          <a:prstGeom prst="rect">
            <a:avLst/>
          </a:prstGeom>
          <a:noFill/>
          <a:ln w="57150">
            <a:solidFill>
              <a:srgbClr val="F38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bject 53"/>
          <p:cNvSpPr/>
          <p:nvPr/>
        </p:nvSpPr>
        <p:spPr>
          <a:xfrm>
            <a:off x="800100" y="2438400"/>
            <a:ext cx="14655800" cy="36576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use_inline_resources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669135" cy="549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44500" indent="-381000">
              <a:lnSpc>
                <a:spcPct val="1034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dirty="0">
                <a:latin typeface="Courier New"/>
                <a:cs typeface="Courier New"/>
              </a:rPr>
              <a:t>use_inline_resources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ru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embedded 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(</a:t>
            </a:r>
            <a:r>
              <a:rPr lang="en-US" sz="4400" spc="-5" dirty="0">
                <a:latin typeface="Arial"/>
                <a:cs typeface="Arial"/>
              </a:rPr>
              <a:t>"</a:t>
            </a:r>
            <a:r>
              <a:rPr sz="4400" dirty="0" smtClean="0">
                <a:latin typeface="Courier New"/>
                <a:cs typeface="Courier New"/>
              </a:rPr>
              <a:t>log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 smtClean="0">
                <a:latin typeface="Arial"/>
                <a:cs typeface="Arial"/>
              </a:rPr>
              <a:t>(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Courier New"/>
                <a:cs typeface="Courier New"/>
              </a:rPr>
              <a:t>apache_vhos</a:t>
            </a:r>
            <a:r>
              <a:rPr sz="4400" spc="-5" dirty="0" smtClean="0">
                <a:latin typeface="Courier New"/>
                <a:cs typeface="Courier New"/>
              </a:rPr>
              <a:t>t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heir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change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More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in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sz="4400" spc="-5" dirty="0" smtClean="0">
                <a:latin typeface="Arial"/>
                <a:cs typeface="Arial"/>
              </a:rPr>
              <a:t>:</a:t>
            </a:r>
            <a:endParaRPr lang="en-US" sz="4400" spc="-5" dirty="0" smtClean="0">
              <a:latin typeface="Arial"/>
              <a:cs typeface="Arial"/>
            </a:endParaRPr>
          </a:p>
          <a:p>
            <a:pPr marL="12700" marR="508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tabLst>
                <a:tab pos="393700" algn="l"/>
              </a:tabLst>
            </a:pPr>
            <a:r>
              <a:rPr lang="en-US" sz="4400" b="1" dirty="0">
                <a:latin typeface="Arial"/>
                <a:cs typeface="Arial"/>
                <a:hlinkClick r:id="rId2"/>
              </a:rPr>
              <a:t>http://</a:t>
            </a:r>
            <a:r>
              <a:rPr lang="en-US" sz="4400" b="1" dirty="0" smtClean="0">
                <a:latin typeface="Arial"/>
                <a:cs typeface="Arial"/>
                <a:hlinkClick r:id="rId2"/>
              </a:rPr>
              <a:t>docs.chef.io/lwrp_custom_provider.html#use-inline-resources</a:t>
            </a:r>
            <a:endParaRPr lang="en-US" sz="4400" b="1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b="1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60" dirty="0"/>
              <a:t>L</a:t>
            </a:r>
            <a:r>
              <a:rPr sz="6600" spc="15" dirty="0"/>
              <a:t>WRPs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n</a:t>
            </a:r>
            <a:r>
              <a:rPr sz="6600" spc="10" dirty="0"/>
              <a:t>d</a:t>
            </a:r>
            <a:r>
              <a:rPr sz="6600" spc="5" dirty="0"/>
              <a:t> th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5" dirty="0"/>
              <a:t>Res</a:t>
            </a:r>
            <a:r>
              <a:rPr sz="6600" spc="5" dirty="0"/>
              <a:t>ou</a:t>
            </a:r>
            <a:r>
              <a:rPr sz="6600" spc="10" dirty="0"/>
              <a:t>rce</a:t>
            </a:r>
            <a:r>
              <a:rPr sz="6600" spc="5" dirty="0"/>
              <a:t> </a:t>
            </a:r>
            <a:r>
              <a:rPr sz="6600" spc="15" dirty="0"/>
              <a:t>C</a:t>
            </a:r>
            <a:r>
              <a:rPr sz="6600" spc="5" dirty="0"/>
              <a:t>o</a:t>
            </a:r>
            <a:r>
              <a:rPr sz="6600" dirty="0"/>
              <a:t>ll</a:t>
            </a:r>
            <a:r>
              <a:rPr sz="6600" spc="10" dirty="0"/>
              <a:t>ec</a:t>
            </a:r>
            <a:r>
              <a:rPr sz="6600" spc="5" dirty="0"/>
              <a:t>t</a:t>
            </a:r>
            <a:r>
              <a:rPr sz="6600" dirty="0"/>
              <a:t>io</a:t>
            </a:r>
            <a:r>
              <a:rPr sz="6600" spc="10" dirty="0"/>
              <a:t>n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643406"/>
            <a:ext cx="13553440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regular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ju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array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s.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65500" y="1651000"/>
            <a:ext cx="95250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60" dirty="0"/>
              <a:t>L</a:t>
            </a:r>
            <a:r>
              <a:rPr sz="6600" spc="15" dirty="0"/>
              <a:t>WRPs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n</a:t>
            </a:r>
            <a:r>
              <a:rPr sz="6600" spc="10" dirty="0"/>
              <a:t>d</a:t>
            </a:r>
            <a:r>
              <a:rPr sz="6600" spc="5" dirty="0"/>
              <a:t> th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5" dirty="0"/>
              <a:t>Res</a:t>
            </a:r>
            <a:r>
              <a:rPr sz="6600" spc="5" dirty="0"/>
              <a:t>ou</a:t>
            </a:r>
            <a:r>
              <a:rPr sz="6600" spc="10" dirty="0"/>
              <a:t>rce</a:t>
            </a:r>
            <a:r>
              <a:rPr sz="6600" spc="5" dirty="0"/>
              <a:t> </a:t>
            </a:r>
            <a:r>
              <a:rPr sz="6600" spc="15" dirty="0"/>
              <a:t>C</a:t>
            </a:r>
            <a:r>
              <a:rPr sz="6600" spc="5" dirty="0"/>
              <a:t>o</a:t>
            </a:r>
            <a:r>
              <a:rPr sz="6600" dirty="0"/>
              <a:t>ll</a:t>
            </a:r>
            <a:r>
              <a:rPr sz="6600" spc="10" dirty="0"/>
              <a:t>ec</a:t>
            </a:r>
            <a:r>
              <a:rPr sz="6600" spc="5" dirty="0"/>
              <a:t>t</a:t>
            </a:r>
            <a:r>
              <a:rPr sz="6600" dirty="0"/>
              <a:t>io</a:t>
            </a:r>
            <a:r>
              <a:rPr sz="6600" spc="10" dirty="0"/>
              <a:t>n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799333"/>
            <a:ext cx="13517880" cy="275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360"/>
              </a:lnSpc>
              <a:buClr>
                <a:srgbClr val="F38C24"/>
              </a:buClr>
              <a:buFont typeface="Arial"/>
              <a:buChar char="•"/>
              <a:tabLst>
                <a:tab pos="374650" algn="l"/>
              </a:tabLst>
            </a:pPr>
            <a:r>
              <a:rPr sz="4550" spc="5" dirty="0">
                <a:latin typeface="Courier New"/>
                <a:cs typeface="Courier New"/>
              </a:rPr>
              <a:t>use_inline_resources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dirty="0">
                <a:latin typeface="Arial"/>
                <a:cs typeface="Arial"/>
              </a:rPr>
              <a:t>cre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min</a:t>
            </a:r>
            <a:r>
              <a:rPr sz="4550" dirty="0">
                <a:latin typeface="Arial"/>
                <a:cs typeface="Arial"/>
              </a:rPr>
              <a:t>i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(execu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con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x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)</a:t>
            </a:r>
          </a:p>
          <a:p>
            <a:pPr marL="374650" marR="645795" indent="-361950">
              <a:lnSpc>
                <a:spcPts val="52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No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are</a:t>
            </a:r>
            <a:r>
              <a:rPr sz="4550" dirty="0">
                <a:latin typeface="Arial"/>
                <a:cs typeface="Arial"/>
              </a:rPr>
              <a:t> roll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up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ma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.</a:t>
            </a:r>
          </a:p>
        </p:txBody>
      </p:sp>
      <p:sp>
        <p:nvSpPr>
          <p:cNvPr id="41" name="object 41"/>
          <p:cNvSpPr/>
          <p:nvPr/>
        </p:nvSpPr>
        <p:spPr>
          <a:xfrm>
            <a:off x="3327400" y="1638300"/>
            <a:ext cx="9588500" cy="383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24</a:t>
            </a:fld>
            <a:endParaRPr lang="en-US"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5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* execute[mv /etc/httpd/conf.d/welcome.conf /etc/httpd/conf.d/welcome.conf.disabled] action run (skipped due to only_if)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  * log[My name is lions] action write</a:t>
            </a: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template[/etc/httpd/conf.d/clowns.conf]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directory[/srv/apache/clowns]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template[/srv/apache/clowns/index.html]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template[/etc/httpd/conf.d/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bears.conf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directory[/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/apache/bears]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/apache/bears/index.html]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admin.conf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directory[/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/apache/admin]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/apache/admin/index.html]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service[httpd] action enable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service[httpd] action start (up to date)</a:t>
            </a:r>
          </a:p>
          <a:p>
            <a:pPr>
              <a:lnSpc>
                <a:spcPct val="100000"/>
              </a:lnSpc>
            </a:pPr>
            <a:endParaRPr lang="en-US" sz="1400" spc="-1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handlers: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Running 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handlers complete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Chef Client finished, 2/42 resources updated in 4.386652029 seconds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65200" y="4191000"/>
            <a:ext cx="4800600" cy="533400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82690" y="2509791"/>
            <a:ext cx="14630400" cy="1930400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actions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create</a:t>
            </a:r>
          </a:p>
          <a:p>
            <a:endParaRPr lang="en-US" sz="2800" dirty="0">
              <a:solidFill>
                <a:srgbClr val="22298F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:name_attribute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 smtClean="0">
                <a:solidFill>
                  <a:srgbClr val="9C1300"/>
                </a:solidFill>
                <a:latin typeface="Courier" pitchFamily="49" charset="0"/>
              </a:rPr>
              <a:t>String </a:t>
            </a:r>
            <a:endParaRPr lang="en-US" sz="2800" dirty="0">
              <a:solidFill>
                <a:srgbClr val="9C1300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sz="2800" dirty="0"/>
          </a:p>
        </p:txBody>
      </p:sp>
      <p:sp>
        <p:nvSpPr>
          <p:cNvPr id="53" name="object 53"/>
          <p:cNvSpPr txBox="1"/>
          <p:nvPr/>
        </p:nvSpPr>
        <p:spPr>
          <a:xfrm>
            <a:off x="825500" y="1752600"/>
            <a:ext cx="14061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OPE</a:t>
            </a:r>
            <a:r>
              <a:rPr sz="3200" b="1" dirty="0" smtClean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976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lang="en-US" sz="3500" spc="5" dirty="0" smtClean="0"/>
              <a:t>A</a:t>
            </a:r>
            <a:r>
              <a:rPr sz="3500" spc="10" dirty="0" smtClean="0"/>
              <a:t>ttr</a:t>
            </a:r>
            <a:r>
              <a:rPr sz="3500" dirty="0" smtClean="0"/>
              <a:t>i</a:t>
            </a:r>
            <a:r>
              <a:rPr sz="3500" spc="10" dirty="0" smtClean="0"/>
              <a:t>bute</a:t>
            </a:r>
            <a:r>
              <a:rPr sz="3500" spc="5" dirty="0" smtClean="0"/>
              <a:t> </a:t>
            </a:r>
            <a:r>
              <a:rPr lang="en-US" sz="3500" spc="10" dirty="0"/>
              <a:t>P</a:t>
            </a:r>
            <a:r>
              <a:rPr sz="3500" spc="15" dirty="0" smtClean="0"/>
              <a:t>a</a:t>
            </a:r>
            <a:r>
              <a:rPr sz="3500" spc="10" dirty="0" smtClean="0"/>
              <a:t>r</a:t>
            </a:r>
            <a:r>
              <a:rPr sz="3500" spc="15" dirty="0" smtClean="0"/>
              <a:t>amete</a:t>
            </a:r>
            <a:r>
              <a:rPr sz="3500" spc="10" dirty="0" smtClean="0"/>
              <a:t>r</a:t>
            </a:r>
            <a:r>
              <a:rPr sz="3500" spc="15" dirty="0" smtClean="0"/>
              <a:t>s</a:t>
            </a:r>
            <a:r>
              <a:rPr sz="3500" spc="5" dirty="0" smtClean="0"/>
              <a:t> </a:t>
            </a:r>
            <a:r>
              <a:rPr sz="3500" spc="5" dirty="0"/>
              <a:t>f</a:t>
            </a:r>
            <a:r>
              <a:rPr sz="3500" spc="10" dirty="0"/>
              <a:t>or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 smtClean="0"/>
              <a:t>a</a:t>
            </a:r>
            <a:r>
              <a:rPr sz="3500" spc="10" dirty="0" smtClean="0"/>
              <a:t>p</a:t>
            </a:r>
            <a:r>
              <a:rPr sz="3500" spc="15" dirty="0" smtClean="0"/>
              <a:t>ac</a:t>
            </a:r>
            <a:r>
              <a:rPr sz="3500" spc="10" dirty="0" smtClean="0"/>
              <a:t>h</a:t>
            </a:r>
            <a:r>
              <a:rPr sz="3500" spc="15" dirty="0" smtClean="0"/>
              <a:t>e_v</a:t>
            </a:r>
            <a:r>
              <a:rPr sz="3500" spc="10" dirty="0" smtClean="0"/>
              <a:t>ho</a:t>
            </a:r>
            <a:r>
              <a:rPr sz="3500" spc="15" dirty="0" smtClean="0"/>
              <a:t>s</a:t>
            </a:r>
            <a:r>
              <a:rPr sz="3500" spc="5" dirty="0" smtClean="0"/>
              <a:t>t</a:t>
            </a:r>
            <a:r>
              <a:rPr lang="en-US" sz="3500" spc="5" dirty="0" smtClean="0"/>
              <a:t> Resource</a:t>
            </a:r>
            <a:endParaRPr sz="3500" dirty="0"/>
          </a:p>
        </p:txBody>
      </p:sp>
      <p:sp>
        <p:nvSpPr>
          <p:cNvPr id="57" name="object 57"/>
          <p:cNvSpPr txBox="1"/>
          <p:nvPr/>
        </p:nvSpPr>
        <p:spPr>
          <a:xfrm>
            <a:off x="800100" y="5181600"/>
            <a:ext cx="13068300" cy="3392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346075" marR="699770" indent="-333375">
              <a:lnSpc>
                <a:spcPts val="4940"/>
              </a:lnSpc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dirty="0">
                <a:latin typeface="Courier New"/>
                <a:cs typeface="Courier New"/>
              </a:rPr>
              <a:t>attribute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akes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ribu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 (op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ional)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hash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</a:p>
          <a:p>
            <a:pPr marL="346075" marR="5080" indent="-333375">
              <a:lnSpc>
                <a:spcPts val="4800"/>
              </a:lnSpc>
              <a:spcBef>
                <a:spcPts val="117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hese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speci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315" dirty="0">
                <a:latin typeface="Arial"/>
                <a:cs typeface="Arial"/>
              </a:rPr>
              <a:t>L</a:t>
            </a: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RP 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DSL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5" name="object 54"/>
          <p:cNvSpPr txBox="1"/>
          <p:nvPr/>
        </p:nvSpPr>
        <p:spPr>
          <a:xfrm>
            <a:off x="800100" y="5118100"/>
            <a:ext cx="14707869" cy="280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46075" indent="-333375">
              <a:lnSpc>
                <a:spcPct val="100000"/>
              </a:lnSpc>
              <a:spcBef>
                <a:spcPts val="910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:name_attribute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e_name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:default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aul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</a:t>
            </a: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:kind_of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ensures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</a:t>
            </a:r>
            <a:r>
              <a:rPr sz="4200" spc="-5" dirty="0">
                <a:latin typeface="Arial"/>
                <a:cs typeface="Arial"/>
              </a:rPr>
              <a:t>r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icular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class</a:t>
            </a:r>
          </a:p>
        </p:txBody>
      </p:sp>
      <p:sp>
        <p:nvSpPr>
          <p:cNvPr id="51" name="object 55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976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lang="en-US" sz="3500" spc="5" dirty="0" smtClean="0"/>
              <a:t>A</a:t>
            </a:r>
            <a:r>
              <a:rPr sz="3500" spc="10" dirty="0" smtClean="0"/>
              <a:t>ttr</a:t>
            </a:r>
            <a:r>
              <a:rPr sz="3500" dirty="0" smtClean="0"/>
              <a:t>i</a:t>
            </a:r>
            <a:r>
              <a:rPr sz="3500" spc="10" dirty="0" smtClean="0"/>
              <a:t>bute</a:t>
            </a:r>
            <a:r>
              <a:rPr sz="3500" spc="5" dirty="0" smtClean="0"/>
              <a:t> </a:t>
            </a:r>
            <a:r>
              <a:rPr lang="en-US" sz="3500" spc="10" dirty="0"/>
              <a:t>P</a:t>
            </a:r>
            <a:r>
              <a:rPr sz="3500" spc="15" dirty="0" smtClean="0"/>
              <a:t>a</a:t>
            </a:r>
            <a:r>
              <a:rPr sz="3500" spc="10" dirty="0" smtClean="0"/>
              <a:t>r</a:t>
            </a:r>
            <a:r>
              <a:rPr sz="3500" spc="15" dirty="0" smtClean="0"/>
              <a:t>amete</a:t>
            </a:r>
            <a:r>
              <a:rPr sz="3500" spc="10" dirty="0" smtClean="0"/>
              <a:t>r</a:t>
            </a:r>
            <a:r>
              <a:rPr sz="3500" spc="15" dirty="0" smtClean="0"/>
              <a:t>s</a:t>
            </a:r>
            <a:r>
              <a:rPr sz="3500" spc="5" dirty="0" smtClean="0"/>
              <a:t> </a:t>
            </a:r>
            <a:r>
              <a:rPr sz="3500" spc="5" dirty="0"/>
              <a:t>f</a:t>
            </a:r>
            <a:r>
              <a:rPr sz="3500" spc="10" dirty="0"/>
              <a:t>or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 smtClean="0"/>
              <a:t>a</a:t>
            </a:r>
            <a:r>
              <a:rPr sz="3500" spc="10" dirty="0" smtClean="0"/>
              <a:t>p</a:t>
            </a:r>
            <a:r>
              <a:rPr sz="3500" spc="15" dirty="0" smtClean="0"/>
              <a:t>ac</a:t>
            </a:r>
            <a:r>
              <a:rPr sz="3500" spc="10" dirty="0" smtClean="0"/>
              <a:t>h</a:t>
            </a:r>
            <a:r>
              <a:rPr sz="3500" spc="15" dirty="0" smtClean="0"/>
              <a:t>e_v</a:t>
            </a:r>
            <a:r>
              <a:rPr sz="3500" spc="10" dirty="0" smtClean="0"/>
              <a:t>ho</a:t>
            </a:r>
            <a:r>
              <a:rPr sz="3500" spc="15" dirty="0" smtClean="0"/>
              <a:t>s</a:t>
            </a:r>
            <a:r>
              <a:rPr sz="3500" spc="5" dirty="0" smtClean="0"/>
              <a:t>t</a:t>
            </a:r>
            <a:r>
              <a:rPr lang="en-US" sz="3500" spc="5" dirty="0" smtClean="0"/>
              <a:t> Resource</a:t>
            </a:r>
            <a:endParaRPr sz="3500" dirty="0"/>
          </a:p>
        </p:txBody>
      </p:sp>
      <p:sp>
        <p:nvSpPr>
          <p:cNvPr id="52" name="object 53"/>
          <p:cNvSpPr txBox="1"/>
          <p:nvPr/>
        </p:nvSpPr>
        <p:spPr>
          <a:xfrm>
            <a:off x="825500" y="1752600"/>
            <a:ext cx="14061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OPE</a:t>
            </a:r>
            <a:r>
              <a:rPr sz="3200" b="1" dirty="0" smtClean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1"/>
          <p:cNvSpPr/>
          <p:nvPr/>
        </p:nvSpPr>
        <p:spPr>
          <a:xfrm>
            <a:off x="782690" y="2509791"/>
            <a:ext cx="14630400" cy="1930400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actions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create</a:t>
            </a:r>
          </a:p>
          <a:p>
            <a:endParaRPr lang="en-US" sz="2800" dirty="0">
              <a:solidFill>
                <a:srgbClr val="22298F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:name_attribute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 smtClean="0">
                <a:solidFill>
                  <a:srgbClr val="9C1300"/>
                </a:solidFill>
                <a:latin typeface="Courier" pitchFamily="49" charset="0"/>
              </a:rPr>
              <a:t>String </a:t>
            </a:r>
            <a:endParaRPr lang="en-US" sz="2800" dirty="0">
              <a:solidFill>
                <a:srgbClr val="9C1300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97173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a</a:t>
            </a:r>
            <a:r>
              <a:rPr spc="-10" dirty="0"/>
              <a:t>lid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Parameters</a:t>
            </a:r>
          </a:p>
        </p:txBody>
      </p:sp>
      <p:sp>
        <p:nvSpPr>
          <p:cNvPr id="51" name="object 51"/>
          <p:cNvSpPr/>
          <p:nvPr/>
        </p:nvSpPr>
        <p:spPr>
          <a:xfrm>
            <a:off x="3213100" y="1955800"/>
            <a:ext cx="23241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0528300" y="1955800"/>
            <a:ext cx="2032000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800100" y="1803400"/>
          <a:ext cx="14300200" cy="689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0"/>
                <a:gridCol w="7150100"/>
              </a:tblGrid>
              <a:tr h="698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spc="-3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4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alidatio</a:t>
                      </a: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4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4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1901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:callbacks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Procs,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urn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rue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:default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08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ault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:equal_to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74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wi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==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:kind_of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015" marR="161290" indent="-28721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icular class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15043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:name_attribute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5044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resource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:regex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against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regex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:required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must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speci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ied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marL="205295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:respond_to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9715" marR="605790" indent="-21863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given 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hod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:k</a:t>
            </a:r>
            <a:r>
              <a:rPr spc="-10" dirty="0"/>
              <a:t>ind</a:t>
            </a:r>
            <a:r>
              <a:rPr dirty="0"/>
              <a:t>_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exam</a:t>
            </a:r>
            <a:r>
              <a:rPr spc="-10" dirty="0"/>
              <a:t>pl</a:t>
            </a:r>
            <a:r>
              <a:rPr dirty="0"/>
              <a:t>es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11630" cy="1362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:kind_of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accep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ei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 classe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184274" y="3512442"/>
          <a:ext cx="11604594" cy="4076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2605"/>
                <a:gridCol w="823231"/>
                <a:gridCol w="8128758"/>
              </a:tblGrid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Strin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g	# String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Arra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y	# Array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Fixnu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m	# Fixnum</a:t>
                      </a:r>
                    </a:p>
                  </a:txBody>
                  <a:tcPr marL="0" marR="0" marT="0" marB="0"/>
                </a:tc>
              </a:tr>
              <a:tr h="6984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[:some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:list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:of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:symbols]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[TrueClass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FalseClass]</a:t>
                      </a:r>
                    </a:p>
                  </a:txBody>
                  <a:tcPr marL="0" marR="0" marT="0" marB="0"/>
                </a:tc>
              </a:tr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[String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Array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] # composite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270" dirty="0"/>
              <a:t> </a:t>
            </a:r>
            <a:r>
              <a:rPr dirty="0"/>
              <a:t>Br</a:t>
            </a:r>
            <a:r>
              <a:rPr spc="-10" dirty="0"/>
              <a:t>i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275" dirty="0"/>
              <a:t>w</a:t>
            </a:r>
            <a:r>
              <a:rPr spc="-10" dirty="0"/>
              <a:t>..</a:t>
            </a:r>
            <a:r>
              <a:rPr spc="-5" dirty="0"/>
              <a:t>.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3601"/>
            <a:ext cx="14634210" cy="620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717550" indent="-320040">
              <a:lnSpc>
                <a:spcPts val="4700"/>
              </a:lnSpc>
              <a:buClr>
                <a:srgbClr val="F38C24"/>
              </a:buClr>
              <a:buFont typeface="Arial"/>
              <a:buChar char="•"/>
              <a:tabLst>
                <a:tab pos="332740" algn="l"/>
              </a:tabLst>
            </a:pPr>
            <a:r>
              <a:rPr sz="4000" b="1" spc="15" dirty="0">
                <a:latin typeface="Arial"/>
                <a:cs typeface="Arial"/>
              </a:rPr>
              <a:t>Resources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declara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5" dirty="0">
                <a:latin typeface="Arial"/>
                <a:cs typeface="Arial"/>
              </a:rPr>
              <a:t>ve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15" dirty="0">
                <a:latin typeface="Arial"/>
                <a:cs typeface="Arial"/>
              </a:rPr>
              <a:t>aces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5" dirty="0">
                <a:latin typeface="Arial"/>
                <a:cs typeface="Arial"/>
              </a:rPr>
              <a:t>de</a:t>
            </a:r>
            <a:r>
              <a:rPr sz="4000" spc="10" dirty="0">
                <a:latin typeface="Arial"/>
                <a:cs typeface="Arial"/>
              </a:rPr>
              <a:t>scri</a:t>
            </a:r>
            <a:r>
              <a:rPr sz="4000" spc="15" dirty="0">
                <a:latin typeface="Arial"/>
                <a:cs typeface="Arial"/>
              </a:rPr>
              <a:t>be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what</a:t>
            </a:r>
            <a:r>
              <a:rPr sz="4000" i="1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we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20" dirty="0">
                <a:latin typeface="Arial"/>
                <a:cs typeface="Arial"/>
              </a:rPr>
              <a:t>wan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happen</a:t>
            </a:r>
            <a:r>
              <a:rPr sz="4000" spc="5" dirty="0">
                <a:latin typeface="Arial"/>
                <a:cs typeface="Arial"/>
              </a:rPr>
              <a:t>, </a:t>
            </a:r>
            <a:r>
              <a:rPr sz="4000" spc="10" dirty="0">
                <a:latin typeface="Arial"/>
                <a:cs typeface="Arial"/>
              </a:rPr>
              <a:t>ra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20" dirty="0">
                <a:latin typeface="Arial"/>
                <a:cs typeface="Arial"/>
              </a:rPr>
              <a:t>how</a:t>
            </a:r>
            <a:endParaRPr sz="40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>
                <a:latin typeface="Arial"/>
                <a:cs typeface="Arial"/>
              </a:rPr>
              <a:t>Resources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ac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5" dirty="0">
                <a:latin typeface="Arial"/>
                <a:cs typeface="Arial"/>
              </a:rPr>
              <a:t>on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hrough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Pr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v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d</a:t>
            </a:r>
            <a:r>
              <a:rPr sz="4000" b="1" spc="15" dirty="0">
                <a:latin typeface="Arial"/>
                <a:cs typeface="Arial"/>
              </a:rPr>
              <a:t>e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5" dirty="0">
                <a:latin typeface="Arial"/>
                <a:cs typeface="Arial"/>
              </a:rPr>
              <a:t>pe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15" dirty="0">
                <a:latin typeface="Arial"/>
                <a:cs typeface="Arial"/>
              </a:rPr>
              <a:t>orm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how</a:t>
            </a:r>
            <a:endParaRPr sz="40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>
                <a:latin typeface="Arial"/>
                <a:cs typeface="Arial"/>
              </a:rPr>
              <a:t>Resources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typ</a:t>
            </a:r>
            <a:r>
              <a:rPr sz="4000" b="1" spc="15" dirty="0"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name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one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more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p</a:t>
            </a:r>
            <a:r>
              <a:rPr sz="4000" b="1" spc="15" dirty="0">
                <a:latin typeface="Arial"/>
                <a:cs typeface="Arial"/>
              </a:rPr>
              <a:t>a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amete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s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ac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n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pu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desired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send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not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f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5" dirty="0">
                <a:latin typeface="Arial"/>
                <a:cs typeface="Arial"/>
              </a:rPr>
              <a:t>ca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on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765800"/>
          </a:xfrm>
          <a:custGeom>
            <a:avLst/>
            <a:gdLst/>
            <a:ahLst/>
            <a:cxnLst/>
            <a:rect l="l" t="t" r="r" b="b"/>
            <a:pathLst>
              <a:path w="14630400" h="5359400">
                <a:moveTo>
                  <a:pt x="0" y="0"/>
                </a:moveTo>
                <a:lnTo>
                  <a:pt x="14630400" y="0"/>
                </a:lnTo>
                <a:lnTo>
                  <a:pt x="14630400" y="5359400"/>
                </a:lnTo>
                <a:lnTo>
                  <a:pt x="0" y="535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41400" y="2438400"/>
            <a:ext cx="14439900" cy="5539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use_inline_resources</a:t>
            </a:r>
          </a:p>
          <a:p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action 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:create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Set the document root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document_root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"/srv/apache/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en-US" sz="2400" b="1" dirty="0" smtClean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endParaRPr lang="en-US" sz="24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Add a template for Apache virtual host </a:t>
            </a:r>
            <a:r>
              <a:rPr lang="en-US" sz="2400" dirty="0" smtClean="0">
                <a:solidFill>
                  <a:srgbClr val="4F9293"/>
                </a:solidFill>
                <a:latin typeface="Courier"/>
                <a:cs typeface="Courier"/>
              </a:rPr>
              <a:t>configuration</a:t>
            </a:r>
          </a:p>
          <a:p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4F9293"/>
                </a:solidFill>
                <a:latin typeface="Courier"/>
                <a:cs typeface="Courier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template</a:t>
            </a:r>
            <a:r>
              <a:rPr lang="pt-BR" sz="2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pt-BR" sz="2400" dirty="0">
                <a:solidFill>
                  <a:srgbClr val="C9352B"/>
                </a:solidFill>
                <a:latin typeface="Courier"/>
                <a:cs typeface="Courier"/>
              </a:rPr>
              <a:t>"/etc/httpd/conf.d/</a:t>
            </a:r>
            <a:r>
              <a:rPr lang="pt-BR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pt-BR" sz="24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pt-BR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pt-BR" sz="2400" dirty="0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pt-BR"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pt-BR" sz="2400" dirty="0">
                <a:solidFill>
                  <a:srgbClr val="C9352B"/>
                </a:solidFill>
                <a:latin typeface="Courier"/>
                <a:cs typeface="Courier"/>
              </a:rPr>
              <a:t>.conf" </a:t>
            </a:r>
            <a:r>
              <a:rPr lang="pt-BR"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source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"custom.erb"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mode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"0644"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variables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	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document_root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document_root,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port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site_port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)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  <a:endParaRPr lang="en-US" sz="2400" b="1" spc="-1070" dirty="0">
              <a:latin typeface="Courier"/>
              <a:cs typeface="Courier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934001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8" name="object 53"/>
          <p:cNvSpPr txBox="1"/>
          <p:nvPr/>
        </p:nvSpPr>
        <p:spPr>
          <a:xfrm>
            <a:off x="1422401" y="1717357"/>
            <a:ext cx="14020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cookbooks/apache/providers/vhost.rb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60383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Add a directory resource to create the document_root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directory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document_root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mode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"0755"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recursive </a:t>
            </a:r>
            <a:r>
              <a:rPr lang="en-US" sz="2400" dirty="0">
                <a:solidFill>
                  <a:srgbClr val="008F00"/>
                </a:solidFill>
                <a:latin typeface="Courier"/>
                <a:cs typeface="Courier"/>
              </a:rPr>
              <a:t>true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4F9293"/>
                </a:solidFill>
                <a:latin typeface="Courier"/>
                <a:cs typeface="Courier"/>
              </a:rPr>
              <a:t>  # </a:t>
            </a:r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Add a template resource for the virtual host's index.html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template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document_root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/index.html"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source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"index.html.erb"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mode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"0644"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variables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site_name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site_name,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port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site_port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)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599"/>
            <a:ext cx="14630400" cy="6073457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422401" y="1717357"/>
            <a:ext cx="14020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cookbooks/apache/providers/vhost.rb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985000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mtClean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</a:t>
            </a:r>
            <a:r>
              <a:rPr sz="3200" b="1" dirty="0" smtClean="0">
                <a:latin typeface="Courier New"/>
                <a:cs typeface="Courier New"/>
              </a:rPr>
              <a:t>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976894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3200" dirty="0" smtClean="0">
                <a:solidFill>
                  <a:srgbClr val="4F9293"/>
                </a:solidFill>
                <a:latin typeface="Courier"/>
                <a:cs typeface="Courier"/>
              </a:rPr>
              <a:t> # </a:t>
            </a:r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Enable an Apache </a:t>
            </a:r>
            <a:r>
              <a:rPr lang="en-US" sz="3200" dirty="0" err="1">
                <a:solidFill>
                  <a:srgbClr val="4F9293"/>
                </a:solidFill>
                <a:latin typeface="Courier"/>
                <a:cs typeface="Courier"/>
              </a:rPr>
              <a:t>Virtualhost</a:t>
            </a:r>
            <a:endParaRPr lang="en-US" sz="3200" dirty="0">
              <a:solidFill>
                <a:srgbClr val="4F9293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"lions"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site_port 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8080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action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:create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notifies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:restart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"service[httpd]"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</a:p>
          <a:p>
            <a:endParaRPr lang="en-US" sz="32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#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Iterate over the apache sites</a:t>
            </a:r>
          </a:p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node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["apache"]["sites"].each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do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|site_name, site_data|</a:t>
            </a:r>
            <a:endParaRPr sz="3200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0" dirty="0"/>
              <a:t>Use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e_v</a:t>
            </a:r>
            <a:r>
              <a:rPr sz="6100" spc="5" dirty="0"/>
              <a:t>ho</a:t>
            </a:r>
            <a:r>
              <a:rPr sz="6100" spc="10" dirty="0"/>
              <a:t>s</a:t>
            </a:r>
            <a:r>
              <a:rPr sz="6100" spc="5" dirty="0"/>
              <a:t>t</a:t>
            </a:r>
            <a:r>
              <a:rPr sz="6100" dirty="0"/>
              <a:t> </a:t>
            </a:r>
            <a:r>
              <a:rPr sz="6100" spc="-5" dirty="0"/>
              <a:t>i</a:t>
            </a:r>
            <a:r>
              <a:rPr sz="6100" spc="10" dirty="0"/>
              <a:t>n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dirty="0"/>
              <a:t> </a:t>
            </a:r>
            <a:r>
              <a:rPr lang="en-US" sz="6100" spc="5" dirty="0"/>
              <a:t>R</a:t>
            </a:r>
            <a:r>
              <a:rPr sz="6100" spc="10" dirty="0" smtClean="0"/>
              <a:t>ec</a:t>
            </a:r>
            <a:r>
              <a:rPr sz="6100" spc="-5" dirty="0" smtClean="0"/>
              <a:t>i</a:t>
            </a:r>
            <a:r>
              <a:rPr sz="6100" spc="5" dirty="0" smtClean="0"/>
              <a:t>p</a:t>
            </a:r>
            <a:r>
              <a:rPr sz="6100" spc="10" dirty="0" smtClean="0"/>
              <a:t>e</a:t>
            </a:r>
            <a:endParaRPr sz="6100" dirty="0"/>
          </a:p>
        </p:txBody>
      </p:sp>
      <p:sp>
        <p:nvSpPr>
          <p:cNvPr id="57" name="object 57"/>
          <p:cNvSpPr txBox="1"/>
          <p:nvPr/>
        </p:nvSpPr>
        <p:spPr>
          <a:xfrm>
            <a:off x="6985000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4" name="object 52"/>
          <p:cNvSpPr/>
          <p:nvPr/>
        </p:nvSpPr>
        <p:spPr>
          <a:xfrm>
            <a:off x="838200" y="2387599"/>
            <a:ext cx="14630400" cy="6070601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Rectangle 24"/>
          <p:cNvSpPr/>
          <p:nvPr/>
        </p:nvSpPr>
        <p:spPr>
          <a:xfrm>
            <a:off x="889000" y="3352800"/>
            <a:ext cx="14554200" cy="15240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29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create new file /etc/httpd/conf.d/lions.conf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update content in file /etc/httpd/conf.d/lions.conf from none to 75b467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--- /etc/httpd/conf.d/lions.conf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+++ /tmp/chef-rendered-template20150623-29275-1uqg8tg   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@@ -1 +1,18 @@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Listen 8080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+&lt;VirtualHost *:8080&gt;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ServerAdmin webmaster@localhost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DocumentRoot /srv/apache/lions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&lt;Directory /&gt;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Options FollowSymLinks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AllowOverride None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41400" y="3657600"/>
            <a:ext cx="7086600" cy="711200"/>
          </a:xfrm>
          <a:custGeom>
            <a:avLst/>
            <a:gdLst/>
            <a:ahLst/>
            <a:cxnLst/>
            <a:rect l="l" t="t" r="r" b="b"/>
            <a:pathLst>
              <a:path w="11760200" h="711200">
                <a:moveTo>
                  <a:pt x="0" y="0"/>
                </a:moveTo>
                <a:lnTo>
                  <a:pt x="11760200" y="0"/>
                </a:lnTo>
                <a:lnTo>
                  <a:pt x="117602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er</a:t>
            </a:r>
            <a:r>
              <a:rPr spc="-10" dirty="0"/>
              <a:t>i</a:t>
            </a:r>
            <a:r>
              <a:rPr dirty="0"/>
              <a:t>fy</a:t>
            </a:r>
            <a:r>
              <a:rPr spc="-5" dirty="0"/>
              <a:t> </a:t>
            </a:r>
            <a:r>
              <a:rPr lang="en-US" spc="-10" dirty="0"/>
              <a:t>N</a:t>
            </a:r>
            <a:r>
              <a:rPr dirty="0" smtClean="0"/>
              <a:t>e</a:t>
            </a:r>
            <a:r>
              <a:rPr spc="-5" dirty="0" smtClean="0"/>
              <a:t>w </a:t>
            </a:r>
            <a:r>
              <a:rPr spc="-10" dirty="0"/>
              <a:t>‘lion</a:t>
            </a:r>
            <a:r>
              <a:rPr dirty="0"/>
              <a:t>s</a:t>
            </a:r>
            <a:r>
              <a:rPr spc="-5" dirty="0"/>
              <a:t>’</a:t>
            </a:r>
            <a:r>
              <a:rPr spc="-400" dirty="0"/>
              <a:t> </a:t>
            </a:r>
            <a:r>
              <a:rPr lang="en-US" dirty="0"/>
              <a:t>S</a:t>
            </a:r>
            <a:r>
              <a:rPr spc="-10" dirty="0" smtClean="0"/>
              <a:t>i</a:t>
            </a:r>
            <a:r>
              <a:rPr dirty="0" smtClean="0"/>
              <a:t>te</a:t>
            </a:r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683000" y="3035300"/>
            <a:ext cx="8864600" cy="447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42901" y="305359"/>
            <a:ext cx="15853956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dirty="0"/>
              <a:t>Th</a:t>
            </a:r>
            <a:r>
              <a:rPr sz="5750" spc="5" dirty="0"/>
              <a:t>e</a:t>
            </a:r>
            <a:r>
              <a:rPr sz="5750" dirty="0"/>
              <a:t> </a:t>
            </a:r>
            <a:r>
              <a:rPr lang="en-US" sz="5750" dirty="0" smtClean="0"/>
              <a:t>R</a:t>
            </a:r>
            <a:r>
              <a:rPr sz="5750" spc="5" dirty="0" smtClean="0"/>
              <a:t>es</a:t>
            </a:r>
            <a:r>
              <a:rPr sz="5750" dirty="0" smtClean="0"/>
              <a:t>our</a:t>
            </a:r>
            <a:r>
              <a:rPr sz="5750" spc="5" dirty="0" smtClean="0"/>
              <a:t>ce</a:t>
            </a:r>
            <a:r>
              <a:rPr sz="5750" dirty="0" smtClean="0"/>
              <a:t> </a:t>
            </a:r>
            <a:r>
              <a:rPr lang="en-US" sz="5750" spc="5" dirty="0"/>
              <a:t>C</a:t>
            </a:r>
            <a:r>
              <a:rPr sz="5750" dirty="0" smtClean="0"/>
              <a:t>o</a:t>
            </a:r>
            <a:r>
              <a:rPr sz="5750" spc="-5" dirty="0" smtClean="0"/>
              <a:t>ll</a:t>
            </a:r>
            <a:r>
              <a:rPr sz="5750" spc="5" dirty="0" smtClean="0"/>
              <a:t>ec</a:t>
            </a:r>
            <a:r>
              <a:rPr sz="5750" dirty="0" smtClean="0"/>
              <a:t>t</a:t>
            </a:r>
            <a:r>
              <a:rPr sz="5750" spc="-5" dirty="0" smtClean="0"/>
              <a:t>io</a:t>
            </a:r>
            <a:r>
              <a:rPr sz="5750" spc="5" dirty="0" smtClean="0"/>
              <a:t>n</a:t>
            </a:r>
            <a:r>
              <a:rPr sz="5750" dirty="0" smtClean="0"/>
              <a:t> </a:t>
            </a:r>
            <a:r>
              <a:rPr sz="5750" dirty="0"/>
              <a:t>- </a:t>
            </a:r>
            <a:r>
              <a:rPr lang="en-US" sz="5750" spc="-5" dirty="0"/>
              <a:t>I</a:t>
            </a:r>
            <a:r>
              <a:rPr sz="5750" dirty="0" smtClean="0"/>
              <a:t>n</a:t>
            </a:r>
            <a:r>
              <a:rPr sz="5750" spc="-5" dirty="0" smtClean="0"/>
              <a:t>li</a:t>
            </a:r>
            <a:r>
              <a:rPr sz="5750" dirty="0" smtClean="0"/>
              <a:t>n</a:t>
            </a:r>
            <a:r>
              <a:rPr sz="5750" spc="5" dirty="0" smtClean="0"/>
              <a:t>e</a:t>
            </a:r>
            <a:r>
              <a:rPr sz="5750" dirty="0" smtClean="0"/>
              <a:t> </a:t>
            </a:r>
            <a:r>
              <a:rPr lang="en-US" sz="5750" dirty="0"/>
              <a:t>R</a:t>
            </a:r>
            <a:r>
              <a:rPr sz="5750" spc="5" dirty="0" smtClean="0"/>
              <a:t>es</a:t>
            </a:r>
            <a:r>
              <a:rPr sz="5750" dirty="0" smtClean="0"/>
              <a:t>our</a:t>
            </a:r>
            <a:r>
              <a:rPr sz="5750" spc="5" dirty="0" smtClean="0"/>
              <a:t>ces</a:t>
            </a:r>
            <a:endParaRPr sz="5750" dirty="0"/>
          </a:p>
        </p:txBody>
      </p:sp>
      <p:sp>
        <p:nvSpPr>
          <p:cNvPr id="40" name="object 40"/>
          <p:cNvSpPr/>
          <p:nvPr/>
        </p:nvSpPr>
        <p:spPr>
          <a:xfrm>
            <a:off x="190500" y="1943100"/>
            <a:ext cx="10160000" cy="6756400"/>
          </a:xfrm>
          <a:custGeom>
            <a:avLst/>
            <a:gdLst/>
            <a:ahLst/>
            <a:cxnLst/>
            <a:rect l="l" t="t" r="r" b="b"/>
            <a:pathLst>
              <a:path w="10160000" h="6756400">
                <a:moveTo>
                  <a:pt x="0" y="0"/>
                </a:moveTo>
                <a:lnTo>
                  <a:pt x="10160000" y="0"/>
                </a:lnTo>
                <a:lnTo>
                  <a:pt x="10160000" y="6756400"/>
                </a:lnTo>
                <a:lnTo>
                  <a:pt x="0" y="6756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342900" y="1513407"/>
            <a:ext cx="29787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Gill Sans MT"/>
                <a:cs typeface="Gill Sans MT"/>
              </a:rPr>
              <a:t>Reso</a:t>
            </a:r>
            <a:r>
              <a:rPr sz="2800" dirty="0">
                <a:latin typeface="Gill Sans MT"/>
                <a:cs typeface="Gill Sans MT"/>
              </a:rPr>
              <a:t>u</a:t>
            </a:r>
            <a:r>
              <a:rPr sz="2800" spc="-70" dirty="0">
                <a:latin typeface="Gill Sans MT"/>
                <a:cs typeface="Gill Sans MT"/>
              </a:rPr>
              <a:t>r</a:t>
            </a:r>
            <a:r>
              <a:rPr sz="2800" dirty="0">
                <a:latin typeface="Gill Sans MT"/>
                <a:cs typeface="Gill Sans MT"/>
              </a:rPr>
              <a:t>ce</a:t>
            </a:r>
            <a:r>
              <a:rPr sz="2800" spc="-5" dirty="0">
                <a:latin typeface="Gill Sans MT"/>
                <a:cs typeface="Gill Sans MT"/>
              </a:rPr>
              <a:t> Coll</a:t>
            </a:r>
            <a:r>
              <a:rPr sz="2800" dirty="0">
                <a:latin typeface="Gill Sans MT"/>
                <a:cs typeface="Gill Sans MT"/>
              </a:rPr>
              <a:t>ecti</a:t>
            </a:r>
            <a:r>
              <a:rPr sz="2800" spc="-5" dirty="0">
                <a:latin typeface="Gill Sans MT"/>
                <a:cs typeface="Gill Sans MT"/>
              </a:rPr>
              <a:t>o</a:t>
            </a:r>
            <a:r>
              <a:rPr sz="2800" dirty="0">
                <a:latin typeface="Gill Sans MT"/>
                <a:cs typeface="Gill Sans MT"/>
              </a:rPr>
              <a:t>n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342900" y="2349500"/>
            <a:ext cx="9766300" cy="6316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"/>
                <a:cs typeface="Courier"/>
              </a:rPr>
              <a:t>resource_collectio</a:t>
            </a:r>
            <a:r>
              <a:rPr sz="2400" dirty="0">
                <a:latin typeface="Courier"/>
                <a:cs typeface="Courier"/>
              </a:rPr>
              <a:t>n = [</a:t>
            </a:r>
          </a:p>
          <a:p>
            <a:pPr marL="19558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"/>
                <a:cs typeface="Courier"/>
              </a:rPr>
              <a:t>...,</a:t>
            </a:r>
            <a:endParaRPr sz="2400" dirty="0">
              <a:latin typeface="Courier"/>
              <a:cs typeface="Courier"/>
            </a:endParaRPr>
          </a:p>
          <a:p>
            <a:pPr marL="195580" marR="1285240">
              <a:lnSpc>
                <a:spcPct val="100699"/>
              </a:lnSpc>
            </a:pPr>
            <a:r>
              <a:rPr sz="2400" dirty="0">
                <a:latin typeface="Courier"/>
                <a:cs typeface="Courier"/>
              </a:rPr>
              <a:t>package</a:t>
            </a:r>
            <a:r>
              <a:rPr sz="2400" dirty="0">
                <a:solidFill>
                  <a:srgbClr val="B51A00"/>
                </a:solidFill>
                <a:latin typeface="Courier"/>
                <a:cs typeface="Courier"/>
              </a:rPr>
              <a:t>[httpd</a:t>
            </a:r>
            <a:r>
              <a:rPr sz="2400" dirty="0" smtClean="0">
                <a:solidFill>
                  <a:srgbClr val="B51A00"/>
                </a:solidFill>
                <a:latin typeface="Courier"/>
                <a:cs typeface="Courier"/>
              </a:rPr>
              <a:t>],</a:t>
            </a:r>
            <a:endParaRPr lang="en-US" sz="2400" dirty="0" smtClean="0">
              <a:solidFill>
                <a:srgbClr val="B51A00"/>
              </a:solidFill>
              <a:latin typeface="Courier"/>
              <a:cs typeface="Courier"/>
            </a:endParaRPr>
          </a:p>
          <a:p>
            <a:pPr marL="195580" marR="1285240">
              <a:lnSpc>
                <a:spcPct val="100699"/>
              </a:lnSpc>
            </a:pPr>
            <a:r>
              <a:rPr sz="2400" dirty="0" smtClean="0">
                <a:latin typeface="Courier"/>
                <a:cs typeface="Courier"/>
              </a:rPr>
              <a:t>service</a:t>
            </a:r>
            <a:r>
              <a:rPr sz="2400" dirty="0" smtClean="0">
                <a:solidFill>
                  <a:srgbClr val="B51A00"/>
                </a:solidFill>
                <a:latin typeface="Courier"/>
                <a:cs typeface="Courier"/>
              </a:rPr>
              <a:t>[httpd],</a:t>
            </a:r>
            <a:endParaRPr lang="en-US" sz="2400" dirty="0" smtClean="0">
              <a:solidFill>
                <a:srgbClr val="B51A00"/>
              </a:solidFill>
              <a:latin typeface="Courier"/>
              <a:cs typeface="Courier"/>
            </a:endParaRPr>
          </a:p>
          <a:p>
            <a:pPr marL="561340" marR="3662679" indent="-549275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apache_vhost</a:t>
            </a:r>
            <a:r>
              <a:rPr lang="en-US" sz="2400" dirty="0" smtClean="0">
                <a:solidFill>
                  <a:srgbClr val="B51A00"/>
                </a:solidFill>
                <a:latin typeface="Courier"/>
                <a:cs typeface="Courier"/>
              </a:rPr>
              <a:t>[lions]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561340" marR="3662679" indent="-549275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   </a:t>
            </a:r>
            <a:r>
              <a:rPr lang="en-US" sz="2400" spc="-5" dirty="0" err="1" smtClean="0">
                <a:latin typeface="Courier"/>
                <a:cs typeface="Courier"/>
              </a:rPr>
              <a:t>resource_collectio</a:t>
            </a:r>
            <a:r>
              <a:rPr lang="en-US" sz="2400" dirty="0" err="1" smtClean="0">
                <a:latin typeface="Courier"/>
                <a:cs typeface="Courier"/>
              </a:rPr>
              <a:t>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= [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["/etc/httpd/conf.d/lions.conf</a:t>
            </a:r>
            <a:r>
              <a:rPr lang="en-US" sz="2400" dirty="0" smtClean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directory 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["/srv/apache/lions</a:t>
            </a:r>
            <a:r>
              <a:rPr lang="en-US" sz="2400" dirty="0" smtClean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>
                <a:latin typeface="Courier"/>
                <a:cs typeface="Courier"/>
              </a:rPr>
              <a:t>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["/srv/apache/lions/index.html</a:t>
            </a:r>
            <a:r>
              <a:rPr lang="en-US" sz="2400" dirty="0" smtClean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927100">
              <a:lnSpc>
                <a:spcPct val="100000"/>
              </a:lnSpc>
            </a:pPr>
            <a:r>
              <a:rPr lang="en-US" sz="2400" dirty="0">
                <a:latin typeface="Courier"/>
                <a:cs typeface="Courier"/>
              </a:rPr>
              <a:t>],</a:t>
            </a:r>
          </a:p>
          <a:p>
            <a:pPr marL="378460" marR="5080">
              <a:lnSpc>
                <a:spcPct val="100699"/>
              </a:lnSpc>
            </a:pPr>
            <a:r>
              <a:rPr lang="en-US" sz="2400" dirty="0">
                <a:latin typeface="Courier"/>
                <a:cs typeface="Courier"/>
              </a:rPr>
              <a:t>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["/etc/httpd/conf.d/</a:t>
            </a:r>
            <a:r>
              <a:rPr lang="en-US" sz="2400" dirty="0" err="1">
                <a:solidFill>
                  <a:srgbClr val="B51A00"/>
                </a:solidFill>
                <a:latin typeface="Courier"/>
                <a:cs typeface="Courier"/>
              </a:rPr>
              <a:t>clowns.conf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directory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["/srv/apache/clowns"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["/srv/apache/clowns/index.html"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["/etc/httpd/conf.d/</a:t>
            </a:r>
            <a:r>
              <a:rPr lang="en-US" sz="2400" dirty="0" err="1">
                <a:solidFill>
                  <a:srgbClr val="B51A00"/>
                </a:solidFill>
                <a:latin typeface="Courier"/>
                <a:cs typeface="Courier"/>
              </a:rPr>
              <a:t>bears.conf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directory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["/srv/apache/bears"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["/srv/apache/clowns/bears.html"]</a:t>
            </a:r>
            <a:endParaRPr lang="en-US" sz="24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2400" dirty="0">
                <a:latin typeface="Courier"/>
                <a:cs typeface="Courier"/>
              </a:rPr>
              <a:t>]</a:t>
            </a:r>
          </a:p>
          <a:p>
            <a:pPr marL="927100" marR="5080">
              <a:lnSpc>
                <a:spcPct val="100699"/>
              </a:lnSpc>
            </a:pPr>
            <a:endParaRPr sz="2400" dirty="0">
              <a:latin typeface="Courier"/>
              <a:cs typeface="Courier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801350" y="2139950"/>
            <a:ext cx="4889500" cy="1993900"/>
          </a:xfrm>
          <a:prstGeom prst="rect">
            <a:avLst/>
          </a:prstGeom>
          <a:ln w="381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460" marR="111125" algn="ctr">
              <a:lnSpc>
                <a:spcPts val="3700"/>
              </a:lnSpc>
            </a:pPr>
            <a:r>
              <a:rPr sz="3200" dirty="0">
                <a:latin typeface="Arial"/>
                <a:cs typeface="Arial"/>
              </a:rPr>
              <a:t>All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ica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inline resources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rolled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up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5" dirty="0">
                <a:latin typeface="Arial"/>
                <a:cs typeface="Arial"/>
              </a:rPr>
              <a:t>'</a:t>
            </a:r>
            <a:r>
              <a:rPr sz="3200" dirty="0">
                <a:latin typeface="Arial"/>
                <a:cs typeface="Arial"/>
              </a:rPr>
              <a:t>ma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r' </a:t>
            </a:r>
            <a:r>
              <a:rPr sz="3200" dirty="0">
                <a:latin typeface="Arial"/>
                <a:cs typeface="Arial"/>
              </a:rPr>
              <a:t>resource colle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</a:p>
        </p:txBody>
      </p:sp>
      <p:sp>
        <p:nvSpPr>
          <p:cNvPr id="46" name="object 46"/>
          <p:cNvSpPr/>
          <p:nvPr/>
        </p:nvSpPr>
        <p:spPr>
          <a:xfrm>
            <a:off x="5985652" y="3107571"/>
            <a:ext cx="4843780" cy="1214755"/>
          </a:xfrm>
          <a:custGeom>
            <a:avLst/>
            <a:gdLst/>
            <a:ahLst/>
            <a:cxnLst/>
            <a:rect l="l" t="t" r="r" b="b"/>
            <a:pathLst>
              <a:path w="4843780" h="1214754">
                <a:moveTo>
                  <a:pt x="555059" y="591480"/>
                </a:moveTo>
                <a:lnTo>
                  <a:pt x="0" y="1032490"/>
                </a:lnTo>
                <a:lnTo>
                  <a:pt x="683657" y="1214699"/>
                </a:lnTo>
                <a:lnTo>
                  <a:pt x="592279" y="1056494"/>
                </a:lnTo>
                <a:lnTo>
                  <a:pt x="1177805" y="901499"/>
                </a:lnTo>
                <a:lnTo>
                  <a:pt x="1691291" y="773213"/>
                </a:lnTo>
                <a:lnTo>
                  <a:pt x="533826" y="773213"/>
                </a:lnTo>
                <a:lnTo>
                  <a:pt x="555059" y="591480"/>
                </a:lnTo>
                <a:close/>
              </a:path>
              <a:path w="4843780" h="1214754">
                <a:moveTo>
                  <a:pt x="4820203" y="0"/>
                </a:moveTo>
                <a:lnTo>
                  <a:pt x="4807850" y="349"/>
                </a:lnTo>
                <a:lnTo>
                  <a:pt x="2651671" y="412882"/>
                </a:lnTo>
                <a:lnTo>
                  <a:pt x="1132276" y="680845"/>
                </a:lnTo>
                <a:lnTo>
                  <a:pt x="533826" y="773213"/>
                </a:lnTo>
                <a:lnTo>
                  <a:pt x="1691291" y="773213"/>
                </a:lnTo>
                <a:lnTo>
                  <a:pt x="4818792" y="53381"/>
                </a:lnTo>
                <a:lnTo>
                  <a:pt x="4843494" y="25950"/>
                </a:lnTo>
                <a:lnTo>
                  <a:pt x="4841949" y="17100"/>
                </a:lnTo>
                <a:lnTo>
                  <a:pt x="4837432" y="9245"/>
                </a:lnTo>
                <a:lnTo>
                  <a:pt x="4830123" y="3255"/>
                </a:lnTo>
                <a:lnTo>
                  <a:pt x="4820203" y="0"/>
                </a:lnTo>
                <a:close/>
              </a:path>
            </a:pathLst>
          </a:custGeom>
          <a:solidFill>
            <a:srgbClr val="FF931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6896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r>
              <a:rPr lang="en-US" sz="3200" dirty="0" smtClean="0">
                <a:solidFill>
                  <a:srgbClr val="0D0D0D"/>
                </a:solidFill>
                <a:latin typeface="Courier"/>
                <a:cs typeface="Courier"/>
              </a:rPr>
              <a:t>default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"clowns"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{ 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"port"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 =&gt; 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80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 }</a:t>
            </a:r>
            <a:endParaRPr lang="en-US" sz="3200" i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"/>
              <a:cs typeface="Courier"/>
            </a:endParaRPr>
          </a:p>
          <a:p>
            <a:r>
              <a:rPr lang="en-US" sz="3200" dirty="0">
                <a:latin typeface="Courier"/>
                <a:cs typeface="Courier"/>
              </a:rPr>
              <a:t>default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"bears"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0D0D0D"/>
                </a:solidFill>
                <a:latin typeface="Courier"/>
                <a:cs typeface="Courier"/>
              </a:rPr>
              <a:t>{ 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"port"</a:t>
            </a:r>
            <a:r>
              <a:rPr lang="en-US" sz="3200" dirty="0">
                <a:solidFill>
                  <a:srgbClr val="0D0D0D"/>
                </a:solidFill>
                <a:latin typeface="Courier"/>
                <a:cs typeface="Courier"/>
              </a:rPr>
              <a:t> =&gt; 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81</a:t>
            </a:r>
            <a:r>
              <a:rPr lang="en-US" sz="3200" dirty="0" smtClean="0">
                <a:solidFill>
                  <a:srgbClr val="0D0D0D"/>
                </a:solidFill>
                <a:latin typeface="Courier"/>
                <a:cs typeface="Courier"/>
              </a:rPr>
              <a:t> }</a:t>
            </a:r>
            <a:endParaRPr lang="en-US" sz="3200" i="1" dirty="0">
              <a:solidFill>
                <a:srgbClr val="0D0D0D"/>
              </a:solidFill>
              <a:latin typeface="Courier"/>
              <a:cs typeface="Courier"/>
            </a:endParaRPr>
          </a:p>
          <a:p>
            <a:r>
              <a:rPr lang="en-US" sz="3200" dirty="0">
                <a:latin typeface="Courier"/>
                <a:cs typeface="Courier"/>
              </a:rPr>
              <a:t>default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"lions"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0D0D0D"/>
                </a:solidFill>
                <a:latin typeface="Courier"/>
                <a:cs typeface="Courier"/>
              </a:rPr>
              <a:t>{ 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"port"</a:t>
            </a:r>
            <a:r>
              <a:rPr lang="en-US" sz="3200" dirty="0">
                <a:solidFill>
                  <a:srgbClr val="0D0D0D"/>
                </a:solidFill>
                <a:latin typeface="Courier"/>
                <a:cs typeface="Courier"/>
              </a:rPr>
              <a:t> =&gt; 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8080 </a:t>
            </a:r>
            <a:r>
              <a:rPr lang="en-US" sz="3200" dirty="0" smtClean="0">
                <a:solidFill>
                  <a:srgbClr val="0D0D0D"/>
                </a:solidFill>
                <a:latin typeface="Courier"/>
                <a:cs typeface="Courier"/>
              </a:rPr>
              <a:t>}</a:t>
            </a:r>
            <a:endParaRPr lang="en-US" sz="3200" i="1" dirty="0">
              <a:solidFill>
                <a:srgbClr val="0D0D0D"/>
              </a:solidFill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34201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</a:t>
            </a:r>
            <a:r>
              <a:rPr lang="en-US" sz="2800" dirty="0" smtClean="0">
                <a:latin typeface="Courier New"/>
                <a:cs typeface="Courier New"/>
              </a:rPr>
              <a:t>/attributes/default.rb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9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lang="en-US" sz="5800" spc="15" dirty="0" smtClean="0"/>
              <a:t>Add the lions to the attributes</a:t>
            </a:r>
            <a:endParaRPr sz="5800" dirty="0"/>
          </a:p>
        </p:txBody>
      </p:sp>
      <p:sp>
        <p:nvSpPr>
          <p:cNvPr id="4" name="Rectangle 3"/>
          <p:cNvSpPr/>
          <p:nvPr/>
        </p:nvSpPr>
        <p:spPr>
          <a:xfrm>
            <a:off x="889000" y="3352800"/>
            <a:ext cx="14554200" cy="6096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6896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endParaRPr lang="en-US" sz="3200" i="1" dirty="0">
              <a:solidFill>
                <a:srgbClr val="4F9293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# Iterate over the apache sites</a:t>
            </a:r>
          </a:p>
          <a:p>
            <a:pPr>
              <a:lnSpc>
                <a:spcPts val="3800"/>
              </a:lnSpc>
            </a:pPr>
            <a:r>
              <a:rPr lang="en-US" sz="3200" dirty="0">
                <a:latin typeface="Courier"/>
                <a:cs typeface="Courier"/>
              </a:rPr>
              <a:t>node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lang="en-US" sz="3200" spc="-5" dirty="0">
                <a:latin typeface="Courier"/>
                <a:cs typeface="Courier"/>
              </a:rPr>
              <a:t>eac</a:t>
            </a:r>
            <a:r>
              <a:rPr lang="en-US" sz="3200" dirty="0">
                <a:latin typeface="Courier"/>
                <a:cs typeface="Courier"/>
              </a:rPr>
              <a:t>h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lang="en-US" sz="3200" spc="-5" dirty="0" err="1">
                <a:latin typeface="Courier"/>
                <a:cs typeface="Courier"/>
              </a:rPr>
              <a:t>site_name</a:t>
            </a:r>
            <a:r>
              <a:rPr lang="en-US" sz="3200" dirty="0">
                <a:latin typeface="Courier"/>
                <a:cs typeface="Courier"/>
              </a:rPr>
              <a:t>, </a:t>
            </a:r>
            <a:r>
              <a:rPr lang="en-US" sz="3200" dirty="0" err="1">
                <a:latin typeface="Courier"/>
                <a:cs typeface="Courier"/>
              </a:rPr>
              <a:t>site_dat</a:t>
            </a:r>
            <a:r>
              <a:rPr lang="en-US" sz="3200" spc="-5" dirty="0" err="1">
                <a:latin typeface="Courier"/>
                <a:cs typeface="Courier"/>
              </a:rPr>
              <a:t>a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lang="en-US" sz="3200" dirty="0">
              <a:latin typeface="Courier"/>
              <a:cs typeface="Courier"/>
            </a:endParaRPr>
          </a:p>
          <a:p>
            <a:r>
              <a:rPr lang="en-US" sz="3200" i="1" dirty="0" smtClean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# Enable an Apache </a:t>
            </a:r>
            <a:r>
              <a:rPr lang="en-US" sz="3200" dirty="0" err="1">
                <a:solidFill>
                  <a:srgbClr val="4F9293"/>
                </a:solidFill>
                <a:latin typeface="Courier"/>
                <a:cs typeface="Courier"/>
              </a:rPr>
              <a:t>Virtualhost</a:t>
            </a:r>
            <a:endParaRPr lang="en-US" sz="3200" dirty="0">
              <a:solidFill>
                <a:srgbClr val="4F9293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site_port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site_data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'port'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action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:create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notifies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:restart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"service[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httpd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]"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34201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cookbooks/apache/recipes/</a:t>
            </a:r>
            <a:r>
              <a:rPr lang="en-US" sz="2800" dirty="0" smtClean="0">
                <a:latin typeface="Courier New"/>
                <a:cs typeface="Courier New"/>
              </a:rPr>
              <a:t>default.rb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9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lang="en-US" sz="5800" spc="10" dirty="0"/>
              <a:t>R</a:t>
            </a:r>
            <a:r>
              <a:rPr sz="5800" spc="15" dirty="0" smtClean="0"/>
              <a:t>ec</a:t>
            </a:r>
            <a:r>
              <a:rPr sz="5800" dirty="0" smtClean="0"/>
              <a:t>i</a:t>
            </a:r>
            <a:r>
              <a:rPr sz="5800" spc="10" dirty="0" smtClean="0"/>
              <a:t>p</a:t>
            </a:r>
            <a:r>
              <a:rPr sz="5800" spc="15" dirty="0" smtClean="0"/>
              <a:t>e</a:t>
            </a:r>
            <a:endParaRPr sz="5800" dirty="0"/>
          </a:p>
        </p:txBody>
      </p:sp>
      <p:sp>
        <p:nvSpPr>
          <p:cNvPr id="4" name="Rectangle 3"/>
          <p:cNvSpPr/>
          <p:nvPr/>
        </p:nvSpPr>
        <p:spPr>
          <a:xfrm>
            <a:off x="889000" y="4343400"/>
            <a:ext cx="14554200" cy="24384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80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</a:t>
            </a:r>
            <a:r>
              <a:rPr sz="3200" b="1" dirty="0" smtClean="0">
                <a:latin typeface="Courier New"/>
                <a:cs typeface="Courier New"/>
              </a:rPr>
              <a:t>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976894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r>
              <a:rPr lang="en-US" sz="3200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Enable an Apache </a:t>
            </a:r>
            <a:r>
              <a:rPr lang="en-US" sz="3200" dirty="0" err="1">
                <a:solidFill>
                  <a:srgbClr val="4F9293"/>
                </a:solidFill>
                <a:latin typeface="Courier"/>
                <a:cs typeface="Courier"/>
              </a:rPr>
              <a:t>Virtualhost</a:t>
            </a:r>
            <a:endParaRPr lang="en-US" sz="3200" dirty="0">
              <a:solidFill>
                <a:srgbClr val="4F9293"/>
              </a:solidFill>
              <a:latin typeface="Courier"/>
              <a:cs typeface="Courier"/>
            </a:endParaRPr>
          </a:p>
          <a:p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"lions"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site_port 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8080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action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:create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notifies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:restart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"service[httpd]"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32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endParaRPr lang="en-US" sz="32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# Iterate over the apache sites</a:t>
            </a:r>
          </a:p>
          <a:p>
            <a:pPr>
              <a:lnSpc>
                <a:spcPts val="3800"/>
              </a:lnSpc>
            </a:pPr>
            <a:r>
              <a:rPr lang="en-US" sz="3200" dirty="0">
                <a:latin typeface="Courier"/>
                <a:cs typeface="Courier"/>
              </a:rPr>
              <a:t>node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lang="en-US" sz="3200" spc="-5" dirty="0">
                <a:latin typeface="Courier"/>
                <a:cs typeface="Courier"/>
              </a:rPr>
              <a:t>eac</a:t>
            </a:r>
            <a:r>
              <a:rPr lang="en-US" sz="3200" dirty="0">
                <a:latin typeface="Courier"/>
                <a:cs typeface="Courier"/>
              </a:rPr>
              <a:t>h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lang="en-US" sz="3200" spc="-5" dirty="0" err="1">
                <a:latin typeface="Courier"/>
                <a:cs typeface="Courier"/>
              </a:rPr>
              <a:t>site_name</a:t>
            </a:r>
            <a:r>
              <a:rPr lang="en-US" sz="3200" dirty="0">
                <a:latin typeface="Courier"/>
                <a:cs typeface="Courier"/>
              </a:rPr>
              <a:t>, </a:t>
            </a:r>
            <a:r>
              <a:rPr lang="en-US" sz="3200" dirty="0" err="1">
                <a:latin typeface="Courier"/>
                <a:cs typeface="Courier"/>
              </a:rPr>
              <a:t>site_dat</a:t>
            </a:r>
            <a:r>
              <a:rPr lang="en-US" sz="3200" spc="-5" dirty="0" err="1">
                <a:latin typeface="Courier"/>
                <a:cs typeface="Courier"/>
              </a:rPr>
              <a:t>a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lang="en-US" sz="3200" dirty="0">
              <a:latin typeface="Courier"/>
              <a:cs typeface="Courier"/>
            </a:endParaRPr>
          </a:p>
          <a:p>
            <a:r>
              <a:rPr lang="en-US" sz="3200" i="1" dirty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# Enable an Apache </a:t>
            </a:r>
            <a:r>
              <a:rPr lang="en-US" sz="3200" dirty="0" err="1" smtClean="0">
                <a:solidFill>
                  <a:srgbClr val="4F9293"/>
                </a:solidFill>
                <a:latin typeface="Courier"/>
                <a:cs typeface="Courier"/>
              </a:rPr>
              <a:t>Virtualhost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 </a:t>
            </a:r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  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site_port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site_data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'port'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]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1133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lang="en-US" sz="5400" spc="10" dirty="0" smtClean="0"/>
              <a:t>Remove the lions apache_v</a:t>
            </a:r>
            <a:r>
              <a:rPr lang="en-US" sz="6000" spc="10" dirty="0" smtClean="0"/>
              <a:t>host</a:t>
            </a:r>
            <a:endParaRPr sz="6000" dirty="0"/>
          </a:p>
        </p:txBody>
      </p:sp>
      <p:sp>
        <p:nvSpPr>
          <p:cNvPr id="57" name="object 57"/>
          <p:cNvSpPr txBox="1"/>
          <p:nvPr/>
        </p:nvSpPr>
        <p:spPr>
          <a:xfrm>
            <a:off x="6985000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4" name="object 52"/>
          <p:cNvSpPr/>
          <p:nvPr/>
        </p:nvSpPr>
        <p:spPr>
          <a:xfrm>
            <a:off x="838200" y="2387599"/>
            <a:ext cx="14630400" cy="6070601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Rectangle 24"/>
          <p:cNvSpPr/>
          <p:nvPr/>
        </p:nvSpPr>
        <p:spPr>
          <a:xfrm>
            <a:off x="812800" y="2895600"/>
            <a:ext cx="14630400" cy="2514600"/>
          </a:xfrm>
          <a:prstGeom prst="rect">
            <a:avLst/>
          </a:prstGeom>
          <a:solidFill>
            <a:srgbClr val="C8352B">
              <a:alpha val="20000"/>
            </a:srgb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8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 smtClean="0"/>
              <a:t>O</a:t>
            </a:r>
            <a:r>
              <a:rPr spc="-5" dirty="0" smtClean="0"/>
              <a:t>t</a:t>
            </a:r>
            <a:r>
              <a:rPr spc="-10" dirty="0" smtClean="0"/>
              <a:t>h</a:t>
            </a:r>
            <a:r>
              <a:rPr dirty="0" smtClean="0"/>
              <a:t>er</a:t>
            </a:r>
            <a:r>
              <a:rPr spc="-5" dirty="0" smtClean="0"/>
              <a:t> </a:t>
            </a:r>
            <a:r>
              <a:rPr spc="-275" dirty="0" smtClean="0"/>
              <a:t>W</a:t>
            </a:r>
            <a:r>
              <a:rPr dirty="0" smtClean="0"/>
              <a:t>ays</a:t>
            </a:r>
            <a:r>
              <a:rPr spc="-5" dirty="0" smtClean="0"/>
              <a:t> </a:t>
            </a:r>
            <a:r>
              <a:rPr spc="-540" dirty="0"/>
              <a:t>T</a:t>
            </a:r>
            <a:r>
              <a:rPr spc="-5" dirty="0"/>
              <a:t>o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35168"/>
            <a:ext cx="11012805" cy="677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 indent="-373380">
              <a:lnSpc>
                <a:spcPct val="100000"/>
              </a:lnSpc>
              <a:buClr>
                <a:srgbClr val="F38C24"/>
              </a:buClr>
              <a:buChar char="•"/>
              <a:tabLst>
                <a:tab pos="386080" algn="l"/>
              </a:tabLst>
            </a:pPr>
            <a:r>
              <a:rPr sz="4700" b="1" dirty="0">
                <a:latin typeface="Arial"/>
                <a:cs typeface="Arial"/>
              </a:rPr>
              <a:t>Def</a:t>
            </a:r>
            <a:r>
              <a:rPr sz="4700" b="1" spc="-5" dirty="0">
                <a:latin typeface="Arial"/>
                <a:cs typeface="Arial"/>
              </a:rPr>
              <a:t>ini</a:t>
            </a:r>
            <a:r>
              <a:rPr sz="4700" b="1" dirty="0">
                <a:latin typeface="Arial"/>
                <a:cs typeface="Arial"/>
              </a:rPr>
              <a:t>t</a:t>
            </a:r>
            <a:r>
              <a:rPr sz="4700" b="1" spc="-5" dirty="0">
                <a:latin typeface="Arial"/>
                <a:cs typeface="Arial"/>
              </a:rPr>
              <a:t>ion</a:t>
            </a:r>
            <a:r>
              <a:rPr sz="4700" b="1" dirty="0">
                <a:latin typeface="Arial"/>
                <a:cs typeface="Arial"/>
              </a:rPr>
              <a:t>s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lang="en-US" sz="4700" dirty="0">
                <a:latin typeface="Arial"/>
                <a:cs typeface="Arial"/>
              </a:rPr>
              <a:t>"</a:t>
            </a:r>
            <a:r>
              <a:rPr sz="4700" dirty="0" smtClean="0">
                <a:latin typeface="Arial"/>
                <a:cs typeface="Arial"/>
              </a:rPr>
              <a:t>recipe macro</a:t>
            </a:r>
            <a:r>
              <a:rPr lang="en-US" sz="4700" dirty="0" smtClean="0">
                <a:latin typeface="Arial"/>
                <a:cs typeface="Arial"/>
              </a:rPr>
              <a:t>"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s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ored in</a:t>
            </a:r>
            <a:r>
              <a:rPr sz="4700" spc="-5" dirty="0">
                <a:latin typeface="Arial"/>
                <a:cs typeface="Arial"/>
              </a:rPr>
              <a:t> </a:t>
            </a:r>
            <a:r>
              <a:rPr sz="4700" dirty="0">
                <a:latin typeface="Courier New"/>
                <a:cs typeface="Courier New"/>
              </a:rPr>
              <a:t>definitions/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  <a:tab pos="2764790" algn="l"/>
              </a:tabLst>
            </a:pPr>
            <a:r>
              <a:rPr sz="4700" dirty="0">
                <a:latin typeface="Arial"/>
                <a:cs typeface="Arial"/>
              </a:rPr>
              <a:t>cannot	receive no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i</a:t>
            </a:r>
            <a:r>
              <a:rPr sz="4700" spc="-5" dirty="0">
                <a:latin typeface="Arial"/>
                <a:cs typeface="Arial"/>
              </a:rPr>
              <a:t>f</a:t>
            </a:r>
            <a:r>
              <a:rPr sz="4700" dirty="0">
                <a:latin typeface="Arial"/>
                <a:cs typeface="Arial"/>
              </a:rPr>
              <a:t>ica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ions</a:t>
            </a:r>
          </a:p>
          <a:p>
            <a:pPr marL="386080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Char char="•"/>
              <a:tabLst>
                <a:tab pos="386080" algn="l"/>
              </a:tabLst>
            </a:pPr>
            <a:r>
              <a:rPr sz="4700" b="1" dirty="0">
                <a:latin typeface="Arial"/>
                <a:cs typeface="Arial"/>
              </a:rPr>
              <a:t>Heavy</a:t>
            </a:r>
            <a:r>
              <a:rPr sz="4700" b="1" spc="-5" dirty="0">
                <a:latin typeface="Arial"/>
                <a:cs typeface="Arial"/>
              </a:rPr>
              <a:t>w</a:t>
            </a:r>
            <a:r>
              <a:rPr sz="4700" b="1" dirty="0">
                <a:latin typeface="Arial"/>
                <a:cs typeface="Arial"/>
              </a:rPr>
              <a:t>e</a:t>
            </a:r>
            <a:r>
              <a:rPr sz="4700" b="1" spc="-5" dirty="0">
                <a:latin typeface="Arial"/>
                <a:cs typeface="Arial"/>
              </a:rPr>
              <a:t>igh</a:t>
            </a:r>
            <a:r>
              <a:rPr sz="4700" b="1" dirty="0">
                <a:latin typeface="Arial"/>
                <a:cs typeface="Arial"/>
              </a:rPr>
              <a:t>t Res</a:t>
            </a:r>
            <a:r>
              <a:rPr sz="4700" b="1" spc="-5" dirty="0">
                <a:latin typeface="Arial"/>
                <a:cs typeface="Arial"/>
              </a:rPr>
              <a:t>ou</a:t>
            </a:r>
            <a:r>
              <a:rPr sz="4700" b="1" dirty="0">
                <a:latin typeface="Arial"/>
                <a:cs typeface="Arial"/>
              </a:rPr>
              <a:t>rces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pure Ruby code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s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ored in</a:t>
            </a:r>
            <a:r>
              <a:rPr sz="4700" spc="-5" dirty="0">
                <a:latin typeface="Arial"/>
                <a:cs typeface="Arial"/>
              </a:rPr>
              <a:t> </a:t>
            </a:r>
            <a:r>
              <a:rPr sz="4700" dirty="0">
                <a:latin typeface="Courier New"/>
                <a:cs typeface="Courier New"/>
              </a:rPr>
              <a:t>libraries/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  <a:tab pos="2764790" algn="l"/>
              </a:tabLst>
            </a:pPr>
            <a:r>
              <a:rPr sz="4700" dirty="0">
                <a:latin typeface="Arial"/>
                <a:cs typeface="Arial"/>
              </a:rPr>
              <a:t>cannot	use core resources (by de</a:t>
            </a:r>
            <a:r>
              <a:rPr sz="4700" spc="-5" dirty="0">
                <a:latin typeface="Arial"/>
                <a:cs typeface="Arial"/>
              </a:rPr>
              <a:t>f</a:t>
            </a:r>
            <a:r>
              <a:rPr sz="4700" dirty="0">
                <a:latin typeface="Arial"/>
                <a:cs typeface="Arial"/>
              </a:rPr>
              <a:t>aul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1407" y="3795776"/>
            <a:ext cx="9564370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apache_vhost[clowns]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template[/etc/httpd/conf.d/clowns.conf]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template[/srv/apache/clowns/index.html]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383703" y="1816100"/>
            <a:ext cx="14232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203200" y="762000"/>
            <a:ext cx="172847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Create</a:t>
            </a:r>
            <a:r>
              <a:rPr sz="3600" spc="-5" dirty="0"/>
              <a:t> </a:t>
            </a:r>
            <a:r>
              <a:rPr sz="3600" dirty="0"/>
              <a:t>a</a:t>
            </a:r>
            <a:r>
              <a:rPr sz="3600" spc="-5" dirty="0"/>
              <a:t>n </a:t>
            </a:r>
            <a:r>
              <a:rPr sz="3600" dirty="0"/>
              <a:t>a</a:t>
            </a:r>
            <a:r>
              <a:rPr sz="3600" spc="-10" dirty="0"/>
              <a:t>p</a:t>
            </a:r>
            <a:r>
              <a:rPr sz="3600" dirty="0"/>
              <a:t>ac</a:t>
            </a:r>
            <a:r>
              <a:rPr sz="3600" spc="-10" dirty="0"/>
              <a:t>h</a:t>
            </a:r>
            <a:r>
              <a:rPr sz="3600" dirty="0"/>
              <a:t>e_v</a:t>
            </a:r>
            <a:r>
              <a:rPr sz="3600" spc="-10" dirty="0"/>
              <a:t>ho</a:t>
            </a:r>
            <a:r>
              <a:rPr sz="3600" dirty="0"/>
              <a:t>st</a:t>
            </a:r>
            <a:r>
              <a:rPr sz="3600" spc="-5" dirty="0"/>
              <a:t> </a:t>
            </a:r>
            <a:r>
              <a:rPr lang="en-US" sz="3600" dirty="0"/>
              <a:t>R</a:t>
            </a:r>
            <a:r>
              <a:rPr sz="3600" dirty="0" smtClean="0"/>
              <a:t>es</a:t>
            </a:r>
            <a:r>
              <a:rPr sz="3600" spc="-10" dirty="0" smtClean="0"/>
              <a:t>ou</a:t>
            </a:r>
            <a:r>
              <a:rPr sz="3600" dirty="0" smtClean="0"/>
              <a:t>rce</a:t>
            </a:r>
            <a:r>
              <a:rPr sz="3600" spc="-5" dirty="0" smtClean="0"/>
              <a:t> </a:t>
            </a:r>
            <a:r>
              <a:rPr sz="3600" spc="-10" dirty="0"/>
              <a:t>wi</a:t>
            </a:r>
            <a:r>
              <a:rPr sz="3600" spc="-5" dirty="0"/>
              <a:t>th </a:t>
            </a:r>
            <a:r>
              <a:rPr lang="en-US" sz="3600" spc="-5" dirty="0" smtClean="0"/>
              <a:t>T</a:t>
            </a:r>
            <a:r>
              <a:rPr sz="3600" spc="-10" dirty="0" smtClean="0"/>
              <a:t>w</a:t>
            </a:r>
            <a:r>
              <a:rPr sz="3600" spc="-5" dirty="0" smtClean="0"/>
              <a:t>o </a:t>
            </a:r>
            <a:r>
              <a:rPr lang="en-US" sz="3600" dirty="0"/>
              <a:t>A</a:t>
            </a:r>
            <a:r>
              <a:rPr sz="3600" spc="-10" dirty="0" smtClean="0"/>
              <a:t>llow</a:t>
            </a:r>
            <a:r>
              <a:rPr sz="3600" dirty="0" smtClean="0"/>
              <a:t>e</a:t>
            </a:r>
            <a:r>
              <a:rPr sz="3600" spc="-5" dirty="0" smtClean="0"/>
              <a:t>d </a:t>
            </a:r>
            <a:r>
              <a:rPr lang="en-US" sz="3600" dirty="0"/>
              <a:t>A</a:t>
            </a:r>
            <a:r>
              <a:rPr sz="3600" dirty="0" smtClean="0"/>
              <a:t>c</a:t>
            </a:r>
            <a:r>
              <a:rPr sz="3600" spc="-5" dirty="0" smtClean="0"/>
              <a:t>t</a:t>
            </a:r>
            <a:r>
              <a:rPr sz="3600" spc="-10" dirty="0" smtClean="0"/>
              <a:t>ion</a:t>
            </a:r>
            <a:r>
              <a:rPr sz="3600" dirty="0" smtClean="0"/>
              <a:t>s</a:t>
            </a:r>
            <a:endParaRPr sz="3600" dirty="0"/>
          </a:p>
        </p:txBody>
      </p:sp>
      <p:sp>
        <p:nvSpPr>
          <p:cNvPr id="58" name="object 52"/>
          <p:cNvSpPr/>
          <p:nvPr/>
        </p:nvSpPr>
        <p:spPr>
          <a:xfrm>
            <a:off x="838200" y="2387600"/>
            <a:ext cx="14630400" cy="54610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endParaRPr lang="en-US" sz="2800" dirty="0" smtClean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action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:create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:remove</a:t>
            </a:r>
          </a:p>
          <a:p>
            <a:endParaRPr lang="en-US" sz="2800" dirty="0">
              <a:solidFill>
                <a:srgbClr val="000074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name_attribute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kind_of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String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kind_of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 err="1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lang="en-US" sz="2800" dirty="0"/>
          </a:p>
          <a:p>
            <a:endParaRPr sz="2800" dirty="0">
              <a:solidFill>
                <a:srgbClr val="000074"/>
              </a:solidFill>
              <a:latin typeface="Courier"/>
              <a:cs typeface="Courier"/>
            </a:endParaRPr>
          </a:p>
        </p:txBody>
      </p:sp>
      <p:sp>
        <p:nvSpPr>
          <p:cNvPr id="59" name="object 58"/>
          <p:cNvSpPr txBox="1"/>
          <p:nvPr/>
        </p:nvSpPr>
        <p:spPr>
          <a:xfrm>
            <a:off x="736600" y="8077200"/>
            <a:ext cx="109454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</a:t>
            </a:r>
            <a:r>
              <a:rPr sz="3200" b="1" dirty="0" smtClean="0">
                <a:latin typeface="Courier New"/>
                <a:cs typeface="Courier New"/>
              </a:rPr>
              <a:t>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13200" y="2819400"/>
            <a:ext cx="2209800" cy="5334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35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60383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end</a:t>
            </a:r>
          </a:p>
          <a:p>
            <a:endParaRPr lang="en-US" sz="2800" b="1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action 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:remove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pt-BR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pt-BR" sz="2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pt-BR" sz="2800" dirty="0" smtClean="0">
                <a:solidFill>
                  <a:srgbClr val="000000"/>
                </a:solidFill>
                <a:latin typeface="Courier"/>
                <a:cs typeface="Courier"/>
              </a:rPr>
              <a:t>file </a:t>
            </a:r>
            <a:r>
              <a:rPr lang="pt-BR" sz="2800" dirty="0">
                <a:solidFill>
                  <a:srgbClr val="C9352B"/>
                </a:solidFill>
                <a:latin typeface="Courier"/>
                <a:cs typeface="Courier"/>
              </a:rPr>
              <a:t>"/etc/httpd/conf.d/</a:t>
            </a:r>
            <a:r>
              <a:rPr lang="pt-BR" sz="28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pt-BR" sz="28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pt-BR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pt-BR" sz="2800" dirty="0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pt-BR" sz="28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pt-BR" sz="2800" dirty="0">
                <a:solidFill>
                  <a:srgbClr val="C9352B"/>
                </a:solidFill>
                <a:latin typeface="Courier"/>
                <a:cs typeface="Courier"/>
              </a:rPr>
              <a:t>.conf" </a:t>
            </a:r>
            <a:r>
              <a:rPr lang="pt-BR" sz="28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action 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:delete</a:t>
            </a: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8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2800" dirty="0"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60891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cookbooks/apache/providers/vhost.rb</a:t>
            </a: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99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spc="-5" dirty="0" smtClean="0"/>
              <a:t>The </a:t>
            </a:r>
            <a:r>
              <a:rPr dirty="0" smtClean="0"/>
              <a:t>:rem</a:t>
            </a:r>
            <a:r>
              <a:rPr spc="-10" dirty="0" smtClean="0"/>
              <a:t>o</a:t>
            </a:r>
            <a:r>
              <a:rPr dirty="0" smtClean="0"/>
              <a:t>ve</a:t>
            </a:r>
            <a:r>
              <a:rPr spc="-5" dirty="0" smtClean="0"/>
              <a:t> </a:t>
            </a:r>
            <a:r>
              <a:rPr lang="en-US" dirty="0"/>
              <a:t>A</a:t>
            </a:r>
            <a:r>
              <a:rPr dirty="0" smtClean="0"/>
              <a:t>c</a:t>
            </a:r>
            <a:r>
              <a:rPr spc="-5" dirty="0" smtClean="0"/>
              <a:t>t</a:t>
            </a:r>
            <a:r>
              <a:rPr spc="-10" dirty="0" smtClean="0"/>
              <a:t>io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5" name="object 52"/>
          <p:cNvSpPr txBox="1"/>
          <p:nvPr/>
        </p:nvSpPr>
        <p:spPr>
          <a:xfrm>
            <a:off x="6633845" y="8093169"/>
            <a:ext cx="2988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2800" y="3657600"/>
            <a:ext cx="14630400" cy="22098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510044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706502" y="7020833"/>
            <a:ext cx="14564994" cy="609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360" marR="66675" indent="-327660">
              <a:lnSpc>
                <a:spcPts val="4840"/>
              </a:lnSpc>
              <a:spcBef>
                <a:spcPts val="1570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3600" spc="15" dirty="0" smtClean="0">
                <a:latin typeface="Arial"/>
                <a:cs typeface="Arial"/>
              </a:rPr>
              <a:t>De</a:t>
            </a:r>
            <a:r>
              <a:rPr sz="3600" spc="5" dirty="0" smtClean="0">
                <a:latin typeface="Arial"/>
                <a:cs typeface="Arial"/>
              </a:rPr>
              <a:t>l</a:t>
            </a:r>
            <a:r>
              <a:rPr sz="3600" spc="15" dirty="0" smtClean="0">
                <a:latin typeface="Arial"/>
                <a:cs typeface="Arial"/>
              </a:rPr>
              <a:t>e</a:t>
            </a:r>
            <a:r>
              <a:rPr sz="3600" dirty="0" smtClean="0">
                <a:latin typeface="Arial"/>
                <a:cs typeface="Arial"/>
              </a:rPr>
              <a:t>t</a:t>
            </a:r>
            <a:r>
              <a:rPr sz="3600" spc="15" dirty="0" smtClean="0">
                <a:latin typeface="Arial"/>
                <a:cs typeface="Arial"/>
              </a:rPr>
              <a:t>e</a:t>
            </a:r>
            <a:r>
              <a:rPr sz="3600" spc="5" dirty="0" smtClean="0">
                <a:latin typeface="Arial"/>
                <a:cs typeface="Arial"/>
              </a:rPr>
              <a:t> </a:t>
            </a:r>
            <a:r>
              <a:rPr sz="3600" spc="10" dirty="0">
                <a:latin typeface="Arial"/>
                <a:cs typeface="Arial"/>
              </a:rPr>
              <a:t>exis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spc="15" dirty="0">
                <a:latin typeface="Arial"/>
                <a:cs typeface="Arial"/>
              </a:rPr>
              <a:t>ng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5" dirty="0">
                <a:latin typeface="Courier New"/>
                <a:cs typeface="Courier New"/>
              </a:rPr>
              <a:t>execute</a:t>
            </a:r>
            <a:r>
              <a:rPr sz="3600" b="1" spc="-13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Arial"/>
                <a:cs typeface="Arial"/>
              </a:rPr>
              <a:t>reso</a:t>
            </a:r>
            <a:r>
              <a:rPr sz="3600" spc="15" dirty="0">
                <a:latin typeface="Arial"/>
                <a:cs typeface="Arial"/>
              </a:rPr>
              <a:t>u</a:t>
            </a:r>
            <a:r>
              <a:rPr sz="3600" spc="10" dirty="0">
                <a:latin typeface="Arial"/>
                <a:cs typeface="Arial"/>
              </a:rPr>
              <a:t>rce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ha</a:t>
            </a:r>
            <a:r>
              <a:rPr sz="3600" spc="5" dirty="0">
                <a:latin typeface="Arial"/>
                <a:cs typeface="Arial"/>
              </a:rPr>
              <a:t>t </a:t>
            </a:r>
            <a:r>
              <a:rPr sz="3600" spc="15" dirty="0">
                <a:latin typeface="Arial"/>
                <a:cs typeface="Arial"/>
              </a:rPr>
              <a:t>d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spc="15" dirty="0">
                <a:latin typeface="Arial"/>
                <a:cs typeface="Arial"/>
              </a:rPr>
              <a:t>sab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15" dirty="0">
                <a:latin typeface="Arial"/>
                <a:cs typeface="Arial"/>
              </a:rPr>
              <a:t>e</a:t>
            </a:r>
            <a:r>
              <a:rPr sz="3600" spc="10" dirty="0">
                <a:latin typeface="Arial"/>
                <a:cs typeface="Arial"/>
              </a:rPr>
              <a:t>s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we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15" dirty="0">
                <a:latin typeface="Arial"/>
                <a:cs typeface="Arial"/>
              </a:rPr>
              <a:t>come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5" dirty="0" smtClean="0">
                <a:latin typeface="Arial"/>
                <a:cs typeface="Arial"/>
              </a:rPr>
              <a:t>si</a:t>
            </a:r>
            <a:r>
              <a:rPr sz="3600" dirty="0" smtClean="0">
                <a:latin typeface="Arial"/>
                <a:cs typeface="Arial"/>
              </a:rPr>
              <a:t>t</a:t>
            </a:r>
            <a:r>
              <a:rPr sz="3600" spc="15" dirty="0" smtClean="0">
                <a:latin typeface="Arial"/>
                <a:cs typeface="Arial"/>
              </a:rPr>
              <a:t>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89000" y="2438400"/>
            <a:ext cx="14308648" cy="4355894"/>
          </a:xfrm>
          <a:prstGeom prst="rect">
            <a:avLst/>
          </a:prstGeom>
        </p:spPr>
        <p:txBody>
          <a:bodyPr vert="horz" wrap="square" lIns="18288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4F9293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4F9293"/>
                </a:solidFill>
                <a:latin typeface="Courier"/>
                <a:cs typeface="Courier"/>
              </a:rPr>
              <a:t>Disable the default virtual host</a:t>
            </a:r>
          </a:p>
          <a:p>
            <a:r>
              <a:rPr lang="en-US" sz="2800" dirty="0">
                <a:latin typeface="Courier"/>
                <a:cs typeface="Courier"/>
              </a:rPr>
              <a:t>execute 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"mv 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etc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httpd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conf.d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welcome.conf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 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etc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httpd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 smtClean="0">
                <a:solidFill>
                  <a:srgbClr val="C8352B"/>
                </a:solidFill>
                <a:latin typeface="Courier"/>
                <a:cs typeface="Courier"/>
              </a:rPr>
              <a:t>conf.d</a:t>
            </a:r>
            <a:r>
              <a:rPr lang="en-US" sz="2800" dirty="0" smtClean="0">
                <a:solidFill>
                  <a:srgbClr val="C8352B"/>
                </a:solidFill>
                <a:latin typeface="Courier"/>
                <a:cs typeface="Courier"/>
              </a:rPr>
              <a:t>..</a:t>
            </a:r>
            <a:r>
              <a:rPr lang="en-US" sz="2800" dirty="0" smtClean="0">
                <a:latin typeface="Courier"/>
                <a:cs typeface="Courier"/>
              </a:rPr>
              <a:t>   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err="1" smtClean="0">
                <a:latin typeface="Courier"/>
                <a:cs typeface="Courier"/>
              </a:rPr>
              <a:t>only_if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b="1" dirty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err="1">
                <a:solidFill>
                  <a:srgbClr val="000074"/>
                </a:solidFill>
                <a:latin typeface="Courier"/>
                <a:cs typeface="Courier"/>
              </a:rPr>
              <a:t>File</a:t>
            </a:r>
            <a:r>
              <a:rPr lang="en-US" sz="2800" dirty="0" err="1">
                <a:latin typeface="Courier"/>
                <a:cs typeface="Courier"/>
              </a:rPr>
              <a:t>.exist</a:t>
            </a:r>
            <a:r>
              <a:rPr lang="en-US" sz="2800" dirty="0">
                <a:latin typeface="Courier"/>
                <a:cs typeface="Courier"/>
              </a:rPr>
              <a:t>?(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etc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httpd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conf.d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welcome.conf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r>
              <a:rPr lang="en-US" sz="2800" dirty="0">
                <a:latin typeface="Courier"/>
                <a:cs typeface="Courier"/>
              </a:rPr>
              <a:t>  </a:t>
            </a:r>
            <a:r>
              <a:rPr lang="en-US" sz="2800" b="1" dirty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r>
              <a:rPr lang="en-US" sz="2800" dirty="0">
                <a:latin typeface="Courier"/>
                <a:cs typeface="Courier"/>
              </a:rPr>
              <a:t>  notifies </a:t>
            </a:r>
            <a:r>
              <a:rPr lang="en-US" sz="2800" dirty="0">
                <a:solidFill>
                  <a:srgbClr val="000074"/>
                </a:solidFill>
                <a:latin typeface="Courier"/>
                <a:cs typeface="Courier"/>
              </a:rPr>
              <a:t>:restart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"service[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httpd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]"</a:t>
            </a:r>
          </a:p>
          <a:p>
            <a:r>
              <a:rPr lang="en-US" sz="2800" b="1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b="1" dirty="0" smtClean="0">
              <a:solidFill>
                <a:srgbClr val="057900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4F9293"/>
                </a:solidFill>
                <a:latin typeface="Courier"/>
                <a:cs typeface="Courier"/>
              </a:rPr>
              <a:t># Iterate over the apache sites</a:t>
            </a:r>
          </a:p>
          <a:p>
            <a:pPr>
              <a:lnSpc>
                <a:spcPts val="3800"/>
              </a:lnSpc>
            </a:pPr>
            <a:r>
              <a:rPr lang="en-US" sz="2800" dirty="0">
                <a:latin typeface="Courier"/>
                <a:cs typeface="Courier"/>
              </a:rPr>
              <a:t>node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lang="en-US" sz="2800" spc="-5" dirty="0">
                <a:latin typeface="Courier"/>
                <a:cs typeface="Courier"/>
              </a:rPr>
              <a:t>eac</a:t>
            </a:r>
            <a:r>
              <a:rPr lang="en-US" sz="2800" dirty="0">
                <a:latin typeface="Courier"/>
                <a:cs typeface="Courier"/>
              </a:rPr>
              <a:t>h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lang="en-US" sz="2800" spc="-5" dirty="0" err="1">
                <a:latin typeface="Courier"/>
                <a:cs typeface="Courier"/>
              </a:rPr>
              <a:t>site_name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site_dat</a:t>
            </a:r>
            <a:r>
              <a:rPr lang="en-US" sz="2800" spc="-5" dirty="0" err="1">
                <a:latin typeface="Courier"/>
                <a:cs typeface="Courier"/>
              </a:rPr>
              <a:t>a</a:t>
            </a:r>
            <a:r>
              <a:rPr lang="en-US" sz="2800" dirty="0" smtClean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sz="5800" spc="10" dirty="0"/>
              <a:t>r</a:t>
            </a:r>
            <a:r>
              <a:rPr sz="5800" spc="15" dirty="0"/>
              <a:t>ec</a:t>
            </a:r>
            <a:r>
              <a:rPr sz="5800" dirty="0"/>
              <a:t>i</a:t>
            </a:r>
            <a:r>
              <a:rPr sz="5800" spc="10" dirty="0"/>
              <a:t>p</a:t>
            </a:r>
            <a:r>
              <a:rPr sz="5800" spc="15" dirty="0"/>
              <a:t>e</a:t>
            </a:r>
            <a:endParaRPr sz="5800" dirty="0"/>
          </a:p>
        </p:txBody>
      </p:sp>
      <p:sp>
        <p:nvSpPr>
          <p:cNvPr id="22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</a:t>
            </a:r>
            <a:r>
              <a:rPr lang="en-US" sz="2400" dirty="0" smtClean="0">
                <a:latin typeface="Courier New"/>
                <a:cs typeface="Courier New"/>
              </a:rPr>
              <a:t>/recipes/default.rb</a:t>
            </a:r>
            <a:endParaRPr lang="en-US" sz="2400" dirty="0">
              <a:latin typeface="Courier New"/>
              <a:cs typeface="Courier New"/>
            </a:endParaRP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2800" y="2895600"/>
            <a:ext cx="14630400" cy="2514600"/>
          </a:xfrm>
          <a:prstGeom prst="rect">
            <a:avLst/>
          </a:prstGeom>
          <a:solidFill>
            <a:srgbClr val="C8352B">
              <a:alpha val="20000"/>
            </a:srgb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67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510044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706502" y="7020833"/>
            <a:ext cx="1456499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855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3600" spc="15" dirty="0" smtClean="0">
                <a:latin typeface="Arial"/>
                <a:cs typeface="Arial"/>
              </a:rPr>
              <a:t>Add</a:t>
            </a:r>
            <a:r>
              <a:rPr sz="3600" spc="5" dirty="0" smtClean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a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new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5" dirty="0">
                <a:latin typeface="Courier New"/>
                <a:cs typeface="Courier New"/>
              </a:rPr>
              <a:t>apache_vhost</a:t>
            </a:r>
            <a:r>
              <a:rPr sz="3600" b="1" spc="-13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Arial"/>
                <a:cs typeface="Arial"/>
              </a:rPr>
              <a:t>reso</a:t>
            </a:r>
            <a:r>
              <a:rPr sz="3600" spc="15" dirty="0">
                <a:latin typeface="Arial"/>
                <a:cs typeface="Arial"/>
              </a:rPr>
              <a:t>u</a:t>
            </a:r>
            <a:r>
              <a:rPr sz="3600" spc="10" dirty="0">
                <a:latin typeface="Arial"/>
                <a:cs typeface="Arial"/>
              </a:rPr>
              <a:t>rce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w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0" dirty="0">
                <a:latin typeface="Courier New"/>
                <a:cs typeface="Courier New"/>
              </a:rPr>
              <a:t>actio</a:t>
            </a:r>
            <a:r>
              <a:rPr sz="3600" b="1" spc="15" dirty="0">
                <a:latin typeface="Courier New"/>
                <a:cs typeface="Courier New"/>
              </a:rPr>
              <a:t>n :remove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89000" y="2438400"/>
            <a:ext cx="14308648" cy="4355894"/>
          </a:xfrm>
          <a:prstGeom prst="rect">
            <a:avLst/>
          </a:prstGeom>
        </p:spPr>
        <p:txBody>
          <a:bodyPr vert="horz" wrap="square" lIns="18288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2800" dirty="0">
                <a:solidFill>
                  <a:srgbClr val="4F9293"/>
                </a:solidFill>
                <a:latin typeface="Courier"/>
                <a:cs typeface="Courier"/>
              </a:rPr>
              <a:t>Disable the default virtual host</a:t>
            </a:r>
            <a:endParaRPr lang="en-US" sz="2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"welcome"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action 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:remove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notifies 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:restart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"service[httpd</a:t>
            </a:r>
            <a:r>
              <a:rPr lang="en-US" sz="2800" dirty="0" smtClean="0">
                <a:solidFill>
                  <a:srgbClr val="C9352B"/>
                </a:solidFill>
                <a:latin typeface="Courier"/>
                <a:cs typeface="Courier"/>
              </a:rPr>
              <a:t>]"</a:t>
            </a:r>
            <a:endParaRPr lang="en-US" sz="28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8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endParaRPr lang="en-US" sz="28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endParaRPr lang="en-US" sz="28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endParaRPr lang="en-US" sz="28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4F9293"/>
                </a:solidFill>
                <a:latin typeface="Courier"/>
                <a:cs typeface="Courier"/>
              </a:rPr>
              <a:t># Iterate over the apache sites</a:t>
            </a:r>
          </a:p>
          <a:p>
            <a:pPr>
              <a:lnSpc>
                <a:spcPts val="3800"/>
              </a:lnSpc>
            </a:pPr>
            <a:r>
              <a:rPr lang="en-US" sz="2800" dirty="0">
                <a:latin typeface="Courier"/>
                <a:cs typeface="Courier"/>
              </a:rPr>
              <a:t>node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lang="en-US" sz="2800" spc="-5" dirty="0">
                <a:latin typeface="Courier"/>
                <a:cs typeface="Courier"/>
              </a:rPr>
              <a:t>eac</a:t>
            </a:r>
            <a:r>
              <a:rPr lang="en-US" sz="2800" dirty="0">
                <a:latin typeface="Courier"/>
                <a:cs typeface="Courier"/>
              </a:rPr>
              <a:t>h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lang="en-US" sz="2800" spc="-5" dirty="0" err="1">
                <a:latin typeface="Courier"/>
                <a:cs typeface="Courier"/>
              </a:rPr>
              <a:t>site_name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site_dat</a:t>
            </a:r>
            <a:r>
              <a:rPr lang="en-US" sz="2800" spc="-5" dirty="0" err="1">
                <a:latin typeface="Courier"/>
                <a:cs typeface="Courier"/>
              </a:rPr>
              <a:t>a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sz="5800" spc="10" dirty="0"/>
              <a:t>r</a:t>
            </a:r>
            <a:r>
              <a:rPr sz="5800" spc="15" dirty="0"/>
              <a:t>ec</a:t>
            </a:r>
            <a:r>
              <a:rPr sz="5800" dirty="0"/>
              <a:t>i</a:t>
            </a:r>
            <a:r>
              <a:rPr sz="5800" spc="10" dirty="0"/>
              <a:t>p</a:t>
            </a:r>
            <a:r>
              <a:rPr sz="5800" spc="15" dirty="0"/>
              <a:t>e</a:t>
            </a:r>
            <a:endParaRPr sz="5800" dirty="0"/>
          </a:p>
        </p:txBody>
      </p:sp>
      <p:sp>
        <p:nvSpPr>
          <p:cNvPr id="22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</a:t>
            </a:r>
            <a:r>
              <a:rPr lang="en-US" sz="2400" dirty="0" smtClean="0">
                <a:latin typeface="Courier New"/>
                <a:cs typeface="Courier New"/>
              </a:rPr>
              <a:t>/recipes/default.rb</a:t>
            </a:r>
            <a:endParaRPr lang="en-US" sz="2400" dirty="0">
              <a:latin typeface="Courier New"/>
              <a:cs typeface="Courier New"/>
            </a:endParaRP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2800" y="2819400"/>
            <a:ext cx="14630400" cy="18288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 smtClean="0"/>
              <a:t>Exe</a:t>
            </a:r>
            <a:r>
              <a:rPr sz="6100" spc="5" dirty="0" smtClean="0"/>
              <a:t>r</a:t>
            </a:r>
            <a:r>
              <a:rPr sz="6100" spc="10" dirty="0" smtClean="0"/>
              <a:t>c</a:t>
            </a:r>
            <a:r>
              <a:rPr sz="6100" spc="-5" dirty="0" smtClean="0"/>
              <a:t>i</a:t>
            </a:r>
            <a:r>
              <a:rPr sz="6100" spc="10" dirty="0" smtClean="0"/>
              <a:t>se</a:t>
            </a:r>
            <a:r>
              <a:rPr sz="6100" spc="5" dirty="0" smtClean="0"/>
              <a:t>:</a:t>
            </a:r>
            <a:r>
              <a:rPr sz="6100" dirty="0" smtClean="0"/>
              <a:t> </a:t>
            </a:r>
            <a:r>
              <a:rPr sz="6100" spc="15" dirty="0" smtClean="0"/>
              <a:t>U</a:t>
            </a:r>
            <a:r>
              <a:rPr sz="6100" spc="5" dirty="0" smtClean="0"/>
              <a:t>p</a:t>
            </a:r>
            <a:r>
              <a:rPr sz="6100" spc="-5" dirty="0" smtClean="0"/>
              <a:t>l</a:t>
            </a:r>
            <a:r>
              <a:rPr sz="6100" spc="5" dirty="0" smtClean="0"/>
              <a:t>o</a:t>
            </a:r>
            <a:r>
              <a:rPr sz="6100" spc="10" dirty="0" smtClean="0"/>
              <a:t>ad</a:t>
            </a:r>
            <a:r>
              <a:rPr sz="6100" dirty="0" smtClean="0"/>
              <a:t> </a:t>
            </a:r>
            <a:r>
              <a:rPr sz="6100" spc="5" dirty="0" smtClean="0"/>
              <a:t>th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dirty="0" smtClean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7122" y="3777488"/>
            <a:ext cx="14183678" cy="2793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Recipe: apache::default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yum_package[httpd] action install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apache_vhost[welcome] action remove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file[/etc/httpd/conf.d/welcome] action delete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65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70000" y="4267200"/>
            <a:ext cx="9956800" cy="914400"/>
          </a:xfrm>
          <a:custGeom>
            <a:avLst/>
            <a:gdLst/>
            <a:ahLst/>
            <a:cxnLst/>
            <a:rect l="l" t="t" r="r" b="b"/>
            <a:pathLst>
              <a:path w="9956800" h="1143000">
                <a:moveTo>
                  <a:pt x="0" y="0"/>
                </a:moveTo>
                <a:lnTo>
                  <a:pt x="9956800" y="0"/>
                </a:lnTo>
                <a:lnTo>
                  <a:pt x="9956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74021"/>
          </a:xfrm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50" spc="20" dirty="0"/>
              <a:t>O</a:t>
            </a:r>
            <a:r>
              <a:rPr sz="5650" spc="10" dirty="0"/>
              <a:t>t</a:t>
            </a:r>
            <a:r>
              <a:rPr sz="5650" spc="15" dirty="0"/>
              <a:t>h</a:t>
            </a:r>
            <a:r>
              <a:rPr sz="5650" spc="20" dirty="0"/>
              <a:t>e</a:t>
            </a:r>
            <a:r>
              <a:rPr sz="5650" spc="15" dirty="0"/>
              <a:t>r</a:t>
            </a:r>
            <a:r>
              <a:rPr sz="5650" spc="5" dirty="0"/>
              <a:t> </a:t>
            </a:r>
            <a:r>
              <a:rPr lang="en-US" sz="5650" spc="20" dirty="0"/>
              <a:t>W</a:t>
            </a:r>
            <a:r>
              <a:rPr sz="5650" spc="20" dirty="0" smtClean="0"/>
              <a:t>ays</a:t>
            </a:r>
            <a:r>
              <a:rPr sz="5650" spc="5" dirty="0" smtClean="0"/>
              <a:t> </a:t>
            </a:r>
            <a:r>
              <a:rPr sz="5650" spc="15" dirty="0"/>
              <a:t>to</a:t>
            </a:r>
            <a:r>
              <a:rPr sz="5650" spc="5" dirty="0"/>
              <a:t> </a:t>
            </a:r>
            <a:r>
              <a:rPr lang="en-US" sz="5650" spc="20" dirty="0"/>
              <a:t>W</a:t>
            </a:r>
            <a:r>
              <a:rPr sz="5650" spc="15" dirty="0" smtClean="0"/>
              <a:t>r</a:t>
            </a:r>
            <a:r>
              <a:rPr sz="5650" dirty="0" smtClean="0"/>
              <a:t>i</a:t>
            </a:r>
            <a:r>
              <a:rPr sz="5650" spc="15" dirty="0" smtClean="0"/>
              <a:t>te</a:t>
            </a:r>
            <a:r>
              <a:rPr sz="5650" spc="5" dirty="0" smtClean="0"/>
              <a:t> </a:t>
            </a:r>
            <a:r>
              <a:rPr lang="en-US" sz="5650" spc="5" dirty="0" smtClean="0"/>
              <a:t>R</a:t>
            </a:r>
            <a:r>
              <a:rPr sz="5650" spc="20" dirty="0" smtClean="0"/>
              <a:t>es</a:t>
            </a:r>
            <a:r>
              <a:rPr sz="5650" spc="15" dirty="0" smtClean="0"/>
              <a:t>our</a:t>
            </a:r>
            <a:r>
              <a:rPr sz="5650" spc="20" dirty="0" smtClean="0"/>
              <a:t>ces</a:t>
            </a:r>
            <a:r>
              <a:rPr sz="5650" spc="5" dirty="0" smtClean="0"/>
              <a:t> </a:t>
            </a:r>
            <a:r>
              <a:rPr sz="5650" spc="25" dirty="0"/>
              <a:t>&amp;</a:t>
            </a:r>
            <a:r>
              <a:rPr sz="5650" spc="5" dirty="0"/>
              <a:t> </a:t>
            </a:r>
            <a:r>
              <a:rPr lang="en-US" sz="5650" spc="15" dirty="0"/>
              <a:t>P</a:t>
            </a:r>
            <a:r>
              <a:rPr sz="5650" spc="15" dirty="0" smtClean="0"/>
              <a:t>ro</a:t>
            </a:r>
            <a:r>
              <a:rPr sz="5650" spc="20" dirty="0" smtClean="0"/>
              <a:t>v</a:t>
            </a:r>
            <a:r>
              <a:rPr sz="5650" dirty="0" smtClean="0"/>
              <a:t>i</a:t>
            </a:r>
            <a:r>
              <a:rPr sz="5650" spc="15" dirty="0" smtClean="0"/>
              <a:t>d</a:t>
            </a:r>
            <a:r>
              <a:rPr sz="5650" spc="20" dirty="0" smtClean="0"/>
              <a:t>e</a:t>
            </a:r>
            <a:r>
              <a:rPr sz="5650" spc="15" dirty="0" smtClean="0"/>
              <a:t>r</a:t>
            </a:r>
            <a:r>
              <a:rPr sz="5650" spc="20" dirty="0" smtClean="0"/>
              <a:t>s</a:t>
            </a:r>
            <a:endParaRPr sz="565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610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77863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-o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he-box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well</a:t>
            </a:r>
          </a:p>
          <a:p>
            <a:pPr marL="781050" lvl="1" indent="-349250">
              <a:lnSpc>
                <a:spcPct val="100000"/>
              </a:lnSpc>
              <a:spcBef>
                <a:spcPts val="935"/>
              </a:spcBef>
              <a:buClr>
                <a:srgbClr val="F38C24"/>
              </a:buClr>
              <a:buChar char="•"/>
              <a:tabLst>
                <a:tab pos="781050" algn="l"/>
              </a:tabLst>
            </a:pP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tt</a:t>
            </a:r>
            <a:r>
              <a:rPr sz="4400" u="heavy" dirty="0">
                <a:latin typeface="Arial"/>
                <a:cs typeface="Arial"/>
                <a:hlinkClick r:id="rId2"/>
              </a:rPr>
              <a:t>p</a:t>
            </a:r>
            <a:r>
              <a:rPr sz="4400" u="heavy" spc="-10" dirty="0">
                <a:latin typeface="Arial"/>
                <a:cs typeface="Arial"/>
                <a:hlinkClick r:id="rId2"/>
              </a:rPr>
              <a:t>://</a:t>
            </a:r>
            <a:r>
              <a:rPr sz="4400" u="heavy" dirty="0">
                <a:latin typeface="Arial"/>
                <a:cs typeface="Arial"/>
                <a:hlinkClick r:id="rId2"/>
              </a:rPr>
              <a:t>do</a:t>
            </a:r>
            <a:r>
              <a:rPr sz="4400" u="heavy" spc="-5" dirty="0">
                <a:latin typeface="Arial"/>
                <a:cs typeface="Arial"/>
                <a:hlinkClick r:id="rId2"/>
              </a:rPr>
              <a:t>cs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che</a:t>
            </a:r>
            <a:r>
              <a:rPr sz="4400" u="heavy" spc="-10" dirty="0">
                <a:latin typeface="Arial"/>
                <a:cs typeface="Arial"/>
                <a:hlinkClick r:id="rId2"/>
              </a:rPr>
              <a:t>f.</a:t>
            </a:r>
            <a:r>
              <a:rPr sz="4400" u="heavy" dirty="0">
                <a:latin typeface="Arial"/>
                <a:cs typeface="Arial"/>
                <a:hlinkClick r:id="rId2"/>
              </a:rPr>
              <a:t>io</a:t>
            </a:r>
            <a:r>
              <a:rPr sz="4400" u="heavy" spc="-10" dirty="0">
                <a:latin typeface="Arial"/>
                <a:cs typeface="Arial"/>
                <a:hlinkClick r:id="rId2"/>
              </a:rPr>
              <a:t>/</a:t>
            </a:r>
            <a:r>
              <a:rPr sz="4400" u="heavy" dirty="0">
                <a:latin typeface="Arial"/>
                <a:cs typeface="Arial"/>
                <a:hlinkClick r:id="rId2"/>
              </a:rPr>
              <a:t>lwrp_cu</a:t>
            </a:r>
            <a:r>
              <a:rPr sz="4400" u="heavy" spc="-5" dirty="0">
                <a:latin typeface="Arial"/>
                <a:cs typeface="Arial"/>
                <a:hlinkClick r:id="rId2"/>
              </a:rPr>
              <a:t>s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om_provider_rub</a:t>
            </a:r>
            <a:r>
              <a:rPr sz="4400" u="heavy" spc="-330" dirty="0">
                <a:latin typeface="Arial"/>
                <a:cs typeface="Arial"/>
                <a:hlinkClick r:id="rId2"/>
              </a:rPr>
              <a:t>y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ml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ct val="102499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providers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 inheri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Chef::Resource::Base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 </a:t>
            </a:r>
            <a:r>
              <a:rPr sz="4800" dirty="0">
                <a:latin typeface="Courier New"/>
                <a:cs typeface="Courier New"/>
              </a:rPr>
              <a:t>Chef::Provider::Base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 </a:t>
            </a:r>
            <a:r>
              <a:rPr sz="4800" dirty="0">
                <a:latin typeface="Courier New"/>
                <a:cs typeface="Courier New"/>
              </a:rPr>
              <a:t>libraries/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Use</a:t>
            </a:r>
            <a:r>
              <a:rPr spc="-5" dirty="0"/>
              <a:t> </a:t>
            </a:r>
            <a:r>
              <a:rPr dirty="0"/>
              <a:t>Cases</a:t>
            </a:r>
            <a:r>
              <a:rPr spc="-5" dirty="0"/>
              <a:t> f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spc="-405" dirty="0"/>
              <a:t>L</a:t>
            </a:r>
            <a:r>
              <a:rPr spc="-10" dirty="0"/>
              <a:t>W</a:t>
            </a:r>
            <a:r>
              <a:rPr dirty="0"/>
              <a:t>RPs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4632305" cy="599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10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unnecessary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10" dirty="0">
                <a:latin typeface="Arial"/>
                <a:cs typeface="Arial"/>
              </a:rPr>
              <a:t>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s</a:t>
            </a:r>
            <a:endParaRPr sz="4450" dirty="0">
              <a:latin typeface="Arial"/>
              <a:cs typeface="Arial"/>
            </a:endParaRPr>
          </a:p>
          <a:p>
            <a:pPr marL="367030" marR="1998345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Examp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: </a:t>
            </a:r>
            <a:r>
              <a:rPr sz="4450" spc="5" dirty="0">
                <a:latin typeface="Arial"/>
                <a:cs typeface="Arial"/>
              </a:rPr>
              <a:t>app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admin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ea</a:t>
            </a:r>
            <a:r>
              <a:rPr sz="4450" spc="10" dirty="0">
                <a:latin typeface="Arial"/>
                <a:cs typeface="Arial"/>
              </a:rPr>
              <a:t>m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decides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how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crea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Apache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vi</a:t>
            </a:r>
            <a:r>
              <a:rPr sz="4450" dirty="0">
                <a:latin typeface="Arial"/>
                <a:cs typeface="Arial"/>
              </a:rPr>
              <a:t>r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dirty="0">
                <a:latin typeface="Arial"/>
                <a:cs typeface="Arial"/>
              </a:rPr>
              <a:t>l </a:t>
            </a:r>
            <a:r>
              <a:rPr sz="4450" spc="5" dirty="0">
                <a:latin typeface="Arial"/>
                <a:cs typeface="Arial"/>
              </a:rPr>
              <a:t>hos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JBoss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c.</a:t>
            </a:r>
            <a:endParaRPr sz="4450" dirty="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75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33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W</a:t>
            </a:r>
            <a:r>
              <a:rPr sz="4450" spc="10" dirty="0">
                <a:latin typeface="Arial"/>
                <a:cs typeface="Arial"/>
              </a:rPr>
              <a:t>R</a:t>
            </a:r>
            <a:r>
              <a:rPr sz="4450" spc="5" dirty="0">
                <a:latin typeface="Arial"/>
                <a:cs typeface="Arial"/>
              </a:rPr>
              <a:t>Ps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ll</a:t>
            </a:r>
            <a:r>
              <a:rPr sz="4450" spc="5" dirty="0">
                <a:latin typeface="Arial"/>
                <a:cs typeface="Arial"/>
              </a:rPr>
              <a:t>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peop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sa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spc="10" dirty="0">
                <a:latin typeface="Arial"/>
                <a:cs typeface="Arial"/>
              </a:rPr>
              <a:t>m</a:t>
            </a:r>
            <a:endParaRPr sz="4450" dirty="0">
              <a:latin typeface="Arial"/>
              <a:cs typeface="Arial"/>
            </a:endParaRPr>
          </a:p>
          <a:p>
            <a:pPr marL="786130" marR="5080" lvl="1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Parame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correc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ness</a:t>
            </a:r>
            <a:r>
              <a:rPr sz="4450" spc="-5" dirty="0">
                <a:latin typeface="Arial"/>
                <a:cs typeface="Arial"/>
              </a:rPr>
              <a:t>/</a:t>
            </a:r>
            <a:r>
              <a:rPr sz="4450" spc="5" dirty="0">
                <a:latin typeface="Arial"/>
                <a:cs typeface="Arial"/>
              </a:rPr>
              <a:t>con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ormance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lang="en-US" sz="4450" spc="5" dirty="0">
                <a:latin typeface="Arial"/>
                <a:cs typeface="Arial"/>
              </a:rPr>
              <a:t>"</a:t>
            </a:r>
            <a:r>
              <a:rPr sz="4450" spc="5" dirty="0" smtClean="0">
                <a:latin typeface="Arial"/>
                <a:cs typeface="Arial"/>
              </a:rPr>
              <a:t>we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don</a:t>
            </a:r>
            <a:r>
              <a:rPr sz="4450" dirty="0">
                <a:latin typeface="Arial"/>
                <a:cs typeface="Arial"/>
              </a:rPr>
              <a:t>’t </a:t>
            </a:r>
            <a:r>
              <a:rPr sz="4450" spc="5" dirty="0">
                <a:latin typeface="Arial"/>
                <a:cs typeface="Arial"/>
              </a:rPr>
              <a:t>na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10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punc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 smtClean="0">
                <a:latin typeface="Arial"/>
                <a:cs typeface="Arial"/>
              </a:rPr>
              <a:t>charac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ers</a:t>
            </a:r>
            <a:r>
              <a:rPr lang="en-US" sz="4450" spc="5" dirty="0" smtClean="0">
                <a:latin typeface="Arial"/>
                <a:cs typeface="Arial"/>
              </a:rPr>
              <a:t>"</a:t>
            </a:r>
            <a:r>
              <a:rPr sz="4450" spc="5" dirty="0" smtClean="0">
                <a:latin typeface="Arial"/>
                <a:cs typeface="Arial"/>
              </a:rPr>
              <a:t>)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</a:t>
            </a:r>
            <a:r>
              <a:rPr sz="4450" dirty="0">
                <a:latin typeface="Arial"/>
                <a:cs typeface="Arial"/>
              </a:rPr>
              <a:t>j</a:t>
            </a:r>
            <a:r>
              <a:rPr sz="4450" spc="5" dirty="0">
                <a:latin typeface="Arial"/>
                <a:cs typeface="Arial"/>
              </a:rPr>
              <a:t>ect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ues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lang="en-US" sz="4450" spc="-5" dirty="0">
                <a:latin typeface="Arial"/>
                <a:cs typeface="Arial"/>
              </a:rPr>
              <a:t>"</a:t>
            </a:r>
            <a:r>
              <a:rPr sz="4450" spc="5" dirty="0" smtClean="0">
                <a:latin typeface="Consolas"/>
                <a:cs typeface="Consolas"/>
              </a:rPr>
              <a:t>por</a:t>
            </a:r>
            <a:r>
              <a:rPr lang="en-US" sz="4450" spc="5" dirty="0" smtClean="0">
                <a:latin typeface="Consolas"/>
                <a:cs typeface="Consolas"/>
              </a:rPr>
              <a:t>t -1"</a:t>
            </a:r>
            <a:r>
              <a:rPr sz="4450" dirty="0" smtClean="0">
                <a:latin typeface="Arial"/>
                <a:cs typeface="Arial"/>
              </a:rPr>
              <a:t>)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159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5" dirty="0">
                <a:latin typeface="Arial"/>
                <a:cs typeface="Arial"/>
              </a:rPr>
              <a:t>ct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wha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unab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ava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consumers</a:t>
            </a:r>
            <a:endParaRPr sz="44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pon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ts</a:t>
            </a:r>
            <a:r>
              <a:rPr spc="-5" dirty="0"/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 </a:t>
            </a:r>
            <a:r>
              <a:rPr spc="-405" dirty="0"/>
              <a:t>L</a:t>
            </a:r>
            <a:r>
              <a:rPr spc="-10" dirty="0"/>
              <a:t>W</a:t>
            </a:r>
            <a:r>
              <a:rPr dirty="0"/>
              <a:t>RP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457680" cy="611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provider</a:t>
            </a:r>
          </a:p>
          <a:p>
            <a:pPr marL="812800" marR="109855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b="1" dirty="0">
                <a:latin typeface="Arial"/>
                <a:cs typeface="Arial"/>
              </a:rPr>
              <a:t>Resources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declare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</a:p>
          <a:p>
            <a:pPr marL="812800" marR="150622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v</a:t>
            </a:r>
            <a:r>
              <a:rPr sz="4800" b="1" spc="-10" dirty="0">
                <a:latin typeface="Arial"/>
                <a:cs typeface="Arial"/>
              </a:rPr>
              <a:t>id</a:t>
            </a:r>
            <a:r>
              <a:rPr sz="4800" b="1" dirty="0">
                <a:latin typeface="Arial"/>
                <a:cs typeface="Arial"/>
              </a:rPr>
              <a:t>ers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sys</a:t>
            </a:r>
            <a:r>
              <a:rPr sz="4800" spc="-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convergence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resources/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dirty="0">
                <a:latin typeface="Courier New"/>
                <a:cs typeface="Courier New"/>
              </a:rPr>
              <a:t>providers/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ories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cookbooks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145769" cy="5491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RP?</a:t>
            </a:r>
          </a:p>
          <a:p>
            <a:pPr marL="393700" marR="16059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 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dirty="0" smtClean="0">
                <a:latin typeface="Arial"/>
                <a:cs typeface="Arial"/>
              </a:rPr>
              <a:t>?</a:t>
            </a:r>
            <a:endParaRPr lang="en-US" sz="4800" dirty="0" smtClean="0">
              <a:latin typeface="Arial"/>
              <a:cs typeface="Arial"/>
            </a:endParaRPr>
          </a:p>
          <a:p>
            <a:pPr marL="393700" marR="16059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How did </a:t>
            </a:r>
            <a:r>
              <a:rPr lang="en-US" sz="4800" dirty="0" err="1" smtClean="0">
                <a:latin typeface="Courier"/>
                <a:cs typeface="Courier"/>
              </a:rPr>
              <a:t>use_inline_resources</a:t>
            </a:r>
            <a:r>
              <a:rPr lang="en-US" sz="4800" dirty="0" smtClean="0">
                <a:latin typeface="Arial"/>
                <a:cs typeface="Arial"/>
              </a:rPr>
              <a:t> effect the resource collection?</a:t>
            </a:r>
          </a:p>
          <a:p>
            <a:pPr marL="393700" marR="16059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What were some of the parameters supported by </a:t>
            </a:r>
            <a:r>
              <a:rPr lang="en-US" sz="4800" smtClean="0">
                <a:latin typeface="Arial"/>
                <a:cs typeface="Arial"/>
              </a:rPr>
              <a:t>LWRP attributes?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538835" cy="363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7625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ern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ct val="99500"/>
              </a:lnSpc>
              <a:spcBef>
                <a:spcPts val="82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</a:t>
            </a:r>
            <a:r>
              <a:rPr sz="4800" dirty="0">
                <a:latin typeface="Courier New"/>
                <a:cs typeface="Courier New"/>
              </a:rPr>
              <a:t>apache_vhost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 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5777251"/>
            <a:ext cx="14972030" cy="2531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marR="5080" indent="-238760">
              <a:lnSpc>
                <a:spcPts val="4220"/>
              </a:lnSpc>
              <a:buClr>
                <a:srgbClr val="F38C24"/>
              </a:buClr>
              <a:buChar char="•"/>
              <a:tabLst>
                <a:tab pos="251460" algn="l"/>
              </a:tabLst>
            </a:pPr>
            <a:r>
              <a:rPr lang="en-US" sz="3550" spc="5" dirty="0" smtClean="0">
                <a:latin typeface="Arial"/>
                <a:cs typeface="Arial"/>
              </a:rPr>
              <a:t> </a:t>
            </a:r>
            <a:r>
              <a:rPr sz="3550" spc="5" dirty="0" smtClean="0">
                <a:latin typeface="Arial"/>
                <a:cs typeface="Arial"/>
              </a:rPr>
              <a:t>Not</a:t>
            </a:r>
            <a:r>
              <a:rPr sz="3550" spc="10" dirty="0" smtClean="0">
                <a:latin typeface="Arial"/>
                <a:cs typeface="Arial"/>
              </a:rPr>
              <a:t>e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file</a:t>
            </a:r>
            <a:r>
              <a:rPr sz="3550" spc="-10" dirty="0">
                <a:latin typeface="Arial"/>
                <a:cs typeface="Arial"/>
              </a:rPr>
              <a:t> </a:t>
            </a:r>
            <a:r>
              <a:rPr sz="3550" spc="10" dirty="0">
                <a:latin typeface="Courier New"/>
                <a:cs typeface="Courier New"/>
              </a:rPr>
              <a:t>cookbooks/apache/attributes/default.rb</a:t>
            </a:r>
            <a:r>
              <a:rPr sz="3550" spc="-1140" dirty="0">
                <a:latin typeface="Courier New"/>
                <a:cs typeface="Courier New"/>
              </a:rPr>
              <a:t> </a:t>
            </a:r>
            <a:r>
              <a:rPr sz="3550" spc="10" dirty="0">
                <a:latin typeface="Arial"/>
                <a:cs typeface="Arial"/>
              </a:rPr>
              <a:t>con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10" dirty="0">
                <a:latin typeface="Arial"/>
                <a:cs typeface="Arial"/>
              </a:rPr>
              <a:t>a</a:t>
            </a:r>
            <a:r>
              <a:rPr sz="3550" spc="5" dirty="0">
                <a:latin typeface="Arial"/>
                <a:cs typeface="Arial"/>
              </a:rPr>
              <a:t>i</a:t>
            </a:r>
            <a:r>
              <a:rPr sz="3550" spc="10" dirty="0">
                <a:latin typeface="Arial"/>
                <a:cs typeface="Arial"/>
              </a:rPr>
              <a:t>ns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following</a:t>
            </a:r>
            <a:endParaRPr sz="3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"/>
                <a:cs typeface="Courier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"clowns"</a:t>
            </a:r>
            <a:r>
              <a:rPr sz="3000" spc="5" dirty="0">
                <a:latin typeface="Courier"/>
                <a:cs typeface="Courier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"port" </a:t>
            </a:r>
            <a:r>
              <a:rPr sz="3000" dirty="0">
                <a:latin typeface="Courier"/>
                <a:cs typeface="Courier"/>
              </a:rPr>
              <a:t>=</a:t>
            </a:r>
            <a:r>
              <a:rPr sz="3000" spc="5" dirty="0">
                <a:latin typeface="Courier"/>
                <a:cs typeface="Courier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80 </a:t>
            </a:r>
            <a:r>
              <a:rPr sz="3000" spc="5" dirty="0">
                <a:latin typeface="Courier"/>
                <a:cs typeface="Courier"/>
              </a:rPr>
              <a:t>}</a:t>
            </a:r>
            <a:endParaRPr sz="3000" dirty="0">
              <a:latin typeface="Courier"/>
              <a:cs typeface="Courier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"/>
                <a:cs typeface="Courier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"bears"</a:t>
            </a:r>
            <a:r>
              <a:rPr sz="3000" spc="5" dirty="0">
                <a:latin typeface="Courier"/>
                <a:cs typeface="Courier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"port" </a:t>
            </a:r>
            <a:r>
              <a:rPr sz="3000" dirty="0">
                <a:latin typeface="Courier"/>
                <a:cs typeface="Courier"/>
              </a:rPr>
              <a:t>=</a:t>
            </a:r>
            <a:r>
              <a:rPr sz="3000" spc="5" dirty="0">
                <a:latin typeface="Courier"/>
                <a:cs typeface="Courier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81 </a:t>
            </a:r>
            <a:r>
              <a:rPr sz="3000" spc="5" dirty="0">
                <a:latin typeface="Courier"/>
                <a:cs typeface="Courier"/>
              </a:rPr>
              <a:t>}</a:t>
            </a:r>
            <a:endParaRPr sz="3000" dirty="0">
              <a:latin typeface="Courier"/>
              <a:cs typeface="Courier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320877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33680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041400" y="2660650"/>
            <a:ext cx="14325600" cy="243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Iterat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ove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r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apach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sites</a:t>
            </a:r>
            <a:endParaRPr sz="3200" dirty="0">
              <a:latin typeface="Courier"/>
              <a:cs typeface="Courier"/>
            </a:endParaRPr>
          </a:p>
          <a:p>
            <a:pPr>
              <a:lnSpc>
                <a:spcPts val="3800"/>
              </a:lnSpc>
            </a:pPr>
            <a:r>
              <a:rPr sz="3200" dirty="0">
                <a:latin typeface="Courier"/>
                <a:cs typeface="Courier"/>
              </a:rPr>
              <a:t>node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sz="3200" spc="-5" dirty="0">
                <a:latin typeface="Courier"/>
                <a:cs typeface="Courier"/>
              </a:rPr>
              <a:t>eac</a:t>
            </a:r>
            <a:r>
              <a:rPr sz="3200" dirty="0">
                <a:latin typeface="Courier"/>
                <a:cs typeface="Courier"/>
              </a:rPr>
              <a:t>h </a:t>
            </a:r>
            <a:r>
              <a:rPr sz="32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sz="3200" dirty="0" smtClean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sz="3200" spc="-5" dirty="0" smtClean="0">
                <a:latin typeface="Courier"/>
                <a:cs typeface="Courier"/>
              </a:rPr>
              <a:t>site_name</a:t>
            </a:r>
            <a:r>
              <a:rPr sz="3200" dirty="0">
                <a:latin typeface="Courier"/>
                <a:cs typeface="Courier"/>
              </a:rPr>
              <a:t>, site_dat</a:t>
            </a:r>
            <a:r>
              <a:rPr sz="3200" spc="-5" dirty="0">
                <a:latin typeface="Courier"/>
                <a:cs typeface="Courier"/>
              </a:rPr>
              <a:t>a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sz="3200" dirty="0">
              <a:latin typeface="Courier"/>
              <a:cs typeface="Courier"/>
            </a:endParaRPr>
          </a:p>
          <a:p>
            <a:pPr>
              <a:lnSpc>
                <a:spcPts val="3820"/>
              </a:lnSpc>
            </a:pPr>
            <a:r>
              <a:rPr lang="en-US" sz="3200" i="1" dirty="0" smtClean="0">
                <a:solidFill>
                  <a:srgbClr val="4F9192"/>
                </a:solidFill>
                <a:latin typeface="Courier"/>
                <a:cs typeface="Courier"/>
              </a:rPr>
              <a:t>  </a:t>
            </a:r>
            <a:r>
              <a:rPr sz="3200" i="1" dirty="0" smtClean="0">
                <a:solidFill>
                  <a:srgbClr val="4F9192"/>
                </a:solidFill>
                <a:latin typeface="Courier"/>
                <a:cs typeface="Courier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Se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t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</a:t>
            </a:r>
            <a:r>
              <a:rPr sz="3200" i="1" spc="-5" dirty="0" smtClean="0">
                <a:solidFill>
                  <a:srgbClr val="4F9192"/>
                </a:solidFill>
                <a:latin typeface="Courier"/>
                <a:cs typeface="Courier"/>
              </a:rPr>
              <a:t>document</a:t>
            </a:r>
            <a:r>
              <a:rPr lang="en-US" sz="3200" i="1" spc="-5" dirty="0" smtClean="0">
                <a:solidFill>
                  <a:srgbClr val="4F9192"/>
                </a:solidFill>
                <a:latin typeface="Courier"/>
                <a:cs typeface="Courier"/>
              </a:rPr>
              <a:t> root</a:t>
            </a:r>
          </a:p>
          <a:p>
            <a:pPr>
              <a:lnSpc>
                <a:spcPts val="3820"/>
              </a:lnSpc>
            </a:pPr>
            <a:r>
              <a:rPr lang="en-US" sz="3200" dirty="0" smtClean="0">
                <a:latin typeface="Courier"/>
                <a:cs typeface="Courier"/>
              </a:rPr>
              <a:t>  </a:t>
            </a:r>
            <a:r>
              <a:rPr lang="en-US" sz="3200" dirty="0" err="1" smtClean="0">
                <a:latin typeface="Courier"/>
                <a:cs typeface="Courier"/>
              </a:rPr>
              <a:t>document_root</a:t>
            </a:r>
            <a:r>
              <a:rPr lang="en-US" sz="3200" dirty="0" smtClean="0">
                <a:latin typeface="Courier"/>
                <a:cs typeface="Courier"/>
              </a:rPr>
              <a:t> </a:t>
            </a:r>
            <a:r>
              <a:rPr lang="en-US" sz="3200" dirty="0">
                <a:latin typeface="Courier"/>
                <a:cs typeface="Courier"/>
              </a:rPr>
              <a:t>= 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"/srv/apache/#{</a:t>
            </a:r>
            <a:r>
              <a:rPr lang="en-US" sz="3200" dirty="0">
                <a:latin typeface="Courier"/>
                <a:cs typeface="Courier"/>
              </a:rPr>
              <a:t>site_name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}"</a:t>
            </a:r>
            <a:endParaRPr lang="en-US" sz="3200" i="1" spc="-5" dirty="0" smtClean="0">
              <a:solidFill>
                <a:srgbClr val="C8352B"/>
              </a:solidFill>
              <a:latin typeface="Courier"/>
              <a:cs typeface="Courier"/>
            </a:endParaRPr>
          </a:p>
          <a:p>
            <a:pPr>
              <a:lnSpc>
                <a:spcPts val="3820"/>
              </a:lnSpc>
            </a:pPr>
            <a:endParaRPr sz="3200" dirty="0">
              <a:latin typeface="Courier"/>
              <a:cs typeface="Courier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5" name="object 5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</p:spTree>
    <p:extLst>
      <p:ext uri="{BB962C8B-B14F-4D97-AF65-F5344CB8AC3E}">
        <p14:creationId xmlns:p14="http://schemas.microsoft.com/office/powerpoint/2010/main" val="3273528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3195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 smtClean="0">
                <a:latin typeface="Courier New"/>
                <a:cs typeface="Courier New"/>
              </a:rPr>
              <a:t>cookbooks/apache/recipes/default.rb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9" name="object 55"/>
          <p:cNvSpPr txBox="1"/>
          <p:nvPr/>
        </p:nvSpPr>
        <p:spPr>
          <a:xfrm>
            <a:off x="1041400" y="2660650"/>
            <a:ext cx="14325600" cy="4924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a template for Apache virtual host configuration</a:t>
            </a:r>
          </a:p>
          <a:p>
            <a:r>
              <a:rPr lang="pt-BR" sz="3200" dirty="0" smtClean="0">
                <a:solidFill>
                  <a:srgbClr val="000000"/>
                </a:solidFill>
                <a:latin typeface="Courier" pitchFamily="49" charset="0"/>
              </a:rPr>
              <a:t>template </a:t>
            </a:r>
            <a:r>
              <a:rPr lang="pt-BR" sz="3200" dirty="0" smtClean="0">
                <a:solidFill>
                  <a:srgbClr val="C9352B"/>
                </a:solidFill>
                <a:latin typeface="Courier" pitchFamily="49" charset="0"/>
              </a:rPr>
              <a:t>"/etc/httpd/conf.d/</a:t>
            </a:r>
            <a:r>
              <a:rPr lang="pt-BR" sz="3200" b="1" dirty="0" smtClean="0">
                <a:solidFill>
                  <a:srgbClr val="C97D9A"/>
                </a:solidFill>
                <a:latin typeface="Courier-Bold"/>
              </a:rPr>
              <a:t>#{</a:t>
            </a:r>
            <a:r>
              <a:rPr lang="pt-BR" sz="3200" dirty="0" smtClean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pt-BR" sz="3200" b="1" dirty="0" smtClean="0">
                <a:solidFill>
                  <a:srgbClr val="C97D9A"/>
                </a:solidFill>
                <a:latin typeface="Courier-Bold"/>
              </a:rPr>
              <a:t>}</a:t>
            </a:r>
            <a:r>
              <a:rPr lang="pt-BR" sz="3200" dirty="0" smtClean="0">
                <a:solidFill>
                  <a:srgbClr val="C9352B"/>
                </a:solidFill>
                <a:latin typeface="Courier" pitchFamily="49" charset="0"/>
              </a:rPr>
              <a:t>.conf" </a:t>
            </a:r>
            <a:r>
              <a:rPr lang="pt-BR" sz="32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source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"custom.erb"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mode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variables(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 </a:t>
            </a:r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:document_root 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document_root,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 	:port 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site_data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"port"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)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notifies </a:t>
            </a:r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"service[httpd]"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end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>
                <a:latin typeface="Courier New"/>
                <a:cs typeface="Courier New"/>
              </a:rPr>
              <a:t>cookbooks/apache/recipes/default.rb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819400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"/>
                <a:cs typeface="Courier"/>
              </a:rPr>
              <a:t> # </a:t>
            </a:r>
            <a:r>
              <a:rPr lang="en-US" sz="3200" i="1" dirty="0">
                <a:solidFill>
                  <a:srgbClr val="4F9293"/>
                </a:solidFill>
                <a:latin typeface="Courier"/>
                <a:cs typeface="Courier"/>
              </a:rPr>
              <a:t>Add a directory resource to create the document_root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directory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document_root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mode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"0755"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recursive </a:t>
            </a:r>
            <a:r>
              <a:rPr lang="en-US" sz="3200" dirty="0">
                <a:solidFill>
                  <a:srgbClr val="008F00"/>
                </a:solidFill>
                <a:latin typeface="Courier" pitchFamily="49" charset="0"/>
              </a:rPr>
              <a:t>true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sz="3200"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</TotalTime>
  <Words>3586</Words>
  <Application>Microsoft Macintosh PowerPoint</Application>
  <PresentationFormat>Custom</PresentationFormat>
  <Paragraphs>557</Paragraphs>
  <Slides>50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Building Custom Resources</vt:lpstr>
      <vt:lpstr>Lesson Objectives</vt:lpstr>
      <vt:lpstr>A Brief Review...</vt:lpstr>
      <vt:lpstr>Other Ways To Extend Chef</vt:lpstr>
      <vt:lpstr>Components of an LWRP</vt:lpstr>
      <vt:lpstr>The Problem and the Success Criteria</vt:lpstr>
      <vt:lpstr>Exercise: Review the apache::default recipe</vt:lpstr>
      <vt:lpstr>Exercise: Review the apache::default recipe</vt:lpstr>
      <vt:lpstr>Exercise: Review the apache::default recipe</vt:lpstr>
      <vt:lpstr>Exercise: Review the apache::default recipe</vt:lpstr>
      <vt:lpstr>Exercise: Change the Cookbook’s Version Number in the Metadata</vt:lpstr>
      <vt:lpstr>Resource &amp; Provider Naming</vt:lpstr>
      <vt:lpstr>The Resource DSL</vt:lpstr>
      <vt:lpstr>Exercise: Create an apache_vhost Resource with Two Allowed Actions</vt:lpstr>
      <vt:lpstr>The Provider DSL</vt:lpstr>
      <vt:lpstr>Exercise: Create Provider for the :create action</vt:lpstr>
      <vt:lpstr>Exercise: Set an Action in Our apache::default Recipe</vt:lpstr>
      <vt:lpstr>Exercise: Upload the Apache Cookbook</vt:lpstr>
      <vt:lpstr>Exercise: Run chef-client</vt:lpstr>
      <vt:lpstr>Exercise: Use a Chef Resource Within Your Provider</vt:lpstr>
      <vt:lpstr>use_inline_resources</vt:lpstr>
      <vt:lpstr>LWRPs and the Resource Collection</vt:lpstr>
      <vt:lpstr>LWRPs and the Resource Collection</vt:lpstr>
      <vt:lpstr>Exercise: Upload the Apache Cookbook</vt:lpstr>
      <vt:lpstr>Exercise: Run chef-client</vt:lpstr>
      <vt:lpstr>Exercise: Create Attribute Parameters for the apache_vhost Resource</vt:lpstr>
      <vt:lpstr>Exercise: Create Attribute Parameters for the apache_vhost Resource</vt:lpstr>
      <vt:lpstr>Resource Validation Parameters</vt:lpstr>
      <vt:lpstr>:kind_of examples</vt:lpstr>
      <vt:lpstr>Exercise: Extend :create action</vt:lpstr>
      <vt:lpstr>Exercise: Extend :create action</vt:lpstr>
      <vt:lpstr>Exercise: Use apache_vhost in a Recipe</vt:lpstr>
      <vt:lpstr>Exercise: Upload the Apache Cookbook</vt:lpstr>
      <vt:lpstr>Exercise: Run chef-client</vt:lpstr>
      <vt:lpstr>Exercise: Verify New ‘lions’ Site</vt:lpstr>
      <vt:lpstr>The Resource Collection - Inline Resources</vt:lpstr>
      <vt:lpstr>Exercise: Add the lions to the attributes</vt:lpstr>
      <vt:lpstr>Exercise: Refactor apache::default Recipe</vt:lpstr>
      <vt:lpstr>Exercise: Remove the lions apache_vhost</vt:lpstr>
      <vt:lpstr>Exercise: Upload the Apache Cookbook</vt:lpstr>
      <vt:lpstr>Exercise: Run chef-client</vt:lpstr>
      <vt:lpstr>Exercise: Create an apache_vhost Resource with Two Allowed Actions</vt:lpstr>
      <vt:lpstr>Exercise: The :remove Action</vt:lpstr>
      <vt:lpstr>Exercise: Refactor apache::default recipe</vt:lpstr>
      <vt:lpstr>Exercise: Refactor apache::default recipe</vt:lpstr>
      <vt:lpstr>Exercise: Upload the Apache Cookbook</vt:lpstr>
      <vt:lpstr>Exercise: Run chef-client</vt:lpstr>
      <vt:lpstr>Other Ways to Write Resources &amp; Providers</vt:lpstr>
      <vt:lpstr>Use Cases for LWRPs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160</cp:revision>
  <dcterms:created xsi:type="dcterms:W3CDTF">2015-06-04T12:17:04Z</dcterms:created>
  <dcterms:modified xsi:type="dcterms:W3CDTF">2015-07-17T02:29:54Z</dcterms:modified>
</cp:coreProperties>
</file>