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33032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apache/files/default/plugins/modules.rb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2565400"/>
          </a:xfrm>
          <a:custGeom>
            <a:avLst/>
            <a:gdLst/>
            <a:ahLst/>
            <a:cxnLst/>
            <a:rect l="l" t="t" r="r" b="b"/>
            <a:pathLst>
              <a:path w="14630400" h="2565400">
                <a:moveTo>
                  <a:pt x="0" y="0"/>
                </a:moveTo>
                <a:lnTo>
                  <a:pt x="14630400" y="0"/>
                </a:lnTo>
                <a:lnTo>
                  <a:pt x="14630400" y="2565400"/>
                </a:ln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2565400"/>
          </a:xfrm>
          <a:custGeom>
            <a:avLst/>
            <a:gdLst/>
            <a:ahLst/>
            <a:cxnLst/>
            <a:rect l="l" t="t" r="r" b="b"/>
            <a:pathLst>
              <a:path w="14630400" h="2565400">
                <a:moveTo>
                  <a:pt x="0" y="0"/>
                </a:moveTo>
                <a:lnTo>
                  <a:pt x="14630400" y="0"/>
                </a:lnTo>
                <a:lnTo>
                  <a:pt x="14630400" y="2565400"/>
                </a:ln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94982" y="2660650"/>
            <a:ext cx="896302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426720" indent="-427355">
              <a:lnSpc>
                <a:spcPct val="101200"/>
              </a:lnSpc>
            </a:pPr>
            <a:r>
              <a:rPr sz="2800" dirty="0">
                <a:latin typeface="Courier New"/>
                <a:cs typeface="Courier New"/>
              </a:rPr>
              <a:t>modules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stdout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each_lin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 </a:t>
            </a:r>
            <a:r>
              <a:rPr sz="2800" spc="-5" dirty="0">
                <a:latin typeface="Courier New"/>
                <a:cs typeface="Courier New"/>
              </a:rPr>
              <a:t>fullkey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valu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split(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/\(/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2</a:t>
            </a:r>
            <a:r>
              <a:rPr sz="2800" dirty="0">
                <a:latin typeface="Courier New"/>
                <a:cs typeface="Courier New"/>
              </a:rPr>
              <a:t>)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map apache_mo</a:t>
            </a:r>
            <a:r>
              <a:rPr sz="2800" dirty="0">
                <a:latin typeface="Courier New"/>
                <a:cs typeface="Courier New"/>
              </a:rPr>
              <a:t>d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fullkey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gsub(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/_module/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""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34700" y="3365500"/>
            <a:ext cx="3619500" cy="800100"/>
          </a:xfrm>
          <a:prstGeom prst="rect">
            <a:avLst/>
          </a:prstGeom>
          <a:ln w="508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{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 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stri</a:t>
            </a:r>
            <a:r>
              <a:rPr sz="2800" dirty="0">
                <a:latin typeface="Courier New"/>
                <a:cs typeface="Courier New"/>
              </a:rPr>
              <a:t>p 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430500" cy="1083243"/>
          </a:xfrm>
          <a:prstGeom prst="rect">
            <a:avLst/>
          </a:prstGeom>
        </p:spPr>
        <p:txBody>
          <a:bodyPr vert="horz" wrap="square" lIns="0" tIns="234567" rIns="0" bIns="0" rtlCol="0">
            <a:spAutoFit/>
          </a:bodyPr>
          <a:lstStyle/>
          <a:p>
            <a:pPr marL="12700">
              <a:lnSpc>
                <a:spcPts val="66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Make c</a:t>
            </a:r>
            <a:r>
              <a:rPr sz="5550" spc="-10" dirty="0"/>
              <a:t>o</a:t>
            </a:r>
            <a:r>
              <a:rPr sz="5550" spc="-5" dirty="0"/>
              <a:t>rrect</a:t>
            </a:r>
            <a:r>
              <a:rPr sz="5550" spc="-10" dirty="0"/>
              <a:t>ion</a:t>
            </a:r>
            <a:r>
              <a:rPr sz="5550" spc="-5" dirty="0"/>
              <a:t>s </a:t>
            </a:r>
            <a:r>
              <a:rPr sz="5550" spc="-10" dirty="0"/>
              <a:t>i</a:t>
            </a:r>
            <a:r>
              <a:rPr sz="5550" spc="-5" dirty="0"/>
              <a:t>n </a:t>
            </a:r>
            <a:r>
              <a:rPr sz="5550" spc="-10" dirty="0"/>
              <a:t>o</a:t>
            </a:r>
            <a:r>
              <a:rPr sz="5550" spc="-5" dirty="0"/>
              <a:t>ffe</a:t>
            </a:r>
            <a:r>
              <a:rPr sz="5550" spc="-10" dirty="0"/>
              <a:t>ndin</a:t>
            </a:r>
            <a:r>
              <a:rPr sz="5550" spc="-5" dirty="0"/>
              <a:t>g f</a:t>
            </a:r>
            <a:r>
              <a:rPr sz="5550" spc="-10" dirty="0"/>
              <a:t>il</a:t>
            </a:r>
            <a:r>
              <a:rPr sz="5550" spc="-5" dirty="0"/>
              <a:t>e</a:t>
            </a:r>
            <a:endParaRPr sz="5550" dirty="0"/>
          </a:p>
        </p:txBody>
      </p:sp>
      <p:sp>
        <p:nvSpPr>
          <p:cNvPr id="48" name="object 48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313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76337" y="4826000"/>
            <a:ext cx="25908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Inspecting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........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26692" y="4826000"/>
            <a:ext cx="181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8 files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6337" y="6388100"/>
            <a:ext cx="181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49322" y="6388100"/>
            <a:ext cx="2590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inspected,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9678" y="6388100"/>
            <a:ext cx="2850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offences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09156" y="6388100"/>
            <a:ext cx="2073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detected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9606"/>
            <a:ext cx="1335151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502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cookbooks?</a:t>
            </a:r>
            <a:endParaRPr sz="4800">
              <a:latin typeface="Arial"/>
              <a:cs typeface="Arial"/>
            </a:endParaRPr>
          </a:p>
          <a:p>
            <a:pPr marL="393700" marR="59245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Rubocop?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developmen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ecycle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 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Rubocop?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Rubocop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2130" cy="546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14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robu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yze</a:t>
            </a:r>
            <a:r>
              <a:rPr sz="4800" b="1" spc="-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sty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guid</a:t>
            </a:r>
            <a:r>
              <a:rPr sz="4800" b="1" dirty="0">
                <a:latin typeface="Arial"/>
                <a:cs typeface="Arial"/>
              </a:rPr>
              <a:t>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ts val="5630"/>
              </a:lnSpc>
              <a:spcBef>
                <a:spcPts val="21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Ruby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SL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393700" marR="683260" indent="-381000" algn="just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Similar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rules </a:t>
            </a:r>
            <a:r>
              <a:rPr sz="4800" spc="-5" dirty="0">
                <a:latin typeface="Arial"/>
                <a:cs typeface="Arial"/>
              </a:rPr>
              <a:t>defined</a:t>
            </a:r>
            <a:r>
              <a:rPr sz="4800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bba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so</a:t>
            </a:r>
            <a:r>
              <a:rPr sz="4800" u="heavy" spc="-5" dirty="0">
                <a:latin typeface="Arial"/>
                <a:cs typeface="Arial"/>
              </a:rPr>
              <a:t>v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rubocop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blob</a:t>
            </a:r>
            <a:r>
              <a:rPr sz="4800" u="heavy" spc="-5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ma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r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con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ig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enabled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yml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Rubocop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--no-rdo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v 0.18.1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84275" y="5308599"/>
            <a:ext cx="60356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installed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94686" y="5308599"/>
            <a:ext cx="38411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rubocop-0.18.1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56556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5" dirty="0"/>
              <a:t>R</a:t>
            </a:r>
            <a:r>
              <a:rPr sz="5450" spc="5" dirty="0"/>
              <a:t>u</a:t>
            </a:r>
            <a:r>
              <a:rPr sz="5450" spc="10" dirty="0"/>
              <a:t>n</a:t>
            </a:r>
            <a:r>
              <a:rPr sz="5450" dirty="0"/>
              <a:t> </a:t>
            </a:r>
            <a:r>
              <a:rPr sz="5450" spc="15" dirty="0"/>
              <a:t>R</a:t>
            </a:r>
            <a:r>
              <a:rPr sz="5450" spc="5" dirty="0"/>
              <a:t>ubo</a:t>
            </a:r>
            <a:r>
              <a:rPr sz="5450" spc="10" dirty="0"/>
              <a:t>c</a:t>
            </a:r>
            <a:r>
              <a:rPr sz="5450" spc="5" dirty="0"/>
              <a:t>o</a:t>
            </a:r>
            <a:r>
              <a:rPr sz="5450" spc="10" dirty="0"/>
              <a:t>p</a:t>
            </a:r>
            <a:r>
              <a:rPr sz="5450" dirty="0"/>
              <a:t> </a:t>
            </a:r>
            <a:r>
              <a:rPr sz="5450" spc="5" dirty="0"/>
              <a:t>o</a:t>
            </a:r>
            <a:r>
              <a:rPr sz="5450" spc="10" dirty="0"/>
              <a:t>n</a:t>
            </a:r>
            <a:r>
              <a:rPr sz="5450" dirty="0"/>
              <a:t> </a:t>
            </a:r>
            <a:r>
              <a:rPr sz="5450" spc="10" dirty="0"/>
              <a:t>Pa</a:t>
            </a:r>
            <a:r>
              <a:rPr sz="5450" spc="5" dirty="0"/>
              <a:t>r</a:t>
            </a:r>
            <a:r>
              <a:rPr sz="5450" spc="10" dirty="0"/>
              <a:t>e</a:t>
            </a:r>
            <a:r>
              <a:rPr sz="5450" spc="5" dirty="0"/>
              <a:t>nt </a:t>
            </a:r>
            <a:r>
              <a:rPr sz="5450" spc="15" dirty="0"/>
              <a:t>D</a:t>
            </a:r>
            <a:r>
              <a:rPr sz="5450" dirty="0"/>
              <a:t>i</a:t>
            </a:r>
            <a:r>
              <a:rPr sz="5450" spc="5" dirty="0"/>
              <a:t>r</a:t>
            </a:r>
            <a:r>
              <a:rPr sz="5450" spc="10" dirty="0"/>
              <a:t>ec</a:t>
            </a:r>
            <a:r>
              <a:rPr sz="5450" spc="5" dirty="0"/>
              <a:t>tor</a:t>
            </a:r>
            <a:r>
              <a:rPr sz="5450" spc="10" dirty="0"/>
              <a:t>y</a:t>
            </a:r>
            <a:endParaRPr sz="54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96359"/>
            <a:ext cx="13462635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2 files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........C.....C....W...C.......C....C....C....W...CC.........C........CCCCC...C.C.WC........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7600" y="5356859"/>
            <a:ext cx="12438380" cy="287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cookbooks/chef-client/attributes/default.rb:34:1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Favo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modifie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usag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 single-lin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body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Anothe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alternativ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usag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contro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w &amp;&amp;/||.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Chef::Config.has_key?(:client_fork)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cookbooks/chef-client/attributes/default.rb:34:17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has_key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?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deprecate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favor 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Chef::Config.has_key?(:client_fork)</a:t>
            </a:r>
            <a:endParaRPr sz="1900">
              <a:latin typeface="Courier New"/>
              <a:cs typeface="Courier New"/>
            </a:endParaRPr>
          </a:p>
          <a:p>
            <a:pPr marL="234124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</a:t>
            </a:r>
            <a:endParaRPr sz="1900">
              <a:latin typeface="Courier New"/>
              <a:cs typeface="Courier New"/>
            </a:endParaRPr>
          </a:p>
          <a:p>
            <a:pPr marL="292100" indent="-2927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cookbooks/chef-client/attributes/default.rb:57:18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Avoi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afte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item 'mailto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'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nil,</a:t>
            </a:r>
            <a:endParaRPr sz="1900">
              <a:latin typeface="Courier New"/>
              <a:cs typeface="Courier New"/>
            </a:endParaRPr>
          </a:p>
          <a:p>
            <a:pPr marL="248729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701841" y="5356859"/>
            <a:ext cx="87820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a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01841" y="6525259"/>
            <a:ext cx="1463675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key?.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a hash.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56556" cy="1095143"/>
          </a:xfrm>
          <a:prstGeom prst="rect">
            <a:avLst/>
          </a:prstGeom>
        </p:spPr>
        <p:txBody>
          <a:bodyPr vert="horz" wrap="square" lIns="0" tIns="482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25" dirty="0"/>
              <a:t>Ex</a:t>
            </a:r>
            <a:r>
              <a:rPr sz="6800" spc="20" dirty="0"/>
              <a:t>e</a:t>
            </a:r>
            <a:r>
              <a:rPr sz="6800" spc="15" dirty="0"/>
              <a:t>r</a:t>
            </a:r>
            <a:r>
              <a:rPr sz="6800" spc="20" dirty="0"/>
              <a:t>c</a:t>
            </a:r>
            <a:r>
              <a:rPr sz="6800" spc="5" dirty="0"/>
              <a:t>i</a:t>
            </a:r>
            <a:r>
              <a:rPr sz="6800" spc="20" dirty="0"/>
              <a:t>se</a:t>
            </a:r>
            <a:r>
              <a:rPr sz="6800" spc="10" dirty="0"/>
              <a:t>: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15" dirty="0"/>
              <a:t>u</a:t>
            </a:r>
            <a:r>
              <a:rPr sz="6800" spc="20" dirty="0"/>
              <a:t>n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15" dirty="0"/>
              <a:t>ubo</a:t>
            </a:r>
            <a:r>
              <a:rPr sz="6800" spc="20" dirty="0"/>
              <a:t>c</a:t>
            </a:r>
            <a:r>
              <a:rPr sz="6800" spc="15" dirty="0"/>
              <a:t>o</a:t>
            </a:r>
            <a:r>
              <a:rPr sz="6800" spc="20" dirty="0"/>
              <a:t>p</a:t>
            </a:r>
            <a:r>
              <a:rPr sz="6800" spc="5" dirty="0"/>
              <a:t> </a:t>
            </a:r>
            <a:r>
              <a:rPr sz="6800" spc="15" dirty="0"/>
              <a:t>o</a:t>
            </a:r>
            <a:r>
              <a:rPr sz="6800" spc="20" dirty="0"/>
              <a:t>n</a:t>
            </a:r>
            <a:r>
              <a:rPr sz="6800" spc="-245" dirty="0"/>
              <a:t> </a:t>
            </a:r>
            <a:r>
              <a:rPr sz="6800" spc="30" dirty="0"/>
              <a:t>A</a:t>
            </a:r>
            <a:r>
              <a:rPr sz="6800" spc="15" dirty="0"/>
              <a:t>p</a:t>
            </a:r>
            <a:r>
              <a:rPr sz="6800" spc="20" dirty="0"/>
              <a:t>ac</a:t>
            </a:r>
            <a:r>
              <a:rPr sz="6800" spc="15" dirty="0"/>
              <a:t>h</a:t>
            </a:r>
            <a:r>
              <a:rPr sz="6800" spc="20" dirty="0"/>
              <a:t>e</a:t>
            </a:r>
            <a:endParaRPr sz="68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302000"/>
            <a:ext cx="14655800" cy="54864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0" marR="1168400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8 files CWCWCCCC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50">
              <a:latin typeface="Times New Roman"/>
              <a:cs typeface="Times New Roman"/>
            </a:endParaRPr>
          </a:p>
          <a:p>
            <a:pPr marL="304800" marR="290385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Missin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utf-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encodin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comment.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1900">
              <a:latin typeface="Courier New"/>
              <a:cs typeface="Courier New"/>
            </a:endParaRPr>
          </a:p>
          <a:p>
            <a:pPr marL="304800" marR="416559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single-quote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don'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need strin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interpolatio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specia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symbols.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147510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</a:t>
            </a:r>
            <a:endParaRPr sz="1900">
              <a:latin typeface="Courier New"/>
              <a:cs typeface="Courier New"/>
            </a:endParaRPr>
          </a:p>
          <a:p>
            <a:pPr marL="304800" marR="27051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cookbooks/apache/attributes/default.rb:1:19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single-quote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don'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need strin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interpolatio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specia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symbols.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293814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^^^^^^^^^^^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</a:t>
            </a:r>
            <a:r>
              <a:rPr spc="-10" dirty="0"/>
              <a:t>nd</a:t>
            </a:r>
            <a:r>
              <a:rPr dirty="0"/>
              <a:t>ersta</a:t>
            </a:r>
            <a:r>
              <a:rPr spc="-10" dirty="0"/>
              <a:t>ndin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Ou</a:t>
            </a:r>
            <a:r>
              <a:rPr spc="-5" dirty="0"/>
              <a:t>t</a:t>
            </a:r>
            <a:r>
              <a:rPr spc="-10" dirty="0"/>
              <a:t>pu</a:t>
            </a:r>
            <a:r>
              <a:rPr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5651780"/>
            <a:ext cx="14014450" cy="29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Each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chara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checked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780"/>
              </a:spcBef>
              <a:buClr>
                <a:srgbClr val="F38C24"/>
              </a:buClr>
              <a:buChar char="•"/>
              <a:tabLst>
                <a:tab pos="717550" algn="l"/>
              </a:tabLst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do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represen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clean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endParaRPr sz="3600">
              <a:latin typeface="Arial"/>
              <a:cs typeface="Arial"/>
            </a:endParaRPr>
          </a:p>
          <a:p>
            <a:pPr marL="717550" marR="5080" lvl="1" indent="-285750">
              <a:lnSpc>
                <a:spcPts val="4200"/>
              </a:lnSpc>
              <a:spcBef>
                <a:spcPts val="1019"/>
              </a:spcBef>
              <a:buClr>
                <a:srgbClr val="F38C24"/>
              </a:buClr>
              <a:buChar char="•"/>
              <a:tabLst>
                <a:tab pos="717550" algn="l"/>
              </a:tabLst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capi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means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70" dirty="0">
                <a:latin typeface="Arial"/>
                <a:cs typeface="Arial"/>
              </a:rPr>
              <a:t>f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ense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could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</a:t>
            </a:r>
            <a:r>
              <a:rPr sz="3600" dirty="0">
                <a:latin typeface="Arial"/>
                <a:cs typeface="Arial"/>
              </a:rPr>
              <a:t>onven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spc="-5" dirty="0">
                <a:latin typeface="Arial"/>
                <a:cs typeface="Arial"/>
              </a:rPr>
              <a:t>W</a:t>
            </a:r>
            <a:r>
              <a:rPr sz="3600" dirty="0">
                <a:latin typeface="Arial"/>
                <a:cs typeface="Arial"/>
              </a:rPr>
              <a:t>arning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</a:t>
            </a:r>
            <a:r>
              <a:rPr sz="3600" spc="-5" dirty="0">
                <a:latin typeface="Arial"/>
                <a:cs typeface="Arial"/>
              </a:rPr>
              <a:t>atal</a:t>
            </a:r>
            <a:endParaRPr sz="3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All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are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ail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benea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0100" y="1854200"/>
            <a:ext cx="14655800" cy="3492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8167370">
              <a:lnSpc>
                <a:spcPct val="100400"/>
              </a:lnSpc>
            </a:pP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g 8 files CWCWCCCC</a:t>
            </a:r>
            <a:endParaRPr sz="4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08648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cookbooks/apache/.rubocop.yml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457700"/>
          </a:xfrm>
          <a:custGeom>
            <a:avLst/>
            <a:gdLst/>
            <a:ahLst/>
            <a:cxnLst/>
            <a:rect l="l" t="t" r="r" b="b"/>
            <a:pathLst>
              <a:path w="14630400" h="4457700">
                <a:moveTo>
                  <a:pt x="0" y="0"/>
                </a:moveTo>
                <a:lnTo>
                  <a:pt x="14630400" y="0"/>
                </a:lnTo>
                <a:lnTo>
                  <a:pt x="14630400" y="4457700"/>
                </a:lnTo>
                <a:lnTo>
                  <a:pt x="0" y="445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93800" y="7133493"/>
            <a:ext cx="9153525" cy="179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200" spc="-165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urn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common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annoying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warnings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950">
              <a:latin typeface="Times New Roman"/>
              <a:cs typeface="Times New Roman"/>
            </a:endParaRPr>
          </a:p>
          <a:p>
            <a:pPr marL="57524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4457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AlignParameters: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Encoding: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23945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LineLength: </a:t>
            </a:r>
            <a:r>
              <a:rPr sz="2400" spc="-5" dirty="0">
                <a:latin typeface="Courier New"/>
                <a:cs typeface="Courier New"/>
              </a:rPr>
              <a:t>Max</a:t>
            </a:r>
            <a:r>
              <a:rPr sz="2400" dirty="0">
                <a:latin typeface="Courier New"/>
                <a:cs typeface="Courier New"/>
              </a:rPr>
              <a:t>: 200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StringLiterals: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boil</a:t>
            </a:r>
            <a:r>
              <a:rPr dirty="0"/>
              <a:t>er</a:t>
            </a:r>
            <a:r>
              <a:rPr spc="-10" dirty="0"/>
              <a:t>pl</a:t>
            </a:r>
            <a:r>
              <a:rPr dirty="0"/>
              <a:t>ate</a:t>
            </a:r>
            <a:r>
              <a:rPr spc="-5" dirty="0"/>
              <a:t> 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op.</a:t>
            </a:r>
            <a:r>
              <a:rPr dirty="0"/>
              <a:t>ym</a:t>
            </a:r>
            <a:r>
              <a:rPr spc="-5" dirty="0"/>
              <a:t>l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311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553" y="3454908"/>
            <a:ext cx="16738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Inspecting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.C......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9547" y="3454908"/>
            <a:ext cx="1171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8 files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8553" y="4445508"/>
            <a:ext cx="15068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8553" y="5105908"/>
            <a:ext cx="93713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cookbooks/apache/files/default/plugins/modules.rb:11:48: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missing.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68250" y="5105908"/>
            <a:ext cx="40170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Spac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betwee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 {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 |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32732" y="5766308"/>
            <a:ext cx="66948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fullkey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=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line.split(/\(/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2).map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94619" y="5766308"/>
            <a:ext cx="21761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{|i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| i.strip}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^^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8553" y="6426708"/>
            <a:ext cx="1389126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indent="-1004569">
              <a:lnSpc>
                <a:spcPts val="26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cookbooks/apache/files/default/plugins/modules.rb:11:60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Spac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missin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insid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}.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fullkey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=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line.split(/\(/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2).ma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{|i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| i.strip}</a:t>
            </a:r>
            <a:endParaRPr sz="2200">
              <a:latin typeface="Courier New"/>
              <a:cs typeface="Courier New"/>
            </a:endParaRPr>
          </a:p>
          <a:p>
            <a:pPr marR="3841115" algn="r">
              <a:lnSpc>
                <a:spcPts val="25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inspected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2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offence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 detected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572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Times New Roman</vt:lpstr>
      <vt:lpstr>Office Theme</vt:lpstr>
      <vt:lpstr>Rubocop</vt:lpstr>
      <vt:lpstr>Rubocop</vt:lpstr>
      <vt:lpstr>The Problem and the Success Criteria</vt:lpstr>
      <vt:lpstr>Exercise: Install RuboCop</vt:lpstr>
      <vt:lpstr>Exercise: Run Rubocop on Parent Directory</vt:lpstr>
      <vt:lpstr>Exercise: Run Rubocop on Apache</vt:lpstr>
      <vt:lpstr>Understanding the Output</vt:lpstr>
      <vt:lpstr>Create a boilerplate .rubocop.yml</vt:lpstr>
      <vt:lpstr>Exercise: Run Rubocop</vt:lpstr>
      <vt:lpstr>Exercise: Make corrections in offending file</vt:lpstr>
      <vt:lpstr>Exercise: 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</cp:revision>
  <dcterms:created xsi:type="dcterms:W3CDTF">2015-06-04T12:17:04Z</dcterms:created>
  <dcterms:modified xsi:type="dcterms:W3CDTF">2015-06-29T17:52:23Z</dcterms:modified>
</cp:coreProperties>
</file>