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88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C24"/>
    <a:srgbClr val="C83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>
      <p:cViewPr varScale="1">
        <p:scale>
          <a:sx n="85" d="100"/>
          <a:sy n="85" d="100"/>
        </p:scale>
        <p:origin x="-112" y="-10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6/29/15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_ruby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94799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80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81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eac</a:t>
            </a:r>
            <a:r>
              <a:rPr sz="3200" dirty="0">
                <a:latin typeface="Courier New"/>
                <a:cs typeface="Courier New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3200" spc="-5" dirty="0" smtClean="0">
                <a:latin typeface="Courier New"/>
                <a:cs typeface="Courier New"/>
              </a:rPr>
              <a:t>site_name</a:t>
            </a:r>
            <a:r>
              <a:rPr sz="3200" dirty="0">
                <a:latin typeface="Courier New"/>
                <a:cs typeface="Courier New"/>
              </a:rPr>
              <a:t>, site_dat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 New"/>
                <a:cs typeface="Courier New"/>
              </a:rPr>
              <a:t>document</a:t>
            </a:r>
            <a:endParaRPr lang="en-US" sz="3200" i="1" spc="-5" dirty="0" smtClean="0">
              <a:solidFill>
                <a:srgbClr val="4F9192"/>
              </a:solidFill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document_root = 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"/srv/apache/#{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variables(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template 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889000"/>
          </a:xfrm>
          <a:custGeom>
            <a:avLst/>
            <a:gdLst/>
            <a:ahLst/>
            <a:cxnLst/>
            <a:rect l="l" t="t" r="r" b="b"/>
            <a:pathLst>
              <a:path w="14630400" h="889000">
                <a:moveTo>
                  <a:pt x="0" y="0"/>
                </a:moveTo>
                <a:lnTo>
                  <a:pt x="14630400" y="0"/>
                </a:lnTo>
                <a:lnTo>
                  <a:pt x="146304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1186815" y="2721125"/>
            <a:ext cx="14630400" cy="8890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r>
              <a:rPr sz="3200" dirty="0">
                <a:latin typeface="Courier New"/>
                <a:cs typeface="Courier New"/>
              </a:rPr>
              <a:t>s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cookbooks/apache/resources/vhost.rb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800100" y="4800600"/>
            <a:ext cx="107981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787680"/>
            <a:ext cx="149917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sz="3600" dirty="0"/>
              <a:t>res</a:t>
            </a:r>
            <a:r>
              <a:rPr sz="3600" spc="-10" dirty="0"/>
              <a:t>ou</a:t>
            </a:r>
            <a:r>
              <a:rPr sz="3600" dirty="0"/>
              <a:t>rce</a:t>
            </a:r>
            <a:r>
              <a:rPr sz="3600" spc="-5" dirty="0"/>
              <a:t> </a:t>
            </a:r>
            <a:r>
              <a:rPr sz="3600" spc="-10" dirty="0"/>
              <a:t>wi</a:t>
            </a:r>
            <a:r>
              <a:rPr sz="3600" spc="-5" dirty="0"/>
              <a:t>th t</a:t>
            </a:r>
            <a:r>
              <a:rPr sz="3600" spc="-10" dirty="0"/>
              <a:t>w</a:t>
            </a:r>
            <a:r>
              <a:rPr sz="3600" spc="-5" dirty="0"/>
              <a:t>o </a:t>
            </a:r>
            <a:r>
              <a:rPr sz="3600" dirty="0"/>
              <a:t>a</a:t>
            </a:r>
            <a:r>
              <a:rPr sz="3600" spc="-10" dirty="0"/>
              <a:t>llow</a:t>
            </a:r>
            <a:r>
              <a:rPr sz="3600" dirty="0"/>
              <a:t>e</a:t>
            </a:r>
            <a:r>
              <a:rPr sz="3600" spc="-5" dirty="0"/>
              <a:t>d </a:t>
            </a:r>
            <a:r>
              <a:rPr sz="3600" dirty="0"/>
              <a:t>ac</a:t>
            </a:r>
            <a:r>
              <a:rPr sz="3600" spc="-5" dirty="0"/>
              <a:t>t</a:t>
            </a:r>
            <a:r>
              <a:rPr sz="3600" spc="-10" dirty="0"/>
              <a:t>ion</a:t>
            </a:r>
            <a:r>
              <a:rPr sz="3600" dirty="0"/>
              <a:t>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action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re-use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inside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providers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</a:t>
            </a:r>
            <a:r>
              <a:rPr lang="en-US" sz="3200" dirty="0" err="1">
                <a:latin typeface="Courier New"/>
                <a:cs typeface="Courier New"/>
              </a:rPr>
              <a:t>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apache_vho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spc="-5" dirty="0">
                <a:latin typeface="Courier New"/>
                <a:cs typeface="Courier New"/>
              </a:rPr>
              <a:t>actio</a:t>
            </a:r>
            <a:r>
              <a:rPr sz="4800" dirty="0">
                <a:latin typeface="Courier New"/>
                <a:cs typeface="Courier New"/>
              </a:rPr>
              <a:t>n :creat</a:t>
            </a:r>
            <a:r>
              <a:rPr sz="4800" spc="-5" dirty="0">
                <a:latin typeface="Courier New"/>
                <a:cs typeface="Courier New"/>
              </a:rPr>
              <a:t>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</a:t>
            </a:r>
            <a:r>
              <a:rPr sz="4800" spc="-5" dirty="0">
                <a:latin typeface="Arial"/>
                <a:cs typeface="Arial"/>
              </a:rPr>
              <a:t>ck.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p</a:t>
            </a:r>
            <a:r>
              <a:rPr sz="5100" spc="5" dirty="0"/>
              <a:t>r</a:t>
            </a:r>
            <a:r>
              <a:rPr sz="5100" dirty="0"/>
              <a:t>o</a:t>
            </a:r>
            <a:r>
              <a:rPr sz="5100" spc="5" dirty="0"/>
              <a:t>v</a:t>
            </a:r>
            <a:r>
              <a:rPr sz="5100" spc="-5" dirty="0"/>
              <a:t>i</a:t>
            </a:r>
            <a:r>
              <a:rPr sz="5100" dirty="0"/>
              <a:t>d</a:t>
            </a:r>
            <a:r>
              <a:rPr sz="5100" spc="5" dirty="0"/>
              <a:t>er</a:t>
            </a:r>
            <a:r>
              <a:rPr sz="5100" dirty="0"/>
              <a:t> 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119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Virtualhost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119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sz="4600" spc="5" dirty="0"/>
              <a:t>ac</a:t>
            </a:r>
            <a:r>
              <a:rPr sz="4600" dirty="0"/>
              <a:t>t</a:t>
            </a:r>
            <a:r>
              <a:rPr sz="4600" spc="-5" dirty="0"/>
              <a:t>io</a:t>
            </a:r>
            <a:r>
              <a:rPr sz="4600" dirty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r</a:t>
            </a:r>
            <a:r>
              <a:rPr sz="4600" spc="5" dirty="0"/>
              <a:t>ec</a:t>
            </a:r>
            <a:r>
              <a:rPr sz="4600" spc="-5" dirty="0"/>
              <a:t>ip</a:t>
            </a:r>
            <a:r>
              <a:rPr sz="4600" spc="5" dirty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4023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apache_vhost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Courier New"/>
                <a:cs typeface="Courier New"/>
              </a:rPr>
              <a:t>"</a:t>
            </a:r>
            <a:r>
              <a:rPr sz="4800" b="1" dirty="0" smtClean="0">
                <a:latin typeface="Courier New"/>
                <a:cs typeface="Courier New"/>
              </a:rPr>
              <a:t>lions</a:t>
            </a:r>
            <a:r>
              <a:rPr lang="en-US" sz="4800" b="1" dirty="0">
                <a:latin typeface="Courier New"/>
                <a:cs typeface="Courier New"/>
              </a:rPr>
              <a:t>"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:create</a:t>
            </a:r>
            <a:endParaRPr sz="48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parame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802195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["chef-client::delete_validation", Synchronizin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Cookbooks: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43267" y="4032504"/>
            <a:ext cx="165163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"chef-client",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012926" y="4032504"/>
            <a:ext cx="389382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2836" y="4515104"/>
            <a:ext cx="1769745" cy="236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 dirty="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74745" y="6686804"/>
            <a:ext cx="224155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34290" y="6686804"/>
            <a:ext cx="342137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 lions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2836" y="6928104"/>
            <a:ext cx="82613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algn="ctr"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(u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46654" y="6928104"/>
            <a:ext cx="58991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date)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654" y="7410704"/>
            <a:ext cx="200596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200"/>
              </a:lnSpc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02836" y="8134604"/>
            <a:ext cx="81407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74750" y="6496050"/>
            <a:ext cx="11760200" cy="7239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Ligh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weigh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Build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94923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</a:t>
            </a:r>
            <a:r>
              <a:rPr sz="3200" dirty="0" smtClean="0">
                <a:latin typeface="Courier New"/>
                <a:cs typeface="Courier New"/>
              </a:rPr>
              <a:t>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600" dirty="0">
                <a:latin typeface="Arial"/>
                <a:cs typeface="Arial"/>
              </a:rPr>
              <a:t>The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Courier New"/>
                <a:cs typeface="Courier New"/>
              </a:rPr>
              <a:t>log</a:t>
            </a:r>
            <a:r>
              <a:rPr sz="4600" spc="-1485" dirty="0">
                <a:latin typeface="Courier New"/>
                <a:cs typeface="Courier New"/>
              </a:rPr>
              <a:t> </a:t>
            </a:r>
            <a:r>
              <a:rPr sz="4600" dirty="0">
                <a:latin typeface="Arial"/>
                <a:cs typeface="Arial"/>
              </a:rPr>
              <a:t>resource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uses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75" dirty="0">
                <a:latin typeface="Arial"/>
                <a:cs typeface="Arial"/>
              </a:rPr>
              <a:t>f</a:t>
            </a:r>
            <a:r>
              <a:rPr sz="4600" spc="-85" dirty="0">
                <a:latin typeface="Arial"/>
                <a:cs typeface="Arial"/>
              </a:rPr>
              <a:t>’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logger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obje</a:t>
            </a:r>
            <a:r>
              <a:rPr sz="4600" spc="-5" dirty="0">
                <a:latin typeface="Arial"/>
                <a:cs typeface="Arial"/>
              </a:rPr>
              <a:t>ct 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prin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messages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w</a:t>
            </a:r>
            <a:r>
              <a:rPr sz="4600" spc="-5" dirty="0"/>
              <a:t>i</a:t>
            </a:r>
            <a:r>
              <a:rPr sz="4600" dirty="0"/>
              <a:t>t</a:t>
            </a:r>
            <a:r>
              <a:rPr sz="4600" spc="-5" dirty="0"/>
              <a:t>hi</a:t>
            </a:r>
            <a:r>
              <a:rPr sz="4600" dirty="0"/>
              <a:t>n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p</a:t>
            </a:r>
            <a:r>
              <a:rPr sz="4600" dirty="0"/>
              <a:t>r</a:t>
            </a:r>
            <a:r>
              <a:rPr sz="4600" spc="-5" dirty="0"/>
              <a:t>o</a:t>
            </a:r>
            <a:r>
              <a:rPr sz="4600" spc="5" dirty="0"/>
              <a:t>v</a:t>
            </a:r>
            <a:r>
              <a:rPr sz="4600" spc="-5" dirty="0"/>
              <a:t>id</a:t>
            </a:r>
            <a:r>
              <a:rPr sz="4600" spc="5" dirty="0"/>
              <a:t>e</a:t>
            </a:r>
            <a:r>
              <a:rPr sz="4600" dirty="0"/>
              <a:t>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log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00100" y="2492281"/>
            <a:ext cx="5499100" cy="631919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53"/>
          <p:cNvSpPr/>
          <p:nvPr/>
        </p:nvSpPr>
        <p:spPr>
          <a:xfrm>
            <a:off x="800100" y="23622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3900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use_inline_resources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embedded 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(</a:t>
            </a:r>
            <a:r>
              <a:rPr lang="en-US" sz="4800" spc="-5" dirty="0">
                <a:latin typeface="Arial"/>
                <a:cs typeface="Arial"/>
              </a:rPr>
              <a:t>"</a:t>
            </a:r>
            <a:r>
              <a:rPr sz="4800" dirty="0" smtClean="0">
                <a:latin typeface="Courier New"/>
                <a:cs typeface="Courier New"/>
              </a:rPr>
              <a:t>log</a:t>
            </a:r>
            <a:r>
              <a:rPr lang="en-US" sz="4800" dirty="0">
                <a:latin typeface="Arial"/>
                <a:cs typeface="Arial"/>
              </a:rPr>
              <a:t>"</a:t>
            </a:r>
            <a:r>
              <a:rPr sz="4800" dirty="0" smtClean="0">
                <a:latin typeface="Arial"/>
                <a:cs typeface="Arial"/>
              </a:rPr>
              <a:t>)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 smtClean="0">
                <a:latin typeface="Arial"/>
                <a:cs typeface="Arial"/>
              </a:rPr>
              <a:t>(</a:t>
            </a:r>
            <a:r>
              <a:rPr lang="en-US" sz="4800" dirty="0">
                <a:latin typeface="Arial"/>
                <a:cs typeface="Arial"/>
              </a:rPr>
              <a:t>"</a:t>
            </a:r>
            <a:r>
              <a:rPr sz="4800" dirty="0" smtClean="0">
                <a:latin typeface="Courier New"/>
                <a:cs typeface="Courier New"/>
              </a:rPr>
              <a:t>apache_vhos</a:t>
            </a:r>
            <a:r>
              <a:rPr sz="4800" spc="-5" dirty="0" smtClean="0">
                <a:latin typeface="Courier New"/>
                <a:cs typeface="Courier New"/>
              </a:rPr>
              <a:t>t</a:t>
            </a:r>
            <a:r>
              <a:rPr lang="en-US" sz="4800" dirty="0">
                <a:latin typeface="Arial"/>
                <a:cs typeface="Arial"/>
              </a:rPr>
              <a:t>"</a:t>
            </a:r>
            <a:r>
              <a:rPr sz="4800" dirty="0" smtClean="0">
                <a:latin typeface="Arial"/>
                <a:cs typeface="Arial"/>
              </a:rPr>
              <a:t>)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b="1" spc="-10" dirty="0">
                <a:latin typeface="Arial"/>
                <a:cs typeface="Arial"/>
              </a:rPr>
              <a:t>do</a:t>
            </a:r>
            <a:r>
              <a:rPr sz="4800" b="1" dirty="0">
                <a:latin typeface="Arial"/>
                <a:cs typeface="Arial"/>
              </a:rPr>
              <a:t>cs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.i</a:t>
            </a:r>
            <a:r>
              <a:rPr sz="4800" b="1" spc="-5" dirty="0">
                <a:latin typeface="Arial"/>
                <a:cs typeface="Arial"/>
              </a:rPr>
              <a:t>o/ </a:t>
            </a:r>
            <a:r>
              <a:rPr sz="4800" b="1" spc="-10" dirty="0">
                <a:latin typeface="Arial"/>
                <a:cs typeface="Arial"/>
              </a:rPr>
              <a:t>lw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_c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m_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265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.h</a:t>
            </a:r>
            <a:r>
              <a:rPr sz="4800" b="1" dirty="0">
                <a:latin typeface="Arial"/>
                <a:cs typeface="Arial"/>
              </a:rPr>
              <a:t>tm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#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-</a:t>
            </a:r>
            <a:r>
              <a:rPr sz="4800" b="1" spc="-10" dirty="0">
                <a:latin typeface="Arial"/>
                <a:cs typeface="Arial"/>
              </a:rPr>
              <a:t>inlin</a:t>
            </a:r>
            <a:r>
              <a:rPr sz="4800" b="1" dirty="0">
                <a:latin typeface="Arial"/>
                <a:cs typeface="Arial"/>
              </a:rPr>
              <a:t>e-res</a:t>
            </a:r>
            <a:r>
              <a:rPr sz="4800" b="1" spc="-10" dirty="0">
                <a:latin typeface="Arial"/>
                <a:cs typeface="Arial"/>
              </a:rPr>
              <a:t>ou</a:t>
            </a:r>
            <a:r>
              <a:rPr sz="4800" b="1" dirty="0">
                <a:latin typeface="Arial"/>
                <a:cs typeface="Arial"/>
              </a:rPr>
              <a:t>rces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regular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ju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array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template[/etc/httpd/conf.d/bears.conf]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template[/etc/httpd/conf.d/admin.conf]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797326"/>
            <a:ext cx="14061963" cy="1528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ttr</a:t>
            </a:r>
            <a:r>
              <a:rPr sz="3500" dirty="0"/>
              <a:t>i</a:t>
            </a:r>
            <a:r>
              <a:rPr sz="3500" spc="10" dirty="0"/>
              <a:t>bute</a:t>
            </a:r>
            <a:r>
              <a:rPr sz="3500" spc="5" dirty="0"/>
              <a:t> </a:t>
            </a:r>
            <a:r>
              <a:rPr sz="3500" spc="10" dirty="0"/>
              <a:t>p</a:t>
            </a:r>
            <a:r>
              <a:rPr sz="3500" spc="15" dirty="0"/>
              <a:t>a</a:t>
            </a:r>
            <a:r>
              <a:rPr sz="3500" spc="10" dirty="0"/>
              <a:t>r</a:t>
            </a:r>
            <a:r>
              <a:rPr sz="3500" spc="15" dirty="0"/>
              <a:t>amete</a:t>
            </a:r>
            <a:r>
              <a:rPr sz="3500" spc="10" dirty="0"/>
              <a:t>r</a:t>
            </a:r>
            <a:r>
              <a:rPr sz="3500" spc="15" dirty="0"/>
              <a:t>s</a:t>
            </a:r>
            <a:r>
              <a:rPr sz="3500" spc="5" dirty="0"/>
              <a:t> 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p</a:t>
            </a:r>
            <a:r>
              <a:rPr sz="3500" spc="15" dirty="0"/>
              <a:t>ac</a:t>
            </a:r>
            <a:r>
              <a:rPr sz="3500" spc="10" dirty="0"/>
              <a:t>h</a:t>
            </a:r>
            <a:r>
              <a:rPr sz="3500" spc="15" dirty="0"/>
              <a:t>e_v</a:t>
            </a:r>
            <a:r>
              <a:rPr sz="3500" spc="10" dirty="0"/>
              <a:t>ho</a:t>
            </a:r>
            <a:r>
              <a:rPr sz="3500" spc="15" dirty="0"/>
              <a:t>s</a:t>
            </a:r>
            <a:r>
              <a:rPr sz="3500" spc="5" dirty="0"/>
              <a:t>t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797326"/>
            <a:ext cx="14061963" cy="1528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ttr</a:t>
            </a:r>
            <a:r>
              <a:rPr sz="3500" dirty="0"/>
              <a:t>i</a:t>
            </a:r>
            <a:r>
              <a:rPr sz="3500" spc="10" dirty="0"/>
              <a:t>bute</a:t>
            </a:r>
            <a:r>
              <a:rPr sz="3500" spc="5" dirty="0"/>
              <a:t> </a:t>
            </a:r>
            <a:r>
              <a:rPr sz="3500" spc="10" dirty="0"/>
              <a:t>p</a:t>
            </a:r>
            <a:r>
              <a:rPr sz="3500" spc="15" dirty="0"/>
              <a:t>a</a:t>
            </a:r>
            <a:r>
              <a:rPr sz="3500" spc="10" dirty="0"/>
              <a:t>r</a:t>
            </a:r>
            <a:r>
              <a:rPr sz="3500" spc="15" dirty="0"/>
              <a:t>amete</a:t>
            </a:r>
            <a:r>
              <a:rPr sz="3500" spc="10" dirty="0"/>
              <a:t>r</a:t>
            </a:r>
            <a:r>
              <a:rPr sz="3500" spc="15" dirty="0"/>
              <a:t>s</a:t>
            </a:r>
            <a:r>
              <a:rPr sz="3500" spc="5" dirty="0"/>
              <a:t> 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p</a:t>
            </a:r>
            <a:r>
              <a:rPr sz="3500" spc="15" dirty="0"/>
              <a:t>ac</a:t>
            </a:r>
            <a:r>
              <a:rPr sz="3500" spc="10" dirty="0"/>
              <a:t>h</a:t>
            </a:r>
            <a:r>
              <a:rPr sz="3500" spc="15" dirty="0"/>
              <a:t>e_v</a:t>
            </a:r>
            <a:r>
              <a:rPr sz="3500" spc="10" dirty="0"/>
              <a:t>ho</a:t>
            </a:r>
            <a:r>
              <a:rPr sz="3500" spc="15" dirty="0"/>
              <a:t>s</a:t>
            </a:r>
            <a:r>
              <a:rPr sz="3500" spc="5" dirty="0"/>
              <a:t>t</a:t>
            </a:r>
            <a:endParaRPr sz="35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46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  <a:endParaRPr lang="en-US" sz="2400" dirty="0" smtClean="0">
              <a:solidFill>
                <a:srgbClr val="000000"/>
              </a:solidFill>
              <a:latin typeface="Courier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 pitchFamily="49" charset="0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source 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400" b="1" spc="-107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recursive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400" b="1" dirty="0" smtClean="0">
              <a:solidFill>
                <a:srgbClr val="008F00"/>
              </a:solidFill>
              <a:latin typeface="Courier-Bold"/>
            </a:endParaRPr>
          </a:p>
          <a:p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source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>
                <a:solidFill>
                  <a:srgbClr val="4F9293"/>
                </a:solidFill>
                <a:latin typeface="Courier-Oblique"/>
              </a:rPr>
              <a:t># Enable an Apache Virtualhost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</a:t>
            </a:r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nd</a:t>
            </a:r>
          </a:p>
          <a:p>
            <a:endParaRPr lang="en-US" sz="32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node["apache"]["sites"].each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2846" y="3429000"/>
            <a:ext cx="8930153" cy="1465791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3860165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sz="6100" spc="5" dirty="0"/>
              <a:t>r</a:t>
            </a:r>
            <a:r>
              <a:rPr sz="6100" spc="10" dirty="0"/>
              <a:t>ec</a:t>
            </a:r>
            <a:r>
              <a:rPr sz="6100" spc="-5" dirty="0"/>
              <a:t>i</a:t>
            </a:r>
            <a:r>
              <a:rPr sz="6100" spc="5" dirty="0"/>
              <a:t>p</a:t>
            </a:r>
            <a:r>
              <a:rPr sz="6100" spc="10" dirty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tmp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VirtualHost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ServerAdmin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webmaster@localhost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DocumentRoot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FollowSymLinks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AllowOverride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spc="-10" dirty="0"/>
              <a:t>n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</a:t>
            </a:r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r</a:t>
            </a:r>
            <a:r>
              <a:rPr sz="5750" spc="5" dirty="0"/>
              <a:t>es</a:t>
            </a:r>
            <a:r>
              <a:rPr sz="5750" dirty="0"/>
              <a:t>our</a:t>
            </a:r>
            <a:r>
              <a:rPr sz="5750" spc="5" dirty="0"/>
              <a:t>ce</a:t>
            </a:r>
            <a:r>
              <a:rPr sz="5750" dirty="0"/>
              <a:t> </a:t>
            </a:r>
            <a:r>
              <a:rPr sz="5750" spc="5" dirty="0"/>
              <a:t>c</a:t>
            </a:r>
            <a:r>
              <a:rPr sz="5750" dirty="0"/>
              <a:t>o</a:t>
            </a:r>
            <a:r>
              <a:rPr sz="5750" spc="-5" dirty="0"/>
              <a:t>ll</a:t>
            </a:r>
            <a:r>
              <a:rPr sz="5750" spc="5" dirty="0"/>
              <a:t>ec</a:t>
            </a:r>
            <a:r>
              <a:rPr sz="5750" dirty="0"/>
              <a:t>t</a:t>
            </a:r>
            <a:r>
              <a:rPr sz="5750" spc="-5" dirty="0"/>
              <a:t>io</a:t>
            </a:r>
            <a:r>
              <a:rPr sz="5750" spc="5" dirty="0"/>
              <a:t>n</a:t>
            </a:r>
            <a:r>
              <a:rPr sz="5750" dirty="0"/>
              <a:t> - </a:t>
            </a:r>
            <a:r>
              <a:rPr sz="5750" spc="-5" dirty="0"/>
              <a:t>i</a:t>
            </a:r>
            <a:r>
              <a:rPr sz="5750" dirty="0"/>
              <a:t>n</a:t>
            </a:r>
            <a:r>
              <a:rPr sz="5750" spc="-5" dirty="0"/>
              <a:t>li</a:t>
            </a:r>
            <a:r>
              <a:rPr sz="5750" dirty="0"/>
              <a:t>n</a:t>
            </a:r>
            <a:r>
              <a:rPr sz="5750" spc="5" dirty="0"/>
              <a:t>e</a:t>
            </a:r>
            <a:r>
              <a:rPr sz="5750" dirty="0"/>
              <a:t> r</a:t>
            </a:r>
            <a:r>
              <a:rPr sz="5750" spc="5" dirty="0"/>
              <a:t>es</a:t>
            </a:r>
            <a:r>
              <a:rPr sz="5750" dirty="0"/>
              <a:t>our</a:t>
            </a:r>
            <a:r>
              <a:rPr sz="5750" spc="5" dirty="0"/>
              <a:t>ces</a:t>
            </a:r>
            <a:endParaRPr sz="575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110" y="2349500"/>
            <a:ext cx="423291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...,</a:t>
            </a:r>
            <a:endParaRPr sz="2400" dirty="0"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[httpd], </a:t>
            </a:r>
            <a:r>
              <a:rPr sz="2400" dirty="0">
                <a:latin typeface="Courier New"/>
                <a:cs typeface="Courier New"/>
              </a:rPr>
              <a:t>service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[httpd],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3020" y="3822700"/>
            <a:ext cx="8439785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3662679" indent="-54927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apache_vhost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[lions]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</a:p>
          <a:p>
            <a:pPr marL="92710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["/etc/httpd/conf.d/lions.conf"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["/srv/apache/lions/index.html"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57200" y="5664200"/>
            <a:ext cx="8074025" cy="290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["/etc/httpd/conf.d/clowns.conf"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["/srv/apache/clowns/index.html"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["/etc/httpd/conf.d/bears.conf"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["/srv/apache/bears"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["/srv/apache/clowns/bears.html"]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on</a:t>
            </a:r>
            <a:r>
              <a:rPr spc="-5" dirty="0"/>
              <a:t>, </a:t>
            </a:r>
            <a:r>
              <a:rPr spc="-10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ave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10" dirty="0"/>
              <a:t>obl</a:t>
            </a:r>
            <a:r>
              <a:rPr dirty="0"/>
              <a:t>em!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753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3081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quickly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problem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keep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doesn’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scale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eams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messy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2800" y="2336800"/>
            <a:ext cx="146304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80 </a:t>
            </a:r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81 </a:t>
            </a:r>
            <a:r>
              <a:rPr sz="3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10" dirty="0"/>
              <a:t>L</a:t>
            </a:r>
            <a:r>
              <a:rPr sz="5550" spc="-5" dirty="0"/>
              <a:t>et</a:t>
            </a:r>
            <a:r>
              <a:rPr sz="5550" spc="-215" dirty="0"/>
              <a:t>’</a:t>
            </a:r>
            <a:r>
              <a:rPr sz="5550" spc="-5" dirty="0"/>
              <a:t>s </a:t>
            </a:r>
            <a:r>
              <a:rPr sz="5550" spc="-10" dirty="0"/>
              <a:t>u</a:t>
            </a:r>
            <a:r>
              <a:rPr sz="5550" spc="-5" dirty="0"/>
              <a:t>se Data Ba</a:t>
            </a:r>
            <a:r>
              <a:rPr sz="5550" spc="-10" dirty="0"/>
              <a:t>g</a:t>
            </a:r>
            <a:r>
              <a:rPr sz="5550" spc="-5" dirty="0"/>
              <a:t>s to </a:t>
            </a:r>
            <a:r>
              <a:rPr sz="5550" spc="-10" dirty="0"/>
              <a:t>d</a:t>
            </a:r>
            <a:r>
              <a:rPr sz="5550" spc="-5" dirty="0"/>
              <a:t>r</a:t>
            </a:r>
            <a:r>
              <a:rPr sz="5550" spc="-10" dirty="0"/>
              <a:t>i</a:t>
            </a:r>
            <a:r>
              <a:rPr sz="5550" spc="-5" dirty="0"/>
              <a:t>ve </a:t>
            </a:r>
            <a:r>
              <a:rPr sz="5550" spc="-10" dirty="0"/>
              <a:t>ou</a:t>
            </a:r>
            <a:r>
              <a:rPr sz="5550" spc="-5" dirty="0"/>
              <a:t>r </a:t>
            </a:r>
            <a:r>
              <a:rPr sz="5550" spc="-10" dirty="0"/>
              <a:t>n</a:t>
            </a:r>
            <a:r>
              <a:rPr sz="5550" spc="-5" dirty="0"/>
              <a:t>e</a:t>
            </a:r>
            <a:r>
              <a:rPr sz="5550" spc="-10" dirty="0"/>
              <a:t>w</a:t>
            </a:r>
            <a:r>
              <a:rPr sz="5550" spc="-5" dirty="0"/>
              <a:t> </a:t>
            </a:r>
            <a:r>
              <a:rPr sz="5550" spc="-315" dirty="0"/>
              <a:t>L</a:t>
            </a:r>
            <a:r>
              <a:rPr sz="5550" spc="-15" dirty="0"/>
              <a:t>W</a:t>
            </a:r>
            <a:r>
              <a:rPr sz="5550" spc="-5" dirty="0"/>
              <a:t>RP</a:t>
            </a:r>
            <a:endParaRPr sz="55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4589306"/>
            <a:ext cx="14279244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</p:txBody>
      </p:sp>
      <p:sp>
        <p:nvSpPr>
          <p:cNvPr id="24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1"/>
          <p:cNvSpPr txBox="1"/>
          <p:nvPr/>
        </p:nvSpPr>
        <p:spPr>
          <a:xfrm>
            <a:off x="1383704" y="1816100"/>
            <a:ext cx="139832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cookbooks/apache/attributes/default.rb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a</a:t>
            </a:r>
            <a:r>
              <a:rPr sz="5550" spc="-10" dirty="0"/>
              <a:t>p</a:t>
            </a:r>
            <a:r>
              <a:rPr sz="5550" spc="-5" dirty="0"/>
              <a:t>ac</a:t>
            </a:r>
            <a:r>
              <a:rPr sz="5550" spc="-10" dirty="0"/>
              <a:t>h</a:t>
            </a:r>
            <a:r>
              <a:rPr sz="5550" spc="-5" dirty="0"/>
              <a:t>e_s</a:t>
            </a:r>
            <a:r>
              <a:rPr sz="5550" spc="-10" dirty="0"/>
              <a:t>i</a:t>
            </a:r>
            <a:r>
              <a:rPr sz="5550" spc="-5" dirty="0"/>
              <a:t>tes </a:t>
            </a:r>
            <a:r>
              <a:rPr sz="5550" spc="-10" dirty="0"/>
              <a:t>d</a:t>
            </a:r>
            <a:r>
              <a:rPr sz="5550" spc="-5" dirty="0"/>
              <a:t>ata </a:t>
            </a:r>
            <a:r>
              <a:rPr sz="5550" spc="-10" dirty="0"/>
              <a:t>b</a:t>
            </a:r>
            <a:r>
              <a:rPr sz="5550" spc="-5" dirty="0"/>
              <a:t>ag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data_bag[apache_sites]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data_bags/apache_sites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a</a:t>
            </a:r>
            <a:r>
              <a:rPr sz="5550" spc="-10" dirty="0"/>
              <a:t>p</a:t>
            </a:r>
            <a:r>
              <a:rPr sz="5550" spc="-5" dirty="0"/>
              <a:t>ac</a:t>
            </a:r>
            <a:r>
              <a:rPr sz="5550" spc="-10" dirty="0"/>
              <a:t>h</a:t>
            </a:r>
            <a:r>
              <a:rPr sz="5550" spc="-5" dirty="0"/>
              <a:t>e_s</a:t>
            </a:r>
            <a:r>
              <a:rPr sz="5550" spc="-10" dirty="0"/>
              <a:t>i</a:t>
            </a:r>
            <a:r>
              <a:rPr sz="5550" spc="-5" dirty="0"/>
              <a:t>tes </a:t>
            </a:r>
            <a:r>
              <a:rPr sz="5550" spc="-10" dirty="0"/>
              <a:t>d</a:t>
            </a:r>
            <a:r>
              <a:rPr sz="5550" spc="-5" dirty="0"/>
              <a:t>ata </a:t>
            </a:r>
            <a:r>
              <a:rPr sz="5550" spc="-10" dirty="0"/>
              <a:t>b</a:t>
            </a:r>
            <a:r>
              <a:rPr sz="5550" spc="-5" dirty="0"/>
              <a:t>ag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output...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0840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data_bags/apache_sites/clowns.json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02" rIns="0" bIns="0" rtlCol="0">
            <a:spAutoFit/>
          </a:bodyPr>
          <a:lstStyle/>
          <a:p>
            <a:pPr marL="12700">
              <a:lnSpc>
                <a:spcPts val="7440"/>
              </a:lnSpc>
            </a:pPr>
            <a:r>
              <a:rPr sz="6250" spc="5" dirty="0"/>
              <a:t>Exerc</a:t>
            </a:r>
            <a:r>
              <a:rPr sz="6250" spc="-5" dirty="0"/>
              <a:t>i</a:t>
            </a:r>
            <a:r>
              <a:rPr sz="6250" spc="5" dirty="0"/>
              <a:t>se</a:t>
            </a:r>
            <a:r>
              <a:rPr sz="6250" dirty="0"/>
              <a:t>: </a:t>
            </a:r>
            <a:r>
              <a:rPr sz="6250" spc="10" dirty="0"/>
              <a:t>C</a:t>
            </a:r>
            <a:r>
              <a:rPr sz="6250" spc="5" dirty="0"/>
              <a:t>reate</a:t>
            </a:r>
            <a:r>
              <a:rPr sz="6250" dirty="0"/>
              <a:t> </a:t>
            </a:r>
            <a:r>
              <a:rPr sz="6250" spc="5" dirty="0"/>
              <a:t>c</a:t>
            </a:r>
            <a:r>
              <a:rPr sz="6250" spc="-5" dirty="0"/>
              <a:t>l</a:t>
            </a:r>
            <a:r>
              <a:rPr sz="6250" dirty="0"/>
              <a:t>own</a:t>
            </a:r>
            <a:r>
              <a:rPr sz="6250" spc="5" dirty="0"/>
              <a:t>s</a:t>
            </a:r>
            <a:r>
              <a:rPr sz="6250" dirty="0"/>
              <a:t> d</a:t>
            </a:r>
            <a:r>
              <a:rPr sz="6250" spc="5" dirty="0"/>
              <a:t>ata</a:t>
            </a:r>
            <a:r>
              <a:rPr sz="6250" dirty="0"/>
              <a:t> b</a:t>
            </a:r>
            <a:r>
              <a:rPr sz="6250" spc="5" dirty="0"/>
              <a:t>ag</a:t>
            </a:r>
            <a:r>
              <a:rPr sz="6250" dirty="0"/>
              <a:t> </a:t>
            </a:r>
            <a:r>
              <a:rPr sz="6250" spc="-5" dirty="0"/>
              <a:t>i</a:t>
            </a:r>
            <a:r>
              <a:rPr sz="6250" spc="5" dirty="0"/>
              <a:t>tem</a:t>
            </a:r>
            <a:endParaRPr sz="625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clowns.json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U</a:t>
            </a:r>
            <a:r>
              <a:rPr sz="5600" dirty="0"/>
              <a:t>p</a:t>
            </a:r>
            <a:r>
              <a:rPr sz="5600" spc="-5" dirty="0"/>
              <a:t>l</a:t>
            </a:r>
            <a:r>
              <a:rPr sz="5600" dirty="0"/>
              <a:t>o</a:t>
            </a:r>
            <a:r>
              <a:rPr sz="5600" spc="5" dirty="0"/>
              <a:t>ad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sz="5600" spc="5" dirty="0"/>
              <a:t>c</a:t>
            </a:r>
            <a:r>
              <a:rPr sz="5600" spc="-5" dirty="0"/>
              <a:t>l</a:t>
            </a:r>
            <a:r>
              <a:rPr sz="5600" dirty="0"/>
              <a:t>own</a:t>
            </a:r>
            <a:r>
              <a:rPr sz="5600" spc="5" dirty="0"/>
              <a:t>s</a:t>
            </a:r>
            <a:r>
              <a:rPr sz="5600" dirty="0"/>
              <a:t> d</a:t>
            </a:r>
            <a:r>
              <a:rPr sz="5600" spc="5" dirty="0"/>
              <a:t>ata</a:t>
            </a:r>
            <a:r>
              <a:rPr sz="5600" dirty="0"/>
              <a:t> b</a:t>
            </a:r>
            <a:r>
              <a:rPr sz="5600" spc="5" dirty="0"/>
              <a:t>ag</a:t>
            </a:r>
            <a:r>
              <a:rPr sz="5600" dirty="0"/>
              <a:t> </a:t>
            </a:r>
            <a:r>
              <a:rPr sz="5600" spc="-5" dirty="0"/>
              <a:t>i</a:t>
            </a:r>
            <a:r>
              <a:rPr sz="5600" spc="10" dirty="0"/>
              <a:t>tem</a:t>
            </a:r>
            <a:endParaRPr sz="56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data_bag_item[apache_sites::clowns]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data_bags/apache_sites/bears.json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8081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100763"/>
          </a:xfrm>
          <a:prstGeom prst="rect">
            <a:avLst/>
          </a:prstGeom>
        </p:spPr>
        <p:txBody>
          <a:bodyPr vert="horz" wrap="square" lIns="0" tIns="99517" rIns="0" bIns="0" rtlCol="0">
            <a:spAutoFit/>
          </a:bodyPr>
          <a:lstStyle/>
          <a:p>
            <a:pPr marL="12700">
              <a:lnSpc>
                <a:spcPts val="7795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b</a:t>
            </a:r>
            <a:r>
              <a:rPr sz="6550" dirty="0"/>
              <a:t>ears</a:t>
            </a:r>
            <a:r>
              <a:rPr sz="6550" spc="-5" dirty="0"/>
              <a:t> d</a:t>
            </a:r>
            <a:r>
              <a:rPr sz="6550" dirty="0"/>
              <a:t>ata</a:t>
            </a:r>
            <a:r>
              <a:rPr sz="6550" spc="-5" dirty="0"/>
              <a:t> b</a:t>
            </a:r>
            <a:r>
              <a:rPr sz="6550" dirty="0"/>
              <a:t>ag</a:t>
            </a:r>
            <a:r>
              <a:rPr sz="6550" spc="-5" dirty="0"/>
              <a:t> </a:t>
            </a:r>
            <a:r>
              <a:rPr sz="6550" spc="-10" dirty="0"/>
              <a:t>i</a:t>
            </a:r>
            <a:r>
              <a:rPr sz="6550" dirty="0"/>
              <a:t>tem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bears.json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data_bag_item[apache_sites::bears]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25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ea</a:t>
            </a:r>
            <a:r>
              <a:rPr sz="5800" spc="10" dirty="0"/>
              <a:t>r</a:t>
            </a:r>
            <a:r>
              <a:rPr sz="5800" spc="15" dirty="0"/>
              <a:t>s</a:t>
            </a:r>
            <a:r>
              <a:rPr sz="5800" spc="5" dirty="0"/>
              <a:t> </a:t>
            </a:r>
            <a:r>
              <a:rPr sz="5800" spc="10" dirty="0"/>
              <a:t>d</a:t>
            </a:r>
            <a:r>
              <a:rPr sz="5800" spc="15" dirty="0"/>
              <a:t>ata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ag</a:t>
            </a:r>
            <a:r>
              <a:rPr sz="5800" spc="5" dirty="0"/>
              <a:t> </a:t>
            </a:r>
            <a:r>
              <a:rPr sz="5800" dirty="0"/>
              <a:t>i</a:t>
            </a:r>
            <a:r>
              <a:rPr sz="5800" spc="15" dirty="0"/>
              <a:t>tem</a:t>
            </a:r>
            <a:endParaRPr sz="5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data_bags/apache_sites/lions.json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"lions"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871" rIns="0" bIns="0" rtlCol="0">
            <a:spAutoFit/>
          </a:bodyPr>
          <a:lstStyle/>
          <a:p>
            <a:pPr marL="12700">
              <a:lnSpc>
                <a:spcPts val="7855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C</a:t>
            </a:r>
            <a:r>
              <a:rPr sz="6600" spc="10" dirty="0"/>
              <a:t>reate</a:t>
            </a:r>
            <a:r>
              <a:rPr sz="6600" spc="5" dirty="0"/>
              <a:t> </a:t>
            </a:r>
            <a:r>
              <a:rPr sz="6600" dirty="0"/>
              <a:t>li</a:t>
            </a:r>
            <a:r>
              <a:rPr sz="6600" spc="5" dirty="0"/>
              <a:t>on</a:t>
            </a:r>
            <a:r>
              <a:rPr sz="6600" spc="10" dirty="0"/>
              <a:t>s</a:t>
            </a:r>
            <a:r>
              <a:rPr sz="6600" spc="5" dirty="0"/>
              <a:t> d</a:t>
            </a:r>
            <a:r>
              <a:rPr sz="6600" spc="10" dirty="0"/>
              <a:t>ata</a:t>
            </a:r>
            <a:r>
              <a:rPr sz="6600" spc="5" dirty="0"/>
              <a:t> b</a:t>
            </a:r>
            <a:r>
              <a:rPr sz="6600" spc="10" dirty="0"/>
              <a:t>ag</a:t>
            </a:r>
            <a:r>
              <a:rPr sz="6600" spc="5" dirty="0"/>
              <a:t> </a:t>
            </a:r>
            <a:r>
              <a:rPr sz="6600" dirty="0"/>
              <a:t>i</a:t>
            </a:r>
            <a:r>
              <a:rPr sz="6600" spc="10" dirty="0"/>
              <a:t>tem</a:t>
            </a:r>
            <a:endParaRPr sz="660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lions.json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ea</a:t>
            </a:r>
            <a:r>
              <a:rPr sz="5800" spc="10" dirty="0"/>
              <a:t>r</a:t>
            </a:r>
            <a:r>
              <a:rPr sz="5800" spc="15" dirty="0"/>
              <a:t>s</a:t>
            </a:r>
            <a:r>
              <a:rPr sz="5800" spc="5" dirty="0"/>
              <a:t> </a:t>
            </a:r>
            <a:r>
              <a:rPr sz="5800" spc="10" dirty="0"/>
              <a:t>d</a:t>
            </a:r>
            <a:r>
              <a:rPr sz="5800" spc="15" dirty="0"/>
              <a:t>ata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ag</a:t>
            </a:r>
            <a:r>
              <a:rPr sz="5800" spc="5" dirty="0"/>
              <a:t> </a:t>
            </a:r>
            <a:r>
              <a:rPr sz="5800" dirty="0"/>
              <a:t>i</a:t>
            </a:r>
            <a:r>
              <a:rPr sz="5800" spc="15" dirty="0"/>
              <a:t>tem</a:t>
            </a:r>
            <a:endParaRPr sz="58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data_bag_item[apache_sites::lions]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endParaRPr lang="en-US" sz="2400" i="1" dirty="0" smtClean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Iterate over the apache sites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 = search(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"apache_sites"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"*:*"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each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Enable an Apache Virtualhost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apache_vhost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'id'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" pitchFamily="49" charset="0"/>
              </a:rPr>
              <a:t>site_port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'port'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notifies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00100" y="6512733"/>
            <a:ext cx="14072235" cy="2141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Dele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 exis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ing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node</a:t>
            </a:r>
            <a:r>
              <a:rPr sz="4000" spc="-5" dirty="0" smtClean="0">
                <a:latin typeface="Courier New"/>
                <a:cs typeface="Courier New"/>
              </a:rPr>
              <a:t>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apache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][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sites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dirty="0" smtClean="0">
                <a:latin typeface="Courier New"/>
                <a:cs typeface="Courier New"/>
              </a:rPr>
              <a:t>]</a:t>
            </a:r>
            <a:r>
              <a:rPr sz="4000" spc="10" dirty="0" smtClean="0">
                <a:latin typeface="Courier New"/>
                <a:cs typeface="Courier New"/>
              </a:rPr>
              <a:t> </a:t>
            </a:r>
            <a:r>
              <a:rPr sz="4000" spc="-5" dirty="0">
                <a:latin typeface="Arial"/>
                <a:cs typeface="Arial"/>
              </a:rPr>
              <a:t>loop</a:t>
            </a:r>
            <a:endParaRPr sz="4000" dirty="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2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Move </a:t>
            </a:r>
            <a:r>
              <a:rPr sz="4000" dirty="0">
                <a:latin typeface="Courier New"/>
                <a:cs typeface="Courier New"/>
              </a:rPr>
              <a:t>apache_vhost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350" dirty="0">
                <a:latin typeface="Arial"/>
                <a:cs typeface="Arial"/>
              </a:rPr>
              <a:t>L</a:t>
            </a:r>
            <a:r>
              <a:rPr sz="4000" dirty="0">
                <a:latin typeface="Arial"/>
                <a:cs typeface="Arial"/>
              </a:rPr>
              <a:t>W</a:t>
            </a:r>
            <a:r>
              <a:rPr sz="4000" spc="5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inside a search loop</a:t>
            </a:r>
          </a:p>
          <a:p>
            <a:pPr marL="382270" indent="-369570">
              <a:lnSpc>
                <a:spcPct val="100000"/>
              </a:lnSpc>
              <a:spcBef>
                <a:spcPts val="11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Change variable names</a:t>
            </a:r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Add a template resource for the virtual host's index.html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template "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#{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}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/index.html"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variables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site_name =&gt; new_resource.site_name,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port =&gt; new_resource.site_port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nd</a:t>
            </a:r>
          </a:p>
          <a:p>
            <a:endParaRPr lang="en-US" sz="24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:remove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 file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:delete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:rem</a:t>
            </a:r>
            <a:r>
              <a:rPr spc="-10" dirty="0"/>
              <a:t>o</a:t>
            </a:r>
            <a:r>
              <a:rPr dirty="0"/>
              <a:t>ve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si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>
                <a:latin typeface="Arial"/>
                <a:cs typeface="Arial"/>
              </a:rPr>
              <a:t>Add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 pitchFamily="49" charset="0"/>
              </a:rPr>
              <a:t>]"</a:t>
            </a:r>
            <a:endParaRPr lang="en-US" sz="28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search("apache_sites", "*:*").each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|site|</a:t>
            </a:r>
          </a:p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Enable an Apache Virtualhost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apache_vhost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site['id']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  <a:endParaRPr sz="2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sz="6100" spc="10" dirty="0" smtClean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sz="6100" spc="1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sz="5650" spc="20" dirty="0"/>
              <a:t>ways</a:t>
            </a:r>
            <a:r>
              <a:rPr sz="5650" spc="5" dirty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sz="5650" spc="20" dirty="0"/>
              <a:t>w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te</a:t>
            </a:r>
            <a:r>
              <a:rPr sz="5650" spc="5" dirty="0"/>
              <a:t> </a:t>
            </a:r>
            <a:r>
              <a:rPr sz="5650" spc="15" dirty="0"/>
              <a:t>r</a:t>
            </a:r>
            <a:r>
              <a:rPr sz="5650" spc="20" dirty="0"/>
              <a:t>es</a:t>
            </a:r>
            <a:r>
              <a:rPr sz="5650" spc="15" dirty="0"/>
              <a:t>our</a:t>
            </a:r>
            <a:r>
              <a:rPr sz="5650" spc="20" dirty="0"/>
              <a:t>ces</a:t>
            </a:r>
            <a:r>
              <a:rPr sz="5650" spc="5" dirty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sz="5650" spc="15" dirty="0"/>
              <a:t>pro</a:t>
            </a:r>
            <a:r>
              <a:rPr sz="5650" spc="20" dirty="0"/>
              <a:t>v</a:t>
            </a:r>
            <a:r>
              <a:rPr sz="5650" dirty="0"/>
              <a:t>i</a:t>
            </a:r>
            <a:r>
              <a:rPr sz="5650" spc="15" dirty="0"/>
              <a:t>d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20" dirty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classes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inheri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2616200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616200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211610" y="2635250"/>
            <a:ext cx="295148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maintainer maintainer_email license description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21075" y="2635250"/>
            <a:ext cx="514731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31160">
              <a:lnSpc>
                <a:spcPct val="100699"/>
              </a:lnSpc>
            </a:pP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"apache" "YOUR_EMAIL"</a:t>
            </a:r>
            <a:endParaRPr sz="2400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"Al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"Installs/Configure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s apache"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062101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</a:t>
            </a:r>
            <a:r>
              <a:rPr lang="en-US" sz="2800" dirty="0" err="1">
                <a:latin typeface="Courier New"/>
                <a:cs typeface="Courier New"/>
              </a:rPr>
              <a:t>metadata.rb</a:t>
            </a:r>
            <a:endParaRPr lang="en-US"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Majo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Mino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Seman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265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ersioning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Poli</a:t>
            </a:r>
            <a:r>
              <a:rPr sz="4800" spc="-5" dirty="0">
                <a:latin typeface="Arial"/>
                <a:cs typeface="Arial"/>
              </a:rPr>
              <a:t>cy: </a:t>
            </a: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semve</a:t>
            </a:r>
            <a:r>
              <a:rPr sz="4800" u="heavy" spc="-265" dirty="0">
                <a:latin typeface="Arial"/>
                <a:cs typeface="Arial"/>
                <a:hlinkClick r:id="rId4"/>
              </a:rPr>
              <a:t>r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org</a:t>
            </a:r>
            <a:r>
              <a:rPr sz="4800" spc="-5" dirty="0">
                <a:latin typeface="Arial"/>
                <a:cs typeface="Arial"/>
                <a:hlinkClick r:id="rId4"/>
              </a:rPr>
              <a:t>/</a:t>
            </a:r>
            <a:endParaRPr sz="4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oo</a:t>
            </a:r>
            <a:r>
              <a:rPr sz="3600" dirty="0"/>
              <a:t>k</a:t>
            </a:r>
            <a:r>
              <a:rPr sz="3600" spc="-10" dirty="0"/>
              <a:t>boo</a:t>
            </a:r>
            <a:r>
              <a:rPr sz="3600" dirty="0"/>
              <a:t>k</a:t>
            </a:r>
            <a:r>
              <a:rPr sz="3600" spc="-140" dirty="0"/>
              <a:t>’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dirty="0"/>
              <a:t>vers</a:t>
            </a:r>
            <a:r>
              <a:rPr sz="3600" spc="-10" dirty="0"/>
              <a:t>io</a:t>
            </a:r>
            <a:r>
              <a:rPr sz="3600" spc="-5" dirty="0"/>
              <a:t>n </a:t>
            </a:r>
            <a:r>
              <a:rPr sz="3600" spc="-10" dirty="0"/>
              <a:t>nu</a:t>
            </a:r>
            <a:r>
              <a:rPr sz="3600" dirty="0"/>
              <a:t>m</a:t>
            </a:r>
            <a:r>
              <a:rPr sz="3600" spc="-10" dirty="0"/>
              <a:t>b</a:t>
            </a:r>
            <a:r>
              <a:rPr sz="3600" dirty="0"/>
              <a:t>er</a:t>
            </a:r>
            <a:r>
              <a:rPr sz="3600" spc="-5" dirty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meta</a:t>
            </a:r>
            <a:r>
              <a:rPr sz="3600" spc="-10" dirty="0"/>
              <a:t>d</a:t>
            </a:r>
            <a:r>
              <a:rPr sz="3600" dirty="0"/>
              <a:t>ata</a:t>
            </a:r>
            <a:endParaRPr sz="3600"/>
          </a:p>
        </p:txBody>
      </p:sp>
      <p:sp>
        <p:nvSpPr>
          <p:cNvPr id="60" name="object 60"/>
          <p:cNvSpPr/>
          <p:nvPr/>
        </p:nvSpPr>
        <p:spPr>
          <a:xfrm>
            <a:off x="1060450" y="4425950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55" name="object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01155"/>
              </p:ext>
            </p:extLst>
          </p:nvPr>
        </p:nvGraphicFramePr>
        <p:xfrm>
          <a:off x="1060450" y="4083050"/>
          <a:ext cx="13368282" cy="797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638"/>
                <a:gridCol w="7682412"/>
                <a:gridCol w="2504232"/>
              </a:tblGrid>
              <a:tr h="3429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long_description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.read(</a:t>
                      </a: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.join(</a:t>
                      </a: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.dirname(</a:t>
                      </a:r>
                      <a:r>
                        <a:rPr sz="2400" u="heavy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FIL</a:t>
                      </a:r>
                      <a:r>
                        <a:rPr sz="2400" spc="-5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u="heavy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),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 err="1" smtClean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README.md</a:t>
                      </a:r>
                      <a:r>
                        <a:rPr lang="en-US" sz="2400" dirty="0" smtClean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 smtClean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marL="0" marR="0" marT="0" marB="0"/>
                </a:tc>
              </a:tr>
              <a:tr h="431799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version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"0.3.0"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22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5" dirty="0">
                <a:latin typeface="Courier New"/>
                <a:cs typeface="Courier New"/>
              </a:rPr>
              <a:t>actions</a:t>
            </a:r>
            <a:r>
              <a:rPr sz="4800" dirty="0">
                <a:latin typeface="Courier New"/>
                <a:cs typeface="Courier New"/>
              </a:rPr>
              <a:t>, </a:t>
            </a:r>
            <a:r>
              <a:rPr sz="4800" spc="-5" dirty="0">
                <a:latin typeface="Courier New"/>
                <a:cs typeface="Courier New"/>
              </a:rPr>
              <a:t>attribute, </a:t>
            </a:r>
            <a:r>
              <a:rPr sz="4800" dirty="0">
                <a:latin typeface="Courier New"/>
                <a:cs typeface="Courier New"/>
              </a:rPr>
              <a:t>default_action</a:t>
            </a:r>
            <a:endParaRPr sz="4800">
              <a:latin typeface="Courier New"/>
              <a:cs typeface="Courier New"/>
            </a:endParaRP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actions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endParaRPr sz="4800">
              <a:latin typeface="Arial"/>
              <a:cs typeface="Arial"/>
            </a:endParaRP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attribute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parame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default_action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3598</Words>
  <Application>Microsoft Macintosh PowerPoint</Application>
  <PresentationFormat>Custom</PresentationFormat>
  <Paragraphs>588</Paragraphs>
  <Slides>56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Change the cookbook’s version number in the metadata</vt:lpstr>
      <vt:lpstr>Resource &amp; Provider Naming</vt:lpstr>
      <vt:lpstr>The Resource DSL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</vt:lpstr>
      <vt:lpstr>Exercise: Create attribute parameters for the apache_vhost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Houston, we have a problem!</vt:lpstr>
      <vt:lpstr>Let’s use Data Bags to drive our new LWRP</vt:lpstr>
      <vt:lpstr>Exercise: Create the apache_sites data bag</vt:lpstr>
      <vt:lpstr>Exercise: Create the apache_sites data bag</vt:lpstr>
      <vt:lpstr>Exercise: Create clowns data bag item</vt:lpstr>
      <vt:lpstr>Exercise: Upload the clowns data bag item</vt:lpstr>
      <vt:lpstr>Exercise: Create bears data bag item</vt:lpstr>
      <vt:lpstr>Exercise: Upload the bears data bag item</vt:lpstr>
      <vt:lpstr>Exercise: Create lions data bag item</vt:lpstr>
      <vt:lpstr>Exercise: Upload the bears data bag item</vt:lpstr>
      <vt:lpstr>Exercise: Refactor apache::default recipe</vt:lpstr>
      <vt:lpstr>Exercise: Upload the apache cookbook</vt:lpstr>
      <vt:lpstr>Exercise: Run chef-client</vt:lpstr>
      <vt:lpstr>Exercise: Extend :remove action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82</cp:revision>
  <dcterms:created xsi:type="dcterms:W3CDTF">2015-06-04T12:17:04Z</dcterms:created>
  <dcterms:modified xsi:type="dcterms:W3CDTF">2015-06-30T02:43:30Z</dcterms:modified>
</cp:coreProperties>
</file>