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54" autoAdjust="0"/>
  </p:normalViewPr>
  <p:slideViewPr>
    <p:cSldViewPr>
      <p:cViewPr varScale="1">
        <p:scale>
          <a:sx n="37" d="100"/>
          <a:sy n="37" d="100"/>
        </p:scale>
        <p:origin x="129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28D28-DA01-934D-B2A2-AFE04A61D1EA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5E7AD-E25F-874C-9051-D026A5E9E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0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of 12.0,</a:t>
            </a:r>
            <a:r>
              <a:rPr lang="en-US" baseline="0" dirty="0" smtClean="0"/>
              <a:t> chef defaults to verifying certificates.  This was not the case in previous releases.</a:t>
            </a:r>
          </a:p>
          <a:p>
            <a:endParaRPr lang="en-US" baseline="0" dirty="0" smtClean="0"/>
          </a:p>
          <a:p>
            <a:r>
              <a:rPr lang="en-US" dirty="0" smtClean="0"/>
              <a:t>http://docs.chef.io/release/12-0/release_notes.html#ssl-certificates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chef-client 12 release, the default value for </a:t>
            </a:r>
            <a:r>
              <a:rPr lang="en-US" dirty="0" err="1" smtClean="0"/>
              <a:t>local_key_generation</a:t>
            </a:r>
            <a:r>
              <a:rPr lang="en-US" dirty="0" smtClean="0"/>
              <a:t> was changed to true and the default value for ssl_verify_mode was changed to :verify_peer.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r>
              <a:rPr lang="en-US" dirty="0" smtClean="0"/>
              <a:t>/</a:t>
            </a:r>
            <a:r>
              <a:rPr lang="en-US" dirty="0" err="1" smtClean="0"/>
              <a:t>chef_client_security.html#ssl-certificates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ef.io/config_rb_clien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7943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8" name="object 115"/>
          <p:cNvSpPr txBox="1"/>
          <p:nvPr/>
        </p:nvSpPr>
        <p:spPr>
          <a:xfrm>
            <a:off x="927100" y="4991380"/>
            <a:ext cx="913320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SSL</a:t>
            </a:r>
            <a:r>
              <a:rPr sz="3600" spc="-13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V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eri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ion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and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-clien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anagemen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80" name="object 41"/>
          <p:cNvSpPr txBox="1">
            <a:spLocks/>
          </p:cNvSpPr>
          <p:nvPr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Cer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f</a:t>
            </a:r>
            <a:r>
              <a:rPr spc="-10" dirty="0"/>
              <a:t>i</a:t>
            </a:r>
            <a:r>
              <a:rPr dirty="0"/>
              <a:t>cate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980"/>
            <a:ext cx="14562455" cy="6226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473835" indent="-285750">
              <a:lnSpc>
                <a:spcPts val="42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Che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aul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 smtClean="0">
                <a:latin typeface="Arial"/>
                <a:cs typeface="Arial"/>
              </a:rPr>
              <a:t>veri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ying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makes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PS conne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hence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error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running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-clien</a:t>
            </a:r>
            <a:r>
              <a:rPr sz="3600" spc="-5" dirty="0">
                <a:latin typeface="Arial"/>
                <a:cs typeface="Arial"/>
              </a:rPr>
              <a:t>t</a:t>
            </a:r>
            <a:endParaRPr sz="3600" dirty="0">
              <a:latin typeface="Arial"/>
              <a:cs typeface="Arial"/>
            </a:endParaRPr>
          </a:p>
          <a:p>
            <a:pPr marL="298450" indent="-285750">
              <a:lnSpc>
                <a:spcPts val="4305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 smtClean="0">
                <a:latin typeface="Arial"/>
                <a:cs typeface="Arial"/>
              </a:rPr>
              <a:t>E</a:t>
            </a:r>
            <a:r>
              <a:rPr lang="en-US" sz="3600" dirty="0" smtClean="0">
                <a:latin typeface="Arial"/>
                <a:cs typeface="Arial"/>
              </a:rPr>
              <a:t>xplicitly e</a:t>
            </a:r>
            <a:r>
              <a:rPr sz="3600" dirty="0" smtClean="0">
                <a:latin typeface="Arial"/>
                <a:cs typeface="Arial"/>
              </a:rPr>
              <a:t>nable</a:t>
            </a:r>
            <a:r>
              <a:rPr sz="3600" spc="-5" dirty="0" smtClean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SSL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-200" dirty="0">
                <a:latin typeface="Arial"/>
                <a:cs typeface="Arial"/>
              </a:rPr>
              <a:t>V</a:t>
            </a:r>
            <a:r>
              <a:rPr sz="3600" dirty="0">
                <a:latin typeface="Arial"/>
                <a:cs typeface="Arial"/>
              </a:rPr>
              <a:t>eri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ing</a:t>
            </a:r>
          </a:p>
          <a:p>
            <a:pPr marL="298450">
              <a:lnSpc>
                <a:spcPts val="4305"/>
              </a:lnSpc>
            </a:pPr>
            <a:r>
              <a:rPr sz="3600" b="1" spc="-5" dirty="0">
                <a:latin typeface="Courier New"/>
                <a:cs typeface="Courier New"/>
              </a:rPr>
              <a:t>ssl_verify_mod</a:t>
            </a:r>
            <a:r>
              <a:rPr sz="3600" b="1" dirty="0">
                <a:latin typeface="Courier New"/>
                <a:cs typeface="Courier New"/>
              </a:rPr>
              <a:t>e</a:t>
            </a:r>
            <a:r>
              <a:rPr sz="3600" b="1" spc="5" dirty="0">
                <a:latin typeface="Courier New"/>
                <a:cs typeface="Courier New"/>
              </a:rPr>
              <a:t> </a:t>
            </a:r>
            <a:r>
              <a:rPr sz="3600" b="1" dirty="0">
                <a:latin typeface="Courier New"/>
                <a:cs typeface="Courier New"/>
              </a:rPr>
              <a:t>:verify_peer</a:t>
            </a:r>
            <a:r>
              <a:rPr sz="3600" b="1" spc="-1165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ile</a:t>
            </a:r>
            <a:endParaRPr sz="3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23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204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wo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ul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kni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command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-</a:t>
            </a:r>
          </a:p>
          <a:p>
            <a:pPr marL="717550" marR="5080" lvl="1" indent="-285750">
              <a:lnSpc>
                <a:spcPct val="98500"/>
              </a:lnSpc>
              <a:spcBef>
                <a:spcPts val="125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Courier New"/>
                <a:cs typeface="Courier New"/>
              </a:rPr>
              <a:t>knif</a:t>
            </a:r>
            <a:r>
              <a:rPr sz="3600" b="1" dirty="0">
                <a:latin typeface="Courier New"/>
                <a:cs typeface="Courier New"/>
              </a:rPr>
              <a:t>e </a:t>
            </a:r>
            <a:r>
              <a:rPr sz="3600" b="1" spc="-5" dirty="0">
                <a:latin typeface="Courier New"/>
                <a:cs typeface="Courier New"/>
              </a:rPr>
              <a:t>ss</a:t>
            </a:r>
            <a:r>
              <a:rPr sz="3600" b="1" dirty="0">
                <a:latin typeface="Courier New"/>
                <a:cs typeface="Courier New"/>
              </a:rPr>
              <a:t>l check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makes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SSL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conne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server 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PS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ells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presen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 valid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</a:p>
          <a:p>
            <a:pPr marL="717550" marR="663575" lvl="1" indent="-285750">
              <a:lnSpc>
                <a:spcPts val="431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Courier New"/>
                <a:cs typeface="Courier New"/>
              </a:rPr>
              <a:t>knif</a:t>
            </a:r>
            <a:r>
              <a:rPr sz="3600" b="1" dirty="0">
                <a:latin typeface="Courier New"/>
                <a:cs typeface="Courier New"/>
              </a:rPr>
              <a:t>e </a:t>
            </a:r>
            <a:r>
              <a:rPr sz="3600" b="1" spc="-5" dirty="0">
                <a:latin typeface="Courier New"/>
                <a:cs typeface="Courier New"/>
              </a:rPr>
              <a:t>ss</a:t>
            </a:r>
            <a:r>
              <a:rPr sz="3600" b="1" dirty="0">
                <a:latin typeface="Courier New"/>
                <a:cs typeface="Courier New"/>
              </a:rPr>
              <a:t>l fetch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allows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au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ically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ch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</a:t>
            </a:r>
            <a:r>
              <a:rPr sz="3600" spc="-5" dirty="0">
                <a:latin typeface="Arial"/>
                <a:cs typeface="Arial"/>
              </a:rPr>
              <a:t>r'</a:t>
            </a:r>
            <a:r>
              <a:rPr sz="3600" dirty="0">
                <a:latin typeface="Arial"/>
                <a:cs typeface="Arial"/>
              </a:rPr>
              <a:t>s 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ru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dire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Log Levels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980"/>
            <a:ext cx="10807700" cy="7437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aul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level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:</a:t>
            </a:r>
            <a:r>
              <a:rPr sz="4400" b="1" dirty="0" smtClean="0">
                <a:latin typeface="Arial"/>
                <a:cs typeface="Arial"/>
              </a:rPr>
              <a:t>a</a:t>
            </a:r>
            <a:r>
              <a:rPr sz="4400" b="1" spc="-10" dirty="0" smtClean="0">
                <a:latin typeface="Arial"/>
                <a:cs typeface="Arial"/>
              </a:rPr>
              <a:t>u</a:t>
            </a:r>
            <a:r>
              <a:rPr sz="4400" b="1" spc="-5" dirty="0" smtClean="0">
                <a:latin typeface="Arial"/>
                <a:cs typeface="Arial"/>
              </a:rPr>
              <a:t>to</a:t>
            </a:r>
            <a:endParaRPr sz="4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suppo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ional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levels</a:t>
            </a: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spc="-5" dirty="0">
                <a:latin typeface="Arial"/>
                <a:cs typeface="Arial"/>
              </a:rPr>
              <a:t>:</a:t>
            </a:r>
            <a:r>
              <a:rPr sz="4400" b="1" spc="-10" dirty="0">
                <a:latin typeface="Arial"/>
                <a:cs typeface="Arial"/>
              </a:rPr>
              <a:t>d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10" dirty="0">
                <a:latin typeface="Arial"/>
                <a:cs typeface="Arial"/>
              </a:rPr>
              <a:t>bu</a:t>
            </a:r>
            <a:r>
              <a:rPr sz="4400" b="1" spc="-5" dirty="0">
                <a:latin typeface="Arial"/>
                <a:cs typeface="Arial"/>
              </a:rPr>
              <a:t>g</a:t>
            </a:r>
            <a:endParaRPr sz="4400" dirty="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spc="-5" dirty="0">
                <a:latin typeface="Arial"/>
                <a:cs typeface="Arial"/>
              </a:rPr>
              <a:t>:</a:t>
            </a:r>
            <a:r>
              <a:rPr sz="4400" b="1" spc="-10" dirty="0">
                <a:latin typeface="Arial"/>
                <a:cs typeface="Arial"/>
              </a:rPr>
              <a:t>in</a:t>
            </a:r>
            <a:r>
              <a:rPr sz="4400" b="1" spc="-5" dirty="0">
                <a:latin typeface="Arial"/>
                <a:cs typeface="Arial"/>
              </a:rPr>
              <a:t>fo</a:t>
            </a:r>
            <a:endParaRPr sz="4400" dirty="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spc="-5" dirty="0">
                <a:latin typeface="Arial"/>
                <a:cs typeface="Arial"/>
              </a:rPr>
              <a:t>:</a:t>
            </a:r>
            <a:r>
              <a:rPr sz="4400" b="1" spc="-10" dirty="0">
                <a:latin typeface="Arial"/>
                <a:cs typeface="Arial"/>
              </a:rPr>
              <a:t>w</a:t>
            </a:r>
            <a:r>
              <a:rPr sz="4400" b="1" dirty="0">
                <a:latin typeface="Arial"/>
                <a:cs typeface="Arial"/>
              </a:rPr>
              <a:t>ar</a:t>
            </a:r>
            <a:r>
              <a:rPr sz="4400" b="1" spc="-5" dirty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dirty="0">
                <a:latin typeface="Arial"/>
                <a:cs typeface="Arial"/>
              </a:rPr>
              <a:t>:err</a:t>
            </a:r>
            <a:r>
              <a:rPr sz="4400" b="1" spc="-10" dirty="0">
                <a:latin typeface="Arial"/>
                <a:cs typeface="Arial"/>
              </a:rPr>
              <a:t>o</a:t>
            </a:r>
            <a:r>
              <a:rPr sz="4400" b="1" dirty="0"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4400" b="1" dirty="0">
                <a:latin typeface="Arial"/>
                <a:cs typeface="Arial"/>
              </a:rPr>
              <a:t>:</a:t>
            </a:r>
            <a:r>
              <a:rPr sz="4400" b="1" dirty="0" smtClean="0">
                <a:latin typeface="Arial"/>
                <a:cs typeface="Arial"/>
              </a:rPr>
              <a:t>fata</a:t>
            </a:r>
            <a:r>
              <a:rPr sz="4400" b="1" spc="-5" dirty="0" smtClean="0">
                <a:latin typeface="Arial"/>
                <a:cs typeface="Arial"/>
              </a:rPr>
              <a:t>l</a:t>
            </a:r>
            <a:endParaRPr sz="3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tabLst>
                <a:tab pos="298450" algn="l"/>
              </a:tabLst>
            </a:pPr>
            <a:r>
              <a:rPr sz="3600" dirty="0" smtClean="0">
                <a:latin typeface="Arial"/>
                <a:cs typeface="Arial"/>
              </a:rPr>
              <a:t>Re</a:t>
            </a:r>
            <a:r>
              <a:rPr sz="3600" spc="-10" dirty="0" smtClean="0">
                <a:latin typeface="Arial"/>
                <a:cs typeface="Arial"/>
              </a:rPr>
              <a:t>f</a:t>
            </a:r>
            <a:r>
              <a:rPr sz="3600" dirty="0" smtClean="0">
                <a:latin typeface="Arial"/>
                <a:cs typeface="Arial"/>
              </a:rPr>
              <a:t>erence</a:t>
            </a:r>
            <a:r>
              <a:rPr sz="3600" spc="-5" dirty="0" smtClean="0">
                <a:latin typeface="Arial"/>
                <a:cs typeface="Arial"/>
              </a:rPr>
              <a:t>: </a:t>
            </a:r>
            <a:r>
              <a:rPr sz="3600" dirty="0" smtClean="0">
                <a:latin typeface="Arial"/>
                <a:cs typeface="Arial"/>
                <a:hlinkClick r:id="rId2"/>
              </a:rPr>
              <a:t>h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tt</a:t>
            </a:r>
            <a:r>
              <a:rPr sz="3600" dirty="0" smtClean="0">
                <a:latin typeface="Arial"/>
                <a:cs typeface="Arial"/>
                <a:hlinkClick r:id="rId2"/>
              </a:rPr>
              <a:t>p</a:t>
            </a:r>
            <a:r>
              <a:rPr sz="3600" spc="-5" dirty="0" smtClean="0">
                <a:latin typeface="Arial"/>
                <a:cs typeface="Arial"/>
                <a:hlinkClick r:id="rId2"/>
              </a:rPr>
              <a:t>s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://</a:t>
            </a:r>
            <a:r>
              <a:rPr sz="3600" dirty="0" smtClean="0">
                <a:latin typeface="Arial"/>
                <a:cs typeface="Arial"/>
                <a:hlinkClick r:id="rId2"/>
              </a:rPr>
              <a:t>do</a:t>
            </a:r>
            <a:r>
              <a:rPr sz="3600" spc="-5" dirty="0" smtClean="0">
                <a:latin typeface="Arial"/>
                <a:cs typeface="Arial"/>
                <a:hlinkClick r:id="rId2"/>
              </a:rPr>
              <a:t>cs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.</a:t>
            </a:r>
            <a:r>
              <a:rPr sz="3600" dirty="0" smtClean="0">
                <a:latin typeface="Arial"/>
                <a:cs typeface="Arial"/>
                <a:hlinkClick r:id="rId2"/>
              </a:rPr>
              <a:t>che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f.</a:t>
            </a:r>
            <a:r>
              <a:rPr sz="3600" dirty="0" smtClean="0">
                <a:latin typeface="Arial"/>
                <a:cs typeface="Arial"/>
                <a:hlinkClick r:id="rId2"/>
              </a:rPr>
              <a:t>io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/</a:t>
            </a:r>
            <a:r>
              <a:rPr sz="3600" dirty="0" smtClean="0">
                <a:latin typeface="Arial"/>
                <a:cs typeface="Arial"/>
                <a:hlinkClick r:id="rId2"/>
              </a:rPr>
              <a:t>con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f</a:t>
            </a:r>
            <a:r>
              <a:rPr sz="3600" dirty="0" smtClean="0">
                <a:latin typeface="Arial"/>
                <a:cs typeface="Arial"/>
                <a:hlinkClick r:id="rId2"/>
              </a:rPr>
              <a:t>ig_rb_clien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t.</a:t>
            </a:r>
            <a:r>
              <a:rPr sz="3600" dirty="0" smtClean="0">
                <a:latin typeface="Arial"/>
                <a:cs typeface="Arial"/>
                <a:hlinkClick r:id="rId2"/>
              </a:rPr>
              <a:t>h</a:t>
            </a:r>
            <a:r>
              <a:rPr sz="3600" spc="-10" dirty="0" smtClean="0">
                <a:latin typeface="Arial"/>
                <a:cs typeface="Arial"/>
                <a:hlinkClick r:id="rId2"/>
              </a:rPr>
              <a:t>t</a:t>
            </a:r>
            <a:r>
              <a:rPr sz="3600" dirty="0" smtClean="0">
                <a:latin typeface="Arial"/>
                <a:cs typeface="Arial"/>
                <a:hlinkClick r:id="rId2"/>
              </a:rPr>
              <a:t>ml</a:t>
            </a:r>
            <a:endParaRPr lang="en-US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tabLst>
                <a:tab pos="298450" algn="l"/>
              </a:tabLst>
            </a:pP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24600" y="8496300"/>
            <a:ext cx="2806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>
                <a:latin typeface="Courier New"/>
                <a:cs typeface="Courier New"/>
              </a:rPr>
              <a:t> </a:t>
            </a:r>
            <a:r>
              <a:rPr lang="en-US" sz="3200" b="1" spc="-5" dirty="0" smtClean="0">
                <a:latin typeface="Courier New"/>
                <a:cs typeface="Courier New"/>
              </a:rPr>
              <a:t>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146800"/>
          </a:xfrm>
          <a:custGeom>
            <a:avLst/>
            <a:gdLst/>
            <a:ahLst/>
            <a:cxnLst/>
            <a:rect l="l" t="t" r="r" b="b"/>
            <a:pathLst>
              <a:path w="14630400" h="6146800">
                <a:moveTo>
                  <a:pt x="0" y="0"/>
                </a:moveTo>
                <a:lnTo>
                  <a:pt x="14630400" y="0"/>
                </a:lnTo>
                <a:lnTo>
                  <a:pt x="14630400" y="6146800"/>
                </a:lnTo>
                <a:lnTo>
                  <a:pt x="0" y="614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6146800"/>
          </a:xfrm>
          <a:custGeom>
            <a:avLst/>
            <a:gdLst/>
            <a:ahLst/>
            <a:cxnLst/>
            <a:rect l="l" t="t" r="r" b="b"/>
            <a:pathLst>
              <a:path w="14630400" h="6146800">
                <a:moveTo>
                  <a:pt x="0" y="0"/>
                </a:moveTo>
                <a:lnTo>
                  <a:pt x="14630400" y="0"/>
                </a:lnTo>
                <a:lnTo>
                  <a:pt x="14630400" y="6146800"/>
                </a:lnTo>
                <a:lnTo>
                  <a:pt x="0" y="614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31372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OPE</a:t>
            </a:r>
            <a:r>
              <a:rPr b="1" dirty="0">
                <a:latin typeface="Courier New"/>
                <a:cs typeface="Courier New"/>
              </a:rPr>
              <a:t>N 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dirty="0">
                <a:latin typeface="Courier New"/>
                <a:cs typeface="Courier New"/>
              </a:rPr>
              <a:t>N EDITOR:</a:t>
            </a:r>
            <a:r>
              <a:rPr b="1" spc="-1070" dirty="0">
                <a:latin typeface="Courier New"/>
                <a:cs typeface="Courier New"/>
              </a:rPr>
              <a:t> </a:t>
            </a:r>
            <a:r>
              <a:rPr dirty="0"/>
              <a:t>roles/base.rb</a:t>
            </a:r>
          </a:p>
          <a:p>
            <a:pPr marL="228600">
              <a:lnSpc>
                <a:spcPct val="100000"/>
              </a:lnSpc>
              <a:spcBef>
                <a:spcPts val="2860"/>
              </a:spcBef>
            </a:pPr>
            <a:r>
              <a:rPr sz="3000" dirty="0">
                <a:solidFill>
                  <a:srgbClr val="008F00"/>
                </a:solidFill>
              </a:rPr>
              <a:t>name </a:t>
            </a:r>
            <a:r>
              <a:rPr sz="3000" dirty="0">
                <a:solidFill>
                  <a:srgbClr val="C8352B"/>
                </a:solidFill>
              </a:rPr>
              <a:t>"base"</a:t>
            </a:r>
            <a:endParaRPr sz="3000" dirty="0"/>
          </a:p>
          <a:p>
            <a:pPr marL="228600">
              <a:lnSpc>
                <a:spcPct val="100000"/>
              </a:lnSpc>
            </a:pPr>
            <a:r>
              <a:rPr sz="3000" spc="-5" dirty="0"/>
              <a:t>descriptio</a:t>
            </a:r>
            <a:r>
              <a:rPr sz="3000" dirty="0"/>
              <a:t>n </a:t>
            </a:r>
            <a:r>
              <a:rPr sz="3000" spc="-5" dirty="0">
                <a:solidFill>
                  <a:srgbClr val="C8352B"/>
                </a:solidFill>
              </a:rPr>
              <a:t>"Bas</a:t>
            </a:r>
            <a:r>
              <a:rPr sz="3000" dirty="0">
                <a:solidFill>
                  <a:srgbClr val="C8352B"/>
                </a:solidFill>
              </a:rPr>
              <a:t>e </a:t>
            </a:r>
            <a:r>
              <a:rPr sz="3000" spc="-5" dirty="0">
                <a:solidFill>
                  <a:srgbClr val="C8352B"/>
                </a:solidFill>
              </a:rPr>
              <a:t>Serve</a:t>
            </a:r>
            <a:r>
              <a:rPr sz="3000" dirty="0">
                <a:solidFill>
                  <a:srgbClr val="C8352B"/>
                </a:solidFill>
              </a:rPr>
              <a:t>r Role"</a:t>
            </a:r>
            <a:endParaRPr sz="3000" dirty="0"/>
          </a:p>
          <a:p>
            <a:pPr marL="228600">
              <a:lnSpc>
                <a:spcPct val="100000"/>
              </a:lnSpc>
            </a:pPr>
            <a:r>
              <a:rPr sz="3000" dirty="0"/>
              <a:t>run_list </a:t>
            </a:r>
            <a:r>
              <a:rPr sz="3000" dirty="0">
                <a:solidFill>
                  <a:srgbClr val="B51A00"/>
                </a:solidFill>
              </a:rPr>
              <a:t>"recipe[chef-client::</a:t>
            </a:r>
            <a:r>
              <a:rPr sz="3000" dirty="0" err="1">
                <a:solidFill>
                  <a:srgbClr val="B51A00"/>
                </a:solidFill>
              </a:rPr>
              <a:t>delete_validation</a:t>
            </a:r>
            <a:r>
              <a:rPr sz="3000" dirty="0" smtClean="0">
                <a:solidFill>
                  <a:srgbClr val="B51A00"/>
                </a:solidFill>
              </a:rPr>
              <a:t>]</a:t>
            </a:r>
            <a:r>
              <a:rPr sz="3000" spc="-5" dirty="0" smtClean="0">
                <a:solidFill>
                  <a:srgbClr val="B51A00"/>
                </a:solidFill>
              </a:rPr>
              <a:t>"</a:t>
            </a:r>
            <a:r>
              <a:rPr sz="3000" dirty="0" smtClean="0"/>
              <a:t>,</a:t>
            </a:r>
            <a:endParaRPr lang="en-US" sz="3000" dirty="0" smtClean="0"/>
          </a:p>
          <a:p>
            <a:pPr algn="l"/>
            <a:r>
              <a:rPr lang="en-US" sz="3000" dirty="0" smtClean="0">
                <a:solidFill>
                  <a:srgbClr val="B61B00"/>
                </a:solidFill>
                <a:latin typeface="Courier"/>
              </a:rPr>
              <a:t> "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recipe[chef-client::config]"</a:t>
            </a:r>
            <a:r>
              <a:rPr lang="en-US" sz="3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"recipe[chef-client]"</a:t>
            </a:r>
            <a:r>
              <a:rPr lang="en-US" sz="30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pPr algn="l"/>
            <a:r>
              <a:rPr lang="en-US" sz="3000" dirty="0" smtClean="0">
                <a:solidFill>
                  <a:srgbClr val="B61B00"/>
                </a:solidFill>
                <a:latin typeface="Courier"/>
              </a:rPr>
              <a:t> "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recipe[ntp]"</a:t>
            </a:r>
            <a:r>
              <a:rPr lang="en-US" sz="3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"recipe[motd]"</a:t>
            </a:r>
            <a:r>
              <a:rPr lang="en-US" sz="3000" dirty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3000" dirty="0">
                <a:solidFill>
                  <a:srgbClr val="B61B00"/>
                </a:solidFill>
                <a:latin typeface="Courier"/>
              </a:rPr>
              <a:t>"recipe[users]"</a:t>
            </a:r>
            <a:endParaRPr sz="3000" dirty="0"/>
          </a:p>
        </p:txBody>
      </p:sp>
      <p:sp>
        <p:nvSpPr>
          <p:cNvPr id="55" name="object 55"/>
          <p:cNvSpPr/>
          <p:nvPr/>
        </p:nvSpPr>
        <p:spPr>
          <a:xfrm>
            <a:off x="857250" y="4921250"/>
            <a:ext cx="14592300" cy="3479800"/>
          </a:xfrm>
          <a:custGeom>
            <a:avLst/>
            <a:gdLst/>
            <a:ahLst/>
            <a:cxnLst/>
            <a:rect l="l" t="t" r="r" b="b"/>
            <a:pathLst>
              <a:path w="14592300" h="3479800">
                <a:moveTo>
                  <a:pt x="0" y="3479800"/>
                </a:moveTo>
                <a:lnTo>
                  <a:pt x="14592300" y="3479800"/>
                </a:lnTo>
                <a:lnTo>
                  <a:pt x="14592300" y="0"/>
                </a:lnTo>
                <a:lnTo>
                  <a:pt x="0" y="0"/>
                </a:lnTo>
                <a:lnTo>
                  <a:pt x="0" y="3479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5" name="object 54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8317"/>
          </a:xfrm>
          <a:prstGeom prst="rect">
            <a:avLst/>
          </a:prstGeom>
        </p:spPr>
        <p:txBody>
          <a:bodyPr vert="horz" wrap="square" lIns="0" tIns="321385" rIns="0" bIns="0" rtlCol="0">
            <a:spAutoFit/>
          </a:bodyPr>
          <a:lstStyle/>
          <a:p>
            <a:pPr marL="12700">
              <a:lnSpc>
                <a:spcPts val="583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c</a:t>
            </a:r>
            <a:r>
              <a:rPr sz="4900" spc="-10" dirty="0"/>
              <a:t>h</a:t>
            </a:r>
            <a:r>
              <a:rPr sz="4900" spc="-5" dirty="0"/>
              <a:t>ef-c</a:t>
            </a:r>
            <a:r>
              <a:rPr sz="4900" spc="-10" dirty="0"/>
              <a:t>li</a:t>
            </a:r>
            <a:r>
              <a:rPr sz="4900" spc="-5" dirty="0"/>
              <a:t>e</a:t>
            </a:r>
            <a:r>
              <a:rPr sz="4900" spc="-10" dirty="0"/>
              <a:t>n</a:t>
            </a:r>
            <a:r>
              <a:rPr sz="4900" spc="-5" dirty="0"/>
              <a:t>t::c</a:t>
            </a:r>
            <a:r>
              <a:rPr sz="4900" spc="-10" dirty="0"/>
              <a:t>on</a:t>
            </a:r>
            <a:r>
              <a:rPr sz="4900" spc="-5" dirty="0"/>
              <a:t>f</a:t>
            </a:r>
            <a:r>
              <a:rPr sz="4900" spc="-10" dirty="0"/>
              <a:t>i</a:t>
            </a:r>
            <a:r>
              <a:rPr sz="4900" spc="-5" dirty="0"/>
              <a:t>g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10" dirty="0"/>
              <a:t>B</a:t>
            </a:r>
            <a:r>
              <a:rPr sz="4900" spc="-5" dirty="0" smtClean="0"/>
              <a:t>ase </a:t>
            </a:r>
            <a:r>
              <a:rPr lang="en-US" sz="4900" spc="-10" dirty="0"/>
              <a:t>R</a:t>
            </a:r>
            <a:r>
              <a:rPr sz="4900" spc="-10" dirty="0" smtClean="0"/>
              <a:t>ole</a:t>
            </a:r>
            <a:endParaRPr sz="4900" dirty="0"/>
          </a:p>
        </p:txBody>
      </p:sp>
      <p:sp>
        <p:nvSpPr>
          <p:cNvPr id="52" name="object 47"/>
          <p:cNvSpPr txBox="1"/>
          <p:nvPr/>
        </p:nvSpPr>
        <p:spPr>
          <a:xfrm>
            <a:off x="1028700" y="4953000"/>
            <a:ext cx="1281430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Courier New"/>
                <a:cs typeface="Courier New"/>
              </a:rPr>
              <a:t>default_attributes({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sz="2800" dirty="0" smtClean="0">
                <a:latin typeface="Courier New"/>
                <a:cs typeface="Courier New"/>
              </a:rPr>
              <a:t> 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"chef_client"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2800" dirty="0" smtClean="0">
                <a:solidFill>
                  <a:srgbClr val="C9352B"/>
                </a:solidFill>
                <a:latin typeface="Courier"/>
              </a:rPr>
              <a:t>    "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config"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2800" dirty="0" smtClean="0">
                <a:solidFill>
                  <a:srgbClr val="C9352B"/>
                </a:solidFill>
                <a:latin typeface="Courier"/>
              </a:rPr>
              <a:t>      "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ssl_verify_mode"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":verify_peer"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r>
              <a:rPr lang="en-US" sz="2800" dirty="0" smtClean="0">
                <a:solidFill>
                  <a:srgbClr val="C9352B"/>
                </a:solidFill>
                <a:latin typeface="Courier"/>
              </a:rPr>
              <a:t>      "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log_level" </a:t>
            </a:r>
            <a:r>
              <a:rPr lang="en-US" sz="28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800" dirty="0">
                <a:solidFill>
                  <a:srgbClr val="C9352B"/>
                </a:solidFill>
                <a:latin typeface="Courier"/>
              </a:rPr>
              <a:t>":info</a:t>
            </a:r>
            <a:r>
              <a:rPr lang="en-US" sz="2800" dirty="0" smtClean="0">
                <a:solidFill>
                  <a:srgbClr val="C9352B"/>
                </a:solidFill>
                <a:latin typeface="Courier"/>
              </a:rPr>
              <a:t>"</a:t>
            </a:r>
          </a:p>
          <a:p>
            <a:pPr marL="866140"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 marL="439420"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 New"/>
                <a:cs typeface="Courier New"/>
              </a:rPr>
              <a:t>})</a:t>
            </a:r>
            <a:endParaRPr lang="en-US" sz="2800" dirty="0">
              <a:solidFill>
                <a:srgbClr val="C9352B"/>
              </a:solidFill>
              <a:latin typeface="Courier"/>
            </a:endParaRPr>
          </a:p>
        </p:txBody>
      </p:sp>
      <p:sp>
        <p:nvSpPr>
          <p:cNvPr id="58" name="object 45"/>
          <p:cNvSpPr txBox="1"/>
          <p:nvPr/>
        </p:nvSpPr>
        <p:spPr>
          <a:xfrm>
            <a:off x="993113" y="4046835"/>
            <a:ext cx="6985000" cy="461665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505200"/>
            <a:ext cx="14605000" cy="5168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base!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chef@node1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810000"/>
            <a:ext cx="13315950" cy="462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899"/>
              </a:lnSpc>
            </a:pP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"chef-client::config", "chef-client"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g Cookbooks: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2000" dirty="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Compilin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g Cookbooks...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79600"/>
            <a:ext cx="14655800" cy="1181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600" spc="-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4600" dirty="0">
                <a:solidFill>
                  <a:srgbClr val="FFFFFF"/>
                </a:solidFill>
                <a:latin typeface="Courier New"/>
                <a:cs typeface="Courier New"/>
              </a:rPr>
              <a:t>t /etc/chef/client.rb</a:t>
            </a:r>
            <a:endParaRPr sz="4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dirty="0"/>
              <a:t>C</a:t>
            </a:r>
            <a:r>
              <a:rPr spc="-10" dirty="0" smtClean="0"/>
              <a:t>on</a:t>
            </a:r>
            <a:r>
              <a:rPr spc="-5" dirty="0" smtClean="0"/>
              <a:t>f</a:t>
            </a:r>
            <a:r>
              <a:rPr spc="-10" dirty="0" smtClean="0"/>
              <a:t>i</a:t>
            </a:r>
            <a:r>
              <a:rPr spc="-5" dirty="0" smtClean="0"/>
              <a:t>g </a:t>
            </a:r>
            <a:r>
              <a:rPr lang="en-US" spc="-10" dirty="0"/>
              <a:t>U</a:t>
            </a:r>
            <a:r>
              <a:rPr spc="-10" dirty="0" smtClean="0"/>
              <a:t>pd</a:t>
            </a:r>
            <a:r>
              <a:rPr dirty="0" smtClean="0"/>
              <a:t>ate</a:t>
            </a:r>
            <a:r>
              <a:rPr spc="-5" dirty="0" smtClean="0"/>
              <a:t>d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4800" dirty="0">
              <a:latin typeface="Courier New"/>
              <a:cs typeface="Courier New"/>
            </a:endParaRPr>
          </a:p>
          <a:p>
            <a:pPr marL="419100" marR="3960495"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:verify_peer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log_leve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:info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S</a:t>
            </a:r>
            <a:r>
              <a:rPr sz="4950" spc="5" dirty="0"/>
              <a:t>p</a:t>
            </a:r>
            <a:r>
              <a:rPr sz="4950" spc="10" dirty="0"/>
              <a:t>ec</a:t>
            </a:r>
            <a:r>
              <a:rPr sz="4950" spc="-5" dirty="0"/>
              <a:t>i</a:t>
            </a:r>
            <a:r>
              <a:rPr sz="4950" spc="10" dirty="0"/>
              <a:t>a</a:t>
            </a:r>
            <a:r>
              <a:rPr sz="4950" dirty="0"/>
              <a:t>l </a:t>
            </a:r>
            <a:r>
              <a:rPr sz="4950" spc="10" dirty="0"/>
              <a:t>Ha</a:t>
            </a:r>
            <a:r>
              <a:rPr sz="4950" spc="5" dirty="0"/>
              <a:t>nd</a:t>
            </a:r>
            <a:r>
              <a:rPr sz="4950" spc="-5" dirty="0"/>
              <a:t>li</a:t>
            </a:r>
            <a:r>
              <a:rPr sz="4950" spc="5" dirty="0"/>
              <a:t>n</a:t>
            </a:r>
            <a:r>
              <a:rPr sz="4950" spc="10" dirty="0"/>
              <a:t>g</a:t>
            </a:r>
            <a:r>
              <a:rPr sz="4950" dirty="0"/>
              <a:t> </a:t>
            </a:r>
            <a:r>
              <a:rPr sz="4950" spc="5" dirty="0"/>
              <a:t>for</a:t>
            </a:r>
            <a:r>
              <a:rPr sz="4950" dirty="0"/>
              <a:t> </a:t>
            </a:r>
            <a:r>
              <a:rPr sz="4950" spc="10" dirty="0"/>
              <a:t>N</a:t>
            </a:r>
            <a:r>
              <a:rPr sz="4950" spc="5" dirty="0"/>
              <a:t>on</a:t>
            </a:r>
            <a:r>
              <a:rPr sz="4950" spc="10" dirty="0"/>
              <a:t>-CA</a:t>
            </a:r>
            <a:r>
              <a:rPr sz="4950" spc="-185" dirty="0"/>
              <a:t> </a:t>
            </a:r>
            <a:r>
              <a:rPr sz="4950" spc="10" dirty="0"/>
              <a:t>S</a:t>
            </a:r>
            <a:r>
              <a:rPr sz="4950" dirty="0"/>
              <a:t>ign</a:t>
            </a:r>
            <a:r>
              <a:rPr sz="4950" spc="10" dirty="0"/>
              <a:t>ed</a:t>
            </a:r>
            <a:r>
              <a:rPr sz="4950" dirty="0"/>
              <a:t> </a:t>
            </a:r>
            <a:r>
              <a:rPr sz="4950" spc="10" dirty="0"/>
              <a:t>Ce</a:t>
            </a:r>
            <a:r>
              <a:rPr sz="4950" spc="5" dirty="0"/>
              <a:t>rt</a:t>
            </a:r>
            <a:r>
              <a:rPr sz="4950" spc="-5" dirty="0"/>
              <a:t>i</a:t>
            </a:r>
            <a:r>
              <a:rPr sz="4950" spc="5" dirty="0"/>
              <a:t>f</a:t>
            </a:r>
            <a:r>
              <a:rPr sz="4950" spc="-5" dirty="0"/>
              <a:t>i</a:t>
            </a:r>
            <a:r>
              <a:rPr sz="4950" spc="5" dirty="0"/>
              <a:t>cates</a:t>
            </a:r>
            <a:endParaRPr sz="49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42415" cy="293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signed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known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CA</a:t>
            </a:r>
            <a:r>
              <a:rPr lang="en-US" sz="4400" dirty="0" smtClean="0">
                <a:latin typeface="Arial"/>
                <a:cs typeface="Arial"/>
              </a:rPr>
              <a:t/>
            </a:r>
            <a:br>
              <a:rPr lang="en-US" sz="4400" dirty="0" smtClean="0">
                <a:latin typeface="Arial"/>
                <a:cs typeface="Arial"/>
              </a:rPr>
            </a:b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Howeve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</a:t>
            </a:r>
            <a:r>
              <a:rPr sz="4400" spc="-5" dirty="0">
                <a:latin typeface="Arial"/>
                <a:cs typeface="Arial"/>
              </a:rPr>
              <a:t>A, 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Serve</a:t>
            </a:r>
            <a:r>
              <a:rPr sz="4400" spc="175" dirty="0">
                <a:latin typeface="Arial"/>
                <a:cs typeface="Arial"/>
              </a:rPr>
              <a:t>r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sel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-signed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kni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e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impo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fetch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</a:t>
            </a:r>
            <a:r>
              <a:rPr sz="5250" dirty="0"/>
              <a:t>etch </a:t>
            </a:r>
            <a:r>
              <a:rPr sz="5250" spc="5" dirty="0"/>
              <a:t>H</a:t>
            </a:r>
            <a:r>
              <a:rPr sz="5250" spc="-5" dirty="0"/>
              <a:t>o</a:t>
            </a:r>
            <a:r>
              <a:rPr sz="5250" dirty="0"/>
              <a:t>sted </a:t>
            </a:r>
            <a:r>
              <a:rPr sz="5250" spc="5" dirty="0"/>
              <a:t>C</a:t>
            </a:r>
            <a:r>
              <a:rPr sz="5250" spc="-5" dirty="0"/>
              <a:t>h</a:t>
            </a:r>
            <a:r>
              <a:rPr sz="5250" dirty="0"/>
              <a:t>e</a:t>
            </a:r>
            <a:r>
              <a:rPr sz="5250" spc="95" dirty="0"/>
              <a:t>f</a:t>
            </a:r>
            <a:r>
              <a:rPr sz="5250" spc="-200" dirty="0"/>
              <a:t>’</a:t>
            </a:r>
            <a:r>
              <a:rPr sz="5250" dirty="0"/>
              <a:t>s SSL</a:t>
            </a:r>
            <a:r>
              <a:rPr sz="5250" spc="-95" dirty="0"/>
              <a:t> </a:t>
            </a:r>
            <a:r>
              <a:rPr lang="en-US" sz="5250" dirty="0"/>
              <a:t>C</a:t>
            </a:r>
            <a:r>
              <a:rPr sz="5250" dirty="0" smtClean="0"/>
              <a:t>ert</a:t>
            </a:r>
            <a:r>
              <a:rPr sz="5250" spc="-5" dirty="0" smtClean="0"/>
              <a:t>i</a:t>
            </a:r>
            <a:r>
              <a:rPr sz="5250" dirty="0" smtClean="0"/>
              <a:t>f</a:t>
            </a:r>
            <a:r>
              <a:rPr sz="5250" spc="-5" dirty="0" smtClean="0"/>
              <a:t>i</a:t>
            </a:r>
            <a:r>
              <a:rPr sz="5250" dirty="0" smtClean="0"/>
              <a:t>cate</a:t>
            </a:r>
            <a:endParaRPr sz="5250" dirty="0"/>
          </a:p>
        </p:txBody>
      </p:sp>
      <p:sp>
        <p:nvSpPr>
          <p:cNvPr id="41" name="object 41"/>
          <p:cNvSpPr/>
          <p:nvPr/>
        </p:nvSpPr>
        <p:spPr>
          <a:xfrm>
            <a:off x="749300" y="339725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919218"/>
            <a:ext cx="14329311" cy="4485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WARNING: Certificates from api.opscode.com will be fetched and </a:t>
            </a:r>
            <a:r>
              <a:rPr lang="en-US" sz="2650" dirty="0" smtClean="0">
                <a:solidFill>
                  <a:schemeClr val="bg1"/>
                </a:solidFill>
                <a:latin typeface="Courier New"/>
                <a:cs typeface="Courier New"/>
              </a:rPr>
              <a:t>placed in </a:t>
            </a: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your trusted_cert </a:t>
            </a:r>
            <a:r>
              <a:rPr lang="en-US" sz="2650" dirty="0" smtClean="0">
                <a:solidFill>
                  <a:schemeClr val="bg1"/>
                </a:solidFill>
                <a:latin typeface="Courier New"/>
                <a:cs typeface="Courier New"/>
              </a:rPr>
              <a:t>directory (C</a:t>
            </a: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:/Users/you/.chef/trusted_certs</a:t>
            </a:r>
            <a:r>
              <a:rPr lang="en-US" sz="2650" dirty="0" smtClean="0">
                <a:solidFill>
                  <a:schemeClr val="bg1"/>
                </a:solidFill>
                <a:latin typeface="Courier New"/>
                <a:cs typeface="Courier New"/>
              </a:rPr>
              <a:t>).</a:t>
            </a:r>
          </a:p>
          <a:p>
            <a:pPr marL="12700">
              <a:lnSpc>
                <a:spcPct val="100000"/>
              </a:lnSpc>
            </a:pPr>
            <a:endParaRPr lang="en-US" sz="26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Knife has no means to verify these are the correct certificates. You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should verify the authenticity of these certificates after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downloading</a:t>
            </a:r>
            <a:r>
              <a:rPr lang="en-US" sz="2650" dirty="0" smtClean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US" sz="26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Adding certificate for *.opscode.com in C:/Users/you/.chef/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trusted_certs/wildcard_opscode_com.crt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Adding certificate for DigiCert Secure Server CA in C:/Users/</a:t>
            </a:r>
          </a:p>
          <a:p>
            <a:pPr marL="12700">
              <a:lnSpc>
                <a:spcPct val="100000"/>
              </a:lnSpc>
            </a:pPr>
            <a:r>
              <a:rPr lang="en-US" sz="2650" dirty="0">
                <a:solidFill>
                  <a:schemeClr val="bg1"/>
                </a:solidFill>
                <a:latin typeface="Courier New"/>
                <a:cs typeface="Courier New"/>
              </a:rPr>
              <a:t>you/.chef/trusted_certs/DigiCert_Secure_Server_CA.crt</a:t>
            </a:r>
            <a:endParaRPr sz="265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84044" cy="318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spc="-265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</a:t>
            </a:r>
            <a:r>
              <a:rPr sz="4800" spc="-5" dirty="0">
                <a:latin typeface="Arial"/>
                <a:cs typeface="Arial"/>
              </a:rPr>
              <a:t>r'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399" y="1922306"/>
            <a:ext cx="14583311" cy="3034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10" dirty="0" smtClean="0">
                <a:latin typeface="Arial"/>
                <a:cs typeface="Arial"/>
              </a:rPr>
              <a:t>this </a:t>
            </a:r>
            <a:r>
              <a:rPr sz="4400" dirty="0" smtClean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should </a:t>
            </a:r>
            <a:r>
              <a:rPr sz="4400" dirty="0" smtClean="0">
                <a:latin typeface="Arial"/>
                <a:cs typeface="Arial"/>
              </a:rPr>
              <a:t>be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 smtClean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service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SSL</a:t>
            </a:r>
            <a:r>
              <a:rPr sz="4400" spc="-18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Ce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ica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360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alida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130" cy="433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10" dirty="0">
                <a:latin typeface="Arial"/>
                <a:cs typeface="Arial"/>
              </a:rPr>
              <a:t>Th</a:t>
            </a:r>
            <a:r>
              <a:rPr sz="4400" b="1" dirty="0">
                <a:latin typeface="Arial"/>
                <a:cs typeface="Arial"/>
              </a:rPr>
              <a:t>e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service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boo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 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make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valida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 SSL</a:t>
            </a:r>
            <a:r>
              <a:rPr sz="4400" spc="-18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conne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ter</a:t>
            </a:r>
            <a:r>
              <a:rPr sz="4400" b="1" spc="-10" dirty="0">
                <a:latin typeface="Arial"/>
                <a:cs typeface="Arial"/>
              </a:rPr>
              <a:t>i</a:t>
            </a:r>
            <a:r>
              <a:rPr sz="4400" b="1" dirty="0">
                <a:latin typeface="Arial"/>
                <a:cs typeface="Arial"/>
              </a:rPr>
              <a:t>a: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</a:t>
            </a:r>
          </a:p>
          <a:p>
            <a:pPr marL="3937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accomplish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sks.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C</a:t>
            </a:r>
            <a:r>
              <a:rPr spc="-10" dirty="0" smtClean="0"/>
              <a:t>oo</a:t>
            </a:r>
            <a:r>
              <a:rPr dirty="0" smtClean="0"/>
              <a:t>k</a:t>
            </a:r>
            <a:r>
              <a:rPr spc="-10" dirty="0" smtClean="0"/>
              <a:t>boo</a:t>
            </a:r>
            <a:r>
              <a:rPr dirty="0" smtClean="0"/>
              <a:t>k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61515" cy="311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Clien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client.rb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service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(runi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sys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emd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ini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SM</a:t>
            </a:r>
            <a:r>
              <a:rPr sz="4400" spc="-540" dirty="0">
                <a:latin typeface="Arial"/>
                <a:cs typeface="Arial"/>
              </a:rPr>
              <a:t>F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valida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384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chef-client::service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chef-client::delete_validation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w node1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nod</a:t>
            </a:r>
            <a:r>
              <a:rPr dirty="0"/>
              <a:t>e1</a:t>
            </a:r>
            <a:r>
              <a:rPr spc="-5" dirty="0"/>
              <a:t>'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Li</a:t>
            </a:r>
            <a:r>
              <a:rPr dirty="0"/>
              <a:t>st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644900"/>
            <a:ext cx="14655800" cy="4876800"/>
          </a:xfrm>
          <a:custGeom>
            <a:avLst/>
            <a:gdLst/>
            <a:ahLst/>
            <a:cxnLst/>
            <a:rect l="l" t="t" r="r" b="b"/>
            <a:pathLst>
              <a:path w="14655800" h="4876800">
                <a:moveTo>
                  <a:pt x="0" y="0"/>
                </a:moveTo>
                <a:lnTo>
                  <a:pt x="14655800" y="0"/>
                </a:lnTo>
                <a:lnTo>
                  <a:pt x="146558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2" name="object 42"/>
          <p:cNvSpPr/>
          <p:nvPr/>
        </p:nvSpPr>
        <p:spPr>
          <a:xfrm>
            <a:off x="800100" y="3644900"/>
            <a:ext cx="14655800" cy="4876800"/>
          </a:xfrm>
          <a:custGeom>
            <a:avLst/>
            <a:gdLst/>
            <a:ahLst/>
            <a:cxnLst/>
            <a:rect l="l" t="t" r="r" b="b"/>
            <a:pathLst>
              <a:path w="14655800" h="4876800">
                <a:moveTo>
                  <a:pt x="0" y="0"/>
                </a:moveTo>
                <a:lnTo>
                  <a:pt x="14655800" y="0"/>
                </a:lnTo>
                <a:lnTo>
                  <a:pt x="146558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5" name="object 45"/>
          <p:cNvSpPr txBox="1"/>
          <p:nvPr/>
        </p:nvSpPr>
        <p:spPr>
          <a:xfrm>
            <a:off x="1261551" y="4029938"/>
            <a:ext cx="14105449" cy="4047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300" b="1" dirty="0">
                <a:solidFill>
                  <a:srgbClr val="FFFFFF"/>
                </a:solidFill>
                <a:latin typeface="Courier"/>
              </a:rPr>
              <a:t>Node Name</a:t>
            </a:r>
            <a:r>
              <a:rPr lang="en-US" sz="2300" dirty="0">
                <a:solidFill>
                  <a:srgbClr val="FFFFFF"/>
                </a:solidFill>
                <a:latin typeface="Courier"/>
              </a:rPr>
              <a:t>: node1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Environment: _default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FQDN: centos63.example.com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IP: 10.160.201.90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Run List: role[webserver]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Roles: webserver, base</a:t>
            </a:r>
          </a:p>
          <a:p>
            <a:r>
              <a:rPr lang="fr-FR" sz="2300" dirty="0">
                <a:solidFill>
                  <a:srgbClr val="FFFFFF"/>
                </a:solidFill>
                <a:latin typeface="Courier"/>
              </a:rPr>
              <a:t>Recipes: chef-client::delete_validation, chef-client, ntp, motd, users,</a:t>
            </a:r>
          </a:p>
          <a:p>
            <a:r>
              <a:rPr lang="fr-FR" sz="2300" dirty="0">
                <a:solidFill>
                  <a:srgbClr val="FFFFFF"/>
                </a:solidFill>
                <a:latin typeface="Courier"/>
              </a:rPr>
              <a:t>apache, chef-client::default, chef-client::service, chef-client::init_service,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ntp::default, motd::default, users::default, users::groups, apache::default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Platform: centos 6.4</a:t>
            </a:r>
          </a:p>
          <a:p>
            <a:r>
              <a:rPr lang="en-US" sz="2300" dirty="0">
                <a:solidFill>
                  <a:srgbClr val="FFFFFF"/>
                </a:solidFill>
                <a:latin typeface="Courier"/>
              </a:rPr>
              <a:t>Tags: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64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39" name="object 54"/>
          <p:cNvSpPr/>
          <p:nvPr/>
        </p:nvSpPr>
        <p:spPr>
          <a:xfrm>
            <a:off x="2717800" y="6157686"/>
            <a:ext cx="7899400" cy="381000"/>
          </a:xfrm>
          <a:custGeom>
            <a:avLst/>
            <a:gdLst/>
            <a:ahLst/>
            <a:cxnLst/>
            <a:rect l="l" t="t" r="r" b="b"/>
            <a:pathLst>
              <a:path w="7899400" h="304800">
                <a:moveTo>
                  <a:pt x="0" y="0"/>
                </a:moveTo>
                <a:lnTo>
                  <a:pt x="7899400" y="0"/>
                </a:lnTo>
                <a:lnTo>
                  <a:pt x="789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9" y="1803400"/>
            <a:ext cx="9865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3472" dirty="0">
                <a:latin typeface="Courier New"/>
                <a:cs typeface="Courier New"/>
              </a:rPr>
              <a:t>EDITOR:</a:t>
            </a:r>
            <a:r>
              <a:rPr sz="4800" b="1" spc="-1604" baseline="-3472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cookbooks/chef-client/recipes/config.rb</a:t>
            </a: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299200"/>
          </a:xfrm>
          <a:custGeom>
            <a:avLst/>
            <a:gdLst/>
            <a:ahLst/>
            <a:cxnLst/>
            <a:rect l="l" t="t" r="r" b="b"/>
            <a:pathLst>
              <a:path w="14630400" h="6299200">
                <a:moveTo>
                  <a:pt x="0" y="0"/>
                </a:moveTo>
                <a:lnTo>
                  <a:pt x="14630400" y="0"/>
                </a:lnTo>
                <a:lnTo>
                  <a:pt x="146304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806450" y="2374900"/>
          <a:ext cx="14630400" cy="629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06375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templat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"conf_dir"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/client.rb" </a:t>
                      </a:r>
                      <a:r>
                        <a:rPr sz="24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537210" marR="9997440">
                        <a:lnSpc>
                          <a:spcPct val="100699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sourc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'client.rb.erb'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owne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r d_owner</a:t>
                      </a:r>
                    </a:p>
                    <a:p>
                      <a:pPr marL="537210" marR="11643995">
                        <a:lnSpc>
                          <a:spcPct val="100699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grou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p d_group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mod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00644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variables(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:chef_config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</a:tr>
              <a:tr h="3448050">
                <a:tc>
                  <a:txBody>
                    <a:bodyPr/>
                    <a:lstStyle/>
                    <a:p>
                      <a:pPr marL="902969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:chef_requires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chef_requires,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5109845" algn="l"/>
                        </a:tabLst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:ohai_disabled_plugins	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'ohai'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'disabled_plugins'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:start_handlers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'start_handlers'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:report_handlers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'report_handlers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</a:p>
                    <a:p>
                      <a:pPr marL="171450" marR="4144645" indent="731520">
                        <a:lnSpc>
                          <a:spcPct val="100699"/>
                        </a:lnSpc>
                        <a:tabLst>
                          <a:tab pos="4561205" algn="l"/>
                        </a:tabLst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:exception_handlers	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 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'exception_handlers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)</a:t>
                      </a: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notifie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:create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'ruby_block[reload_client_config]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:immediately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787400" y="1917980"/>
            <a:ext cx="15020267" cy="636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4305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dynamically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genera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</a:p>
          <a:p>
            <a:pPr marL="298450">
              <a:lnSpc>
                <a:spcPts val="4305"/>
              </a:lnSpc>
            </a:pPr>
            <a:r>
              <a:rPr sz="4400" b="1" dirty="0">
                <a:latin typeface="Courier New"/>
                <a:cs typeface="Courier New"/>
              </a:rPr>
              <a:t>/etc/chef/client.rb</a:t>
            </a:r>
            <a:r>
              <a:rPr sz="4400" b="1" spc="-116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</a:p>
          <a:p>
            <a:pPr marL="298450" marR="1286510" indent="-285750">
              <a:lnSpc>
                <a:spcPct val="101899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empla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walks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node['chef_client'] ['config']</a:t>
            </a:r>
            <a:r>
              <a:rPr sz="4400" b="1" spc="-116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</a:t>
            </a:r>
            <a:r>
              <a:rPr sz="4400" spc="-5" dirty="0">
                <a:latin typeface="Arial"/>
                <a:cs typeface="Arial"/>
              </a:rPr>
              <a:t>y</a:t>
            </a:r>
            <a:r>
              <a:rPr sz="4400" spc="-10" dirty="0">
                <a:latin typeface="Arial"/>
                <a:cs typeface="Arial"/>
              </a:rPr>
              <a:t>:</a:t>
            </a:r>
            <a:r>
              <a:rPr sz="4400" dirty="0">
                <a:latin typeface="Arial"/>
                <a:cs typeface="Arial"/>
              </a:rPr>
              <a:t>value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pairs</a:t>
            </a: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igura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dire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ive</a:t>
            </a:r>
          </a:p>
          <a:p>
            <a:pPr marL="298450" marR="5080" indent="-285750">
              <a:lnSpc>
                <a:spcPct val="102099"/>
              </a:lnSpc>
              <a:spcBef>
                <a:spcPts val="1095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chef_server_ur</a:t>
            </a:r>
            <a:r>
              <a:rPr sz="4400" b="1" spc="-5" dirty="0">
                <a:latin typeface="Courier New"/>
                <a:cs typeface="Courier New"/>
              </a:rPr>
              <a:t>l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b="1" dirty="0">
                <a:latin typeface="Courier New"/>
                <a:cs typeface="Courier New"/>
              </a:rPr>
              <a:t>node_name</a:t>
            </a:r>
            <a:r>
              <a:rPr sz="4400" b="1" spc="-1160" dirty="0">
                <a:latin typeface="Courier New"/>
                <a:cs typeface="Courier New"/>
              </a:rPr>
              <a:t> </a:t>
            </a:r>
            <a:r>
              <a:rPr sz="4400" spc="-5" dirty="0">
                <a:latin typeface="Arial"/>
                <a:cs typeface="Arial"/>
              </a:rPr>
              <a:t>and </a:t>
            </a:r>
            <a:r>
              <a:rPr sz="4400" b="1" dirty="0">
                <a:latin typeface="Courier New"/>
                <a:cs typeface="Courier New"/>
              </a:rPr>
              <a:t>validation_client_name</a:t>
            </a:r>
            <a:r>
              <a:rPr sz="4400" b="1" spc="-116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se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aul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Chef::Config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gin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 </a:t>
            </a:r>
            <a:r>
              <a:rPr lang="en-US" dirty="0"/>
              <a:t>S</a:t>
            </a:r>
            <a:r>
              <a:rPr dirty="0" smtClean="0"/>
              <a:t>e</a:t>
            </a:r>
            <a:r>
              <a:rPr spc="-5" dirty="0" smtClean="0"/>
              <a:t>tt</a:t>
            </a:r>
            <a:r>
              <a:rPr spc="-10" dirty="0" smtClean="0"/>
              <a:t>ing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787400" y="1642906"/>
            <a:ext cx="1311275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ollowing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role</a:t>
            </a:r>
            <a:r>
              <a:rPr sz="4400" spc="-5" dirty="0">
                <a:latin typeface="Arial"/>
                <a:cs typeface="Arial"/>
              </a:rPr>
              <a:t>):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100" y="2349500"/>
            <a:ext cx="14630400" cy="3352800"/>
          </a:xfrm>
          <a:custGeom>
            <a:avLst/>
            <a:gdLst/>
            <a:ahLst/>
            <a:cxnLst/>
            <a:rect l="l" t="t" r="r" b="b"/>
            <a:pathLst>
              <a:path w="14630400" h="3352800">
                <a:moveTo>
                  <a:pt x="0" y="0"/>
                </a:moveTo>
                <a:lnTo>
                  <a:pt x="14630400" y="0"/>
                </a:lnTo>
                <a:lnTo>
                  <a:pt x="14630400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990600" y="2597150"/>
            <a:ext cx="14116282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default_attributes(</a:t>
            </a:r>
          </a:p>
          <a:p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  "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chef_client"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    "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config"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{</a:t>
            </a:r>
          </a:p>
          <a:p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      "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ssl_verify_mode"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":verify_peer"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,</a:t>
            </a:r>
          </a:p>
          <a:p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      "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log_level" 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=&gt;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":info</a:t>
            </a:r>
            <a:r>
              <a:rPr lang="en-US" sz="2400" dirty="0" smtClean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2400" dirty="0">
                <a:solidFill>
                  <a:srgbClr val="C9352B"/>
                </a:solidFill>
                <a:latin typeface="Courier"/>
                <a:cs typeface="Courier New"/>
              </a:rPr>
              <a:t> 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 New"/>
              </a:rPr>
              <a:t>   </a:t>
            </a:r>
            <a:r>
              <a:rPr lang="en-US" sz="2400" dirty="0" smtClean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Courier New"/>
              <a:cs typeface="Courier New"/>
            </a:endParaRPr>
          </a:p>
          <a:p>
            <a:endParaRPr sz="2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4700" y="5799892"/>
            <a:ext cx="1462214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2080"/>
              </a:spcBef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ill </a:t>
            </a:r>
            <a:r>
              <a:rPr sz="4400" spc="5" dirty="0">
                <a:latin typeface="Arial"/>
                <a:cs typeface="Arial"/>
              </a:rPr>
              <a:t>render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ll</a:t>
            </a:r>
            <a:r>
              <a:rPr sz="4400" spc="10" dirty="0">
                <a:latin typeface="Arial"/>
                <a:cs typeface="Arial"/>
              </a:rPr>
              <a:t>ow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on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(</a:t>
            </a:r>
            <a:r>
              <a:rPr sz="4400" spc="-5" dirty="0">
                <a:latin typeface="Arial"/>
                <a:cs typeface="Arial"/>
              </a:rPr>
              <a:t>/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c</a:t>
            </a:r>
            <a:r>
              <a:rPr sz="4400" spc="-5" dirty="0">
                <a:latin typeface="Arial"/>
                <a:cs typeface="Arial"/>
              </a:rPr>
              <a:t>/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f/</a:t>
            </a:r>
            <a:r>
              <a:rPr sz="4400" spc="5" dirty="0">
                <a:latin typeface="Arial"/>
                <a:cs typeface="Arial"/>
              </a:rPr>
              <a:t>cl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en</a:t>
            </a:r>
            <a:r>
              <a:rPr sz="4400" spc="-5" dirty="0">
                <a:latin typeface="Arial"/>
                <a:cs typeface="Arial"/>
              </a:rPr>
              <a:t>t.</a:t>
            </a:r>
            <a:r>
              <a:rPr sz="4400" spc="5" dirty="0">
                <a:latin typeface="Arial"/>
                <a:cs typeface="Arial"/>
              </a:rPr>
              <a:t>rb</a:t>
            </a:r>
            <a:r>
              <a:rPr sz="4400" dirty="0">
                <a:latin typeface="Arial"/>
                <a:cs typeface="Arial"/>
              </a:rPr>
              <a:t>):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gin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 </a:t>
            </a:r>
            <a:r>
              <a:rPr lang="en-US" dirty="0"/>
              <a:t>S</a:t>
            </a:r>
            <a:r>
              <a:rPr dirty="0" smtClean="0"/>
              <a:t>e</a:t>
            </a:r>
            <a:r>
              <a:rPr spc="-5" dirty="0" smtClean="0"/>
              <a:t>tt</a:t>
            </a:r>
            <a:r>
              <a:rPr spc="-10" dirty="0" smtClean="0"/>
              <a:t>ing</a:t>
            </a:r>
            <a:r>
              <a:rPr dirty="0" smtClean="0"/>
              <a:t>s</a:t>
            </a:r>
            <a:endParaRPr dirty="0"/>
          </a:p>
        </p:txBody>
      </p:sp>
      <p:sp>
        <p:nvSpPr>
          <p:cNvPr id="47" name="object 47"/>
          <p:cNvSpPr txBox="1"/>
          <p:nvPr/>
        </p:nvSpPr>
        <p:spPr>
          <a:xfrm>
            <a:off x="812800" y="6502400"/>
            <a:ext cx="14630400" cy="2247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324929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chef_server_ur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"https://api.opscode.com/organizations/MYORG" </a:t>
            </a:r>
            <a:r>
              <a:rPr sz="2400" spc="-5" dirty="0">
                <a:latin typeface="Courier New"/>
                <a:cs typeface="Courier New"/>
              </a:rPr>
              <a:t>validation_client_nam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"MYORG-validator"</a:t>
            </a:r>
            <a:endParaRPr sz="2400" dirty="0">
              <a:latin typeface="Courier New"/>
              <a:cs typeface="Courier New"/>
            </a:endParaRPr>
          </a:p>
          <a:p>
            <a:pPr marL="190500" marR="891921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ssl_verify_mod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:verify_peer </a:t>
            </a:r>
            <a:r>
              <a:rPr sz="2400" spc="-5" dirty="0">
                <a:latin typeface="Courier New"/>
                <a:cs typeface="Courier New"/>
              </a:rPr>
              <a:t>node_nam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"config-ubuntu-1204" </a:t>
            </a:r>
            <a:r>
              <a:rPr sz="2400" spc="-5" dirty="0">
                <a:latin typeface="Courier New"/>
                <a:cs typeface="Courier New"/>
              </a:rPr>
              <a:t>log_leve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:info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963</Words>
  <Application>Microsoft Office PowerPoint</Application>
  <PresentationFormat>Custom</PresentationFormat>
  <Paragraphs>175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</vt:lpstr>
      <vt:lpstr>Courier New</vt:lpstr>
      <vt:lpstr>Gill Sans MT</vt:lpstr>
      <vt:lpstr>GillSans</vt:lpstr>
      <vt:lpstr>Times New Roman</vt:lpstr>
      <vt:lpstr>Office Theme</vt:lpstr>
      <vt:lpstr>Configuring Chef Clients</vt:lpstr>
      <vt:lpstr>Lesson Objectives</vt:lpstr>
      <vt:lpstr>The Problem and Success Criteria</vt:lpstr>
      <vt:lpstr>Using the chef-client Cookbook</vt:lpstr>
      <vt:lpstr>Examining the chef-client Cookbook</vt:lpstr>
      <vt:lpstr>Exercise: View node1's Run List</vt:lpstr>
      <vt:lpstr>Exercise: View the chef-client::config Recipe</vt:lpstr>
      <vt:lpstr>Managing client.rb Settings</vt:lpstr>
      <vt:lpstr>Managing client.rb Settings</vt:lpstr>
      <vt:lpstr>SSL Certificate Validation</vt:lpstr>
      <vt:lpstr>Log Levels</vt:lpstr>
      <vt:lpstr>Exercise: Add chef-client::config to the Base Role</vt:lpstr>
      <vt:lpstr>Exercise: Upload the Base Role</vt:lpstr>
      <vt:lpstr>Exercise: Run chef-client</vt:lpstr>
      <vt:lpstr>Exercise: Verify Config Updated</vt:lpstr>
      <vt:lpstr>Special Handling for Non-CA Signed Certificates</vt:lpstr>
      <vt:lpstr>Exercise: Fetch Hosted Chef’s SSL Certificate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41</cp:revision>
  <dcterms:created xsi:type="dcterms:W3CDTF">2015-06-04T12:17:04Z</dcterms:created>
  <dcterms:modified xsi:type="dcterms:W3CDTF">2015-07-02T16:02:29Z</dcterms:modified>
</cp:coreProperties>
</file>