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748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CA96F-F95B-C442-84B6-2055E5465A0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90C-3877-6541-AC4A-56EE38F5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 Client 11.12.2 or better is needed on the nodes for the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Ohai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 lessons.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Tested with version 0.6.2 of Chef Development Kit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Installed all workstation pre-requisites, including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Foodcritic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RuboCop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nedward</a:t>
            </a:r>
            <a:r>
              <a:rPr lang="en-US" dirty="0" smtClean="0"/>
              <a:t>/chef-workstation</a:t>
            </a:r>
          </a:p>
          <a:p>
            <a:endParaRPr lang="en-US" dirty="0" smtClean="0"/>
          </a:p>
          <a:p>
            <a:r>
              <a:rPr lang="en-US" dirty="0" smtClean="0"/>
              <a:t>chef-client -z -r "recipe[workstation-deploy]"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8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chef.io/chef-d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920347" y="5324963"/>
            <a:ext cx="7903209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600" u="heavy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raining</a:t>
            </a:r>
            <a:r>
              <a:rPr sz="3600" u="heavy" spc="-5" dirty="0" smtClean="0">
                <a:solidFill>
                  <a:srgbClr val="A1C3E5"/>
                </a:solidFill>
                <a:latin typeface="Arial"/>
                <a:cs typeface="Arial"/>
              </a:rPr>
              <a:t>@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u="heavy" spc="-10" dirty="0" smtClean="0">
                <a:solidFill>
                  <a:srgbClr val="A1C3E5"/>
                </a:solidFill>
                <a:latin typeface="Arial"/>
                <a:cs typeface="Arial"/>
              </a:rPr>
              <a:t>f.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io</a:t>
            </a:r>
            <a:endParaRPr sz="3600" dirty="0" smtClean="0">
              <a:latin typeface="Arial"/>
              <a:cs typeface="Arial"/>
            </a:endParaRPr>
          </a:p>
          <a:p>
            <a:pPr marL="12700">
              <a:lnSpc>
                <a:spcPts val="4225"/>
              </a:lnSpc>
            </a:pP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Copyrigh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(C)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2015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So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ft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ware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, </a:t>
            </a:r>
            <a:r>
              <a:rPr lang="en-US" sz="3600" spc="-10" dirty="0" smtClean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lang="en-US" sz="3600" dirty="0" smtClean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c.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36" name="object 129"/>
          <p:cNvSpPr txBox="1">
            <a:spLocks/>
          </p:cNvSpPr>
          <p:nvPr/>
        </p:nvSpPr>
        <p:spPr>
          <a:xfrm>
            <a:off x="927100" y="3692212"/>
            <a:ext cx="1032383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11420"/>
              </a:lnSpc>
            </a:pPr>
            <a:r>
              <a:rPr lang="en-US" sz="9600" kern="0" spc="-10" smtClean="0"/>
              <a:t>In</a:t>
            </a:r>
            <a:r>
              <a:rPr lang="en-US" sz="9600" kern="0" smtClean="0"/>
              <a:t>terme</a:t>
            </a:r>
            <a:r>
              <a:rPr lang="en-US" sz="9600" kern="0" spc="-10" smtClean="0"/>
              <a:t>di</a:t>
            </a:r>
            <a:r>
              <a:rPr lang="en-US" sz="9600" kern="0" smtClean="0"/>
              <a:t>ate</a:t>
            </a:r>
            <a:r>
              <a:rPr lang="en-US" sz="9600" kern="0" spc="-5" smtClean="0"/>
              <a:t> </a:t>
            </a:r>
            <a:r>
              <a:rPr lang="en-US" sz="9600" kern="0" smtClean="0"/>
              <a:t>C</a:t>
            </a:r>
            <a:r>
              <a:rPr lang="en-US" sz="9600" kern="0" spc="-10" smtClean="0"/>
              <a:t>h</a:t>
            </a:r>
            <a:r>
              <a:rPr lang="en-US" sz="9600" kern="0" smtClean="0"/>
              <a:t>ef</a:t>
            </a:r>
            <a:endParaRPr lang="en-US" sz="9600" kern="0"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2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8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8" name="object 113"/>
          <p:cNvSpPr txBox="1">
            <a:spLocks/>
          </p:cNvSpPr>
          <p:nvPr/>
        </p:nvSpPr>
        <p:spPr>
          <a:xfrm>
            <a:off x="927100" y="3632759"/>
            <a:ext cx="337883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mtClean="0"/>
              <a:t>Agenda</a:t>
            </a:r>
            <a:endParaRPr lang="en-US" kern="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opi</a:t>
            </a:r>
            <a:r>
              <a:rPr dirty="0"/>
              <a:t>cs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0415"/>
            <a:ext cx="9914255" cy="6029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undamen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reshe</a:t>
            </a:r>
            <a:r>
              <a:rPr sz="4300" spc="5" dirty="0">
                <a:latin typeface="Arial"/>
                <a:cs typeface="Arial"/>
              </a:rPr>
              <a:t>r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Bu</a:t>
            </a:r>
            <a:r>
              <a:rPr sz="4300" spc="5" dirty="0">
                <a:latin typeface="Arial"/>
                <a:cs typeface="Arial"/>
              </a:rPr>
              <a:t>il</a:t>
            </a:r>
            <a:r>
              <a:rPr sz="4300" spc="10" dirty="0">
                <a:latin typeface="Arial"/>
                <a:cs typeface="Arial"/>
              </a:rPr>
              <a:t>d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Cu</a:t>
            </a:r>
            <a:r>
              <a:rPr sz="4300" spc="5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15" dirty="0">
                <a:latin typeface="Arial"/>
                <a:cs typeface="Arial"/>
              </a:rPr>
              <a:t>m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65" dirty="0" smtClean="0">
                <a:latin typeface="Arial"/>
                <a:cs typeface="Arial"/>
              </a:rPr>
              <a:t>W</a:t>
            </a:r>
            <a:r>
              <a:rPr sz="4300" spc="5" dirty="0" smtClean="0">
                <a:latin typeface="Arial"/>
                <a:cs typeface="Arial"/>
              </a:rPr>
              <a:t>ri</a:t>
            </a:r>
            <a:r>
              <a:rPr sz="4300" spc="-5" dirty="0" smtClean="0">
                <a:latin typeface="Arial"/>
                <a:cs typeface="Arial"/>
              </a:rPr>
              <a:t>t</a:t>
            </a:r>
            <a:r>
              <a:rPr sz="4300" spc="5" dirty="0" smtClean="0">
                <a:latin typeface="Arial"/>
                <a:cs typeface="Arial"/>
              </a:rPr>
              <a:t>i</a:t>
            </a:r>
            <a:r>
              <a:rPr sz="4300" spc="10" dirty="0" smtClean="0">
                <a:latin typeface="Arial"/>
                <a:cs typeface="Arial"/>
              </a:rPr>
              <a:t>ng</a:t>
            </a:r>
            <a:r>
              <a:rPr sz="4300" spc="5" dirty="0" smtClean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O</a:t>
            </a:r>
            <a:r>
              <a:rPr sz="4300" spc="10" dirty="0">
                <a:latin typeface="Arial"/>
                <a:cs typeface="Arial"/>
              </a:rPr>
              <a:t>ha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Pl</a:t>
            </a:r>
            <a:r>
              <a:rPr sz="4300" spc="10" dirty="0">
                <a:latin typeface="Arial"/>
                <a:cs typeface="Arial"/>
              </a:rPr>
              <a:t>ug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5" dirty="0">
                <a:latin typeface="Arial"/>
                <a:cs typeface="Arial"/>
              </a:rPr>
              <a:t>C</a:t>
            </a:r>
            <a:r>
              <a:rPr sz="4300" spc="5" dirty="0">
                <a:latin typeface="Arial"/>
                <a:cs typeface="Arial"/>
              </a:rPr>
              <a:t>li</a:t>
            </a:r>
            <a:r>
              <a:rPr sz="4300" spc="10" dirty="0">
                <a:latin typeface="Arial"/>
                <a:cs typeface="Arial"/>
              </a:rPr>
              <a:t>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spc="10" dirty="0">
                <a:latin typeface="Arial"/>
                <a:cs typeface="Arial"/>
              </a:rPr>
              <a:t>Run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erna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mp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0" dirty="0">
                <a:latin typeface="Arial"/>
                <a:cs typeface="Arial"/>
              </a:rPr>
              <a:t>Hand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</a:t>
            </a:r>
            <a:r>
              <a:rPr sz="4300" spc="5" dirty="0">
                <a:latin typeface="Arial"/>
                <a:cs typeface="Arial"/>
              </a:rPr>
              <a:t>rs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Corre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ness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Checking</a:t>
            </a:r>
            <a:r>
              <a:rPr sz="4300" spc="-75" dirty="0">
                <a:latin typeface="Arial"/>
                <a:cs typeface="Arial"/>
              </a:rPr>
              <a:t> </a:t>
            </a:r>
            <a:r>
              <a:rPr sz="4300" spc="-390" dirty="0">
                <a:latin typeface="Arial"/>
                <a:cs typeface="Arial"/>
              </a:rPr>
              <a:t>Y</a:t>
            </a:r>
            <a:r>
              <a:rPr sz="4300" spc="10" dirty="0">
                <a:latin typeface="Arial"/>
                <a:cs typeface="Arial"/>
              </a:rPr>
              <a:t>ou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Cookbooks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An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ro</a:t>
            </a:r>
            <a:r>
              <a:rPr sz="4300" spc="10" dirty="0">
                <a:latin typeface="Arial"/>
                <a:cs typeface="Arial"/>
              </a:rPr>
              <a:t>du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on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Spec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he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Breaks!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48080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 hou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whichever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obviously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lunch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32766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Legend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-5" dirty="0"/>
              <a:t>L</a:t>
            </a:r>
            <a:r>
              <a:rPr sz="4600" spc="5" dirty="0"/>
              <a:t>e</a:t>
            </a:r>
            <a:r>
              <a:rPr sz="4600" spc="-5" dirty="0"/>
              <a:t>g</a:t>
            </a:r>
            <a:r>
              <a:rPr sz="4600" spc="5" dirty="0"/>
              <a:t>e</a:t>
            </a:r>
            <a:r>
              <a:rPr sz="4600" spc="-5" dirty="0"/>
              <a:t>nd</a:t>
            </a:r>
            <a:r>
              <a:rPr sz="4600" dirty="0"/>
              <a:t>: </a:t>
            </a:r>
            <a:r>
              <a:rPr sz="4600" spc="5" dirty="0"/>
              <a:t>D</a:t>
            </a:r>
            <a:r>
              <a:rPr sz="4600" dirty="0"/>
              <a:t>o I r</a:t>
            </a:r>
            <a:r>
              <a:rPr sz="4600" spc="-5" dirty="0"/>
              <a:t>u</a:t>
            </a:r>
            <a:r>
              <a:rPr sz="4600" dirty="0"/>
              <a:t>n t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dirty="0"/>
              <a:t>t </a:t>
            </a:r>
            <a:r>
              <a:rPr sz="4600" spc="5" dirty="0"/>
              <a:t>c</a:t>
            </a:r>
            <a:r>
              <a:rPr sz="4600" spc="-5" dirty="0"/>
              <a:t>o</a:t>
            </a:r>
            <a:r>
              <a:rPr sz="4600" spc="5" dirty="0"/>
              <a:t>mma</a:t>
            </a:r>
            <a:r>
              <a:rPr sz="4600" spc="-5" dirty="0"/>
              <a:t>n</a:t>
            </a:r>
            <a:r>
              <a:rPr sz="4600" dirty="0"/>
              <a:t>d </a:t>
            </a:r>
            <a:r>
              <a:rPr sz="4600" spc="-5" dirty="0"/>
              <a:t>o</a:t>
            </a:r>
            <a:r>
              <a:rPr sz="4600" dirty="0"/>
              <a:t>n </a:t>
            </a:r>
            <a:r>
              <a:rPr sz="4600" spc="5" dirty="0"/>
              <a:t>my</a:t>
            </a:r>
            <a:r>
              <a:rPr sz="4600" dirty="0"/>
              <a:t> </a:t>
            </a:r>
            <a:r>
              <a:rPr sz="4600" spc="-5" dirty="0"/>
              <a:t>wo</a:t>
            </a:r>
            <a:r>
              <a:rPr sz="4600" dirty="0"/>
              <a:t>rkstat</a:t>
            </a:r>
            <a:r>
              <a:rPr sz="4600" spc="-5" dirty="0"/>
              <a:t>ion</a:t>
            </a:r>
            <a:r>
              <a:rPr sz="4600" dirty="0"/>
              <a:t>?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25500" y="2590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</a:t>
            </a:r>
            <a:endParaRPr sz="3700">
              <a:latin typeface="Courier New"/>
              <a:cs typeface="Courier New"/>
            </a:endParaRPr>
          </a:p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i-am-a-workstation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7824" y="1985736"/>
            <a:ext cx="1326769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his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an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example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f 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command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run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your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wo</a:t>
            </a:r>
            <a:r>
              <a:rPr sz="3900" spc="-5" dirty="0">
                <a:latin typeface="Arial"/>
                <a:cs typeface="Arial"/>
              </a:rPr>
              <a:t>rkst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ion</a:t>
            </a:r>
            <a:endParaRPr sz="3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5500" y="5384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 marR="7908290">
              <a:lnSpc>
                <a:spcPts val="4400"/>
              </a:lnSpc>
            </a:pPr>
            <a:r>
              <a:rPr sz="3700" b="1" dirty="0">
                <a:solidFill>
                  <a:srgbClr val="FFFFFF"/>
                </a:solidFill>
                <a:latin typeface="Courier New"/>
                <a:cs typeface="Courier New"/>
              </a:rPr>
              <a:t>user@hostname:</a:t>
            </a:r>
            <a:r>
              <a:rPr sz="3700" b="1" spc="-5" dirty="0">
                <a:solidFill>
                  <a:srgbClr val="FFFFFF"/>
                </a:solidFill>
                <a:latin typeface="Courier New"/>
                <a:cs typeface="Courier New"/>
              </a:rPr>
              <a:t>~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 i-am-a-chef-node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7501" y="4786784"/>
            <a:ext cx="149409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example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f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command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run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your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arge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node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SSH</a:t>
            </a:r>
            <a:r>
              <a:rPr sz="3800" spc="-5" dirty="0">
                <a:latin typeface="Arial"/>
                <a:cs typeface="Arial"/>
              </a:rPr>
              <a:t>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ifconfig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10" dirty="0"/>
              <a:t>L</a:t>
            </a:r>
            <a:r>
              <a:rPr sz="4900" spc="-5" dirty="0"/>
              <a:t>e</a:t>
            </a:r>
            <a:r>
              <a:rPr sz="4900" spc="-10" dirty="0"/>
              <a:t>g</a:t>
            </a:r>
            <a:r>
              <a:rPr sz="4900" spc="-5" dirty="0"/>
              <a:t>e</a:t>
            </a:r>
            <a:r>
              <a:rPr sz="4900" spc="-10" dirty="0"/>
              <a:t>nd</a:t>
            </a:r>
            <a:r>
              <a:rPr sz="4900" spc="-5" dirty="0"/>
              <a:t>: Exam</a:t>
            </a:r>
            <a:r>
              <a:rPr sz="4900" spc="-10" dirty="0"/>
              <a:t>pl</a:t>
            </a:r>
            <a:r>
              <a:rPr sz="4900" spc="-5" dirty="0"/>
              <a:t>e </a:t>
            </a:r>
            <a:r>
              <a:rPr sz="4900" spc="-370" dirty="0"/>
              <a:t>T</a:t>
            </a:r>
            <a:r>
              <a:rPr sz="4900" spc="-5" dirty="0"/>
              <a:t>erm</a:t>
            </a:r>
            <a:r>
              <a:rPr sz="4900" spc="-10" dirty="0"/>
              <a:t>in</a:t>
            </a:r>
            <a:r>
              <a:rPr sz="4900" spc="-5" dirty="0"/>
              <a:t>al C</a:t>
            </a:r>
            <a:r>
              <a:rPr sz="4900" spc="-10" dirty="0"/>
              <a:t>o</a:t>
            </a:r>
            <a:r>
              <a:rPr sz="4900" spc="-5" dirty="0"/>
              <a:t>mma</a:t>
            </a:r>
            <a:r>
              <a:rPr sz="4900" spc="-10" dirty="0"/>
              <a:t>n</a:t>
            </a:r>
            <a:r>
              <a:rPr sz="4900" spc="-5" dirty="0"/>
              <a:t>d a</a:t>
            </a:r>
            <a:r>
              <a:rPr sz="4900" spc="-10" dirty="0"/>
              <a:t>n</a:t>
            </a:r>
            <a:r>
              <a:rPr sz="4900" spc="-5" dirty="0"/>
              <a:t>d </a:t>
            </a:r>
            <a:r>
              <a:rPr sz="4900" spc="-10" dirty="0"/>
              <a:t>Ou</a:t>
            </a:r>
            <a:r>
              <a:rPr sz="4900" spc="-5" dirty="0"/>
              <a:t>t</a:t>
            </a:r>
            <a:r>
              <a:rPr sz="4900" spc="-10" dirty="0"/>
              <a:t>pu</a:t>
            </a:r>
            <a:r>
              <a:rPr sz="4900" spc="-5" dirty="0"/>
              <a:t>t</a:t>
            </a:r>
            <a:endParaRPr sz="49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390900"/>
            <a:ext cx="14605000" cy="5245100"/>
          </a:xfrm>
          <a:prstGeom prst="rect">
            <a:avLst/>
          </a:prstGeom>
          <a:solidFill>
            <a:srgbClr val="000000"/>
          </a:solidFill>
          <a:ln w="25400">
            <a:solidFill>
              <a:srgbClr val="4D5D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0" marR="6125845" indent="-34544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lo0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flags=8049&lt;UP,LOOPBACK,RUNNING,MULTICAST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16384 options=3&lt;RXCSUM,TXCSUM&gt;</a:t>
            </a:r>
            <a:endParaRPr sz="1900">
              <a:latin typeface="Courier New"/>
              <a:cs typeface="Courier New"/>
            </a:endParaRPr>
          </a:p>
          <a:p>
            <a:pPr marL="596900" marR="782891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fe80::1%lo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127.0.0.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0xff000000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::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128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gif0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flags=8010&lt;POINTOPOINT,MULTICAST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flags=0&lt;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en0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flags=8863&lt;UP,BROADCAST,SMART,RUNNING,SIMPLEX,MULTICAST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1500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28:cf:e9:1f:79:a3</a:t>
            </a:r>
            <a:endParaRPr sz="1900">
              <a:latin typeface="Courier New"/>
              <a:cs typeface="Courier New"/>
            </a:endParaRPr>
          </a:p>
          <a:p>
            <a:pPr marL="596900" marR="519493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fe80::2acf:e9ff:fe1f:79a3%en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10.100.0.8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0xffffff0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broadcas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10.100.0.255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active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p2p0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flags=8843&lt;UP,BROADCAST,RUNNING,SIMPLEX,MULTICAST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2304</a:t>
            </a:r>
            <a:endParaRPr sz="1900">
              <a:latin typeface="Courier New"/>
              <a:cs typeface="Courier New"/>
            </a:endParaRPr>
          </a:p>
          <a:p>
            <a:pPr marL="596900" marR="1060894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0a:cf:e9:1f:79:a3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inactive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69627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~/hello_world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40386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1511300"/>
          </a:xfrm>
          <a:custGeom>
            <a:avLst/>
            <a:gdLst/>
            <a:ahLst/>
            <a:cxnLst/>
            <a:rect l="l" t="t" r="r" b="b"/>
            <a:pathLst>
              <a:path w="14630400" h="1511300">
                <a:moveTo>
                  <a:pt x="0" y="0"/>
                </a:moveTo>
                <a:lnTo>
                  <a:pt x="14630400" y="0"/>
                </a:lnTo>
                <a:lnTo>
                  <a:pt x="14630400" y="1511300"/>
                </a:lnTo>
                <a:lnTo>
                  <a:pt x="0" y="1511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8200" y="2387600"/>
            <a:ext cx="14630400" cy="1511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Hi!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m a </a:t>
            </a:r>
            <a:r>
              <a:rPr sz="2400" spc="-5" dirty="0">
                <a:latin typeface="Courier New"/>
                <a:cs typeface="Courier New"/>
              </a:rPr>
              <a:t>friendl</a:t>
            </a:r>
            <a:r>
              <a:rPr sz="2400" dirty="0">
                <a:latin typeface="Courier New"/>
                <a:cs typeface="Courier New"/>
              </a:rPr>
              <a:t>y </a:t>
            </a:r>
            <a:r>
              <a:rPr sz="2400" spc="-5" dirty="0">
                <a:latin typeface="Courier New"/>
                <a:cs typeface="Courier New"/>
              </a:rPr>
              <a:t>file.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564" rIns="0" bIns="0" rtlCol="0">
            <a:spAutoFit/>
          </a:bodyPr>
          <a:lstStyle/>
          <a:p>
            <a:pPr marL="12700">
              <a:lnSpc>
                <a:spcPts val="5295"/>
              </a:lnSpc>
            </a:pPr>
            <a:r>
              <a:rPr sz="4450" dirty="0"/>
              <a:t>L</a:t>
            </a:r>
            <a:r>
              <a:rPr sz="4450" spc="5" dirty="0"/>
              <a:t>e</a:t>
            </a:r>
            <a:r>
              <a:rPr sz="4450" dirty="0"/>
              <a:t>g</a:t>
            </a:r>
            <a:r>
              <a:rPr sz="4450" spc="5" dirty="0"/>
              <a:t>e</a:t>
            </a:r>
            <a:r>
              <a:rPr sz="4450" dirty="0"/>
              <a:t>nd: </a:t>
            </a:r>
            <a:r>
              <a:rPr sz="4450" spc="5" dirty="0"/>
              <a:t>Ex</a:t>
            </a:r>
            <a:r>
              <a:rPr sz="4450" spc="10" dirty="0"/>
              <a:t>am</a:t>
            </a:r>
            <a:r>
              <a:rPr sz="4450" dirty="0"/>
              <a:t>p</a:t>
            </a:r>
            <a:r>
              <a:rPr sz="4450" spc="-5" dirty="0"/>
              <a:t>l</a:t>
            </a:r>
            <a:r>
              <a:rPr sz="4450" spc="5" dirty="0"/>
              <a:t>e</a:t>
            </a:r>
            <a:r>
              <a:rPr sz="4450" dirty="0"/>
              <a:t> of </a:t>
            </a:r>
            <a:r>
              <a:rPr sz="4450" spc="5" dirty="0"/>
              <a:t>e</a:t>
            </a:r>
            <a:r>
              <a:rPr sz="4450" dirty="0"/>
              <a:t>d</a:t>
            </a:r>
            <a:r>
              <a:rPr sz="4450" spc="-5" dirty="0"/>
              <a:t>i</a:t>
            </a:r>
            <a:r>
              <a:rPr sz="4450" dirty="0"/>
              <a:t>tin</a:t>
            </a:r>
            <a:r>
              <a:rPr sz="4450" spc="5" dirty="0"/>
              <a:t>g</a:t>
            </a:r>
            <a:r>
              <a:rPr sz="4450" dirty="0"/>
              <a:t> </a:t>
            </a:r>
            <a:r>
              <a:rPr sz="4450" spc="5" dirty="0"/>
              <a:t>a</a:t>
            </a:r>
            <a:r>
              <a:rPr sz="4450" dirty="0"/>
              <a:t> f</a:t>
            </a:r>
            <a:r>
              <a:rPr sz="4450" spc="-5" dirty="0"/>
              <a:t>il</a:t>
            </a:r>
            <a:r>
              <a:rPr sz="4450" spc="5" dirty="0"/>
              <a:t>e</a:t>
            </a:r>
            <a:r>
              <a:rPr sz="4450" dirty="0"/>
              <a:t> o</a:t>
            </a:r>
            <a:r>
              <a:rPr sz="4450" spc="5" dirty="0"/>
              <a:t>n</a:t>
            </a:r>
            <a:r>
              <a:rPr sz="4450" dirty="0"/>
              <a:t> </a:t>
            </a:r>
            <a:r>
              <a:rPr sz="4450" spc="5" dirty="0"/>
              <a:t>y</a:t>
            </a:r>
            <a:r>
              <a:rPr sz="4450" dirty="0"/>
              <a:t>ou</a:t>
            </a:r>
            <a:r>
              <a:rPr sz="4450" spc="5" dirty="0"/>
              <a:t>r</a:t>
            </a:r>
            <a:r>
              <a:rPr sz="4450" dirty="0"/>
              <a:t> wo</a:t>
            </a:r>
            <a:r>
              <a:rPr sz="4450" spc="5" dirty="0"/>
              <a:t>rksta</a:t>
            </a:r>
            <a:r>
              <a:rPr sz="4450" dirty="0"/>
              <a:t>tio</a:t>
            </a:r>
            <a:r>
              <a:rPr sz="4450" spc="5" dirty="0"/>
              <a:t>n</a:t>
            </a:r>
            <a:endParaRPr sz="445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17" name="object 114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1984868"/>
          </a:xfrm>
          <a:prstGeom prst="rect">
            <a:avLst/>
          </a:prstGeom>
        </p:spPr>
        <p:txBody>
          <a:bodyPr vert="horz" wrap="square" lIns="0" tIns="914959" rIns="0" bIns="0" rtlCol="0">
            <a:spAutoFit/>
          </a:bodyPr>
          <a:lstStyle/>
          <a:p>
            <a:pPr marL="127000" marR="5080">
              <a:lnSpc>
                <a:spcPts val="8200"/>
              </a:lnSpc>
            </a:pPr>
            <a:r>
              <a:rPr lang="en-US" sz="7200" b="1" spc="-405" dirty="0" smtClean="0">
                <a:solidFill>
                  <a:srgbClr val="FFFFFF"/>
                </a:solidFill>
                <a:latin typeface="Arial"/>
                <a:cs typeface="Arial"/>
              </a:rPr>
              <a:t>Lab </a:t>
            </a:r>
            <a:r>
              <a:rPr sz="7200" b="1" spc="-5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7200" dirty="0">
              <a:latin typeface="Arial"/>
              <a:cs typeface="Arial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Lab VM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125029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/>
              <a:t>URL_TO_LIST_OF_IP_ADDRESSES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/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User:  chef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Password</a:t>
            </a:r>
            <a:r>
              <a:rPr lang="en-US" sz="4800" smtClean="0"/>
              <a:t>:  chef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h chef@&lt;EXTERNAL_ADDRESS&gt;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</a:t>
            </a:r>
            <a:r>
              <a:rPr spc="-5" dirty="0"/>
              <a:t>b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Logi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128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 err="1" smtClean="0"/>
              <a:t>jkjk</a:t>
            </a:r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812800" y="3505200"/>
            <a:ext cx="1463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ssh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chef@54.174.197.139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The authenticity of host '54.174.197.139 (54.174.197.139)' can't be established.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RSA key fingerprint is c1:34:39:16:cf:91:c0:d8:ea:53:e9:59:72:1f:a8:5e.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Are you sure you want to continue connecting (yes/no)? yes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Warning: Permanently added '54.174.197.139' (RSA) to the list of known hosts.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chef@54.174.197.139's password: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16" name="object 113"/>
          <p:cNvSpPr txBox="1">
            <a:spLocks/>
          </p:cNvSpPr>
          <p:nvPr/>
        </p:nvSpPr>
        <p:spPr>
          <a:xfrm>
            <a:off x="927100" y="3632759"/>
            <a:ext cx="586676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pc="-10" smtClean="0"/>
              <a:t>In</a:t>
            </a:r>
            <a:r>
              <a:rPr lang="en-US" kern="0" smtClean="0"/>
              <a:t>tr</a:t>
            </a:r>
            <a:r>
              <a:rPr lang="en-US" kern="0" spc="-10" smtClean="0"/>
              <a:t>odu</a:t>
            </a:r>
            <a:r>
              <a:rPr lang="en-US" kern="0" smtClean="0"/>
              <a:t>c</a:t>
            </a:r>
            <a:r>
              <a:rPr lang="en-US" kern="0" spc="-5" smtClean="0"/>
              <a:t>t</a:t>
            </a:r>
            <a:r>
              <a:rPr lang="en-US" kern="0" spc="-10" smtClean="0"/>
              <a:t>ion</a:t>
            </a:r>
            <a:r>
              <a:rPr lang="en-US" kern="0" smtClean="0"/>
              <a:t>s</a:t>
            </a:r>
            <a:endParaRPr lang="en-US" kern="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eck</a:t>
            </a:r>
            <a:r>
              <a:rPr spc="-10" dirty="0"/>
              <a:t>poin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08760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machine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(VM)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exercises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public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name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applica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ablishing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conne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'</a:t>
            </a:r>
            <a:r>
              <a:rPr sz="4800" dirty="0">
                <a:latin typeface="Arial"/>
                <a:cs typeface="Arial"/>
              </a:rPr>
              <a:t>sudo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roo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permissions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8900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Previous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background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Experience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managemen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hoping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class?</a:t>
            </a:r>
          </a:p>
        </p:txBody>
      </p:sp>
      <p:sp>
        <p:nvSpPr>
          <p:cNvPr id="43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ce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ou</a:t>
            </a:r>
            <a:r>
              <a:rPr dirty="0"/>
              <a:t>rse</a:t>
            </a:r>
            <a:r>
              <a:rPr spc="-10" dirty="0"/>
              <a:t>l</a:t>
            </a:r>
            <a:r>
              <a:rPr dirty="0"/>
              <a:t>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17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237488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5757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sz="4050" spc="15" dirty="0">
                <a:latin typeface="Arial"/>
                <a:cs typeface="Arial"/>
              </a:rPr>
              <a:t>Upon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comp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cou</a:t>
            </a:r>
            <a:r>
              <a:rPr sz="4050" spc="10" dirty="0">
                <a:latin typeface="Arial"/>
                <a:cs typeface="Arial"/>
              </a:rPr>
              <a:t>rse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you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ill </a:t>
            </a:r>
            <a:r>
              <a:rPr sz="4050" spc="15" dirty="0">
                <a:latin typeface="Arial"/>
                <a:cs typeface="Arial"/>
              </a:rPr>
              <a:t>be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: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Ex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resources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providers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Describe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he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erna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15" dirty="0">
                <a:latin typeface="Arial"/>
                <a:cs typeface="Arial"/>
              </a:rPr>
              <a:t>a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li</a:t>
            </a:r>
            <a:r>
              <a:rPr sz="4050" spc="15" dirty="0">
                <a:latin typeface="Arial"/>
                <a:cs typeface="Arial"/>
              </a:rPr>
              <a:t>en</a:t>
            </a:r>
            <a:r>
              <a:rPr sz="4050" spc="5" dirty="0">
                <a:latin typeface="Arial"/>
                <a:cs typeface="Arial"/>
              </a:rPr>
              <a:t>t </a:t>
            </a:r>
            <a:r>
              <a:rPr sz="4050" spc="10" dirty="0">
                <a:latin typeface="Arial"/>
                <a:cs typeface="Arial"/>
              </a:rPr>
              <a:t>run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Crea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0" dirty="0">
                <a:latin typeface="Arial"/>
                <a:cs typeface="Arial"/>
              </a:rPr>
              <a:t>ribu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Oha</a:t>
            </a:r>
            <a:r>
              <a:rPr sz="4050" spc="5" dirty="0">
                <a:latin typeface="Arial"/>
                <a:cs typeface="Arial"/>
              </a:rPr>
              <a:t>i </a:t>
            </a:r>
            <a:r>
              <a:rPr sz="4050" spc="15" dirty="0">
                <a:latin typeface="Arial"/>
                <a:cs typeface="Arial"/>
              </a:rPr>
              <a:t>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ug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Use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dirty="0">
                <a:latin typeface="Arial"/>
                <a:cs typeface="Arial"/>
              </a:rPr>
              <a:t>f</a:t>
            </a:r>
            <a:r>
              <a:rPr sz="4050" spc="10" dirty="0">
                <a:latin typeface="Arial"/>
                <a:cs typeface="Arial"/>
              </a:rPr>
              <a:t>-sh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ll </a:t>
            </a:r>
            <a:r>
              <a:rPr sz="4050" spc="15" dirty="0">
                <a:latin typeface="Arial"/>
                <a:cs typeface="Arial"/>
              </a:rPr>
              <a:t>debugge</a:t>
            </a:r>
            <a:r>
              <a:rPr sz="4050" spc="10" dirty="0">
                <a:latin typeface="Arial"/>
                <a:cs typeface="Arial"/>
              </a:rPr>
              <a:t>r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 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era</a:t>
            </a:r>
            <a:r>
              <a:rPr sz="4050" spc="10" dirty="0">
                <a:latin typeface="Arial"/>
                <a:cs typeface="Arial"/>
              </a:rPr>
              <a:t>c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ve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y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Con</a:t>
            </a:r>
            <a:r>
              <a:rPr sz="4050" dirty="0">
                <a:latin typeface="Arial"/>
                <a:cs typeface="Arial"/>
              </a:rPr>
              <a:t>f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gure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repo</a:t>
            </a:r>
            <a:r>
              <a:rPr sz="4050" spc="5" dirty="0">
                <a:latin typeface="Arial"/>
                <a:cs typeface="Arial"/>
              </a:rPr>
              <a:t>rt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excep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hand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-55" dirty="0">
                <a:latin typeface="Arial"/>
                <a:cs typeface="Arial"/>
              </a:rPr>
              <a:t>A</a:t>
            </a:r>
            <a:r>
              <a:rPr sz="4050" spc="15" dirty="0">
                <a:latin typeface="Arial"/>
                <a:cs typeface="Arial"/>
              </a:rPr>
              <a:t>vo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rrors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using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F</a:t>
            </a:r>
            <a:r>
              <a:rPr sz="4050" spc="15" dirty="0">
                <a:latin typeface="Arial"/>
                <a:cs typeface="Arial"/>
              </a:rPr>
              <a:t>ood</a:t>
            </a:r>
            <a:r>
              <a:rPr sz="4050" spc="10" dirty="0">
                <a:latin typeface="Arial"/>
                <a:cs typeface="Arial"/>
              </a:rPr>
              <a:t>cri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Rubocop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>
                <a:latin typeface="Arial"/>
                <a:cs typeface="Arial"/>
              </a:rPr>
              <a:t>Write simple unit tests with </a:t>
            </a:r>
            <a:r>
              <a:rPr lang="en-US" sz="4050" spc="15" dirty="0" err="1">
                <a:latin typeface="Arial"/>
                <a:cs typeface="Arial"/>
              </a:rPr>
              <a:t>ChefSpec</a:t>
            </a:r>
            <a:endParaRPr sz="4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dirty="0"/>
              <a:t>Pre-Re</a:t>
            </a:r>
            <a:r>
              <a:rPr spc="-10" dirty="0"/>
              <a:t>qui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2397"/>
            <a:ext cx="14411960" cy="441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equivalen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experience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500" dirty="0">
              <a:latin typeface="Times New Roman"/>
              <a:cs typeface="Times New Roman"/>
            </a:endParaRPr>
          </a:p>
          <a:p>
            <a:pPr marL="393700" marR="1760855" indent="-381000">
              <a:lnSpc>
                <a:spcPts val="5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recen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Developmen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here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u="heavy" dirty="0">
                <a:latin typeface="Arial"/>
                <a:cs typeface="Arial"/>
                <a:hlinkClick r:id="rId3"/>
              </a:rPr>
              <a:t>h</a:t>
            </a:r>
            <a:r>
              <a:rPr sz="4400" u="heavy" spc="-10" dirty="0">
                <a:latin typeface="Arial"/>
                <a:cs typeface="Arial"/>
                <a:hlinkClick r:id="rId3"/>
              </a:rPr>
              <a:t>tt</a:t>
            </a:r>
            <a:r>
              <a:rPr sz="4400" u="heavy" dirty="0">
                <a:latin typeface="Arial"/>
                <a:cs typeface="Arial"/>
                <a:hlinkClick r:id="rId3"/>
              </a:rPr>
              <a:t>p</a:t>
            </a:r>
            <a:r>
              <a:rPr sz="4400" u="heavy" spc="-10" dirty="0">
                <a:latin typeface="Arial"/>
                <a:cs typeface="Arial"/>
                <a:hlinkClick r:id="rId3"/>
              </a:rPr>
              <a:t>://</a:t>
            </a:r>
            <a:r>
              <a:rPr sz="4400" u="heavy" dirty="0">
                <a:latin typeface="Arial"/>
                <a:cs typeface="Arial"/>
                <a:hlinkClick r:id="rId3"/>
              </a:rPr>
              <a:t>download</a:t>
            </a:r>
            <a:r>
              <a:rPr sz="4400" u="heavy" spc="-5" dirty="0">
                <a:latin typeface="Arial"/>
                <a:cs typeface="Arial"/>
                <a:hlinkClick r:id="rId3"/>
              </a:rPr>
              <a:t>s</a:t>
            </a:r>
            <a:r>
              <a:rPr sz="4400" u="heavy" spc="-10" dirty="0">
                <a:latin typeface="Arial"/>
                <a:cs typeface="Arial"/>
                <a:hlinkClick r:id="rId3"/>
              </a:rPr>
              <a:t>.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f.</a:t>
            </a:r>
            <a:r>
              <a:rPr sz="4400" u="heavy" dirty="0">
                <a:latin typeface="Arial"/>
                <a:cs typeface="Arial"/>
                <a:hlinkClick r:id="rId3"/>
              </a:rPr>
              <a:t>io</a:t>
            </a:r>
            <a:r>
              <a:rPr sz="4400" u="heavy" spc="-10" dirty="0">
                <a:latin typeface="Arial"/>
                <a:cs typeface="Arial"/>
                <a:hlinkClick r:id="rId3"/>
              </a:rPr>
              <a:t>/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</a:t>
            </a:r>
            <a:r>
              <a:rPr sz="4400" u="heavy" dirty="0">
                <a:latin typeface="Arial"/>
                <a:cs typeface="Arial"/>
                <a:hlinkClick r:id="rId3"/>
              </a:rPr>
              <a:t>-d</a:t>
            </a:r>
            <a:r>
              <a:rPr sz="4400" u="heavy" spc="-5" dirty="0">
                <a:latin typeface="Arial"/>
                <a:cs typeface="Arial"/>
                <a:hlinkClick r:id="rId3"/>
              </a:rPr>
              <a:t>k/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2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check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che</a:t>
            </a:r>
            <a:r>
              <a:rPr sz="4400" dirty="0">
                <a:latin typeface="Courier New"/>
                <a:cs typeface="Courier New"/>
              </a:rPr>
              <a:t>f -v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to </a:t>
            </a:r>
            <a:r>
              <a:rPr spc="-10" dirty="0"/>
              <a:t>l</a:t>
            </a:r>
            <a:r>
              <a:rPr dirty="0"/>
              <a:t>ear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1450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domain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business 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endParaRPr sz="4800">
              <a:latin typeface="Arial"/>
              <a:cs typeface="Arial"/>
            </a:endParaRPr>
          </a:p>
          <a:p>
            <a:pPr marL="393700" marR="2119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provides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ramework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solving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hose problems</a:t>
            </a:r>
            <a:endParaRPr sz="4800">
              <a:latin typeface="Arial"/>
              <a:cs typeface="Arial"/>
            </a:endParaRPr>
          </a:p>
          <a:p>
            <a:pPr marL="393700" marR="14071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express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493625" cy="659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hard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way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 </a:t>
            </a:r>
            <a:r>
              <a:rPr sz="4800" b="1" spc="-5" dirty="0">
                <a:latin typeface="Arial"/>
                <a:cs typeface="Arial"/>
              </a:rPr>
              <a:t>lot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yping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Absen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Late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Behind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roubleshoo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spo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resul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reaching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luency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79400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help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spc="-5" dirty="0">
                <a:latin typeface="Arial"/>
                <a:cs typeface="Arial"/>
              </a:rPr>
              <a:t>d 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f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ass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666</Words>
  <Application>Microsoft Office PowerPoint</Application>
  <PresentationFormat>Custom</PresentationFormat>
  <Paragraphs>139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Times New Roman</vt:lpstr>
      <vt:lpstr>Office Theme</vt:lpstr>
      <vt:lpstr>PowerPoint Presentation</vt:lpstr>
      <vt:lpstr>PowerPoint Presentation</vt:lpstr>
      <vt:lpstr>Introduce Yourselves</vt:lpstr>
      <vt:lpstr>Course Objectives and Style</vt:lpstr>
      <vt:lpstr>Course Objectives</vt:lpstr>
      <vt:lpstr>Course Pre-Requisites</vt:lpstr>
      <vt:lpstr>How to learn Chef</vt:lpstr>
      <vt:lpstr>Training is really a discussion</vt:lpstr>
      <vt:lpstr>Training is really a discussion</vt:lpstr>
      <vt:lpstr>PowerPoint Presentation</vt:lpstr>
      <vt:lpstr>Topics</vt:lpstr>
      <vt:lpstr>Breaks!</vt:lpstr>
      <vt:lpstr>Legend</vt:lpstr>
      <vt:lpstr>Legend: Do I run that command on my workstation?</vt:lpstr>
      <vt:lpstr>Legend: Example Terminal Command and Output</vt:lpstr>
      <vt:lpstr>Legend: Example of editing a file on your workstation</vt:lpstr>
      <vt:lpstr>PowerPoint Presentation</vt:lpstr>
      <vt:lpstr>Lab VM</vt:lpstr>
      <vt:lpstr>Lab - Login</vt:lpstr>
      <vt:lpstr>Checkpoint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33</cp:revision>
  <dcterms:created xsi:type="dcterms:W3CDTF">2015-06-04T12:17:04Z</dcterms:created>
  <dcterms:modified xsi:type="dcterms:W3CDTF">2015-06-24T18:52:14Z</dcterms:modified>
</cp:coreProperties>
</file>