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88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89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C24"/>
    <a:srgbClr val="C83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>
      <p:cViewPr varScale="1">
        <p:scale>
          <a:sx n="32" d="100"/>
          <a:sy n="32" d="100"/>
        </p:scale>
        <p:origin x="36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51318-8D68-5D48-B2A8-DBDB95225B65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1CC-2B23-6B4D-ABE5-8EF9B9D1F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7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fix the layout of this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lwrp_custom_provider_ruby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mver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88265" y="7670800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927100" y="4978400"/>
            <a:ext cx="9537700" cy="54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 txBox="1"/>
          <p:nvPr/>
        </p:nvSpPr>
        <p:spPr>
          <a:xfrm>
            <a:off x="927100" y="4991380"/>
            <a:ext cx="94799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dirty="0"/>
              <a:t>1</a:t>
            </a:fld>
            <a:endParaRPr sz="1600"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lang="en-US" sz="3550" spc="5" dirty="0" smtClean="0">
                <a:latin typeface="Arial"/>
                <a:cs typeface="Arial"/>
              </a:rPr>
              <a:t> </a:t>
            </a:r>
            <a:r>
              <a:rPr sz="3550" spc="5" dirty="0" smtClean="0">
                <a:latin typeface="Arial"/>
                <a:cs typeface="Arial"/>
              </a:rPr>
              <a:t>Not</a:t>
            </a:r>
            <a:r>
              <a:rPr sz="3550" spc="10" dirty="0" smtClean="0">
                <a:latin typeface="Arial"/>
                <a:cs typeface="Arial"/>
              </a:rPr>
              <a:t>e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80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 dirty="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81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320877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432560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sites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].</a:t>
            </a:r>
            <a:r>
              <a:rPr sz="3200" spc="-5" dirty="0">
                <a:latin typeface="Courier New"/>
                <a:cs typeface="Courier New"/>
              </a:rPr>
              <a:t>eac</a:t>
            </a:r>
            <a:r>
              <a:rPr sz="3200" dirty="0">
                <a:latin typeface="Courier New"/>
                <a:cs typeface="Courier New"/>
              </a:rPr>
              <a:t>h </a:t>
            </a:r>
            <a:r>
              <a:rPr sz="3200" b="1" dirty="0" smtClean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r>
              <a:rPr lang="en-US" sz="3200" b="1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3200" dirty="0" smtClean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3200" spc="-5" dirty="0" smtClean="0">
                <a:latin typeface="Courier New"/>
                <a:cs typeface="Courier New"/>
              </a:rPr>
              <a:t>site_name</a:t>
            </a:r>
            <a:r>
              <a:rPr sz="3200" dirty="0">
                <a:latin typeface="Courier New"/>
                <a:cs typeface="Courier New"/>
              </a:rPr>
              <a:t>, site_dat</a:t>
            </a: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 smtClean="0">
                <a:solidFill>
                  <a:srgbClr val="4F9192"/>
                </a:solidFill>
                <a:latin typeface="Courier New"/>
                <a:cs typeface="Courier New"/>
              </a:rPr>
              <a:t>document</a:t>
            </a:r>
            <a:endParaRPr lang="en-US" sz="3200" i="1" spc="-5" dirty="0" smtClean="0">
              <a:solidFill>
                <a:srgbClr val="4F9192"/>
              </a:solidFill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document_root = </a:t>
            </a:r>
            <a:r>
              <a:rPr lang="en-US" sz="3200" dirty="0">
                <a:solidFill>
                  <a:srgbClr val="C835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"/srv/apache/#{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site_name</a:t>
            </a:r>
            <a:r>
              <a:rPr lang="en-US" sz="3200" dirty="0">
                <a:solidFill>
                  <a:srgbClr val="C835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endParaRPr lang="en-US" sz="3200" i="1" spc="-5" dirty="0" smtClean="0">
              <a:solidFill>
                <a:srgbClr val="C835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82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38200" y="558800"/>
            <a:ext cx="145288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5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9" name="object 55"/>
          <p:cNvSpPr txBox="1"/>
          <p:nvPr/>
        </p:nvSpPr>
        <p:spPr>
          <a:xfrm>
            <a:off x="1041400" y="2660650"/>
            <a:ext cx="1432560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template for Apache virtual host configuration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template 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32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mode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variables(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:document_root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:port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notifies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# Add a directory resource to create the document_root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directory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recursive </a:t>
            </a:r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sz="3200"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0781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cookbooks/apache/recipes/default.rb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38200" y="558800"/>
            <a:ext cx="145288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0" name="object 53"/>
          <p:cNvSpPr/>
          <p:nvPr/>
        </p:nvSpPr>
        <p:spPr>
          <a:xfrm>
            <a:off x="838200" y="2387599"/>
            <a:ext cx="14630400" cy="4910071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# Add a template resource for the virtual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host's index.html</a:t>
            </a:r>
            <a:endParaRPr lang="en-US" sz="32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template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source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variables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	)</a:t>
            </a:r>
            <a:endParaRPr lang="en-US" sz="32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889000"/>
          </a:xfrm>
          <a:custGeom>
            <a:avLst/>
            <a:gdLst/>
            <a:ahLst/>
            <a:cxnLst/>
            <a:rect l="l" t="t" r="r" b="b"/>
            <a:pathLst>
              <a:path w="14630400" h="889000">
                <a:moveTo>
                  <a:pt x="0" y="0"/>
                </a:moveTo>
                <a:lnTo>
                  <a:pt x="14630400" y="0"/>
                </a:lnTo>
                <a:lnTo>
                  <a:pt x="14630400" y="889000"/>
                </a:lnTo>
                <a:lnTo>
                  <a:pt x="0" y="88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1186815" y="2721125"/>
            <a:ext cx="14630400" cy="8890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action</a:t>
            </a:r>
            <a:r>
              <a:rPr sz="3200" dirty="0">
                <a:latin typeface="Courier New"/>
                <a:cs typeface="Courier New"/>
              </a:rPr>
              <a:t>s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r>
              <a:rPr sz="3200" dirty="0">
                <a:latin typeface="Courier New"/>
                <a:cs typeface="Courier New"/>
              </a:rPr>
              <a:t>,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:remove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cookbooks/apache/resources/vhost.rb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800100" y="4800600"/>
            <a:ext cx="107981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allowed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787680"/>
            <a:ext cx="149917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sz="3600" dirty="0"/>
              <a:t>res</a:t>
            </a:r>
            <a:r>
              <a:rPr sz="3600" spc="-10" dirty="0"/>
              <a:t>ou</a:t>
            </a:r>
            <a:r>
              <a:rPr sz="3600" dirty="0"/>
              <a:t>rce</a:t>
            </a:r>
            <a:r>
              <a:rPr sz="3600" spc="-5" dirty="0"/>
              <a:t> </a:t>
            </a:r>
            <a:r>
              <a:rPr sz="3600" spc="-10" dirty="0"/>
              <a:t>wi</a:t>
            </a:r>
            <a:r>
              <a:rPr sz="3600" spc="-5" dirty="0"/>
              <a:t>th t</a:t>
            </a:r>
            <a:r>
              <a:rPr sz="3600" spc="-10" dirty="0"/>
              <a:t>w</a:t>
            </a:r>
            <a:r>
              <a:rPr sz="3600" spc="-5" dirty="0"/>
              <a:t>o </a:t>
            </a:r>
            <a:r>
              <a:rPr sz="3600" dirty="0"/>
              <a:t>a</a:t>
            </a:r>
            <a:r>
              <a:rPr sz="3600" spc="-10" dirty="0"/>
              <a:t>llow</a:t>
            </a:r>
            <a:r>
              <a:rPr sz="3600" dirty="0"/>
              <a:t>e</a:t>
            </a:r>
            <a:r>
              <a:rPr sz="3600" spc="-5" dirty="0"/>
              <a:t>d </a:t>
            </a:r>
            <a:r>
              <a:rPr sz="3600" dirty="0"/>
              <a:t>ac</a:t>
            </a:r>
            <a:r>
              <a:rPr sz="3600" spc="-5" dirty="0"/>
              <a:t>t</a:t>
            </a:r>
            <a:r>
              <a:rPr sz="3600" spc="-10" dirty="0"/>
              <a:t>ion</a:t>
            </a:r>
            <a:r>
              <a:rPr sz="3600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582775" cy="473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Courier New"/>
                <a:cs typeface="Courier New"/>
              </a:rPr>
              <a:t>action</a:t>
            </a:r>
          </a:p>
          <a:p>
            <a:pPr marL="812800" lvl="1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action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symbol</a:t>
            </a:r>
          </a:p>
          <a:p>
            <a:pPr marL="812800" marR="1630045" lvl="1" indent="-381000">
              <a:lnSpc>
                <a:spcPct val="100600"/>
              </a:lnSpc>
              <a:spcBef>
                <a:spcPts val="107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allowed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actions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re-use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inside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 providers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916348" y="2540784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413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299269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cookbooks/apache/providers/</a:t>
            </a:r>
            <a:r>
              <a:rPr lang="en-US" sz="3200" dirty="0" err="1">
                <a:latin typeface="Courier New"/>
                <a:cs typeface="Courier New"/>
              </a:rPr>
              <a:t>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100" y="4800600"/>
            <a:ext cx="1094549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apache_vho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calls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spc="-5" dirty="0">
                <a:latin typeface="Courier New"/>
                <a:cs typeface="Courier New"/>
              </a:rPr>
              <a:t>actio</a:t>
            </a:r>
            <a:r>
              <a:rPr sz="4800" dirty="0">
                <a:latin typeface="Courier New"/>
                <a:cs typeface="Courier New"/>
              </a:rPr>
              <a:t>n :creat</a:t>
            </a:r>
            <a:r>
              <a:rPr sz="4800" spc="-5" dirty="0">
                <a:latin typeface="Courier New"/>
                <a:cs typeface="Courier New"/>
              </a:rPr>
              <a:t>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</a:t>
            </a:r>
            <a:r>
              <a:rPr sz="4800" spc="-5" dirty="0">
                <a:latin typeface="Arial"/>
                <a:cs typeface="Arial"/>
              </a:rPr>
              <a:t>ck.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446" rIns="0" bIns="0" rtlCol="0">
            <a:spAutoFit/>
          </a:bodyPr>
          <a:lstStyle/>
          <a:p>
            <a:pPr marL="12700">
              <a:lnSpc>
                <a:spcPts val="607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p</a:t>
            </a:r>
            <a:r>
              <a:rPr sz="5100" spc="5" dirty="0"/>
              <a:t>r</a:t>
            </a:r>
            <a:r>
              <a:rPr sz="5100" dirty="0"/>
              <a:t>o</a:t>
            </a:r>
            <a:r>
              <a:rPr sz="5100" spc="5" dirty="0"/>
              <a:t>v</a:t>
            </a:r>
            <a:r>
              <a:rPr sz="5100" spc="-5" dirty="0"/>
              <a:t>i</a:t>
            </a:r>
            <a:r>
              <a:rPr sz="5100" dirty="0"/>
              <a:t>d</a:t>
            </a:r>
            <a:r>
              <a:rPr sz="5100" spc="5" dirty="0"/>
              <a:t>er</a:t>
            </a:r>
            <a:r>
              <a:rPr sz="5100" dirty="0"/>
              <a:t> fo</a:t>
            </a:r>
            <a:r>
              <a:rPr sz="5100" spc="5" dirty="0"/>
              <a:t>r</a:t>
            </a:r>
            <a:r>
              <a:rPr sz="5100" dirty="0"/>
              <a:t> th</a:t>
            </a:r>
            <a:r>
              <a:rPr sz="5100" spc="5" dirty="0"/>
              <a:t>e</a:t>
            </a:r>
            <a:r>
              <a:rPr sz="5100" dirty="0"/>
              <a:t> </a:t>
            </a:r>
            <a:r>
              <a:rPr sz="5100" spc="5" dirty="0"/>
              <a:t>:create</a:t>
            </a:r>
            <a:r>
              <a:rPr sz="5100" dirty="0"/>
              <a:t> </a:t>
            </a:r>
            <a:r>
              <a:rPr sz="5100" spc="5" dirty="0"/>
              <a:t>ac</a:t>
            </a:r>
            <a:r>
              <a:rPr sz="5100" dirty="0"/>
              <a:t>t</a:t>
            </a:r>
            <a:r>
              <a:rPr sz="5100" spc="-5" dirty="0"/>
              <a:t>io</a:t>
            </a:r>
            <a:r>
              <a:rPr sz="5100" spc="5" dirty="0"/>
              <a:t>n</a:t>
            </a:r>
            <a:endParaRPr sz="5100" dirty="0"/>
          </a:p>
        </p:txBody>
      </p:sp>
      <p:sp>
        <p:nvSpPr>
          <p:cNvPr id="4" name="Rectangle 3"/>
          <p:cNvSpPr/>
          <p:nvPr/>
        </p:nvSpPr>
        <p:spPr>
          <a:xfrm>
            <a:off x="1069880" y="2459097"/>
            <a:ext cx="11630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8F00"/>
                </a:solidFill>
                <a:latin typeface="Courier" pitchFamily="49" charset="0"/>
              </a:rPr>
              <a:t> puts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1800" y="2311400"/>
            <a:ext cx="8483600" cy="63119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Disable the default virtual host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execute "mv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welcome.conf.disabled"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only_if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File.exist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?("/etc/httpd/conf.d/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welcome.conf")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notifies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:restart, "service[httpd]"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end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-Oblique"/>
              </a:rPr>
              <a:t>Enable an Apache Virtualhost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end</a:t>
            </a:r>
            <a:endParaRPr sz="2800" dirty="0"/>
          </a:p>
        </p:txBody>
      </p:sp>
      <p:sp>
        <p:nvSpPr>
          <p:cNvPr id="41" name="object 41"/>
          <p:cNvSpPr/>
          <p:nvPr/>
        </p:nvSpPr>
        <p:spPr>
          <a:xfrm>
            <a:off x="0" y="2311400"/>
            <a:ext cx="8915400" cy="63119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sz="4600" spc="5" dirty="0"/>
              <a:t>ac</a:t>
            </a:r>
            <a:r>
              <a:rPr sz="4600" dirty="0"/>
              <a:t>t</a:t>
            </a:r>
            <a:r>
              <a:rPr sz="4600" spc="-5" dirty="0"/>
              <a:t>io</a:t>
            </a:r>
            <a:r>
              <a:rPr sz="4600" dirty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sz="4600" spc="-5" dirty="0"/>
              <a:t>ou</a:t>
            </a:r>
            <a:r>
              <a:rPr sz="4600" dirty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r</a:t>
            </a:r>
            <a:r>
              <a:rPr sz="4600" spc="5" dirty="0"/>
              <a:t>ec</a:t>
            </a:r>
            <a:r>
              <a:rPr sz="4600" spc="-5" dirty="0"/>
              <a:t>ip</a:t>
            </a:r>
            <a:r>
              <a:rPr sz="4600" spc="5" dirty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4023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apache_vhost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Courier New"/>
                <a:cs typeface="Courier New"/>
              </a:rPr>
              <a:t>"</a:t>
            </a:r>
            <a:r>
              <a:rPr sz="4800" b="1" dirty="0" smtClean="0">
                <a:latin typeface="Courier New"/>
                <a:cs typeface="Courier New"/>
              </a:rPr>
              <a:t>lions</a:t>
            </a:r>
            <a:r>
              <a:rPr lang="en-US" sz="4800" b="1" dirty="0">
                <a:latin typeface="Courier New"/>
                <a:cs typeface="Courier New"/>
              </a:rPr>
              <a:t>"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:create</a:t>
            </a:r>
            <a:endParaRPr sz="4800" dirty="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parame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900" y="495300"/>
            <a:ext cx="14516100" cy="8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719858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802195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["chef-client::delete_validation", Synchronizin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Cookbooks: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43267" y="4032504"/>
            <a:ext cx="165163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"chef-client",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012926" y="4032504"/>
            <a:ext cx="389382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2836" y="4515104"/>
            <a:ext cx="1769745" cy="236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50" dirty="0">
              <a:latin typeface="Courier New"/>
              <a:cs typeface="Courier New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74745" y="6686804"/>
            <a:ext cx="224155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apache_vhost[lions]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34290" y="6686804"/>
            <a:ext cx="342137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 lions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2836" y="6928104"/>
            <a:ext cx="82613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algn="ctr"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(u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46654" y="6928104"/>
            <a:ext cx="58991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date)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46654" y="7410704"/>
            <a:ext cx="2005964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2200"/>
              </a:lnSpc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complete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02836" y="8134604"/>
            <a:ext cx="814070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74750" y="6496050"/>
            <a:ext cx="11760200" cy="7239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2944475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Ligh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weigh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ramework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Explain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Explain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Build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949230" y="3886200"/>
            <a:ext cx="1158969" cy="6858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38C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b="1" spc="-1070" dirty="0" smtClean="0">
                <a:latin typeface="Courier New"/>
                <a:cs typeface="Courier New"/>
              </a:rPr>
              <a:t>c</a:t>
            </a:r>
            <a:r>
              <a:rPr sz="3200" dirty="0" smtClean="0">
                <a:latin typeface="Courier New"/>
                <a:cs typeface="Courier New"/>
              </a:rPr>
              <a:t>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6108700"/>
            <a:ext cx="13717269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600" dirty="0">
                <a:latin typeface="Arial"/>
                <a:cs typeface="Arial"/>
              </a:rPr>
              <a:t>The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Courier New"/>
                <a:cs typeface="Courier New"/>
              </a:rPr>
              <a:t>log</a:t>
            </a:r>
            <a:r>
              <a:rPr sz="4600" spc="-1485" dirty="0">
                <a:latin typeface="Courier New"/>
                <a:cs typeface="Courier New"/>
              </a:rPr>
              <a:t> </a:t>
            </a:r>
            <a:r>
              <a:rPr sz="4600" dirty="0">
                <a:latin typeface="Arial"/>
                <a:cs typeface="Arial"/>
              </a:rPr>
              <a:t>resource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uses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Che</a:t>
            </a:r>
            <a:r>
              <a:rPr sz="4600" spc="75" dirty="0">
                <a:latin typeface="Arial"/>
                <a:cs typeface="Arial"/>
              </a:rPr>
              <a:t>f</a:t>
            </a:r>
            <a:r>
              <a:rPr sz="4600" spc="-85" dirty="0">
                <a:latin typeface="Arial"/>
                <a:cs typeface="Arial"/>
              </a:rPr>
              <a:t>’</a:t>
            </a:r>
            <a:r>
              <a:rPr sz="4600" dirty="0">
                <a:latin typeface="Arial"/>
                <a:cs typeface="Arial"/>
              </a:rPr>
              <a:t>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logger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obje</a:t>
            </a:r>
            <a:r>
              <a:rPr sz="4600" spc="-5" dirty="0">
                <a:latin typeface="Arial"/>
                <a:cs typeface="Arial"/>
              </a:rPr>
              <a:t>ct 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o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prin</a:t>
            </a:r>
            <a:r>
              <a:rPr sz="4600" spc="-5" dirty="0">
                <a:latin typeface="Arial"/>
                <a:cs typeface="Arial"/>
              </a:rPr>
              <a:t>t </a:t>
            </a:r>
            <a:r>
              <a:rPr sz="4600" dirty="0">
                <a:latin typeface="Arial"/>
                <a:cs typeface="Arial"/>
              </a:rPr>
              <a:t>messages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t </a:t>
            </a:r>
            <a:r>
              <a:rPr sz="4600" dirty="0">
                <a:latin typeface="Courier New"/>
                <a:cs typeface="Courier New"/>
              </a:rPr>
              <a:t>Chef::Config[:log_level]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w</a:t>
            </a:r>
            <a:r>
              <a:rPr sz="4600" spc="-5" dirty="0"/>
              <a:t>i</a:t>
            </a:r>
            <a:r>
              <a:rPr sz="4600" dirty="0"/>
              <a:t>t</a:t>
            </a:r>
            <a:r>
              <a:rPr sz="4600" spc="-5" dirty="0"/>
              <a:t>hi</a:t>
            </a:r>
            <a:r>
              <a:rPr sz="4600" dirty="0"/>
              <a:t>n </a:t>
            </a:r>
            <a:r>
              <a:rPr sz="4600" spc="5" dirty="0"/>
              <a:t>y</a:t>
            </a:r>
            <a:r>
              <a:rPr sz="4600" spc="-5" dirty="0"/>
              <a:t>ou</a:t>
            </a:r>
            <a:r>
              <a:rPr sz="4600" dirty="0"/>
              <a:t>r </a:t>
            </a:r>
            <a:r>
              <a:rPr sz="4600" spc="-5" dirty="0"/>
              <a:t>p</a:t>
            </a:r>
            <a:r>
              <a:rPr sz="4600" dirty="0"/>
              <a:t>r</a:t>
            </a:r>
            <a:r>
              <a:rPr sz="4600" spc="-5" dirty="0"/>
              <a:t>o</a:t>
            </a:r>
            <a:r>
              <a:rPr sz="4600" spc="5" dirty="0"/>
              <a:t>v</a:t>
            </a:r>
            <a:r>
              <a:rPr sz="4600" spc="-5" dirty="0"/>
              <a:t>id</a:t>
            </a:r>
            <a:r>
              <a:rPr sz="4600" spc="5" dirty="0"/>
              <a:t>e</a:t>
            </a:r>
            <a:r>
              <a:rPr sz="4600" dirty="0"/>
              <a:t>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69880" y="2459097"/>
            <a:ext cx="140370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use_inline_resources</a:t>
            </a:r>
          </a:p>
          <a:p>
            <a:endParaRPr lang="en-US" sz="3200" dirty="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log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800100" y="2492281"/>
            <a:ext cx="5499100" cy="631919"/>
          </a:xfrm>
          <a:prstGeom prst="rect">
            <a:avLst/>
          </a:prstGeom>
          <a:noFill/>
          <a:ln w="57150">
            <a:solidFill>
              <a:srgbClr val="F38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use_inline_resources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669135" cy="372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44500" indent="-381000">
              <a:lnSpc>
                <a:spcPct val="1034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use_inline_resources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embedded 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5" dirty="0">
                <a:latin typeface="Arial"/>
                <a:cs typeface="Arial"/>
              </a:rPr>
              <a:t>“</a:t>
            </a:r>
            <a:r>
              <a:rPr sz="4800" dirty="0">
                <a:latin typeface="Courier New"/>
                <a:cs typeface="Courier New"/>
              </a:rPr>
              <a:t>log</a:t>
            </a:r>
            <a:r>
              <a:rPr sz="4800" dirty="0">
                <a:latin typeface="Arial"/>
                <a:cs typeface="Arial"/>
              </a:rPr>
              <a:t>”)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(“</a:t>
            </a:r>
            <a:r>
              <a:rPr sz="4800" dirty="0">
                <a:latin typeface="Courier New"/>
                <a:cs typeface="Courier New"/>
              </a:rPr>
              <a:t>apache_vhos</a:t>
            </a:r>
            <a:r>
              <a:rPr sz="4800" spc="-5" dirty="0">
                <a:latin typeface="Courier New"/>
                <a:cs typeface="Courier New"/>
              </a:rPr>
              <a:t>t</a:t>
            </a:r>
            <a:r>
              <a:rPr sz="4800" dirty="0">
                <a:latin typeface="Arial"/>
                <a:cs typeface="Arial"/>
              </a:rPr>
              <a:t>”)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heir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b="1" spc="-10" dirty="0">
                <a:latin typeface="Arial"/>
                <a:cs typeface="Arial"/>
              </a:rPr>
              <a:t>do</a:t>
            </a:r>
            <a:r>
              <a:rPr sz="4800" b="1" dirty="0">
                <a:latin typeface="Arial"/>
                <a:cs typeface="Arial"/>
              </a:rPr>
              <a:t>cs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.i</a:t>
            </a:r>
            <a:r>
              <a:rPr sz="4800" b="1" spc="-5" dirty="0">
                <a:latin typeface="Arial"/>
                <a:cs typeface="Arial"/>
              </a:rPr>
              <a:t>o/ </a:t>
            </a:r>
            <a:r>
              <a:rPr sz="4800" b="1" spc="-10" dirty="0">
                <a:latin typeface="Arial"/>
                <a:cs typeface="Arial"/>
              </a:rPr>
              <a:t>lw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_c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m_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265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.h</a:t>
            </a:r>
            <a:r>
              <a:rPr sz="4800" b="1" dirty="0">
                <a:latin typeface="Arial"/>
                <a:cs typeface="Arial"/>
              </a:rPr>
              <a:t>tm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#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-</a:t>
            </a:r>
            <a:r>
              <a:rPr sz="4800" b="1" spc="-10" dirty="0">
                <a:latin typeface="Arial"/>
                <a:cs typeface="Arial"/>
              </a:rPr>
              <a:t>inlin</a:t>
            </a:r>
            <a:r>
              <a:rPr sz="4800" b="1" dirty="0">
                <a:latin typeface="Arial"/>
                <a:cs typeface="Arial"/>
              </a:rPr>
              <a:t>e-res</a:t>
            </a:r>
            <a:r>
              <a:rPr sz="4800" b="1" spc="-10" dirty="0">
                <a:latin typeface="Arial"/>
                <a:cs typeface="Arial"/>
              </a:rPr>
              <a:t>ou</a:t>
            </a:r>
            <a:r>
              <a:rPr sz="4800" b="1" dirty="0">
                <a:latin typeface="Arial"/>
                <a:cs typeface="Arial"/>
              </a:rPr>
              <a:t>rces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regular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ju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array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sz="4550" spc="5" dirty="0">
                <a:latin typeface="Courier New"/>
                <a:cs typeface="Courier New"/>
              </a:rPr>
              <a:t>use_inline_resources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cre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3327400" y="16383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24</a:t>
            </a:fld>
            <a:endParaRPr lang="en-US"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* execute[mv /etc/httpd/conf.d/welcome.conf /etc/httpd/conf.d/welcome.conf.disabled] action run (skipped due to only_if)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  * log[My name is lions] action write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template[/etc/httpd/conf.d/bears.conf]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directory[/srv/apache/bears]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template[/srv/apache/bears/index.html]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template[/etc/httpd/conf.d/admin.conf]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directory[/srv/apache/admin]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template[/srv/apache/admin/index.html]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service[httpd] action enable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service[httpd] action start (up to date)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Running handlers complete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Chef Client finished, 2/42 resources updated in 4.386652029 seconds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200" y="4191000"/>
            <a:ext cx="4800600" cy="5334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:create, 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remove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String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797326"/>
            <a:ext cx="14061963" cy="1528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5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endParaRPr sz="3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570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ttr</a:t>
            </a:r>
            <a:r>
              <a:rPr sz="3500" dirty="0"/>
              <a:t>i</a:t>
            </a:r>
            <a:r>
              <a:rPr sz="3500" spc="10" dirty="0"/>
              <a:t>bute</a:t>
            </a:r>
            <a:r>
              <a:rPr sz="3500" spc="5" dirty="0"/>
              <a:t> </a:t>
            </a:r>
            <a:r>
              <a:rPr sz="3500" spc="10" dirty="0"/>
              <a:t>p</a:t>
            </a:r>
            <a:r>
              <a:rPr sz="3500" spc="15" dirty="0"/>
              <a:t>a</a:t>
            </a:r>
            <a:r>
              <a:rPr sz="3500" spc="10" dirty="0"/>
              <a:t>r</a:t>
            </a:r>
            <a:r>
              <a:rPr sz="3500" spc="15" dirty="0"/>
              <a:t>amete</a:t>
            </a:r>
            <a:r>
              <a:rPr sz="3500" spc="10" dirty="0"/>
              <a:t>r</a:t>
            </a:r>
            <a:r>
              <a:rPr sz="3500" spc="15" dirty="0"/>
              <a:t>s</a:t>
            </a:r>
            <a:r>
              <a:rPr sz="3500" spc="5" dirty="0"/>
              <a:t> 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p</a:t>
            </a:r>
            <a:r>
              <a:rPr sz="3500" spc="15" dirty="0"/>
              <a:t>ac</a:t>
            </a:r>
            <a:r>
              <a:rPr sz="3500" spc="10" dirty="0"/>
              <a:t>h</a:t>
            </a:r>
            <a:r>
              <a:rPr sz="3500" spc="15" dirty="0"/>
              <a:t>e_v</a:t>
            </a:r>
            <a:r>
              <a:rPr sz="3500" spc="10" dirty="0"/>
              <a:t>ho</a:t>
            </a:r>
            <a:r>
              <a:rPr sz="3500" spc="15" dirty="0"/>
              <a:t>s</a:t>
            </a:r>
            <a:r>
              <a:rPr sz="3500" spc="5" dirty="0"/>
              <a:t>t</a:t>
            </a:r>
            <a:endParaRPr sz="3500" dirty="0"/>
          </a:p>
        </p:txBody>
      </p:sp>
      <p:sp>
        <p:nvSpPr>
          <p:cNvPr id="57" name="object 57"/>
          <p:cNvSpPr txBox="1"/>
          <p:nvPr/>
        </p:nvSpPr>
        <p:spPr>
          <a:xfrm>
            <a:off x="800100" y="5181600"/>
            <a:ext cx="13068300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dirty="0">
                <a:latin typeface="Courier New"/>
                <a:cs typeface="Courier New"/>
              </a:rPr>
              <a:t>attribute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315" dirty="0">
                <a:latin typeface="Arial"/>
                <a:cs typeface="Arial"/>
              </a:rPr>
              <a:t>L</a:t>
            </a: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RP 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:create, 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remove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String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797326"/>
            <a:ext cx="14061963" cy="1528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5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endParaRPr sz="3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570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ttr</a:t>
            </a:r>
            <a:r>
              <a:rPr sz="3500" dirty="0"/>
              <a:t>i</a:t>
            </a:r>
            <a:r>
              <a:rPr sz="3500" spc="10" dirty="0"/>
              <a:t>bute</a:t>
            </a:r>
            <a:r>
              <a:rPr sz="3500" spc="5" dirty="0"/>
              <a:t> </a:t>
            </a:r>
            <a:r>
              <a:rPr sz="3500" spc="10" dirty="0"/>
              <a:t>p</a:t>
            </a:r>
            <a:r>
              <a:rPr sz="3500" spc="15" dirty="0"/>
              <a:t>a</a:t>
            </a:r>
            <a:r>
              <a:rPr sz="3500" spc="10" dirty="0"/>
              <a:t>r</a:t>
            </a:r>
            <a:r>
              <a:rPr sz="3500" spc="15" dirty="0"/>
              <a:t>amete</a:t>
            </a:r>
            <a:r>
              <a:rPr sz="3500" spc="10" dirty="0"/>
              <a:t>r</a:t>
            </a:r>
            <a:r>
              <a:rPr sz="3500" spc="15" dirty="0"/>
              <a:t>s</a:t>
            </a:r>
            <a:r>
              <a:rPr sz="3500" spc="5" dirty="0"/>
              <a:t> 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p</a:t>
            </a:r>
            <a:r>
              <a:rPr sz="3500" spc="15" dirty="0"/>
              <a:t>ac</a:t>
            </a:r>
            <a:r>
              <a:rPr sz="3500" spc="10" dirty="0"/>
              <a:t>h</a:t>
            </a:r>
            <a:r>
              <a:rPr sz="3500" spc="15" dirty="0"/>
              <a:t>e_v</a:t>
            </a:r>
            <a:r>
              <a:rPr sz="3500" spc="10" dirty="0"/>
              <a:t>ho</a:t>
            </a:r>
            <a:r>
              <a:rPr sz="3500" spc="15" dirty="0"/>
              <a:t>s</a:t>
            </a:r>
            <a:r>
              <a:rPr sz="3500" spc="5" dirty="0"/>
              <a:t>t</a:t>
            </a:r>
            <a:endParaRPr sz="350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5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9717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620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declara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ve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aces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de</a:t>
            </a:r>
            <a:r>
              <a:rPr sz="4000" spc="10" dirty="0">
                <a:latin typeface="Arial"/>
                <a:cs typeface="Arial"/>
              </a:rPr>
              <a:t>scri</a:t>
            </a:r>
            <a:r>
              <a:rPr sz="4000" spc="15" dirty="0">
                <a:latin typeface="Arial"/>
                <a:cs typeface="Arial"/>
              </a:rPr>
              <a:t>be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happen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20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ac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on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hrough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Pr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v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d</a:t>
            </a:r>
            <a:r>
              <a:rPr sz="4000" b="1" spc="15" dirty="0">
                <a:latin typeface="Arial"/>
                <a:cs typeface="Arial"/>
              </a:rPr>
              <a:t>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pe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orm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typ</a:t>
            </a:r>
            <a:r>
              <a:rPr sz="4000" b="1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p</a:t>
            </a:r>
            <a:r>
              <a:rPr sz="4000" b="1" spc="15" dirty="0">
                <a:latin typeface="Arial"/>
                <a:cs typeface="Arial"/>
              </a:rPr>
              <a:t>a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amete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3594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3594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439900" cy="7509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cookbooks/apache/providers/vhost.rb</a:t>
            </a:r>
            <a:endParaRPr lang="en-US" sz="3200" dirty="0"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use_inline_resources</a:t>
            </a:r>
          </a:p>
          <a:p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  # </a:t>
            </a:r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Set the document root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document_root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"/srv/apache/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endParaRPr lang="en-US" sz="2400" dirty="0">
              <a:solidFill>
                <a:srgbClr val="C9352B"/>
              </a:solidFill>
              <a:latin typeface="Courier" pitchFamily="49" charset="0"/>
            </a:endParaRP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# </a:t>
            </a:r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Add a template for Apache virtual host configuration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ourier" pitchFamily="49" charset="0"/>
              </a:rPr>
              <a:t> template 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source </a:t>
            </a:r>
            <a:r>
              <a:rPr lang="en-US" sz="24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variables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document_root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sz="2400" b="1" spc="-1070" dirty="0">
              <a:latin typeface="Courier New"/>
              <a:cs typeface="Courier New"/>
            </a:endParaRPr>
          </a:p>
          <a:p>
            <a:pPr marL="367665">
              <a:lnSpc>
                <a:spcPct val="100000"/>
              </a:lnSpc>
            </a:pPr>
            <a:endParaRPr lang="en-US" sz="3200" b="1" spc="-1070" dirty="0" smtClean="0">
              <a:latin typeface="Courier New"/>
              <a:cs typeface="Courier New"/>
            </a:endParaRPr>
          </a:p>
          <a:p>
            <a:pPr marL="367665">
              <a:lnSpc>
                <a:spcPct val="100000"/>
              </a:lnSpc>
            </a:pPr>
            <a:endParaRPr lang="en-US" sz="3200" b="1" spc="-1070" dirty="0">
              <a:latin typeface="Courier New"/>
              <a:cs typeface="Courier New"/>
            </a:endParaRPr>
          </a:p>
          <a:p>
            <a:pPr marL="367665">
              <a:lnSpc>
                <a:spcPct val="100000"/>
              </a:lnSpc>
            </a:pPr>
            <a:endParaRPr lang="en-US" sz="3200" b="1" spc="-1070" dirty="0" smtClean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# Add a directory resource to create the document_root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directory document_root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recursive </a:t>
            </a:r>
            <a:r>
              <a:rPr lang="en-US" sz="24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nd</a:t>
            </a:r>
          </a:p>
          <a:p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# Add a template resource for the virtual host's index.html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template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variables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site_port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)</a:t>
            </a:r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sz="2400" dirty="0"/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6073457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65200" y="1889685"/>
            <a:ext cx="144055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# Enable an Apache Virtualhost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site_port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notifies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</a:t>
            </a:r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nd</a:t>
            </a:r>
          </a:p>
          <a:p>
            <a:endParaRPr lang="en-US" sz="32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Iterate over the apache sites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node["apache"]["sites"].each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|site_name, site_data|</a:t>
            </a:r>
            <a:endParaRPr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02846" y="3429000"/>
            <a:ext cx="8930153" cy="1465791"/>
          </a:xfrm>
          <a:prstGeom prst="rect">
            <a:avLst/>
          </a:prstGeom>
          <a:ln w="63500">
            <a:solidFill>
              <a:srgbClr val="FFAA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 marR="3860165">
              <a:lnSpc>
                <a:spcPct val="100699"/>
              </a:lnSpc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sz="6100" spc="5" dirty="0"/>
              <a:t>r</a:t>
            </a:r>
            <a:r>
              <a:rPr sz="6100" spc="10" dirty="0"/>
              <a:t>ec</a:t>
            </a:r>
            <a:r>
              <a:rPr sz="6100" spc="-5" dirty="0"/>
              <a:t>i</a:t>
            </a:r>
            <a:r>
              <a:rPr sz="6100" spc="5" dirty="0"/>
              <a:t>p</a:t>
            </a:r>
            <a:r>
              <a:rPr sz="6100" spc="10" dirty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29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create new file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endParaRPr lang="en-US" sz="155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update content in file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from none to 75b467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---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etc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conf.d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lions.conf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+++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tmp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/chef-rendered-template20150623-29275-1uqg8tg   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@@ -1 +1,18 @@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Listen 8080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+&lt;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VirtualHost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*:8080&gt;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ServerAdmin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webmaster@localhost</a:t>
            </a:r>
            <a:endParaRPr lang="en-US" sz="155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DocumentRoot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/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/apache/lions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&lt;Directory /&gt;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Options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FollowSymLinks</a:t>
            </a:r>
            <a:endParaRPr lang="en-US" sz="155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</a:t>
            </a:r>
            <a:r>
              <a:rPr lang="en-US" sz="1550" spc="-10" dirty="0" err="1">
                <a:solidFill>
                  <a:srgbClr val="FFFFFF"/>
                </a:solidFill>
                <a:latin typeface="Courier New"/>
                <a:cs typeface="Courier New"/>
              </a:rPr>
              <a:t>AllowOverride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None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41400" y="3657600"/>
            <a:ext cx="70866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spc="-10" dirty="0"/>
              <a:t>n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te</a:t>
            </a:r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r</a:t>
            </a:r>
            <a:r>
              <a:rPr sz="5750" spc="5" dirty="0"/>
              <a:t>es</a:t>
            </a:r>
            <a:r>
              <a:rPr sz="5750" dirty="0"/>
              <a:t>our</a:t>
            </a:r>
            <a:r>
              <a:rPr sz="5750" spc="5" dirty="0"/>
              <a:t>ce</a:t>
            </a:r>
            <a:r>
              <a:rPr sz="5750" dirty="0"/>
              <a:t> </a:t>
            </a:r>
            <a:r>
              <a:rPr sz="5750" spc="5" dirty="0"/>
              <a:t>c</a:t>
            </a:r>
            <a:r>
              <a:rPr sz="5750" dirty="0"/>
              <a:t>o</a:t>
            </a:r>
            <a:r>
              <a:rPr sz="5750" spc="-5" dirty="0"/>
              <a:t>ll</a:t>
            </a:r>
            <a:r>
              <a:rPr sz="5750" spc="5" dirty="0"/>
              <a:t>ec</a:t>
            </a:r>
            <a:r>
              <a:rPr sz="5750" dirty="0"/>
              <a:t>t</a:t>
            </a:r>
            <a:r>
              <a:rPr sz="5750" spc="-5" dirty="0"/>
              <a:t>io</a:t>
            </a:r>
            <a:r>
              <a:rPr sz="5750" spc="5" dirty="0"/>
              <a:t>n</a:t>
            </a:r>
            <a:r>
              <a:rPr sz="5750" dirty="0"/>
              <a:t> - </a:t>
            </a:r>
            <a:r>
              <a:rPr sz="5750" spc="-5" dirty="0"/>
              <a:t>i</a:t>
            </a:r>
            <a:r>
              <a:rPr sz="5750" dirty="0"/>
              <a:t>n</a:t>
            </a:r>
            <a:r>
              <a:rPr sz="5750" spc="-5" dirty="0"/>
              <a:t>li</a:t>
            </a:r>
            <a:r>
              <a:rPr sz="5750" dirty="0"/>
              <a:t>n</a:t>
            </a:r>
            <a:r>
              <a:rPr sz="5750" spc="5" dirty="0"/>
              <a:t>e</a:t>
            </a:r>
            <a:r>
              <a:rPr sz="5750" dirty="0"/>
              <a:t> r</a:t>
            </a:r>
            <a:r>
              <a:rPr sz="5750" spc="5" dirty="0"/>
              <a:t>es</a:t>
            </a:r>
            <a:r>
              <a:rPr sz="5750" dirty="0"/>
              <a:t>our</a:t>
            </a:r>
            <a:r>
              <a:rPr sz="5750" spc="5" dirty="0"/>
              <a:t>ces</a:t>
            </a:r>
            <a:endParaRPr sz="575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0110" y="2349500"/>
            <a:ext cx="423291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resource_collectio</a:t>
            </a:r>
            <a:r>
              <a:rPr sz="2400" dirty="0">
                <a:latin typeface="Courier New"/>
                <a:cs typeface="Courier New"/>
              </a:rPr>
              <a:t>n = [</a:t>
            </a: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...,</a:t>
            </a:r>
            <a:endParaRPr sz="2400" dirty="0">
              <a:latin typeface="Courier New"/>
              <a:cs typeface="Courier New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[httpd], </a:t>
            </a:r>
            <a:r>
              <a:rPr sz="2400" dirty="0">
                <a:latin typeface="Courier New"/>
                <a:cs typeface="Courier New"/>
              </a:rPr>
              <a:t>service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[httpd],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3020" y="3822700"/>
            <a:ext cx="8439785" cy="180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marR="3662679" indent="-549275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apache_vhost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[lions]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spc="-5" dirty="0">
                <a:latin typeface="Courier New"/>
                <a:cs typeface="Courier New"/>
              </a:rPr>
              <a:t>resource_collectio</a:t>
            </a:r>
            <a:r>
              <a:rPr sz="2400" dirty="0">
                <a:latin typeface="Courier New"/>
                <a:cs typeface="Courier New"/>
              </a:rPr>
              <a:t>n = [</a:t>
            </a:r>
          </a:p>
          <a:p>
            <a:pPr marL="927100" marR="508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["/etc/httpd/conf.d/lions.conf"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directory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["/srv/apache/lions/index.html"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57200" y="5664200"/>
            <a:ext cx="8074025" cy="290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],</a:t>
            </a:r>
          </a:p>
          <a:p>
            <a:pPr marL="378460" marR="508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["/etc/httpd/conf.d/clowns.conf"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directory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["/srv/apache/clowns/index.html"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["/etc/httpd/conf.d/bears.conf"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directory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["/srv/apache/bears"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["/srv/apache/clowns/bears.html"]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on</a:t>
            </a:r>
            <a:r>
              <a:rPr spc="-5" dirty="0"/>
              <a:t>, </a:t>
            </a:r>
            <a:r>
              <a:rPr spc="-10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ave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r</a:t>
            </a:r>
            <a:r>
              <a:rPr spc="-10" dirty="0"/>
              <a:t>obl</a:t>
            </a:r>
            <a:r>
              <a:rPr dirty="0"/>
              <a:t>em!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753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3081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quickly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problem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keep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cookboo</a:t>
            </a:r>
            <a:r>
              <a:rPr sz="4800" spc="-5" dirty="0">
                <a:latin typeface="Arial"/>
                <a:cs typeface="Arial"/>
              </a:rPr>
              <a:t>k, </a:t>
            </a: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t..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doesn’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scale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eams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long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messy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12800" y="2336800"/>
            <a:ext cx="14630400" cy="1371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80 </a:t>
            </a:r>
            <a:r>
              <a:rPr sz="3200" dirty="0">
                <a:latin typeface="Courier New"/>
                <a:cs typeface="Courier New"/>
              </a:rPr>
              <a:t>}</a:t>
            </a:r>
          </a:p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81 </a:t>
            </a:r>
            <a:r>
              <a:rPr sz="3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10" dirty="0"/>
              <a:t>L</a:t>
            </a:r>
            <a:r>
              <a:rPr sz="5550" spc="-5" dirty="0"/>
              <a:t>et</a:t>
            </a:r>
            <a:r>
              <a:rPr sz="5550" spc="-215" dirty="0"/>
              <a:t>’</a:t>
            </a:r>
            <a:r>
              <a:rPr sz="5550" spc="-5" dirty="0"/>
              <a:t>s </a:t>
            </a:r>
            <a:r>
              <a:rPr sz="5550" spc="-10" dirty="0"/>
              <a:t>u</a:t>
            </a:r>
            <a:r>
              <a:rPr sz="5550" spc="-5" dirty="0"/>
              <a:t>se Data Ba</a:t>
            </a:r>
            <a:r>
              <a:rPr sz="5550" spc="-10" dirty="0"/>
              <a:t>g</a:t>
            </a:r>
            <a:r>
              <a:rPr sz="5550" spc="-5" dirty="0"/>
              <a:t>s to </a:t>
            </a:r>
            <a:r>
              <a:rPr sz="5550" spc="-10" dirty="0"/>
              <a:t>d</a:t>
            </a:r>
            <a:r>
              <a:rPr sz="5550" spc="-5" dirty="0"/>
              <a:t>r</a:t>
            </a:r>
            <a:r>
              <a:rPr sz="5550" spc="-10" dirty="0"/>
              <a:t>i</a:t>
            </a:r>
            <a:r>
              <a:rPr sz="5550" spc="-5" dirty="0"/>
              <a:t>ve </a:t>
            </a:r>
            <a:r>
              <a:rPr sz="5550" spc="-10" dirty="0"/>
              <a:t>ou</a:t>
            </a:r>
            <a:r>
              <a:rPr sz="5550" spc="-5" dirty="0"/>
              <a:t>r </a:t>
            </a:r>
            <a:r>
              <a:rPr sz="5550" spc="-10" dirty="0"/>
              <a:t>n</a:t>
            </a:r>
            <a:r>
              <a:rPr sz="5550" spc="-5" dirty="0"/>
              <a:t>e</a:t>
            </a:r>
            <a:r>
              <a:rPr sz="5550" spc="-10" dirty="0"/>
              <a:t>w</a:t>
            </a:r>
            <a:r>
              <a:rPr sz="5550" spc="-5" dirty="0"/>
              <a:t> </a:t>
            </a:r>
            <a:r>
              <a:rPr sz="5550" spc="-315" dirty="0"/>
              <a:t>L</a:t>
            </a:r>
            <a:r>
              <a:rPr sz="5550" spc="-15" dirty="0"/>
              <a:t>W</a:t>
            </a:r>
            <a:r>
              <a:rPr sz="5550" spc="-5" dirty="0"/>
              <a:t>RP</a:t>
            </a:r>
            <a:endParaRPr sz="555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4589306"/>
            <a:ext cx="14279244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bags?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apache_sites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a</a:t>
            </a:r>
            <a:r>
              <a:rPr sz="5550" spc="-10" dirty="0"/>
              <a:t>p</a:t>
            </a:r>
            <a:r>
              <a:rPr sz="5550" spc="-5" dirty="0"/>
              <a:t>ac</a:t>
            </a:r>
            <a:r>
              <a:rPr sz="5550" spc="-10" dirty="0"/>
              <a:t>h</a:t>
            </a:r>
            <a:r>
              <a:rPr sz="5550" spc="-5" dirty="0"/>
              <a:t>e_s</a:t>
            </a:r>
            <a:r>
              <a:rPr sz="5550" spc="-10" dirty="0"/>
              <a:t>i</a:t>
            </a:r>
            <a:r>
              <a:rPr sz="5550" spc="-5" dirty="0"/>
              <a:t>tes </a:t>
            </a:r>
            <a:r>
              <a:rPr sz="5550" spc="-10" dirty="0"/>
              <a:t>d</a:t>
            </a:r>
            <a:r>
              <a:rPr sz="5550" spc="-5" dirty="0"/>
              <a:t>ata </a:t>
            </a:r>
            <a:r>
              <a:rPr sz="5550" spc="-10" dirty="0"/>
              <a:t>b</a:t>
            </a:r>
            <a:r>
              <a:rPr sz="5550" spc="-5" dirty="0"/>
              <a:t>ag</a:t>
            </a:r>
            <a:endParaRPr sz="5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data_bag[apache_sites]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275" dirty="0"/>
              <a:t>W</a:t>
            </a:r>
            <a:r>
              <a:rPr dirty="0"/>
              <a:t>ays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5" dirty="0"/>
              <a:t>o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35168"/>
            <a:ext cx="11012805" cy="662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 indent="-373380">
              <a:lnSpc>
                <a:spcPct val="100000"/>
              </a:lnSpc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Def</a:t>
            </a:r>
            <a:r>
              <a:rPr sz="4700" b="1" spc="-5" dirty="0">
                <a:latin typeface="Arial"/>
                <a:cs typeface="Arial"/>
              </a:rPr>
              <a:t>ini</a:t>
            </a:r>
            <a:r>
              <a:rPr sz="4700" b="1" dirty="0">
                <a:latin typeface="Arial"/>
                <a:cs typeface="Arial"/>
              </a:rPr>
              <a:t>t</a:t>
            </a:r>
            <a:r>
              <a:rPr sz="4700" b="1" spc="-5" dirty="0">
                <a:latin typeface="Arial"/>
                <a:cs typeface="Arial"/>
              </a:rPr>
              <a:t>ion</a:t>
            </a:r>
            <a:r>
              <a:rPr sz="4700" b="1" dirty="0">
                <a:latin typeface="Arial"/>
                <a:cs typeface="Arial"/>
              </a:rPr>
              <a:t>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“recipe macro”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definitions/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receive no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ica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ions</a:t>
            </a:r>
          </a:p>
          <a:p>
            <a:pPr marL="386080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Heavy</a:t>
            </a:r>
            <a:r>
              <a:rPr sz="4700" b="1" spc="-5" dirty="0">
                <a:latin typeface="Arial"/>
                <a:cs typeface="Arial"/>
              </a:rPr>
              <a:t>w</a:t>
            </a:r>
            <a:r>
              <a:rPr sz="4700" b="1" dirty="0">
                <a:latin typeface="Arial"/>
                <a:cs typeface="Arial"/>
              </a:rPr>
              <a:t>e</a:t>
            </a:r>
            <a:r>
              <a:rPr sz="4700" b="1" spc="-5" dirty="0">
                <a:latin typeface="Arial"/>
                <a:cs typeface="Arial"/>
              </a:rPr>
              <a:t>igh</a:t>
            </a:r>
            <a:r>
              <a:rPr sz="4700" b="1" dirty="0">
                <a:latin typeface="Arial"/>
                <a:cs typeface="Arial"/>
              </a:rPr>
              <a:t>t Res</a:t>
            </a:r>
            <a:r>
              <a:rPr sz="4700" b="1" spc="-5" dirty="0">
                <a:latin typeface="Arial"/>
                <a:cs typeface="Arial"/>
              </a:rPr>
              <a:t>ou</a:t>
            </a:r>
            <a:r>
              <a:rPr sz="4700" b="1" dirty="0">
                <a:latin typeface="Arial"/>
                <a:cs typeface="Arial"/>
              </a:rPr>
              <a:t>rces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pure Ruby code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libraries/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use core resources (by de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aul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data_bags/apache_sites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a</a:t>
            </a:r>
            <a:r>
              <a:rPr sz="5550" spc="-10" dirty="0"/>
              <a:t>p</a:t>
            </a:r>
            <a:r>
              <a:rPr sz="5550" spc="-5" dirty="0"/>
              <a:t>ac</a:t>
            </a:r>
            <a:r>
              <a:rPr sz="5550" spc="-10" dirty="0"/>
              <a:t>h</a:t>
            </a:r>
            <a:r>
              <a:rPr sz="5550" spc="-5" dirty="0"/>
              <a:t>e_s</a:t>
            </a:r>
            <a:r>
              <a:rPr sz="5550" spc="-10" dirty="0"/>
              <a:t>i</a:t>
            </a:r>
            <a:r>
              <a:rPr sz="5550" spc="-5" dirty="0"/>
              <a:t>tes </a:t>
            </a:r>
            <a:r>
              <a:rPr sz="5550" spc="-10" dirty="0"/>
              <a:t>d</a:t>
            </a:r>
            <a:r>
              <a:rPr sz="5550" spc="-5" dirty="0"/>
              <a:t>ata </a:t>
            </a:r>
            <a:r>
              <a:rPr sz="5550" spc="-10" dirty="0"/>
              <a:t>b</a:t>
            </a:r>
            <a:r>
              <a:rPr sz="5550" spc="-5" dirty="0"/>
              <a:t>ag</a:t>
            </a:r>
            <a:endParaRPr sz="5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output...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0840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data_bags/apache_sites/clowns.json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102" rIns="0" bIns="0" rtlCol="0">
            <a:spAutoFit/>
          </a:bodyPr>
          <a:lstStyle/>
          <a:p>
            <a:pPr marL="12700">
              <a:lnSpc>
                <a:spcPts val="7440"/>
              </a:lnSpc>
            </a:pPr>
            <a:r>
              <a:rPr sz="6250" spc="5" dirty="0"/>
              <a:t>Exerc</a:t>
            </a:r>
            <a:r>
              <a:rPr sz="6250" spc="-5" dirty="0"/>
              <a:t>i</a:t>
            </a:r>
            <a:r>
              <a:rPr sz="6250" spc="5" dirty="0"/>
              <a:t>se</a:t>
            </a:r>
            <a:r>
              <a:rPr sz="6250" dirty="0"/>
              <a:t>: </a:t>
            </a:r>
            <a:r>
              <a:rPr sz="6250" spc="10" dirty="0"/>
              <a:t>C</a:t>
            </a:r>
            <a:r>
              <a:rPr sz="6250" spc="5" dirty="0"/>
              <a:t>reate</a:t>
            </a:r>
            <a:r>
              <a:rPr sz="6250" dirty="0"/>
              <a:t> </a:t>
            </a:r>
            <a:r>
              <a:rPr sz="6250" spc="5" dirty="0"/>
              <a:t>c</a:t>
            </a:r>
            <a:r>
              <a:rPr sz="6250" spc="-5" dirty="0"/>
              <a:t>l</a:t>
            </a:r>
            <a:r>
              <a:rPr sz="6250" dirty="0"/>
              <a:t>own</a:t>
            </a:r>
            <a:r>
              <a:rPr sz="6250" spc="5" dirty="0"/>
              <a:t>s</a:t>
            </a:r>
            <a:r>
              <a:rPr sz="6250" dirty="0"/>
              <a:t> d</a:t>
            </a:r>
            <a:r>
              <a:rPr sz="6250" spc="5" dirty="0"/>
              <a:t>ata</a:t>
            </a:r>
            <a:r>
              <a:rPr sz="6250" dirty="0"/>
              <a:t> b</a:t>
            </a:r>
            <a:r>
              <a:rPr sz="6250" spc="5" dirty="0"/>
              <a:t>ag</a:t>
            </a:r>
            <a:r>
              <a:rPr sz="6250" dirty="0"/>
              <a:t> </a:t>
            </a:r>
            <a:r>
              <a:rPr sz="6250" spc="-5" dirty="0"/>
              <a:t>i</a:t>
            </a:r>
            <a:r>
              <a:rPr sz="6250" spc="5" dirty="0"/>
              <a:t>tem</a:t>
            </a:r>
            <a:endParaRPr sz="625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clowns.json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U</a:t>
            </a:r>
            <a:r>
              <a:rPr sz="5600" dirty="0"/>
              <a:t>p</a:t>
            </a:r>
            <a:r>
              <a:rPr sz="5600" spc="-5" dirty="0"/>
              <a:t>l</a:t>
            </a:r>
            <a:r>
              <a:rPr sz="5600" dirty="0"/>
              <a:t>o</a:t>
            </a:r>
            <a:r>
              <a:rPr sz="5600" spc="5" dirty="0"/>
              <a:t>ad</a:t>
            </a:r>
            <a:r>
              <a:rPr sz="5600" dirty="0"/>
              <a:t> </a:t>
            </a:r>
            <a:r>
              <a:rPr sz="5600" spc="5" dirty="0"/>
              <a:t>t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dirty="0"/>
              <a:t> </a:t>
            </a:r>
            <a:r>
              <a:rPr sz="5600" spc="5" dirty="0"/>
              <a:t>c</a:t>
            </a:r>
            <a:r>
              <a:rPr sz="5600" spc="-5" dirty="0"/>
              <a:t>l</a:t>
            </a:r>
            <a:r>
              <a:rPr sz="5600" dirty="0"/>
              <a:t>own</a:t>
            </a:r>
            <a:r>
              <a:rPr sz="5600" spc="5" dirty="0"/>
              <a:t>s</a:t>
            </a:r>
            <a:r>
              <a:rPr sz="5600" dirty="0"/>
              <a:t> d</a:t>
            </a:r>
            <a:r>
              <a:rPr sz="5600" spc="5" dirty="0"/>
              <a:t>ata</a:t>
            </a:r>
            <a:r>
              <a:rPr sz="5600" dirty="0"/>
              <a:t> b</a:t>
            </a:r>
            <a:r>
              <a:rPr sz="5600" spc="5" dirty="0"/>
              <a:t>ag</a:t>
            </a:r>
            <a:r>
              <a:rPr sz="5600" dirty="0"/>
              <a:t> </a:t>
            </a:r>
            <a:r>
              <a:rPr sz="5600" spc="-5" dirty="0"/>
              <a:t>i</a:t>
            </a:r>
            <a:r>
              <a:rPr sz="5600" spc="10" dirty="0"/>
              <a:t>tem</a:t>
            </a:r>
            <a:endParaRPr sz="56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data_bag_item[apache_sites::clowns]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data_bags/apache_sites/bears.json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600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8081</a:t>
            </a:r>
            <a:endParaRPr sz="360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100763"/>
          </a:xfrm>
          <a:prstGeom prst="rect">
            <a:avLst/>
          </a:prstGeom>
        </p:spPr>
        <p:txBody>
          <a:bodyPr vert="horz" wrap="square" lIns="0" tIns="99517" rIns="0" bIns="0" rtlCol="0">
            <a:spAutoFit/>
          </a:bodyPr>
          <a:lstStyle/>
          <a:p>
            <a:pPr marL="12700">
              <a:lnSpc>
                <a:spcPts val="7795"/>
              </a:lnSpc>
            </a:pPr>
            <a:r>
              <a:rPr sz="6550" dirty="0"/>
              <a:t>Exerc</a:t>
            </a:r>
            <a:r>
              <a:rPr sz="6550" spc="-10" dirty="0"/>
              <a:t>i</a:t>
            </a:r>
            <a:r>
              <a:rPr sz="6550" dirty="0"/>
              <a:t>se:</a:t>
            </a:r>
            <a:r>
              <a:rPr sz="6550" spc="-5" dirty="0"/>
              <a:t> </a:t>
            </a:r>
            <a:r>
              <a:rPr sz="6550" dirty="0"/>
              <a:t>Create</a:t>
            </a:r>
            <a:r>
              <a:rPr sz="6550" spc="-5" dirty="0"/>
              <a:t> b</a:t>
            </a:r>
            <a:r>
              <a:rPr sz="6550" dirty="0"/>
              <a:t>ears</a:t>
            </a:r>
            <a:r>
              <a:rPr sz="6550" spc="-5" dirty="0"/>
              <a:t> d</a:t>
            </a:r>
            <a:r>
              <a:rPr sz="6550" dirty="0"/>
              <a:t>ata</a:t>
            </a:r>
            <a:r>
              <a:rPr sz="6550" spc="-5" dirty="0"/>
              <a:t> b</a:t>
            </a:r>
            <a:r>
              <a:rPr sz="6550" dirty="0"/>
              <a:t>ag</a:t>
            </a:r>
            <a:r>
              <a:rPr sz="6550" spc="-5" dirty="0"/>
              <a:t> </a:t>
            </a:r>
            <a:r>
              <a:rPr sz="6550" spc="-10" dirty="0"/>
              <a:t>i</a:t>
            </a:r>
            <a:r>
              <a:rPr sz="6550" dirty="0"/>
              <a:t>tem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bears.json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900" y="520700"/>
            <a:ext cx="14503400" cy="81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sz="5800" spc="10" dirty="0"/>
              <a:t>th</a:t>
            </a:r>
            <a:r>
              <a:rPr sz="5800" spc="15" dirty="0"/>
              <a:t>e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ea</a:t>
            </a:r>
            <a:r>
              <a:rPr sz="5800" spc="10" dirty="0"/>
              <a:t>r</a:t>
            </a:r>
            <a:r>
              <a:rPr sz="5800" spc="15" dirty="0"/>
              <a:t>s</a:t>
            </a:r>
            <a:r>
              <a:rPr sz="5800" spc="5" dirty="0"/>
              <a:t> </a:t>
            </a:r>
            <a:r>
              <a:rPr sz="5800" spc="10" dirty="0"/>
              <a:t>d</a:t>
            </a:r>
            <a:r>
              <a:rPr sz="5800" spc="15" dirty="0"/>
              <a:t>ata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ag</a:t>
            </a:r>
            <a:r>
              <a:rPr sz="5800" spc="5" dirty="0"/>
              <a:t> </a:t>
            </a:r>
            <a:r>
              <a:rPr sz="5800" dirty="0"/>
              <a:t>i</a:t>
            </a:r>
            <a:r>
              <a:rPr sz="5800" spc="15" dirty="0"/>
              <a:t>tem</a:t>
            </a:r>
            <a:endParaRPr sz="58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data_bag_item[apache_sites::bears]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data_bags/apache_sites/lions.json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"lions"</a:t>
            </a:r>
            <a:r>
              <a:rPr sz="3600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8080</a:t>
            </a:r>
            <a:endParaRPr sz="360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871" rIns="0" bIns="0" rtlCol="0">
            <a:spAutoFit/>
          </a:bodyPr>
          <a:lstStyle/>
          <a:p>
            <a:pPr marL="12700">
              <a:lnSpc>
                <a:spcPts val="7855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C</a:t>
            </a:r>
            <a:r>
              <a:rPr sz="6600" spc="10" dirty="0"/>
              <a:t>reate</a:t>
            </a:r>
            <a:r>
              <a:rPr sz="6600" spc="5" dirty="0"/>
              <a:t> </a:t>
            </a:r>
            <a:r>
              <a:rPr sz="6600" dirty="0"/>
              <a:t>li</a:t>
            </a:r>
            <a:r>
              <a:rPr sz="6600" spc="5" dirty="0"/>
              <a:t>on</a:t>
            </a:r>
            <a:r>
              <a:rPr sz="6600" spc="10" dirty="0"/>
              <a:t>s</a:t>
            </a:r>
            <a:r>
              <a:rPr sz="6600" spc="5" dirty="0"/>
              <a:t> d</a:t>
            </a:r>
            <a:r>
              <a:rPr sz="6600" spc="10" dirty="0"/>
              <a:t>ata</a:t>
            </a:r>
            <a:r>
              <a:rPr sz="6600" spc="5" dirty="0"/>
              <a:t> b</a:t>
            </a:r>
            <a:r>
              <a:rPr sz="6600" spc="10" dirty="0"/>
              <a:t>ag</a:t>
            </a:r>
            <a:r>
              <a:rPr sz="6600" spc="5" dirty="0"/>
              <a:t> </a:t>
            </a:r>
            <a:r>
              <a:rPr sz="6600" dirty="0"/>
              <a:t>i</a:t>
            </a:r>
            <a:r>
              <a:rPr sz="6600" spc="10" dirty="0"/>
              <a:t>tem</a:t>
            </a:r>
            <a:endParaRPr sz="660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lions.json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sz="5800" spc="10" dirty="0"/>
              <a:t>th</a:t>
            </a:r>
            <a:r>
              <a:rPr sz="5800" spc="15" dirty="0"/>
              <a:t>e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ea</a:t>
            </a:r>
            <a:r>
              <a:rPr sz="5800" spc="10" dirty="0"/>
              <a:t>r</a:t>
            </a:r>
            <a:r>
              <a:rPr sz="5800" spc="15" dirty="0"/>
              <a:t>s</a:t>
            </a:r>
            <a:r>
              <a:rPr sz="5800" spc="5" dirty="0"/>
              <a:t> </a:t>
            </a:r>
            <a:r>
              <a:rPr sz="5800" spc="10" dirty="0"/>
              <a:t>d</a:t>
            </a:r>
            <a:r>
              <a:rPr sz="5800" spc="15" dirty="0"/>
              <a:t>ata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ag</a:t>
            </a:r>
            <a:r>
              <a:rPr sz="5800" spc="5" dirty="0"/>
              <a:t> </a:t>
            </a:r>
            <a:r>
              <a:rPr sz="5800" dirty="0"/>
              <a:t>i</a:t>
            </a:r>
            <a:r>
              <a:rPr sz="5800" spc="15" dirty="0"/>
              <a:t>tem</a:t>
            </a:r>
            <a:endParaRPr sz="58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data_bag_item[apache_sites::lions]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555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endParaRPr lang="en-US" sz="2400" i="1" dirty="0" smtClean="0">
              <a:solidFill>
                <a:srgbClr val="4F9293"/>
              </a:solidFill>
              <a:latin typeface="Courier-Oblique"/>
            </a:endParaRP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Iterate over the apache sites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all_sites = search(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"apache_sites"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"*:*"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all_sites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each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|</a:t>
            </a:r>
          </a:p>
          <a:p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 # </a:t>
            </a:r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Enable an Apache Virtualhost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apache_vhost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'id'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]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	site_port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'port'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	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	notifies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0900" y="520700"/>
            <a:ext cx="1460500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800100" y="6512733"/>
            <a:ext cx="14072235" cy="2141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Dele</a:t>
            </a:r>
            <a:r>
              <a:rPr sz="4000" spc="-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e exis</a:t>
            </a:r>
            <a:r>
              <a:rPr sz="4000" spc="-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ing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node</a:t>
            </a:r>
            <a:r>
              <a:rPr sz="4000" spc="-5" dirty="0" smtClean="0">
                <a:latin typeface="Courier New"/>
                <a:cs typeface="Courier New"/>
              </a:rPr>
              <a:t>[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apache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][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sites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dirty="0" smtClean="0">
                <a:latin typeface="Courier New"/>
                <a:cs typeface="Courier New"/>
              </a:rPr>
              <a:t>]</a:t>
            </a:r>
            <a:r>
              <a:rPr sz="4000" spc="10" dirty="0" smtClean="0">
                <a:latin typeface="Courier New"/>
                <a:cs typeface="Courier New"/>
              </a:rPr>
              <a:t> </a:t>
            </a:r>
            <a:r>
              <a:rPr sz="4000" spc="-5" dirty="0">
                <a:latin typeface="Arial"/>
                <a:cs typeface="Arial"/>
              </a:rPr>
              <a:t>loop</a:t>
            </a:r>
            <a:endParaRPr sz="4000" dirty="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12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Move </a:t>
            </a:r>
            <a:r>
              <a:rPr sz="4000" dirty="0">
                <a:latin typeface="Courier New"/>
                <a:cs typeface="Courier New"/>
              </a:rPr>
              <a:t>apache_vhost</a:t>
            </a:r>
            <a:r>
              <a:rPr sz="4000" spc="-1500" dirty="0">
                <a:latin typeface="Courier New"/>
                <a:cs typeface="Courier New"/>
              </a:rPr>
              <a:t> </a:t>
            </a:r>
            <a:r>
              <a:rPr sz="4000" spc="-350" dirty="0">
                <a:latin typeface="Arial"/>
                <a:cs typeface="Arial"/>
              </a:rPr>
              <a:t>L</a:t>
            </a:r>
            <a:r>
              <a:rPr sz="4000" dirty="0">
                <a:latin typeface="Arial"/>
                <a:cs typeface="Arial"/>
              </a:rPr>
              <a:t>W</a:t>
            </a:r>
            <a:r>
              <a:rPr sz="4000" spc="5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P</a:t>
            </a:r>
            <a:r>
              <a:rPr sz="4000" spc="-8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inside a search loop</a:t>
            </a:r>
          </a:p>
          <a:p>
            <a:pPr marL="382270" indent="-369570">
              <a:lnSpc>
                <a:spcPct val="100000"/>
              </a:lnSpc>
              <a:spcBef>
                <a:spcPts val="11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Change variable names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900" y="495300"/>
            <a:ext cx="14516100" cy="8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apache_vhost[clowns]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pon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457680" cy="611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provider</a:t>
            </a:r>
          </a:p>
          <a:p>
            <a:pPr marL="812800" marR="109855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Resources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declare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</a:p>
          <a:p>
            <a:pPr marL="812800" marR="150622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ers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convergence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resources/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dirty="0">
                <a:latin typeface="Courier New"/>
                <a:cs typeface="Courier New"/>
              </a:rPr>
              <a:t>providers/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Add a template resource for the virtual host's index.html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template "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#{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document_root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}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/index.html"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source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mode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variables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site_name =&gt; new_resource.site_name,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port =&gt; new_resource.site_port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nd</a:t>
            </a:r>
          </a:p>
          <a:p>
            <a:endParaRPr lang="en-US" sz="24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:remove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ourier" pitchFamily="49" charset="0"/>
              </a:rPr>
              <a:t>  file 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:delete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sz="2400"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60891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cookbooks/apache/providers/vhost.rb</a:t>
            </a: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:rem</a:t>
            </a:r>
            <a:r>
              <a:rPr spc="-10" dirty="0"/>
              <a:t>o</a:t>
            </a:r>
            <a:r>
              <a:rPr dirty="0"/>
              <a:t>ve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De</a:t>
            </a:r>
            <a:r>
              <a:rPr sz="3600" spc="5" dirty="0" smtClean="0">
                <a:latin typeface="Arial"/>
                <a:cs typeface="Arial"/>
              </a:rPr>
              <a:t>l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exis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execute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ha</a:t>
            </a:r>
            <a:r>
              <a:rPr sz="3600" spc="5" dirty="0">
                <a:latin typeface="Arial"/>
                <a:cs typeface="Arial"/>
              </a:rPr>
              <a:t>t </a:t>
            </a:r>
            <a:r>
              <a:rPr sz="3600" spc="15" dirty="0">
                <a:latin typeface="Arial"/>
                <a:cs typeface="Arial"/>
              </a:rPr>
              <a:t>d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sab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e</a:t>
            </a:r>
            <a:r>
              <a:rPr sz="3600" spc="10" dirty="0">
                <a:latin typeface="Arial"/>
                <a:cs typeface="Arial"/>
              </a:rPr>
              <a:t>s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we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come</a:t>
            </a:r>
            <a:r>
              <a:rPr sz="3600" spc="5" dirty="0">
                <a:latin typeface="Arial"/>
                <a:cs typeface="Arial"/>
              </a:rPr>
              <a:t> si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>
                <a:latin typeface="Arial"/>
                <a:cs typeface="Arial"/>
              </a:rPr>
              <a:t>Add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new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apache_vhost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0" dirty="0">
                <a:latin typeface="Courier New"/>
                <a:cs typeface="Courier New"/>
              </a:rPr>
              <a:t>actio</a:t>
            </a:r>
            <a:r>
              <a:rPr sz="3600" b="1" spc="15" dirty="0">
                <a:latin typeface="Courier New"/>
                <a:cs typeface="Courier New"/>
              </a:rPr>
              <a:t>n :remove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1905000"/>
            <a:ext cx="14308648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cookbooks/apache/recipes/default.rb</a:t>
            </a:r>
          </a:p>
          <a:p>
            <a:r>
              <a:rPr lang="en-US" sz="2800" i="1" dirty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Disable the default virtual host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"welcome"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:remove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 notifies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"service[httpd</a:t>
            </a:r>
            <a:r>
              <a:rPr lang="en-US" sz="2800" dirty="0" smtClean="0">
                <a:solidFill>
                  <a:srgbClr val="C9352B"/>
                </a:solidFill>
                <a:latin typeface="Courier" pitchFamily="49" charset="0"/>
              </a:rPr>
              <a:t>]"</a:t>
            </a:r>
            <a:endParaRPr lang="en-US" sz="2800" dirty="0">
              <a:solidFill>
                <a:srgbClr val="C9352B"/>
              </a:solidFill>
              <a:latin typeface="Courier" pitchFamily="49" charset="0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end</a:t>
            </a:r>
          </a:p>
          <a:p>
            <a:endParaRPr lang="en-US" sz="28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Iterate over the apache sites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search("apache_sites", "*:*").each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|site|</a:t>
            </a:r>
          </a:p>
          <a:p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   #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Enable an Apache Virtualhost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apache_vhost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site['id']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  <a:endParaRPr sz="2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900" y="495300"/>
            <a:ext cx="14516100" cy="8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14183678" cy="279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Recipe: apache::default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yum_package[httpd] action install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apache_vhost[welcome] action remove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file[/etc/httpd/conf.d/welcome] action delete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0000" y="4267200"/>
            <a:ext cx="9956800" cy="9144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sz="5650" spc="20" dirty="0"/>
              <a:t>ways</a:t>
            </a:r>
            <a:r>
              <a:rPr sz="5650" spc="5" dirty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sz="5650" spc="20" dirty="0"/>
              <a:t>w</a:t>
            </a:r>
            <a:r>
              <a:rPr sz="5650" spc="15" dirty="0"/>
              <a:t>r</a:t>
            </a:r>
            <a:r>
              <a:rPr sz="5650" dirty="0"/>
              <a:t>i</a:t>
            </a:r>
            <a:r>
              <a:rPr sz="5650" spc="15" dirty="0"/>
              <a:t>te</a:t>
            </a:r>
            <a:r>
              <a:rPr sz="5650" spc="5" dirty="0"/>
              <a:t> </a:t>
            </a:r>
            <a:r>
              <a:rPr sz="5650" spc="15" dirty="0"/>
              <a:t>r</a:t>
            </a:r>
            <a:r>
              <a:rPr sz="5650" spc="20" dirty="0"/>
              <a:t>es</a:t>
            </a:r>
            <a:r>
              <a:rPr sz="5650" spc="15" dirty="0"/>
              <a:t>our</a:t>
            </a:r>
            <a:r>
              <a:rPr sz="5650" spc="20" dirty="0"/>
              <a:t>ces</a:t>
            </a:r>
            <a:r>
              <a:rPr sz="5650" spc="5" dirty="0"/>
              <a:t> </a:t>
            </a:r>
            <a:r>
              <a:rPr sz="5650" spc="25" dirty="0"/>
              <a:t>&amp;</a:t>
            </a:r>
            <a:r>
              <a:rPr sz="5650" spc="5" dirty="0"/>
              <a:t> </a:t>
            </a:r>
            <a:r>
              <a:rPr sz="5650" spc="15" dirty="0"/>
              <a:t>pro</a:t>
            </a:r>
            <a:r>
              <a:rPr sz="5650" spc="20" dirty="0"/>
              <a:t>v</a:t>
            </a:r>
            <a:r>
              <a:rPr sz="5650" dirty="0"/>
              <a:t>i</a:t>
            </a:r>
            <a:r>
              <a:rPr sz="5650" spc="15" dirty="0"/>
              <a:t>d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20" dirty="0"/>
              <a:t>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0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632305" cy="585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 dirty="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33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W</a:t>
            </a:r>
            <a:r>
              <a:rPr sz="4450" spc="10" dirty="0">
                <a:latin typeface="Arial"/>
                <a:cs typeface="Arial"/>
              </a:rPr>
              <a:t>R</a:t>
            </a:r>
            <a:r>
              <a:rPr sz="4450" spc="5" dirty="0">
                <a:latin typeface="Arial"/>
                <a:cs typeface="Arial"/>
              </a:rPr>
              <a:t>Ps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 dirty="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sz="4450" spc="5" dirty="0">
                <a:latin typeface="Arial"/>
                <a:cs typeface="Arial"/>
              </a:rPr>
              <a:t>“we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charac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ers”)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sz="4450" spc="-5" dirty="0">
                <a:latin typeface="Arial"/>
                <a:cs typeface="Arial"/>
              </a:rPr>
              <a:t>“</a:t>
            </a:r>
            <a:r>
              <a:rPr sz="4450" spc="5" dirty="0">
                <a:latin typeface="Consolas"/>
                <a:cs typeface="Consolas"/>
              </a:rPr>
              <a:t>port</a:t>
            </a:r>
            <a:r>
              <a:rPr sz="4450" dirty="0">
                <a:latin typeface="Consolas"/>
                <a:cs typeface="Consolas"/>
              </a:rPr>
              <a:t> </a:t>
            </a:r>
            <a:r>
              <a:rPr sz="4450" spc="-1225" dirty="0">
                <a:latin typeface="Consolas"/>
                <a:cs typeface="Consolas"/>
              </a:rPr>
              <a:t>-­‐1</a:t>
            </a:r>
            <a:r>
              <a:rPr sz="4450" dirty="0">
                <a:latin typeface="Arial"/>
                <a:cs typeface="Arial"/>
              </a:rPr>
              <a:t>”)</a:t>
            </a: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145769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 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language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classes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inheri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2616200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616200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211610" y="2635250"/>
            <a:ext cx="295148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maintainer maintainer_email license description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21075" y="2635250"/>
            <a:ext cx="514731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31160">
              <a:lnSpc>
                <a:spcPct val="100699"/>
              </a:lnSpc>
            </a:pP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"apache" "YOUR_EMAIL"</a:t>
            </a:r>
            <a:endParaRPr sz="2400" dirty="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"Al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"Installs/Configure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s apache"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062101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</a:t>
            </a:r>
            <a:r>
              <a:rPr lang="en-US" sz="2800" dirty="0" err="1">
                <a:latin typeface="Courier New"/>
                <a:cs typeface="Courier New"/>
              </a:rPr>
              <a:t>metadata.rb</a:t>
            </a:r>
            <a:endParaRPr lang="en-US"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8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Majo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Mino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Seman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265" dirty="0">
                <a:latin typeface="Arial"/>
                <a:cs typeface="Arial"/>
              </a:rPr>
              <a:t>V</a:t>
            </a:r>
            <a:r>
              <a:rPr sz="4800" dirty="0">
                <a:latin typeface="Arial"/>
                <a:cs typeface="Arial"/>
              </a:rPr>
              <a:t>ersioning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Poli</a:t>
            </a:r>
            <a:r>
              <a:rPr sz="4800" spc="-5" dirty="0">
                <a:latin typeface="Arial"/>
                <a:cs typeface="Arial"/>
              </a:rPr>
              <a:t>cy: </a:t>
            </a: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semve</a:t>
            </a:r>
            <a:r>
              <a:rPr sz="4800" u="heavy" spc="-265" dirty="0">
                <a:latin typeface="Arial"/>
                <a:cs typeface="Arial"/>
                <a:hlinkClick r:id="rId4"/>
              </a:rPr>
              <a:t>r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org</a:t>
            </a:r>
            <a:r>
              <a:rPr sz="4800" spc="-5" dirty="0">
                <a:latin typeface="Arial"/>
                <a:cs typeface="Arial"/>
                <a:hlinkClick r:id="rId4"/>
              </a:rPr>
              <a:t>/</a:t>
            </a:r>
            <a:endParaRPr sz="48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oo</a:t>
            </a:r>
            <a:r>
              <a:rPr sz="3600" dirty="0"/>
              <a:t>k</a:t>
            </a:r>
            <a:r>
              <a:rPr sz="3600" spc="-10" dirty="0"/>
              <a:t>boo</a:t>
            </a:r>
            <a:r>
              <a:rPr sz="3600" dirty="0"/>
              <a:t>k</a:t>
            </a:r>
            <a:r>
              <a:rPr sz="3600" spc="-140" dirty="0"/>
              <a:t>’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dirty="0"/>
              <a:t>vers</a:t>
            </a:r>
            <a:r>
              <a:rPr sz="3600" spc="-10" dirty="0"/>
              <a:t>io</a:t>
            </a:r>
            <a:r>
              <a:rPr sz="3600" spc="-5" dirty="0"/>
              <a:t>n </a:t>
            </a:r>
            <a:r>
              <a:rPr sz="3600" spc="-10" dirty="0"/>
              <a:t>nu</a:t>
            </a:r>
            <a:r>
              <a:rPr sz="3600" dirty="0"/>
              <a:t>m</a:t>
            </a:r>
            <a:r>
              <a:rPr sz="3600" spc="-10" dirty="0"/>
              <a:t>b</a:t>
            </a:r>
            <a:r>
              <a:rPr sz="3600" dirty="0"/>
              <a:t>er</a:t>
            </a:r>
            <a:r>
              <a:rPr sz="3600" spc="-5" dirty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sz="3600" dirty="0"/>
              <a:t>meta</a:t>
            </a:r>
            <a:r>
              <a:rPr sz="3600" spc="-10" dirty="0"/>
              <a:t>d</a:t>
            </a:r>
            <a:r>
              <a:rPr sz="3600" dirty="0"/>
              <a:t>ata</a:t>
            </a:r>
            <a:endParaRPr sz="3600"/>
          </a:p>
        </p:txBody>
      </p:sp>
      <p:sp>
        <p:nvSpPr>
          <p:cNvPr id="60" name="object 60"/>
          <p:cNvSpPr/>
          <p:nvPr/>
        </p:nvSpPr>
        <p:spPr>
          <a:xfrm>
            <a:off x="1060450" y="4425950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1060450" y="4083050"/>
          <a:ext cx="13368282" cy="797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1638"/>
                <a:gridCol w="7682412"/>
                <a:gridCol w="2504232"/>
              </a:tblGrid>
              <a:tr h="34290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long_description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4F7A28"/>
                          </a:solidFill>
                          <a:latin typeface="Courier New"/>
                          <a:cs typeface="Courier New"/>
                        </a:rPr>
                        <a:t>IO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.read(</a:t>
                      </a:r>
                      <a:r>
                        <a:rPr sz="2400" dirty="0">
                          <a:solidFill>
                            <a:srgbClr val="4F7A28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.join(</a:t>
                      </a:r>
                      <a:r>
                        <a:rPr sz="2400" dirty="0">
                          <a:solidFill>
                            <a:srgbClr val="4F7A28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.dirname(</a:t>
                      </a:r>
                      <a:r>
                        <a:rPr sz="2400" u="heavy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400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FIL</a:t>
                      </a:r>
                      <a:r>
                        <a:rPr sz="2400" spc="-5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u="heavy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),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‘README.md‘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))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1799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version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"0.3.0"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Nam</a:t>
            </a:r>
            <a:r>
              <a:rPr spc="-10" dirty="0"/>
              <a:t>in</a:t>
            </a:r>
            <a:r>
              <a:rPr spc="-5" dirty="0"/>
              <a:t>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85925" cy="622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595245" indent="-381000">
              <a:lnSpc>
                <a:spcPct val="1034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5" dirty="0">
                <a:latin typeface="Courier New"/>
                <a:cs typeface="Courier New"/>
              </a:rPr>
              <a:t>actions</a:t>
            </a:r>
            <a:r>
              <a:rPr sz="4800" dirty="0">
                <a:latin typeface="Courier New"/>
                <a:cs typeface="Courier New"/>
              </a:rPr>
              <a:t>, </a:t>
            </a:r>
            <a:r>
              <a:rPr sz="4800" spc="-5" dirty="0">
                <a:latin typeface="Courier New"/>
                <a:cs typeface="Courier New"/>
              </a:rPr>
              <a:t>attribute, </a:t>
            </a:r>
            <a:r>
              <a:rPr sz="4800" dirty="0">
                <a:latin typeface="Courier New"/>
                <a:cs typeface="Courier New"/>
              </a:rPr>
              <a:t>default_action</a:t>
            </a:r>
            <a:endParaRPr sz="4800">
              <a:latin typeface="Courier New"/>
              <a:cs typeface="Courier New"/>
            </a:endParaRPr>
          </a:p>
          <a:p>
            <a:pPr marL="812800" marR="600710" lvl="1" indent="-38100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actions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allowed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resource</a:t>
            </a:r>
            <a:endParaRPr sz="4800">
              <a:latin typeface="Arial"/>
              <a:cs typeface="Arial"/>
            </a:endParaRPr>
          </a:p>
          <a:p>
            <a:pPr marL="812800" marR="149606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attribute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parame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default_action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2799</Words>
  <Application>Microsoft Office PowerPoint</Application>
  <PresentationFormat>Custom</PresentationFormat>
  <Paragraphs>588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Calibri</vt:lpstr>
      <vt:lpstr>Consolas</vt:lpstr>
      <vt:lpstr>Courier</vt:lpstr>
      <vt:lpstr>Courier New</vt:lpstr>
      <vt:lpstr>Courier-Bold</vt:lpstr>
      <vt:lpstr>Courier-Oblique</vt:lpstr>
      <vt:lpstr>Gill Sans MT</vt:lpstr>
      <vt:lpstr>GillSans</vt:lpstr>
      <vt:lpstr>Times New Roman</vt:lpstr>
      <vt:lpstr>Office Theme</vt:lpstr>
      <vt:lpstr>Building Custom Resources</vt:lpstr>
      <vt:lpstr>Lesson Objectives</vt:lpstr>
      <vt:lpstr>A Brief Review...</vt:lpstr>
      <vt:lpstr>Other Ways To Extend Chef</vt:lpstr>
      <vt:lpstr>Components of an LWRP</vt:lpstr>
      <vt:lpstr>The Problem and the Success Criteria</vt:lpstr>
      <vt:lpstr>Exercise: Change the cookbook’s version number in the metadata</vt:lpstr>
      <vt:lpstr>Resource &amp; Provider Naming</vt:lpstr>
      <vt:lpstr>The Resource DSL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Create an apache_vhost resource with two allowed actions</vt:lpstr>
      <vt:lpstr>The Provider DSL</vt:lpstr>
      <vt:lpstr>Exercise: Create provider for the :create action</vt:lpstr>
      <vt:lpstr>Exercise: Set an action in our apache::default recipe</vt:lpstr>
      <vt:lpstr>Exercise: Upload the apache cookbook</vt:lpstr>
      <vt:lpstr>Exercise: Run chef-client</vt:lpstr>
      <vt:lpstr>Exercise: Use a Chef Resource within your provider</vt:lpstr>
      <vt:lpstr>use_inline_resources</vt:lpstr>
      <vt:lpstr>LWRPs and the Resource Collection</vt:lpstr>
      <vt:lpstr>LWRPs and the Resource Collection</vt:lpstr>
      <vt:lpstr>Exercise: Upload the apache cookbook</vt:lpstr>
      <vt:lpstr>Exercise: Run chef-client</vt:lpstr>
      <vt:lpstr>Exercise: Create attribute parameters for the apache_vhost</vt:lpstr>
      <vt:lpstr>Exercise: Create attribute parameters for the apache_vhost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Houston, we have a problem!</vt:lpstr>
      <vt:lpstr>Let’s use Data Bags to drive our new LWRP</vt:lpstr>
      <vt:lpstr>Exercise: Create the apache_sites data bag</vt:lpstr>
      <vt:lpstr>Exercise: Create the apache_sites data bag</vt:lpstr>
      <vt:lpstr>Exercise: Create clowns data bag item</vt:lpstr>
      <vt:lpstr>Exercise: Upload the clowns data bag item</vt:lpstr>
      <vt:lpstr>Exercise: Create bears data bag item</vt:lpstr>
      <vt:lpstr>Exercise: Upload the bears data bag item</vt:lpstr>
      <vt:lpstr>Exercise: Create lions data bag item</vt:lpstr>
      <vt:lpstr>Exercise: Upload the bears data bag item</vt:lpstr>
      <vt:lpstr>Exercise: Refactor apache::default recipe</vt:lpstr>
      <vt:lpstr>Exercise: Upload the apache cookbook</vt:lpstr>
      <vt:lpstr>Exercise: Run chef-client</vt:lpstr>
      <vt:lpstr>Exercise: Extend :remove action</vt:lpstr>
      <vt:lpstr>Exercise: Refactor apache::default recipe</vt:lpstr>
      <vt:lpstr>Exercise: Upload the apache cookbook</vt:lpstr>
      <vt:lpstr>Exercise: Run chef-client</vt:lpstr>
      <vt:lpstr>Other ways to write resources &amp; providers</vt:lpstr>
      <vt:lpstr>Use Cases for LWRPs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74</cp:revision>
  <dcterms:created xsi:type="dcterms:W3CDTF">2015-06-04T12:17:04Z</dcterms:created>
  <dcterms:modified xsi:type="dcterms:W3CDTF">2015-06-25T17:38:14Z</dcterms:modified>
</cp:coreProperties>
</file>