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40"/>
  </p:notesMasterIdLst>
  <p:handoutMasterIdLst>
    <p:handoutMasterId r:id="rId41"/>
  </p:handoutMasterIdLst>
  <p:sldIdLst>
    <p:sldId id="256" r:id="rId7"/>
    <p:sldId id="257" r:id="rId8"/>
    <p:sldId id="277" r:id="rId9"/>
    <p:sldId id="270" r:id="rId10"/>
    <p:sldId id="272" r:id="rId11"/>
    <p:sldId id="271" r:id="rId12"/>
    <p:sldId id="273" r:id="rId13"/>
    <p:sldId id="274" r:id="rId14"/>
    <p:sldId id="275" r:id="rId15"/>
    <p:sldId id="276" r:id="rId16"/>
    <p:sldId id="278" r:id="rId17"/>
    <p:sldId id="268" r:id="rId18"/>
    <p:sldId id="281" r:id="rId19"/>
    <p:sldId id="282" r:id="rId20"/>
    <p:sldId id="284" r:id="rId21"/>
    <p:sldId id="285" r:id="rId22"/>
    <p:sldId id="286" r:id="rId23"/>
    <p:sldId id="279" r:id="rId24"/>
    <p:sldId id="294" r:id="rId25"/>
    <p:sldId id="295" r:id="rId26"/>
    <p:sldId id="296" r:id="rId27"/>
    <p:sldId id="297" r:id="rId28"/>
    <p:sldId id="298" r:id="rId29"/>
    <p:sldId id="293" r:id="rId30"/>
    <p:sldId id="267" r:id="rId31"/>
    <p:sldId id="287" r:id="rId32"/>
    <p:sldId id="288" r:id="rId33"/>
    <p:sldId id="289" r:id="rId34"/>
    <p:sldId id="291" r:id="rId35"/>
    <p:sldId id="292" r:id="rId36"/>
    <p:sldId id="280" r:id="rId37"/>
    <p:sldId id="266" r:id="rId38"/>
    <p:sldId id="265" r:id="rId39"/>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6"/>
    <p:restoredTop sz="80615" autoAdjust="0"/>
  </p:normalViewPr>
  <p:slideViewPr>
    <p:cSldViewPr snapToGrid="0">
      <p:cViewPr>
        <p:scale>
          <a:sx n="60" d="100"/>
          <a:sy n="60" d="100"/>
        </p:scale>
        <p:origin x="184" y="1576"/>
      </p:cViewPr>
      <p:guideLst>
        <p:guide orient="horz" pos="894"/>
        <p:guide pos="9120"/>
      </p:guideLst>
    </p:cSldViewPr>
  </p:slideViewPr>
  <p:notesTextViewPr>
    <p:cViewPr>
      <p:scale>
        <a:sx n="125" d="100"/>
        <a:sy n="12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2016-09-18</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2016-09-18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a:t>
            </a:r>
            <a:r>
              <a:rPr lang="en-US" baseline="0" dirty="0" smtClean="0"/>
              <a:t> this module you should be able to set a custom resource's name to a property, set a default value if the property is not provided, and define notifications correctly within the custom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64631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will look at tying</a:t>
            </a:r>
            <a:r>
              <a:rPr lang="en-US" baseline="0" dirty="0" smtClean="0"/>
              <a:t> the name provided to the custom resource to the </a:t>
            </a:r>
            <a:r>
              <a:rPr lang="en-US" baseline="0" dirty="0" err="1" smtClean="0"/>
              <a:t>site_name</a:t>
            </a:r>
            <a:r>
              <a:rPr lang="en-US" baseline="0" dirty="0" smtClean="0"/>
              <a:t> property.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54677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want to ensure our custom resource is clear and concise. At the moment when you define the resource within the recipe you specify a value as the name of the custom resource and then a property that matches that same name. This seems like a redundancy that we want to remove.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9164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property may have the '</a:t>
            </a:r>
            <a:r>
              <a:rPr lang="en-US" baseline="0" dirty="0" err="1" smtClean="0"/>
              <a:t>name_attribute</a:t>
            </a:r>
            <a:r>
              <a:rPr lang="en-US" baseline="0" dirty="0" smtClean="0"/>
              <a:t>' option set to true. This property will be automatically populated from the name of the resource. Using the name of the resource will allow us to remove the need to specify that property which is repeating a value within the use of the custom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37111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the </a:t>
            </a:r>
            <a:r>
              <a:rPr lang="en-US" dirty="0" err="1" smtClean="0"/>
              <a:t>site_name</a:t>
            </a:r>
            <a:r>
              <a:rPr lang="en-US" dirty="0" smtClean="0"/>
              <a:t> property is set</a:t>
            </a:r>
            <a:r>
              <a:rPr lang="en-US" baseline="0" dirty="0" smtClean="0"/>
              <a:t> as the name attribute we can remove the site name property from each use of the custom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22214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that the </a:t>
            </a:r>
            <a:r>
              <a:rPr lang="en-US" dirty="0" err="1" smtClean="0"/>
              <a:t>site_name</a:t>
            </a:r>
            <a:r>
              <a:rPr lang="en-US" dirty="0" smtClean="0"/>
              <a:t> property is set</a:t>
            </a:r>
            <a:r>
              <a:rPr lang="en-US" baseline="0" dirty="0" smtClean="0"/>
              <a:t> as the name attribute we can remove the site name property from each use of the custom resource.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12025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unit tests should pass.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8022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integration test should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59351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a:t>
            </a:r>
            <a:r>
              <a:rPr lang="en-US" baseline="0" dirty="0" smtClean="0"/>
              <a:t> properties can also have default values setup for them. Lets explore setting a default value for the </a:t>
            </a:r>
            <a:r>
              <a:rPr lang="en-US" baseline="0" dirty="0" err="1" smtClean="0"/>
              <a:t>site_port</a:t>
            </a:r>
            <a:r>
              <a:rPr lang="en-US" baseline="0" dirty="0" smtClean="0"/>
              <a:t> property.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6615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Setting a default value for a property allows you to define the resource and if you omit setting the property then the default value is used. We can use this behavior for our </a:t>
            </a:r>
            <a:r>
              <a:rPr lang="en-US" baseline="0" dirty="0" err="1" smtClean="0"/>
              <a:t>site_port</a:t>
            </a:r>
            <a:r>
              <a:rPr lang="en-US" baseline="0" dirty="0" smtClean="0"/>
              <a:t>, choosing to say that if you do not specify a port we want the port to be 80.</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2210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properties may have a default value.</a:t>
            </a:r>
            <a:r>
              <a:rPr lang="en-US" baseline="0" dirty="0" smtClean="0"/>
              <a:t> To add one requires that you simply add the option 'default' with its corresponding default value. Here we are setting the '</a:t>
            </a:r>
            <a:r>
              <a:rPr lang="en-US" baseline="0" dirty="0" err="1" smtClean="0"/>
              <a:t>site_port</a:t>
            </a:r>
            <a:r>
              <a:rPr lang="en-US" baseline="0" dirty="0" smtClean="0"/>
              <a:t>' value to 80.</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36049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a:t>
            </a:r>
            <a:r>
              <a:rPr lang="en-US" baseline="0" dirty="0" smtClean="0"/>
              <a:t> resource that you have used within Chef has had a default action.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450433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allows us to remove the value from a</a:t>
            </a:r>
            <a:r>
              <a:rPr lang="en-US" baseline="0" dirty="0" smtClean="0"/>
              <a:t> single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17396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unit tests should pass.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77305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integration test should pass.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29999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a:t>
            </a:r>
            <a:r>
              <a:rPr lang="en-US" baseline="0" dirty="0" smtClean="0"/>
              <a:t> want to properly address how the custom resource handles notifications.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2968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defining notifications within a resource action if you reference a resource outside of the action implementation there is a chance that your code may break if that resource's name were to change or simply not be implemented at all.</a:t>
            </a:r>
          </a:p>
          <a:p>
            <a:endParaRPr lang="en-US" baseline="0" dirty="0" smtClean="0"/>
          </a:p>
          <a:p>
            <a:r>
              <a:rPr lang="en-US" baseline="0" dirty="0" smtClean="0"/>
              <a:t>If any resource were to take action within the custom resource then the custom resource considers itself as taking action. We often say that any changed resource events are sent the parent custom resource and from that custom resource you can define your notifications.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038778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remove the dependency on</a:t>
            </a:r>
            <a:r>
              <a:rPr lang="en-US" baseline="0" dirty="0" smtClean="0"/>
              <a:t> a resource not present within the action implementation of the custom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501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then add the</a:t>
            </a:r>
            <a:r>
              <a:rPr lang="en-US" baseline="0" dirty="0" smtClean="0"/>
              <a:t> notifications to the custom resource implementations within the default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13431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We then add the</a:t>
            </a:r>
            <a:r>
              <a:rPr lang="en-US" baseline="0" dirty="0" smtClean="0"/>
              <a:t> notifications to the custom resource implementations within the default recipe.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972666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unit tests should pass.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072408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integration test should pass.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46027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Our custom resource should be no different. Having a default action that performs a non-surprising operation is important. Of the two actions that we have defined the create action seems like the current correct default action.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56912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a:t>
            </a:r>
            <a:r>
              <a:rPr lang="en-US" baseline="0" dirty="0" smtClean="0"/>
              <a:t> have refactored the custom resource to have it behave more like other resources we are familiar within Chef.</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896210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What questions can we answer for you?</a:t>
            </a:r>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7297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defined the create</a:t>
            </a:r>
            <a:r>
              <a:rPr lang="en-US" baseline="0" dirty="0" smtClean="0"/>
              <a:t> action as the first action within a resource definition file it automatically is the default action. The first action is the default action and that probably makes sense to those reading the custom resource definition.</a:t>
            </a:r>
          </a:p>
          <a:p>
            <a:endParaRPr lang="en-US" baseline="0" dirty="0" smtClean="0"/>
          </a:p>
          <a:p>
            <a:r>
              <a:rPr lang="en-US" baseline="0" dirty="0" smtClean="0"/>
              <a:t>You may also explicitly declare the default action.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00728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the first action is the create action then you do not need to explicitly define the default action. However, you may decide that it makes it clearer for you or those you are collaborating with to specify this within the resource definition.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398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default action defined all uses of the custom resource which explicitly defined it may have those lines removed.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27479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With</a:t>
            </a:r>
            <a:r>
              <a:rPr lang="en-US" baseline="0" dirty="0" smtClean="0"/>
              <a:t> the default action defined all uses of the custom resource which explicitly defined it may have those lines removed.</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36238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unit tests should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5493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integration test should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9383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11743198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prstGeom prst="rect">
            <a:avLst/>
          </a:prstGeo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28241769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Content Placeholder 3"/>
          <p:cNvSpPr>
            <a:spLocks noGrp="1"/>
          </p:cNvSpPr>
          <p:nvPr>
            <p:ph sz="quarter" idx="10" hasCustomPrompt="1"/>
          </p:nvPr>
        </p:nvSpPr>
        <p:spPr>
          <a:xfrm>
            <a:off x="1121104" y="2315963"/>
            <a:ext cx="14423693" cy="5580480"/>
          </a:xfrm>
          <a:prstGeom prst="rect">
            <a:avLst/>
          </a:prstGeo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prstGeom prst="rect">
            <a:avLst/>
          </a:prstGeo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prstGeom prst="rect">
            <a:avLst/>
          </a:prstGeo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32432040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2" Type="http://schemas.openxmlformats.org/officeDocument/2006/relationships/image" Target="../media/image1.png"/><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cxnSp>
        <p:nvCxnSpPr>
          <p:cNvPr id="11" name="Straight Connector 10"/>
          <p:cNvCxnSpPr/>
          <p:nvPr userDrawn="1"/>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8" r:id="rId9"/>
    <p:sldLayoutId id="2147483869" r:id="rId10"/>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Refactoring Custom Resources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Synchronizing Cookbooks:</a:t>
            </a:r>
          </a:p>
          <a:p>
            <a:pPr>
              <a:lnSpc>
                <a:spcPct val="80000"/>
              </a:lnSpc>
            </a:pPr>
            <a:r>
              <a:rPr lang="it-IT" sz="2000" dirty="0"/>
              <a:t> - apache (0.1.0)</a:t>
            </a:r>
          </a:p>
          <a:p>
            <a:pPr>
              <a:lnSpc>
                <a:spcPct val="80000"/>
              </a:lnSpc>
            </a:pPr>
            <a:r>
              <a:rPr lang="it-IT" sz="2000" dirty="0" err="1"/>
              <a:t>Installing</a:t>
            </a:r>
            <a:r>
              <a:rPr lang="it-IT" sz="2000" dirty="0"/>
              <a:t> </a:t>
            </a:r>
            <a:r>
              <a:rPr lang="it-IT" sz="2000" dirty="0" err="1"/>
              <a:t>Cookbook</a:t>
            </a:r>
            <a:r>
              <a:rPr lang="it-IT" sz="2000" dirty="0"/>
              <a:t> </a:t>
            </a:r>
            <a:r>
              <a:rPr lang="it-IT" sz="2000" dirty="0" err="1"/>
              <a:t>Gems</a:t>
            </a:r>
            <a:r>
              <a:rPr lang="it-IT" sz="2000" dirty="0"/>
              <a:t>:</a:t>
            </a:r>
          </a:p>
          <a:p>
            <a:pPr>
              <a:lnSpc>
                <a:spcPct val="80000"/>
              </a:lnSpc>
            </a:pPr>
            <a:r>
              <a:rPr lang="it-IT" sz="2000" dirty="0" err="1"/>
              <a:t>Compiling</a:t>
            </a:r>
            <a:r>
              <a:rPr lang="it-IT" sz="2000" dirty="0"/>
              <a:t> </a:t>
            </a:r>
            <a:r>
              <a:rPr lang="it-IT" sz="2000" dirty="0" err="1"/>
              <a:t>Cookbooks</a:t>
            </a:r>
            <a:r>
              <a:rPr lang="it-IT" sz="2000" dirty="0"/>
              <a:t>...</a:t>
            </a:r>
          </a:p>
          <a:p>
            <a:pPr>
              <a:lnSpc>
                <a:spcPct val="80000"/>
              </a:lnSpc>
            </a:pPr>
            <a:r>
              <a:rPr lang="it-IT" sz="2000" dirty="0" err="1"/>
              <a:t>Converging</a:t>
            </a:r>
            <a:r>
              <a:rPr lang="it-IT" sz="2000" dirty="0"/>
              <a:t> 5 </a:t>
            </a:r>
            <a:r>
              <a:rPr lang="it-IT" sz="2000" dirty="0" err="1"/>
              <a:t>resources</a:t>
            </a:r>
            <a:endParaRPr lang="it-IT" sz="2000" dirty="0"/>
          </a:p>
          <a:p>
            <a:pPr>
              <a:lnSpc>
                <a:spcPct val="80000"/>
              </a:lnSpc>
            </a:pPr>
            <a:r>
              <a:rPr lang="it-IT" sz="2000" dirty="0" err="1"/>
              <a:t>Recipe</a:t>
            </a:r>
            <a:r>
              <a:rPr lang="it-IT" sz="2000" dirty="0"/>
              <a:t>: apache::default</a:t>
            </a:r>
          </a:p>
          <a:p>
            <a:pPr>
              <a:lnSpc>
                <a:spcPct val="80000"/>
              </a:lnSpc>
            </a:pPr>
            <a:r>
              <a:rPr lang="it-IT" sz="2000" dirty="0"/>
              <a:t> * </a:t>
            </a:r>
            <a:r>
              <a:rPr lang="it-IT" sz="2000" dirty="0" err="1"/>
              <a:t>yum_package</a:t>
            </a:r>
            <a:r>
              <a:rPr lang="it-IT" sz="2000" dirty="0"/>
              <a:t>[</a:t>
            </a:r>
            <a:r>
              <a:rPr lang="it-IT" sz="2000" dirty="0" err="1"/>
              <a:t>httpd</a:t>
            </a:r>
            <a:r>
              <a:rPr lang="it-IT" sz="2000" dirty="0"/>
              <a:t>] </a:t>
            </a:r>
            <a:r>
              <a:rPr lang="it-IT" sz="2000" dirty="0" err="1"/>
              <a:t>action</a:t>
            </a:r>
            <a:r>
              <a:rPr lang="it-IT" sz="2000" dirty="0"/>
              <a:t> </a:t>
            </a:r>
            <a:r>
              <a:rPr lang="it-IT" sz="2000" dirty="0" err="1"/>
              <a:t>install</a:t>
            </a:r>
            <a:r>
              <a:rPr lang="it-IT" sz="2000" dirty="0"/>
              <a:t> (up to date)</a:t>
            </a:r>
          </a:p>
          <a:p>
            <a:pPr>
              <a:lnSpc>
                <a:spcPct val="80000"/>
              </a:lnSpc>
            </a:pPr>
            <a:r>
              <a:rPr lang="it-IT" sz="2000" dirty="0"/>
              <a:t> * </a:t>
            </a:r>
            <a:r>
              <a:rPr lang="it-IT" sz="2000" dirty="0" err="1"/>
              <a:t>apache_vhost</a:t>
            </a:r>
            <a:r>
              <a:rPr lang="it-IT" sz="2000" dirty="0"/>
              <a:t>[welcome] </a:t>
            </a:r>
            <a:r>
              <a:rPr lang="it-IT" sz="2000" dirty="0" err="1"/>
              <a:t>action</a:t>
            </a:r>
            <a:r>
              <a:rPr lang="it-IT" sz="2000" dirty="0"/>
              <a:t> </a:t>
            </a:r>
            <a:r>
              <a:rPr lang="it-IT" sz="2000" dirty="0" err="1"/>
              <a:t>remove</a:t>
            </a:r>
            <a:endParaRPr lang="it-IT" sz="2000" dirty="0"/>
          </a:p>
          <a:p>
            <a:pPr>
              <a:lnSpc>
                <a:spcPct val="80000"/>
              </a:lnSpc>
            </a:pPr>
            <a:r>
              <a:rPr lang="it-IT" sz="2000" dirty="0"/>
              <a:t> (up to date)</a:t>
            </a:r>
          </a:p>
          <a:p>
            <a:pPr>
              <a:lnSpc>
                <a:spcPct val="80000"/>
              </a:lnSpc>
            </a:pPr>
            <a:r>
              <a:rPr lang="it-IT" sz="2000" dirty="0"/>
              <a:t> (up to date)</a:t>
            </a:r>
            <a:endParaRPr lang="en-US" sz="2000" dirty="0"/>
          </a:p>
          <a:p>
            <a:pPr>
              <a:lnSpc>
                <a:spcPct val="80000"/>
              </a:lnSpc>
            </a:pPr>
            <a:r>
              <a:rPr lang="it-IT" sz="2000" dirty="0"/>
              <a:t>     (up to date)</a:t>
            </a:r>
          </a:p>
          <a:p>
            <a:pPr>
              <a:lnSpc>
                <a:spcPct val="80000"/>
              </a:lnSpc>
            </a:pPr>
            <a:endParaRPr lang="it-IT" sz="2000" dirty="0"/>
          </a:p>
          <a:p>
            <a:pPr>
              <a:lnSpc>
                <a:spcPct val="80000"/>
              </a:lnSpc>
            </a:pPr>
            <a:r>
              <a:rPr lang="it-IT" sz="2000" dirty="0"/>
              <a:t> (up to date)</a:t>
            </a:r>
            <a:endParaRPr lang="en-US" sz="2000" dirty="0"/>
          </a:p>
          <a:p>
            <a:pPr>
              <a:lnSpc>
                <a:spcPct val="80000"/>
              </a:lnSpc>
            </a:pPr>
            <a:r>
              <a:rPr lang="it-IT" sz="2000" dirty="0"/>
              <a:t> (up to date)</a:t>
            </a:r>
            <a:endParaRPr lang="en-US" sz="2000" dirty="0"/>
          </a:p>
          <a:p>
            <a:pPr>
              <a:lnSpc>
                <a:spcPct val="80000"/>
              </a:lnSpc>
            </a:pPr>
            <a:r>
              <a:rPr lang="it-IT" sz="2000" dirty="0"/>
              <a:t> (up to date)</a:t>
            </a:r>
            <a:endParaRPr lang="en-US" sz="2000" dirty="0"/>
          </a:p>
          <a:p>
            <a:pPr>
              <a:lnSpc>
                <a:spcPct val="80000"/>
              </a:lnSpc>
            </a:pPr>
            <a:r>
              <a:rPr lang="en-US" sz="2000" dirty="0"/>
              <a:t>    </a:t>
            </a:r>
            <a:r>
              <a:rPr lang="it-IT" sz="2000" dirty="0"/>
              <a:t> (up to date)</a:t>
            </a:r>
            <a:endParaRPr lang="en-US" sz="2000" dirty="0"/>
          </a:p>
          <a:p>
            <a:pPr>
              <a:lnSpc>
                <a:spcPct val="80000"/>
              </a:lnSpc>
            </a:pPr>
            <a:endParaRPr lang="en-US" sz="2000" dirty="0"/>
          </a:p>
          <a:p>
            <a:endParaRPr lang="en-US" sz="2000" dirty="0"/>
          </a:p>
        </p:txBody>
      </p:sp>
      <p:sp>
        <p:nvSpPr>
          <p:cNvPr id="3" name="Text Placeholder 2"/>
          <p:cNvSpPr>
            <a:spLocks noGrp="1"/>
          </p:cNvSpPr>
          <p:nvPr>
            <p:ph type="body" sz="quarter" idx="11"/>
          </p:nvPr>
        </p:nvSpPr>
        <p:spPr/>
        <p:txBody>
          <a:bodyPr/>
          <a:lstStyle/>
          <a:p>
            <a:r>
              <a:rPr lang="en-US" dirty="0"/>
              <a:t>&gt; kitchen converge &amp;&amp; kitchen </a:t>
            </a:r>
            <a:r>
              <a:rPr lang="en-US" dirty="0" smtClean="0"/>
              <a:t>verify</a:t>
            </a:r>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128797540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6" name="Content Placeholder 5"/>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a default action for the custom resource</a:t>
            </a:r>
          </a:p>
          <a:p>
            <a:pPr marL="342900" indent="-342900">
              <a:buFont typeface="Wingdings" charset="2"/>
              <a:buChar char="q"/>
            </a:pPr>
            <a:r>
              <a:rPr lang="en-US" dirty="0" smtClean="0"/>
              <a:t>Set the resource name as the </a:t>
            </a:r>
            <a:r>
              <a:rPr lang="en-US" dirty="0" err="1" smtClean="0"/>
              <a:t>site_name</a:t>
            </a:r>
            <a:r>
              <a:rPr lang="en-US" dirty="0" smtClean="0"/>
              <a:t> property</a:t>
            </a:r>
          </a:p>
          <a:p>
            <a:pPr marL="342900" indent="-342900">
              <a:buFont typeface="Wingdings" charset="2"/>
              <a:buChar char="q"/>
            </a:pPr>
            <a:r>
              <a:rPr lang="en-US" dirty="0"/>
              <a:t>Set the default value of the </a:t>
            </a:r>
            <a:r>
              <a:rPr lang="en-US" dirty="0" err="1"/>
              <a:t>site_port</a:t>
            </a:r>
            <a:r>
              <a:rPr lang="en-US" dirty="0"/>
              <a:t> </a:t>
            </a:r>
            <a:r>
              <a:rPr lang="en-US" dirty="0" smtClean="0"/>
              <a:t>property</a:t>
            </a:r>
          </a:p>
          <a:p>
            <a:pPr marL="342900" indent="-342900">
              <a:buFont typeface="Wingdings" charset="2"/>
              <a:buChar char="q"/>
            </a:pPr>
            <a:r>
              <a:rPr lang="en-US" dirty="0" smtClean="0"/>
              <a:t>Move the resource notifications to the recipe</a:t>
            </a:r>
          </a:p>
        </p:txBody>
      </p:sp>
    </p:spTree>
    <p:extLst>
      <p:ext uri="{BB962C8B-B14F-4D97-AF65-F5344CB8AC3E}">
        <p14:creationId xmlns:p14="http://schemas.microsoft.com/office/powerpoint/2010/main" val="1560894235"/>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Clarity in the Custom Resource</a:t>
            </a:r>
            <a:endParaRPr lang="en-US" dirty="0"/>
          </a:p>
        </p:txBody>
      </p:sp>
      <p:sp>
        <p:nvSpPr>
          <p:cNvPr id="3" name="Subtitle 2"/>
          <p:cNvSpPr>
            <a:spLocks noGrp="1"/>
          </p:cNvSpPr>
          <p:nvPr>
            <p:ph type="subTitle" idx="1"/>
          </p:nvPr>
        </p:nvSpPr>
        <p:spPr/>
        <p:txBody>
          <a:bodyPr/>
          <a:lstStyle/>
          <a:p>
            <a:r>
              <a:rPr lang="en-US" dirty="0" smtClean="0"/>
              <a:t>There is some duplication in the declaration of the resource. The name of the resource and the </a:t>
            </a:r>
            <a:r>
              <a:rPr lang="en-US" dirty="0" err="1" smtClean="0"/>
              <a:t>site_name</a:t>
            </a:r>
            <a:r>
              <a:rPr lang="en-US" dirty="0" smtClean="0"/>
              <a:t>. We want to default to use the name specified in the resource as the </a:t>
            </a:r>
            <a:r>
              <a:rPr lang="en-US" dirty="0" err="1" smtClean="0"/>
              <a:t>site_name</a:t>
            </a:r>
            <a:r>
              <a:rPr lang="en-US" dirty="0" smtClean="0"/>
              <a:t>. This is similar to other resources.</a:t>
            </a:r>
            <a:endParaRPr lang="en-US" dirty="0"/>
          </a:p>
        </p:txBody>
      </p:sp>
    </p:spTree>
    <p:extLst>
      <p:ext uri="{BB962C8B-B14F-4D97-AF65-F5344CB8AC3E}">
        <p14:creationId xmlns:p14="http://schemas.microsoft.com/office/powerpoint/2010/main" val="75755609"/>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Tying the Resource Name to the Property</a:t>
            </a:r>
            <a:endParaRPr lang="en-US" dirty="0"/>
          </a:p>
        </p:txBody>
      </p:sp>
      <p:sp>
        <p:nvSpPr>
          <p:cNvPr id="3" name="Content Placeholder 2"/>
          <p:cNvSpPr>
            <a:spLocks noGrp="1"/>
          </p:cNvSpPr>
          <p:nvPr>
            <p:ph sz="quarter" idx="10"/>
          </p:nvPr>
        </p:nvSpPr>
        <p:spPr/>
        <p:txBody>
          <a:bodyPr>
            <a:noAutofit/>
          </a:bodyPr>
          <a:lstStyle/>
          <a:p>
            <a:r>
              <a:rPr lang="en-US" dirty="0" smtClean="0"/>
              <a:t>property :</a:t>
            </a:r>
            <a:r>
              <a:rPr lang="en-US" dirty="0" err="1" smtClean="0"/>
              <a:t>site_name</a:t>
            </a:r>
            <a:r>
              <a:rPr lang="en-US" dirty="0" smtClean="0"/>
              <a:t>, String, </a:t>
            </a:r>
            <a:r>
              <a:rPr lang="en-US" dirty="0" err="1" smtClean="0"/>
              <a:t>name_attribute</a:t>
            </a:r>
            <a:r>
              <a:rPr lang="en-US" dirty="0" smtClean="0"/>
              <a:t>: true</a:t>
            </a:r>
          </a:p>
          <a:p>
            <a:r>
              <a:rPr lang="en-US" dirty="0" smtClean="0"/>
              <a:t>property :</a:t>
            </a:r>
            <a:r>
              <a:rPr lang="en-US" dirty="0" err="1" smtClean="0"/>
              <a:t>site_port</a:t>
            </a:r>
            <a:r>
              <a:rPr lang="en-US" dirty="0" smtClean="0"/>
              <a:t>, </a:t>
            </a:r>
            <a:r>
              <a:rPr lang="en-US" dirty="0" err="1" smtClean="0"/>
              <a:t>Fixnum</a:t>
            </a:r>
            <a:endParaRPr lang="en-US" dirty="0" smtClean="0"/>
          </a:p>
          <a:p>
            <a:endParaRPr lang="en-US" dirty="0"/>
          </a:p>
          <a:p>
            <a:r>
              <a:rPr lang="en-US" dirty="0" err="1" smtClean="0"/>
              <a:t>default_action</a:t>
            </a:r>
            <a:r>
              <a:rPr lang="en-US" dirty="0" smtClean="0"/>
              <a:t> :create</a:t>
            </a:r>
          </a:p>
          <a:p>
            <a:endParaRPr lang="en-US" dirty="0"/>
          </a:p>
          <a:p>
            <a:r>
              <a:rPr lang="en-US" dirty="0" smtClean="0"/>
              <a:t>action :create do</a:t>
            </a:r>
          </a:p>
          <a:p>
            <a:r>
              <a:rPr lang="en-US" dirty="0"/>
              <a:t> </a:t>
            </a:r>
            <a:r>
              <a:rPr lang="en-US" dirty="0" smtClean="0"/>
              <a:t> directory "/</a:t>
            </a:r>
            <a:r>
              <a:rPr lang="en-US" dirty="0" err="1" smtClean="0"/>
              <a:t>srv</a:t>
            </a:r>
            <a:r>
              <a:rPr lang="en-US" dirty="0" smtClean="0"/>
              <a:t>/apache/#{</a:t>
            </a:r>
            <a:r>
              <a:rPr lang="en-US" dirty="0" err="1" smtClean="0"/>
              <a:t>site_name</a:t>
            </a:r>
            <a:r>
              <a:rPr lang="en-US" dirty="0" smtClean="0"/>
              <a:t>}/html" do</a:t>
            </a:r>
          </a:p>
          <a:p>
            <a:r>
              <a:rPr lang="en-US" dirty="0"/>
              <a:t> </a:t>
            </a:r>
            <a:r>
              <a:rPr lang="en-US" dirty="0" smtClean="0"/>
              <a:t>   recursive true</a:t>
            </a:r>
          </a:p>
          <a:p>
            <a:r>
              <a:rPr lang="en-US" dirty="0"/>
              <a:t> </a:t>
            </a:r>
            <a:r>
              <a:rPr lang="en-US" dirty="0" smtClean="0"/>
              <a:t>   mode '0755'</a:t>
            </a:r>
          </a:p>
          <a:p>
            <a:r>
              <a:rPr lang="en-US" dirty="0"/>
              <a:t> </a:t>
            </a:r>
            <a:r>
              <a:rPr lang="en-US" dirty="0" smtClean="0"/>
              <a:t> end</a:t>
            </a:r>
          </a:p>
          <a:p>
            <a:r>
              <a:rPr lang="en-US" dirty="0" smtClean="0"/>
              <a:t># ... REMAINING RESOURCE DEFINITION ...</a:t>
            </a:r>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5" name="Text Placeholder 4"/>
          <p:cNvSpPr>
            <a:spLocks noGrp="1"/>
          </p:cNvSpPr>
          <p:nvPr>
            <p:ph type="body" sz="quarter" idx="13"/>
          </p:nvPr>
        </p:nvSpPr>
        <p:spPr>
          <a:xfrm>
            <a:off x="1135042" y="2108314"/>
            <a:ext cx="14404273" cy="626533"/>
          </a:xfrm>
        </p:spPr>
        <p:txBody>
          <a:bodyPr/>
          <a:lstStyle/>
          <a:p>
            <a:endParaRPr lang="en-US"/>
          </a:p>
        </p:txBody>
      </p:sp>
    </p:spTree>
    <p:extLst>
      <p:ext uri="{BB962C8B-B14F-4D97-AF65-F5344CB8AC3E}">
        <p14:creationId xmlns:p14="http://schemas.microsoft.com/office/powerpoint/2010/main" val="141035375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Removing the </a:t>
            </a:r>
            <a:r>
              <a:rPr lang="en-US" dirty="0" err="1" smtClean="0"/>
              <a:t>site_name</a:t>
            </a:r>
            <a:r>
              <a:rPr lang="en-US" dirty="0"/>
              <a:t> </a:t>
            </a:r>
            <a:r>
              <a:rPr lang="en-US" dirty="0" smtClean="0"/>
              <a:t>Property</a:t>
            </a:r>
            <a:endParaRPr lang="en-US" dirty="0"/>
          </a:p>
        </p:txBody>
      </p:sp>
      <p:sp>
        <p:nvSpPr>
          <p:cNvPr id="3" name="Content Placeholder 2"/>
          <p:cNvSpPr>
            <a:spLocks noGrp="1"/>
          </p:cNvSpPr>
          <p:nvPr>
            <p:ph sz="quarter" idx="10"/>
          </p:nvPr>
        </p:nvSpPr>
        <p:spPr/>
        <p:txBody>
          <a:bodyPr>
            <a:normAutofit/>
          </a:bodyPr>
          <a:lstStyle/>
          <a:p>
            <a:r>
              <a:rPr lang="en-US" dirty="0" smtClean="0"/>
              <a:t>package 'apache'</a:t>
            </a:r>
          </a:p>
          <a:p>
            <a:endParaRPr lang="en-US" dirty="0"/>
          </a:p>
          <a:p>
            <a:r>
              <a:rPr lang="en-US" dirty="0" err="1" smtClean="0"/>
              <a:t>apache_vhost</a:t>
            </a:r>
            <a:r>
              <a:rPr lang="en-US" dirty="0" smtClean="0"/>
              <a:t> 'welcome' do</a:t>
            </a:r>
          </a:p>
          <a:p>
            <a:r>
              <a:rPr lang="en-US" dirty="0" smtClean="0"/>
              <a:t>  </a:t>
            </a:r>
            <a:r>
              <a:rPr lang="en-US" dirty="0" err="1" smtClean="0"/>
              <a:t>site_name</a:t>
            </a:r>
            <a:r>
              <a:rPr lang="en-US" dirty="0" smtClean="0"/>
              <a:t> 'welcome'</a:t>
            </a:r>
          </a:p>
          <a:p>
            <a:r>
              <a:rPr lang="en-US" dirty="0"/>
              <a:t> </a:t>
            </a:r>
            <a:r>
              <a:rPr lang="en-US" dirty="0" smtClean="0"/>
              <a:t> action :remove</a:t>
            </a:r>
          </a:p>
          <a:p>
            <a:r>
              <a:rPr lang="en-US" dirty="0" smtClean="0"/>
              <a:t>end</a:t>
            </a:r>
          </a:p>
          <a:p>
            <a:endParaRPr lang="en-US" dirty="0"/>
          </a:p>
          <a:p>
            <a:r>
              <a:rPr lang="en-US" dirty="0" err="1" smtClean="0"/>
              <a:t>apache_vhost</a:t>
            </a:r>
            <a:r>
              <a:rPr lang="en-US" dirty="0" smtClean="0"/>
              <a:t> 'admins' do</a:t>
            </a:r>
          </a:p>
          <a:p>
            <a:r>
              <a:rPr lang="en-US" dirty="0" smtClean="0"/>
              <a:t>  </a:t>
            </a:r>
            <a:r>
              <a:rPr lang="en-US" dirty="0" err="1" smtClean="0"/>
              <a:t>site_port</a:t>
            </a:r>
            <a:r>
              <a:rPr lang="en-US" dirty="0" smtClean="0"/>
              <a:t> </a:t>
            </a:r>
            <a:r>
              <a:rPr lang="en-US" dirty="0"/>
              <a:t>80</a:t>
            </a:r>
          </a:p>
          <a:p>
            <a:r>
              <a:rPr lang="en-US" dirty="0"/>
              <a:t>  </a:t>
            </a:r>
            <a:r>
              <a:rPr lang="en-US" dirty="0" err="1"/>
              <a:t>site_name</a:t>
            </a:r>
            <a:r>
              <a:rPr lang="en-US" dirty="0"/>
              <a:t> 'users</a:t>
            </a:r>
            <a:r>
              <a:rPr lang="en-US" dirty="0" smtClean="0"/>
              <a:t>'</a:t>
            </a:r>
          </a:p>
          <a:p>
            <a:r>
              <a:rPr lang="en-US" dirty="0" smtClean="0"/>
              <a:t>end</a:t>
            </a:r>
            <a:endParaRPr lang="en-US" dirty="0"/>
          </a:p>
          <a:p>
            <a:endParaRPr lang="en-US" dirty="0" smtClean="0"/>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5" name="Text Placeholder 4"/>
          <p:cNvSpPr>
            <a:spLocks noGrp="1"/>
          </p:cNvSpPr>
          <p:nvPr>
            <p:ph type="body" sz="quarter" idx="12"/>
          </p:nvPr>
        </p:nvSpPr>
        <p:spPr>
          <a:xfrm>
            <a:off x="1124446" y="3659650"/>
            <a:ext cx="14404273" cy="572108"/>
          </a:xfrm>
        </p:spPr>
        <p:txBody>
          <a:bodyPr/>
          <a:lstStyle/>
          <a:p>
            <a:endParaRPr lang="en-US" dirty="0"/>
          </a:p>
        </p:txBody>
      </p:sp>
      <p:sp>
        <p:nvSpPr>
          <p:cNvPr id="6" name="Text Placeholder 4"/>
          <p:cNvSpPr>
            <a:spLocks noGrp="1"/>
          </p:cNvSpPr>
          <p:nvPr>
            <p:ph type="body" sz="quarter" idx="12"/>
          </p:nvPr>
        </p:nvSpPr>
        <p:spPr>
          <a:xfrm>
            <a:off x="1121104" y="6831767"/>
            <a:ext cx="14404975" cy="637548"/>
          </a:xfrm>
        </p:spPr>
        <p:txBody>
          <a:bodyPr/>
          <a:lstStyle/>
          <a:p>
            <a:endParaRPr lang="en-US" dirty="0"/>
          </a:p>
        </p:txBody>
      </p:sp>
    </p:spTree>
    <p:extLst>
      <p:ext uri="{BB962C8B-B14F-4D97-AF65-F5344CB8AC3E}">
        <p14:creationId xmlns:p14="http://schemas.microsoft.com/office/powerpoint/2010/main" val="30797687"/>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Removing the </a:t>
            </a:r>
            <a:r>
              <a:rPr lang="en-US" dirty="0" err="1"/>
              <a:t>site_name</a:t>
            </a:r>
            <a:r>
              <a:rPr lang="en-US" dirty="0"/>
              <a:t> Property</a:t>
            </a:r>
          </a:p>
        </p:txBody>
      </p:sp>
      <p:sp>
        <p:nvSpPr>
          <p:cNvPr id="3" name="Content Placeholder 2"/>
          <p:cNvSpPr>
            <a:spLocks noGrp="1"/>
          </p:cNvSpPr>
          <p:nvPr>
            <p:ph sz="quarter" idx="10"/>
          </p:nvPr>
        </p:nvSpPr>
        <p:spPr/>
        <p:txBody>
          <a:bodyPr>
            <a:normAutofit/>
          </a:bodyPr>
          <a:lstStyle/>
          <a:p>
            <a:r>
              <a:rPr lang="en-US" dirty="0" smtClean="0"/>
              <a:t># ... INITIAL RECIPE DEFINITION ...</a:t>
            </a:r>
            <a:endParaRPr lang="en-US" dirty="0"/>
          </a:p>
          <a:p>
            <a:endParaRPr lang="en-US" dirty="0"/>
          </a:p>
          <a:p>
            <a:r>
              <a:rPr lang="en-US" dirty="0" err="1" smtClean="0"/>
              <a:t>apache_vhost</a:t>
            </a:r>
            <a:r>
              <a:rPr lang="en-US" dirty="0" smtClean="0"/>
              <a:t> 'admins' do</a:t>
            </a:r>
          </a:p>
          <a:p>
            <a:r>
              <a:rPr lang="en-US" dirty="0" smtClean="0"/>
              <a:t>  </a:t>
            </a:r>
            <a:r>
              <a:rPr lang="en-US" dirty="0" err="1" smtClean="0"/>
              <a:t>site_port</a:t>
            </a:r>
            <a:r>
              <a:rPr lang="en-US" dirty="0" smtClean="0"/>
              <a:t> 8080</a:t>
            </a:r>
          </a:p>
          <a:p>
            <a:r>
              <a:rPr lang="en-US" dirty="0" smtClean="0"/>
              <a:t>  </a:t>
            </a:r>
            <a:r>
              <a:rPr lang="en-US" dirty="0" err="1"/>
              <a:t>site_name</a:t>
            </a:r>
            <a:r>
              <a:rPr lang="en-US" dirty="0"/>
              <a:t> 'admins</a:t>
            </a:r>
            <a:r>
              <a:rPr lang="en-US" dirty="0" smtClean="0"/>
              <a:t>'</a:t>
            </a:r>
          </a:p>
          <a:p>
            <a:r>
              <a:rPr lang="en-US" dirty="0" smtClean="0"/>
              <a:t>end</a:t>
            </a:r>
          </a:p>
          <a:p>
            <a:endParaRPr lang="en-US" dirty="0" smtClean="0"/>
          </a:p>
          <a:p>
            <a:r>
              <a:rPr lang="en-US" dirty="0" smtClean="0"/>
              <a:t>service '</a:t>
            </a:r>
            <a:r>
              <a:rPr lang="en-US" dirty="0" err="1" smtClean="0"/>
              <a:t>httpd</a:t>
            </a:r>
            <a:r>
              <a:rPr lang="en-US" dirty="0" smtClean="0"/>
              <a:t>' do</a:t>
            </a:r>
          </a:p>
          <a:p>
            <a:r>
              <a:rPr lang="en-US" dirty="0" smtClean="0"/>
              <a:t>  action [:enable, :start]</a:t>
            </a:r>
            <a:endParaRPr lang="en-US" dirty="0"/>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6" name="Text Placeholder 4"/>
          <p:cNvSpPr>
            <a:spLocks noGrp="1"/>
          </p:cNvSpPr>
          <p:nvPr>
            <p:ph type="body" sz="quarter" idx="12"/>
          </p:nvPr>
        </p:nvSpPr>
        <p:spPr>
          <a:xfrm>
            <a:off x="1138657" y="4143456"/>
            <a:ext cx="14404975" cy="658813"/>
          </a:xfrm>
        </p:spPr>
        <p:txBody>
          <a:bodyPr/>
          <a:lstStyle/>
          <a:p>
            <a:endParaRPr lang="en-US" dirty="0"/>
          </a:p>
        </p:txBody>
      </p:sp>
    </p:spTree>
    <p:extLst>
      <p:ext uri="{BB962C8B-B14F-4D97-AF65-F5344CB8AC3E}">
        <p14:creationId xmlns:p14="http://schemas.microsoft.com/office/powerpoint/2010/main" val="44128018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endParaRPr lang="en-US" dirty="0"/>
          </a:p>
          <a:p>
            <a:r>
              <a:rPr lang="en-US" dirty="0"/>
              <a:t>Finished in 2.8 seconds (files took 4.67 seconds to load</a:t>
            </a:r>
            <a:r>
              <a:rPr lang="en-US" dirty="0" smtClean="0"/>
              <a:t>)</a:t>
            </a:r>
          </a:p>
          <a:p>
            <a:r>
              <a:rPr lang="en-US" dirty="0" smtClean="0"/>
              <a:t>10 </a:t>
            </a:r>
            <a:r>
              <a:rPr lang="en-US" dirty="0"/>
              <a:t>examples, 0 failures</a:t>
            </a:r>
            <a:endParaRPr lang="en-US" dirty="0" smtClean="0"/>
          </a:p>
          <a:p>
            <a:endParaRPr lang="en-US" dirty="0"/>
          </a:p>
          <a:p>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199711997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Synchronizing Cookbooks:</a:t>
            </a:r>
          </a:p>
          <a:p>
            <a:pPr>
              <a:lnSpc>
                <a:spcPct val="80000"/>
              </a:lnSpc>
            </a:pPr>
            <a:r>
              <a:rPr lang="it-IT" sz="2000" dirty="0"/>
              <a:t> - apache (0.1.0)</a:t>
            </a:r>
          </a:p>
          <a:p>
            <a:pPr>
              <a:lnSpc>
                <a:spcPct val="80000"/>
              </a:lnSpc>
            </a:pPr>
            <a:r>
              <a:rPr lang="it-IT" sz="2000" dirty="0" err="1"/>
              <a:t>Installing</a:t>
            </a:r>
            <a:r>
              <a:rPr lang="it-IT" sz="2000" dirty="0"/>
              <a:t> </a:t>
            </a:r>
            <a:r>
              <a:rPr lang="it-IT" sz="2000" dirty="0" err="1"/>
              <a:t>Cookbook</a:t>
            </a:r>
            <a:r>
              <a:rPr lang="it-IT" sz="2000" dirty="0"/>
              <a:t> </a:t>
            </a:r>
            <a:r>
              <a:rPr lang="it-IT" sz="2000" dirty="0" err="1"/>
              <a:t>Gems</a:t>
            </a:r>
            <a:r>
              <a:rPr lang="it-IT" sz="2000" dirty="0"/>
              <a:t>:</a:t>
            </a:r>
          </a:p>
          <a:p>
            <a:pPr>
              <a:lnSpc>
                <a:spcPct val="80000"/>
              </a:lnSpc>
            </a:pPr>
            <a:r>
              <a:rPr lang="it-IT" sz="2000" dirty="0" err="1"/>
              <a:t>Compiling</a:t>
            </a:r>
            <a:r>
              <a:rPr lang="it-IT" sz="2000" dirty="0"/>
              <a:t> </a:t>
            </a:r>
            <a:r>
              <a:rPr lang="it-IT" sz="2000" dirty="0" err="1"/>
              <a:t>Cookbooks</a:t>
            </a:r>
            <a:r>
              <a:rPr lang="it-IT" sz="2000" dirty="0"/>
              <a:t>...</a:t>
            </a:r>
          </a:p>
          <a:p>
            <a:pPr>
              <a:lnSpc>
                <a:spcPct val="80000"/>
              </a:lnSpc>
            </a:pPr>
            <a:r>
              <a:rPr lang="it-IT" sz="2000" dirty="0" err="1"/>
              <a:t>Converging</a:t>
            </a:r>
            <a:r>
              <a:rPr lang="it-IT" sz="2000" dirty="0"/>
              <a:t> 5 </a:t>
            </a:r>
            <a:r>
              <a:rPr lang="it-IT" sz="2000" dirty="0" err="1"/>
              <a:t>resources</a:t>
            </a:r>
            <a:endParaRPr lang="it-IT" sz="2000" dirty="0"/>
          </a:p>
          <a:p>
            <a:pPr>
              <a:lnSpc>
                <a:spcPct val="80000"/>
              </a:lnSpc>
            </a:pPr>
            <a:r>
              <a:rPr lang="it-IT" sz="2000" dirty="0" err="1"/>
              <a:t>Recipe</a:t>
            </a:r>
            <a:r>
              <a:rPr lang="it-IT" sz="2000" dirty="0"/>
              <a:t>: apache::default</a:t>
            </a:r>
          </a:p>
          <a:p>
            <a:pPr>
              <a:lnSpc>
                <a:spcPct val="80000"/>
              </a:lnSpc>
            </a:pPr>
            <a:r>
              <a:rPr lang="it-IT" sz="2000" dirty="0"/>
              <a:t> * </a:t>
            </a:r>
            <a:r>
              <a:rPr lang="it-IT" sz="2000" dirty="0" err="1"/>
              <a:t>yum_package</a:t>
            </a:r>
            <a:r>
              <a:rPr lang="it-IT" sz="2000" dirty="0"/>
              <a:t>[</a:t>
            </a:r>
            <a:r>
              <a:rPr lang="it-IT" sz="2000" dirty="0" err="1"/>
              <a:t>httpd</a:t>
            </a:r>
            <a:r>
              <a:rPr lang="it-IT" sz="2000" dirty="0"/>
              <a:t>] </a:t>
            </a:r>
            <a:r>
              <a:rPr lang="it-IT" sz="2000" dirty="0" err="1"/>
              <a:t>action</a:t>
            </a:r>
            <a:r>
              <a:rPr lang="it-IT" sz="2000" dirty="0"/>
              <a:t> </a:t>
            </a:r>
            <a:r>
              <a:rPr lang="it-IT" sz="2000" dirty="0" err="1"/>
              <a:t>install</a:t>
            </a:r>
            <a:r>
              <a:rPr lang="it-IT" sz="2000" dirty="0"/>
              <a:t> (up to date)</a:t>
            </a:r>
          </a:p>
          <a:p>
            <a:pPr>
              <a:lnSpc>
                <a:spcPct val="80000"/>
              </a:lnSpc>
            </a:pPr>
            <a:r>
              <a:rPr lang="it-IT" sz="2000" dirty="0"/>
              <a:t> * </a:t>
            </a:r>
            <a:r>
              <a:rPr lang="it-IT" sz="2000" dirty="0" err="1"/>
              <a:t>apache_vhost</a:t>
            </a:r>
            <a:r>
              <a:rPr lang="it-IT" sz="2000" dirty="0"/>
              <a:t>[welcome] </a:t>
            </a:r>
            <a:r>
              <a:rPr lang="it-IT" sz="2000" dirty="0" err="1"/>
              <a:t>action</a:t>
            </a:r>
            <a:r>
              <a:rPr lang="it-IT" sz="2000" dirty="0"/>
              <a:t> </a:t>
            </a:r>
            <a:r>
              <a:rPr lang="it-IT" sz="2000" dirty="0" err="1"/>
              <a:t>remove</a:t>
            </a:r>
            <a:endParaRPr lang="it-IT" sz="2000" dirty="0"/>
          </a:p>
          <a:p>
            <a:pPr>
              <a:lnSpc>
                <a:spcPct val="80000"/>
              </a:lnSpc>
            </a:pPr>
            <a:r>
              <a:rPr lang="it-IT" sz="2000" dirty="0"/>
              <a:t> (up to date)</a:t>
            </a:r>
          </a:p>
          <a:p>
            <a:pPr>
              <a:lnSpc>
                <a:spcPct val="80000"/>
              </a:lnSpc>
            </a:pPr>
            <a:r>
              <a:rPr lang="it-IT" sz="2000" dirty="0"/>
              <a:t> (up to date)</a:t>
            </a:r>
            <a:endParaRPr lang="en-US" sz="2000" dirty="0"/>
          </a:p>
          <a:p>
            <a:pPr>
              <a:lnSpc>
                <a:spcPct val="80000"/>
              </a:lnSpc>
            </a:pPr>
            <a:r>
              <a:rPr lang="it-IT" sz="2000" dirty="0"/>
              <a:t>     (up to date)</a:t>
            </a:r>
          </a:p>
          <a:p>
            <a:pPr>
              <a:lnSpc>
                <a:spcPct val="80000"/>
              </a:lnSpc>
            </a:pPr>
            <a:endParaRPr lang="it-IT" sz="2000" dirty="0"/>
          </a:p>
          <a:p>
            <a:pPr>
              <a:lnSpc>
                <a:spcPct val="80000"/>
              </a:lnSpc>
            </a:pPr>
            <a:r>
              <a:rPr lang="it-IT" sz="2000" dirty="0"/>
              <a:t> (up to date)</a:t>
            </a:r>
            <a:endParaRPr lang="en-US" sz="2000" dirty="0"/>
          </a:p>
          <a:p>
            <a:pPr>
              <a:lnSpc>
                <a:spcPct val="80000"/>
              </a:lnSpc>
            </a:pPr>
            <a:r>
              <a:rPr lang="it-IT" sz="2000" dirty="0"/>
              <a:t> (up to date)</a:t>
            </a:r>
            <a:endParaRPr lang="en-US" sz="2000" dirty="0"/>
          </a:p>
          <a:p>
            <a:pPr>
              <a:lnSpc>
                <a:spcPct val="80000"/>
              </a:lnSpc>
            </a:pPr>
            <a:r>
              <a:rPr lang="it-IT" sz="2000" dirty="0"/>
              <a:t> (up to date)</a:t>
            </a:r>
            <a:endParaRPr lang="en-US" sz="2000" dirty="0"/>
          </a:p>
          <a:p>
            <a:pPr>
              <a:lnSpc>
                <a:spcPct val="80000"/>
              </a:lnSpc>
            </a:pPr>
            <a:r>
              <a:rPr lang="en-US" sz="2000" dirty="0"/>
              <a:t>    </a:t>
            </a:r>
            <a:r>
              <a:rPr lang="it-IT" sz="2000" dirty="0"/>
              <a:t> (up to date)</a:t>
            </a:r>
            <a:endParaRPr lang="en-US" sz="2000" dirty="0"/>
          </a:p>
          <a:p>
            <a:pPr>
              <a:lnSpc>
                <a:spcPct val="80000"/>
              </a:lnSpc>
            </a:pPr>
            <a:endParaRPr lang="en-US" sz="2000" dirty="0"/>
          </a:p>
          <a:p>
            <a:endParaRPr lang="en-US" sz="2000" dirty="0"/>
          </a:p>
        </p:txBody>
      </p:sp>
      <p:sp>
        <p:nvSpPr>
          <p:cNvPr id="3" name="Text Placeholder 2"/>
          <p:cNvSpPr>
            <a:spLocks noGrp="1"/>
          </p:cNvSpPr>
          <p:nvPr>
            <p:ph type="body" sz="quarter" idx="11"/>
          </p:nvPr>
        </p:nvSpPr>
        <p:spPr/>
        <p:txBody>
          <a:bodyPr/>
          <a:lstStyle/>
          <a:p>
            <a:r>
              <a:rPr lang="en-US" dirty="0"/>
              <a:t>&gt; kitchen converge &amp;&amp; kitchen </a:t>
            </a:r>
            <a:r>
              <a:rPr lang="en-US" dirty="0" smtClean="0"/>
              <a:t>verify</a:t>
            </a:r>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426017215"/>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5" name="Content Placeholder 4"/>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a default action for the custom resource</a:t>
            </a:r>
          </a:p>
          <a:p>
            <a:pPr marL="342900" indent="-342900">
              <a:buFont typeface="Wingdings" charset="2"/>
              <a:buChar char="ü"/>
            </a:pPr>
            <a:r>
              <a:rPr lang="en-US" dirty="0" smtClean="0"/>
              <a:t>Set the resource name as the </a:t>
            </a:r>
            <a:r>
              <a:rPr lang="en-US" dirty="0" err="1" smtClean="0"/>
              <a:t>site_name</a:t>
            </a:r>
            <a:r>
              <a:rPr lang="en-US" dirty="0" smtClean="0"/>
              <a:t> property</a:t>
            </a:r>
          </a:p>
          <a:p>
            <a:pPr marL="342900" indent="-342900">
              <a:buFont typeface="Wingdings" charset="2"/>
              <a:buChar char="q"/>
            </a:pPr>
            <a:r>
              <a:rPr lang="en-US" dirty="0"/>
              <a:t>Set the default value of the </a:t>
            </a:r>
            <a:r>
              <a:rPr lang="en-US" dirty="0" err="1"/>
              <a:t>site_port</a:t>
            </a:r>
            <a:r>
              <a:rPr lang="en-US" dirty="0"/>
              <a:t> </a:t>
            </a:r>
            <a:r>
              <a:rPr lang="en-US" dirty="0" smtClean="0"/>
              <a:t>property</a:t>
            </a:r>
          </a:p>
          <a:p>
            <a:pPr marL="342900" indent="-342900">
              <a:buFont typeface="Wingdings" charset="2"/>
              <a:buChar char="q"/>
            </a:pPr>
            <a:r>
              <a:rPr lang="en-US" dirty="0" smtClean="0"/>
              <a:t>Move the resource notifications to the recipe</a:t>
            </a:r>
          </a:p>
        </p:txBody>
      </p:sp>
    </p:spTree>
    <p:extLst>
      <p:ext uri="{BB962C8B-B14F-4D97-AF65-F5344CB8AC3E}">
        <p14:creationId xmlns:p14="http://schemas.microsoft.com/office/powerpoint/2010/main" val="172078176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Setting Default Values for Properties</a:t>
            </a:r>
            <a:endParaRPr lang="en-US" sz="5400" dirty="0"/>
          </a:p>
        </p:txBody>
      </p:sp>
      <p:sp>
        <p:nvSpPr>
          <p:cNvPr id="3" name="Subtitle 2"/>
          <p:cNvSpPr>
            <a:spLocks noGrp="1"/>
          </p:cNvSpPr>
          <p:nvPr>
            <p:ph type="subTitle" idx="1"/>
          </p:nvPr>
        </p:nvSpPr>
        <p:spPr/>
        <p:txBody>
          <a:bodyPr/>
          <a:lstStyle/>
          <a:p>
            <a:r>
              <a:rPr lang="en-US" dirty="0" smtClean="0"/>
              <a:t>Properties can also have default values. When deploying a website the default port that one would expect to see that site is on port 80.</a:t>
            </a:r>
            <a:endParaRPr lang="en-US" dirty="0"/>
          </a:p>
        </p:txBody>
      </p:sp>
    </p:spTree>
    <p:extLst>
      <p:ext uri="{BB962C8B-B14F-4D97-AF65-F5344CB8AC3E}">
        <p14:creationId xmlns:p14="http://schemas.microsoft.com/office/powerpoint/2010/main" val="179594117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Set a </a:t>
            </a:r>
            <a:r>
              <a:rPr lang="en-US" dirty="0" smtClean="0"/>
              <a:t>custom resource's </a:t>
            </a:r>
            <a:r>
              <a:rPr lang="en-US" dirty="0" smtClean="0"/>
              <a:t>name to a property</a:t>
            </a:r>
          </a:p>
          <a:p>
            <a:pPr marL="457200" indent="-457200">
              <a:buFont typeface="Wingdings" charset="2"/>
              <a:buChar char="Ø"/>
            </a:pPr>
            <a:r>
              <a:rPr lang="en-US" dirty="0" smtClean="0"/>
              <a:t>Set a default value for a custom resource property</a:t>
            </a:r>
            <a:endParaRPr lang="en-US" dirty="0" smtClean="0"/>
          </a:p>
          <a:p>
            <a:pPr marL="457200" indent="-457200">
              <a:buFont typeface="Wingdings" charset="2"/>
              <a:buChar char="Ø"/>
            </a:pPr>
            <a:r>
              <a:rPr lang="en-US" dirty="0" smtClean="0"/>
              <a:t>Define notifications correctly when creating custom resources</a:t>
            </a:r>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Setting a Default Value for the Property</a:t>
            </a:r>
            <a:endParaRPr lang="en-US" dirty="0"/>
          </a:p>
        </p:txBody>
      </p:sp>
      <p:sp>
        <p:nvSpPr>
          <p:cNvPr id="3" name="Content Placeholder 2"/>
          <p:cNvSpPr>
            <a:spLocks noGrp="1"/>
          </p:cNvSpPr>
          <p:nvPr>
            <p:ph sz="quarter" idx="10"/>
          </p:nvPr>
        </p:nvSpPr>
        <p:spPr/>
        <p:txBody>
          <a:bodyPr>
            <a:noAutofit/>
          </a:bodyPr>
          <a:lstStyle/>
          <a:p>
            <a:r>
              <a:rPr lang="en-US" dirty="0" smtClean="0"/>
              <a:t>property :</a:t>
            </a:r>
            <a:r>
              <a:rPr lang="en-US" dirty="0" err="1" smtClean="0"/>
              <a:t>site_name</a:t>
            </a:r>
            <a:r>
              <a:rPr lang="en-US" dirty="0" smtClean="0"/>
              <a:t>, String, </a:t>
            </a:r>
            <a:r>
              <a:rPr lang="en-US" dirty="0" err="1" smtClean="0"/>
              <a:t>name_attribute</a:t>
            </a:r>
            <a:r>
              <a:rPr lang="en-US" dirty="0" smtClean="0"/>
              <a:t>: true</a:t>
            </a:r>
          </a:p>
          <a:p>
            <a:r>
              <a:rPr lang="en-US" dirty="0" smtClean="0"/>
              <a:t>property :</a:t>
            </a:r>
            <a:r>
              <a:rPr lang="en-US" dirty="0" err="1" smtClean="0"/>
              <a:t>site_port</a:t>
            </a:r>
            <a:r>
              <a:rPr lang="en-US" dirty="0" smtClean="0"/>
              <a:t>, </a:t>
            </a:r>
            <a:r>
              <a:rPr lang="en-US" dirty="0" err="1" smtClean="0"/>
              <a:t>Fixnum</a:t>
            </a:r>
            <a:r>
              <a:rPr lang="en-US" dirty="0" smtClean="0"/>
              <a:t>, default: 80</a:t>
            </a:r>
          </a:p>
          <a:p>
            <a:endParaRPr lang="en-US" dirty="0"/>
          </a:p>
          <a:p>
            <a:r>
              <a:rPr lang="en-US" dirty="0" err="1" smtClean="0"/>
              <a:t>default_action</a:t>
            </a:r>
            <a:r>
              <a:rPr lang="en-US" dirty="0" smtClean="0"/>
              <a:t> :create</a:t>
            </a:r>
          </a:p>
          <a:p>
            <a:endParaRPr lang="en-US" dirty="0"/>
          </a:p>
          <a:p>
            <a:r>
              <a:rPr lang="en-US" dirty="0" smtClean="0"/>
              <a:t>action :create do</a:t>
            </a:r>
          </a:p>
          <a:p>
            <a:r>
              <a:rPr lang="en-US" dirty="0"/>
              <a:t> </a:t>
            </a:r>
            <a:r>
              <a:rPr lang="en-US" dirty="0" smtClean="0"/>
              <a:t> directory "/</a:t>
            </a:r>
            <a:r>
              <a:rPr lang="en-US" dirty="0" err="1" smtClean="0"/>
              <a:t>srv</a:t>
            </a:r>
            <a:r>
              <a:rPr lang="en-US" dirty="0" smtClean="0"/>
              <a:t>/apache/#{</a:t>
            </a:r>
            <a:r>
              <a:rPr lang="en-US" dirty="0" err="1" smtClean="0"/>
              <a:t>site_name</a:t>
            </a:r>
            <a:r>
              <a:rPr lang="en-US" dirty="0" smtClean="0"/>
              <a:t>}/html" do</a:t>
            </a:r>
          </a:p>
          <a:p>
            <a:r>
              <a:rPr lang="en-US" dirty="0"/>
              <a:t> </a:t>
            </a:r>
            <a:r>
              <a:rPr lang="en-US" dirty="0" smtClean="0"/>
              <a:t>   recursive true</a:t>
            </a:r>
          </a:p>
          <a:p>
            <a:r>
              <a:rPr lang="en-US" dirty="0"/>
              <a:t> </a:t>
            </a:r>
            <a:r>
              <a:rPr lang="en-US" dirty="0" smtClean="0"/>
              <a:t>   mode '0755'</a:t>
            </a:r>
          </a:p>
          <a:p>
            <a:r>
              <a:rPr lang="en-US" dirty="0"/>
              <a:t> </a:t>
            </a:r>
            <a:r>
              <a:rPr lang="en-US" dirty="0" smtClean="0"/>
              <a:t> end</a:t>
            </a:r>
          </a:p>
          <a:p>
            <a:r>
              <a:rPr lang="en-US" dirty="0" smtClean="0"/>
              <a:t># ... REMAINING RESOURCE DEFINITION ...</a:t>
            </a:r>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6" name="Text Placeholder 5"/>
          <p:cNvSpPr>
            <a:spLocks noGrp="1"/>
          </p:cNvSpPr>
          <p:nvPr>
            <p:ph type="body" sz="quarter" idx="13"/>
          </p:nvPr>
        </p:nvSpPr>
        <p:spPr>
          <a:xfrm>
            <a:off x="1135042" y="2571644"/>
            <a:ext cx="14404273" cy="626533"/>
          </a:xfrm>
        </p:spPr>
        <p:txBody>
          <a:bodyPr/>
          <a:lstStyle/>
          <a:p>
            <a:endParaRPr lang="en-US"/>
          </a:p>
        </p:txBody>
      </p:sp>
    </p:spTree>
    <p:extLst>
      <p:ext uri="{BB962C8B-B14F-4D97-AF65-F5344CB8AC3E}">
        <p14:creationId xmlns:p14="http://schemas.microsoft.com/office/powerpoint/2010/main" val="43857179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Removing the </a:t>
            </a:r>
            <a:r>
              <a:rPr lang="en-US" dirty="0" err="1" smtClean="0"/>
              <a:t>site_port</a:t>
            </a:r>
            <a:r>
              <a:rPr lang="en-US" dirty="0" smtClean="0"/>
              <a:t> Property</a:t>
            </a:r>
            <a:endParaRPr lang="en-US" dirty="0"/>
          </a:p>
        </p:txBody>
      </p:sp>
      <p:sp>
        <p:nvSpPr>
          <p:cNvPr id="3" name="Content Placeholder 2"/>
          <p:cNvSpPr>
            <a:spLocks noGrp="1"/>
          </p:cNvSpPr>
          <p:nvPr>
            <p:ph sz="quarter" idx="10"/>
          </p:nvPr>
        </p:nvSpPr>
        <p:spPr/>
        <p:txBody>
          <a:bodyPr>
            <a:normAutofit/>
          </a:bodyPr>
          <a:lstStyle/>
          <a:p>
            <a:r>
              <a:rPr lang="en-US" dirty="0" smtClean="0"/>
              <a:t>package 'apache'</a:t>
            </a:r>
          </a:p>
          <a:p>
            <a:endParaRPr lang="en-US" dirty="0"/>
          </a:p>
          <a:p>
            <a:r>
              <a:rPr lang="en-US" dirty="0" err="1" smtClean="0"/>
              <a:t>apache_vhost</a:t>
            </a:r>
            <a:r>
              <a:rPr lang="en-US" dirty="0" smtClean="0"/>
              <a:t> 'welcome' do</a:t>
            </a:r>
          </a:p>
          <a:p>
            <a:r>
              <a:rPr lang="en-US" dirty="0" smtClean="0"/>
              <a:t>  </a:t>
            </a:r>
            <a:r>
              <a:rPr lang="en-US" dirty="0" err="1" smtClean="0"/>
              <a:t>site_name</a:t>
            </a:r>
            <a:r>
              <a:rPr lang="en-US" dirty="0" smtClean="0"/>
              <a:t> 'welcome'</a:t>
            </a:r>
          </a:p>
          <a:p>
            <a:r>
              <a:rPr lang="en-US" dirty="0"/>
              <a:t> </a:t>
            </a:r>
            <a:r>
              <a:rPr lang="en-US" dirty="0" smtClean="0"/>
              <a:t> action :remove</a:t>
            </a:r>
          </a:p>
          <a:p>
            <a:r>
              <a:rPr lang="en-US" dirty="0" smtClean="0"/>
              <a:t>end</a:t>
            </a:r>
          </a:p>
          <a:p>
            <a:endParaRPr lang="en-US" dirty="0"/>
          </a:p>
          <a:p>
            <a:r>
              <a:rPr lang="en-US" dirty="0" err="1" smtClean="0"/>
              <a:t>apache_vhost</a:t>
            </a:r>
            <a:r>
              <a:rPr lang="en-US" dirty="0" smtClean="0"/>
              <a:t> </a:t>
            </a:r>
            <a:r>
              <a:rPr lang="en-US" dirty="0" smtClean="0"/>
              <a:t>'users' </a:t>
            </a:r>
            <a:r>
              <a:rPr lang="en-US" dirty="0" smtClean="0"/>
              <a:t>do</a:t>
            </a:r>
          </a:p>
          <a:p>
            <a:r>
              <a:rPr lang="en-US" dirty="0" smtClean="0"/>
              <a:t>  </a:t>
            </a:r>
            <a:r>
              <a:rPr lang="en-US" dirty="0" err="1" smtClean="0"/>
              <a:t>site_port</a:t>
            </a:r>
            <a:r>
              <a:rPr lang="en-US" dirty="0" smtClean="0"/>
              <a:t> </a:t>
            </a:r>
            <a:r>
              <a:rPr lang="en-US" dirty="0"/>
              <a:t>80</a:t>
            </a:r>
          </a:p>
          <a:p>
            <a:r>
              <a:rPr lang="en-US" dirty="0" smtClean="0"/>
              <a:t>end</a:t>
            </a:r>
            <a:endParaRPr lang="en-US" dirty="0"/>
          </a:p>
          <a:p>
            <a:endParaRPr lang="en-US" dirty="0" smtClean="0"/>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7" name="Text Placeholder 6"/>
          <p:cNvSpPr>
            <a:spLocks noGrp="1"/>
          </p:cNvSpPr>
          <p:nvPr>
            <p:ph type="body" sz="quarter" idx="12"/>
          </p:nvPr>
        </p:nvSpPr>
        <p:spPr>
          <a:xfrm>
            <a:off x="1124446" y="6345301"/>
            <a:ext cx="14404273" cy="659007"/>
          </a:xfrm>
        </p:spPr>
        <p:txBody>
          <a:bodyPr/>
          <a:lstStyle/>
          <a:p>
            <a:endParaRPr lang="en-US" dirty="0"/>
          </a:p>
        </p:txBody>
      </p:sp>
    </p:spTree>
    <p:extLst>
      <p:ext uri="{BB962C8B-B14F-4D97-AF65-F5344CB8AC3E}">
        <p14:creationId xmlns:p14="http://schemas.microsoft.com/office/powerpoint/2010/main" val="1391867877"/>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endParaRPr lang="en-US" dirty="0"/>
          </a:p>
          <a:p>
            <a:r>
              <a:rPr lang="en-US" dirty="0"/>
              <a:t>Finished in 2.8 seconds (files took 4.67 seconds to load</a:t>
            </a:r>
            <a:r>
              <a:rPr lang="en-US" dirty="0" smtClean="0"/>
              <a:t>)</a:t>
            </a:r>
          </a:p>
          <a:p>
            <a:r>
              <a:rPr lang="en-US" dirty="0" smtClean="0"/>
              <a:t>10 </a:t>
            </a:r>
            <a:r>
              <a:rPr lang="en-US" dirty="0"/>
              <a:t>examples, 0 failures</a:t>
            </a:r>
            <a:endParaRPr lang="en-US" dirty="0" smtClean="0"/>
          </a:p>
          <a:p>
            <a:endParaRPr lang="en-US" dirty="0"/>
          </a:p>
          <a:p>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1578177149"/>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Synchronizing Cookbooks:</a:t>
            </a:r>
          </a:p>
          <a:p>
            <a:pPr>
              <a:lnSpc>
                <a:spcPct val="80000"/>
              </a:lnSpc>
            </a:pPr>
            <a:r>
              <a:rPr lang="it-IT" sz="2000" dirty="0"/>
              <a:t> - apache (0.1.0)</a:t>
            </a:r>
          </a:p>
          <a:p>
            <a:pPr>
              <a:lnSpc>
                <a:spcPct val="80000"/>
              </a:lnSpc>
            </a:pPr>
            <a:r>
              <a:rPr lang="it-IT" sz="2000" dirty="0" err="1"/>
              <a:t>Installing</a:t>
            </a:r>
            <a:r>
              <a:rPr lang="it-IT" sz="2000" dirty="0"/>
              <a:t> </a:t>
            </a:r>
            <a:r>
              <a:rPr lang="it-IT" sz="2000" dirty="0" err="1"/>
              <a:t>Cookbook</a:t>
            </a:r>
            <a:r>
              <a:rPr lang="it-IT" sz="2000" dirty="0"/>
              <a:t> </a:t>
            </a:r>
            <a:r>
              <a:rPr lang="it-IT" sz="2000" dirty="0" err="1"/>
              <a:t>Gems</a:t>
            </a:r>
            <a:r>
              <a:rPr lang="it-IT" sz="2000" dirty="0"/>
              <a:t>:</a:t>
            </a:r>
          </a:p>
          <a:p>
            <a:pPr>
              <a:lnSpc>
                <a:spcPct val="80000"/>
              </a:lnSpc>
            </a:pPr>
            <a:r>
              <a:rPr lang="it-IT" sz="2000" dirty="0" err="1"/>
              <a:t>Compiling</a:t>
            </a:r>
            <a:r>
              <a:rPr lang="it-IT" sz="2000" dirty="0"/>
              <a:t> </a:t>
            </a:r>
            <a:r>
              <a:rPr lang="it-IT" sz="2000" dirty="0" err="1"/>
              <a:t>Cookbooks</a:t>
            </a:r>
            <a:r>
              <a:rPr lang="it-IT" sz="2000" dirty="0"/>
              <a:t>...</a:t>
            </a:r>
          </a:p>
          <a:p>
            <a:pPr>
              <a:lnSpc>
                <a:spcPct val="80000"/>
              </a:lnSpc>
            </a:pPr>
            <a:r>
              <a:rPr lang="it-IT" sz="2000" dirty="0" err="1"/>
              <a:t>Converging</a:t>
            </a:r>
            <a:r>
              <a:rPr lang="it-IT" sz="2000" dirty="0"/>
              <a:t> 5 </a:t>
            </a:r>
            <a:r>
              <a:rPr lang="it-IT" sz="2000" dirty="0" err="1"/>
              <a:t>resources</a:t>
            </a:r>
            <a:endParaRPr lang="it-IT" sz="2000" dirty="0"/>
          </a:p>
          <a:p>
            <a:pPr>
              <a:lnSpc>
                <a:spcPct val="80000"/>
              </a:lnSpc>
            </a:pPr>
            <a:r>
              <a:rPr lang="it-IT" sz="2000" dirty="0" err="1"/>
              <a:t>Recipe</a:t>
            </a:r>
            <a:r>
              <a:rPr lang="it-IT" sz="2000" dirty="0"/>
              <a:t>: apache::default</a:t>
            </a:r>
          </a:p>
          <a:p>
            <a:pPr>
              <a:lnSpc>
                <a:spcPct val="80000"/>
              </a:lnSpc>
            </a:pPr>
            <a:r>
              <a:rPr lang="it-IT" sz="2000" dirty="0"/>
              <a:t> * </a:t>
            </a:r>
            <a:r>
              <a:rPr lang="it-IT" sz="2000" dirty="0" err="1"/>
              <a:t>yum_package</a:t>
            </a:r>
            <a:r>
              <a:rPr lang="it-IT" sz="2000" dirty="0"/>
              <a:t>[</a:t>
            </a:r>
            <a:r>
              <a:rPr lang="it-IT" sz="2000" dirty="0" err="1"/>
              <a:t>httpd</a:t>
            </a:r>
            <a:r>
              <a:rPr lang="it-IT" sz="2000" dirty="0"/>
              <a:t>] </a:t>
            </a:r>
            <a:r>
              <a:rPr lang="it-IT" sz="2000" dirty="0" err="1"/>
              <a:t>action</a:t>
            </a:r>
            <a:r>
              <a:rPr lang="it-IT" sz="2000" dirty="0"/>
              <a:t> </a:t>
            </a:r>
            <a:r>
              <a:rPr lang="it-IT" sz="2000" dirty="0" err="1"/>
              <a:t>install</a:t>
            </a:r>
            <a:r>
              <a:rPr lang="it-IT" sz="2000" dirty="0"/>
              <a:t> (up to date)</a:t>
            </a:r>
          </a:p>
          <a:p>
            <a:pPr>
              <a:lnSpc>
                <a:spcPct val="80000"/>
              </a:lnSpc>
            </a:pPr>
            <a:r>
              <a:rPr lang="it-IT" sz="2000" dirty="0"/>
              <a:t> * </a:t>
            </a:r>
            <a:r>
              <a:rPr lang="it-IT" sz="2000" dirty="0" err="1"/>
              <a:t>apache_vhost</a:t>
            </a:r>
            <a:r>
              <a:rPr lang="it-IT" sz="2000" dirty="0"/>
              <a:t>[welcome] </a:t>
            </a:r>
            <a:r>
              <a:rPr lang="it-IT" sz="2000" dirty="0" err="1"/>
              <a:t>action</a:t>
            </a:r>
            <a:r>
              <a:rPr lang="it-IT" sz="2000" dirty="0"/>
              <a:t> </a:t>
            </a:r>
            <a:r>
              <a:rPr lang="it-IT" sz="2000" dirty="0" err="1"/>
              <a:t>remove</a:t>
            </a:r>
            <a:endParaRPr lang="it-IT" sz="2000" dirty="0"/>
          </a:p>
          <a:p>
            <a:pPr>
              <a:lnSpc>
                <a:spcPct val="80000"/>
              </a:lnSpc>
            </a:pPr>
            <a:r>
              <a:rPr lang="it-IT" sz="2000" dirty="0"/>
              <a:t> (up to date)</a:t>
            </a:r>
          </a:p>
          <a:p>
            <a:pPr>
              <a:lnSpc>
                <a:spcPct val="80000"/>
              </a:lnSpc>
            </a:pPr>
            <a:r>
              <a:rPr lang="it-IT" sz="2000" dirty="0"/>
              <a:t> (up to date)</a:t>
            </a:r>
            <a:endParaRPr lang="en-US" sz="2000" dirty="0"/>
          </a:p>
          <a:p>
            <a:pPr>
              <a:lnSpc>
                <a:spcPct val="80000"/>
              </a:lnSpc>
            </a:pPr>
            <a:r>
              <a:rPr lang="it-IT" sz="2000" dirty="0"/>
              <a:t>     (up to date)</a:t>
            </a:r>
          </a:p>
          <a:p>
            <a:pPr>
              <a:lnSpc>
                <a:spcPct val="80000"/>
              </a:lnSpc>
            </a:pPr>
            <a:endParaRPr lang="it-IT" sz="2000" dirty="0"/>
          </a:p>
          <a:p>
            <a:pPr>
              <a:lnSpc>
                <a:spcPct val="80000"/>
              </a:lnSpc>
            </a:pPr>
            <a:r>
              <a:rPr lang="it-IT" sz="2000" dirty="0"/>
              <a:t> (up to date)</a:t>
            </a:r>
            <a:endParaRPr lang="en-US" sz="2000" dirty="0"/>
          </a:p>
          <a:p>
            <a:pPr>
              <a:lnSpc>
                <a:spcPct val="80000"/>
              </a:lnSpc>
            </a:pPr>
            <a:r>
              <a:rPr lang="it-IT" sz="2000" dirty="0"/>
              <a:t> (up to date)</a:t>
            </a:r>
            <a:endParaRPr lang="en-US" sz="2000" dirty="0"/>
          </a:p>
          <a:p>
            <a:pPr>
              <a:lnSpc>
                <a:spcPct val="80000"/>
              </a:lnSpc>
            </a:pPr>
            <a:r>
              <a:rPr lang="it-IT" sz="2000" dirty="0"/>
              <a:t> (up to date)</a:t>
            </a:r>
            <a:endParaRPr lang="en-US" sz="2000" dirty="0"/>
          </a:p>
          <a:p>
            <a:pPr>
              <a:lnSpc>
                <a:spcPct val="80000"/>
              </a:lnSpc>
            </a:pPr>
            <a:r>
              <a:rPr lang="en-US" sz="2000" dirty="0"/>
              <a:t>    </a:t>
            </a:r>
            <a:r>
              <a:rPr lang="it-IT" sz="2000" dirty="0"/>
              <a:t> (up to date)</a:t>
            </a:r>
            <a:endParaRPr lang="en-US" sz="2000" dirty="0"/>
          </a:p>
          <a:p>
            <a:pPr>
              <a:lnSpc>
                <a:spcPct val="80000"/>
              </a:lnSpc>
            </a:pPr>
            <a:endParaRPr lang="en-US" sz="2000" dirty="0"/>
          </a:p>
          <a:p>
            <a:endParaRPr lang="en-US" sz="2000" dirty="0"/>
          </a:p>
        </p:txBody>
      </p:sp>
      <p:sp>
        <p:nvSpPr>
          <p:cNvPr id="3" name="Text Placeholder 2"/>
          <p:cNvSpPr>
            <a:spLocks noGrp="1"/>
          </p:cNvSpPr>
          <p:nvPr>
            <p:ph type="body" sz="quarter" idx="11"/>
          </p:nvPr>
        </p:nvSpPr>
        <p:spPr/>
        <p:txBody>
          <a:bodyPr/>
          <a:lstStyle/>
          <a:p>
            <a:r>
              <a:rPr lang="en-US" dirty="0"/>
              <a:t>&gt; kitchen converge &amp;&amp; kitchen </a:t>
            </a:r>
            <a:r>
              <a:rPr lang="en-US" dirty="0" smtClean="0"/>
              <a:t>verify</a:t>
            </a:r>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852819146"/>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5" name="Content Placeholder 4"/>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a default action for the custom resource</a:t>
            </a:r>
          </a:p>
          <a:p>
            <a:pPr marL="342900" indent="-342900">
              <a:buFont typeface="Wingdings" charset="2"/>
              <a:buChar char="ü"/>
            </a:pPr>
            <a:r>
              <a:rPr lang="en-US" dirty="0" smtClean="0"/>
              <a:t>Set the resource name as the </a:t>
            </a:r>
            <a:r>
              <a:rPr lang="en-US" dirty="0" err="1" smtClean="0"/>
              <a:t>site_name</a:t>
            </a:r>
            <a:r>
              <a:rPr lang="en-US" dirty="0" smtClean="0"/>
              <a:t> property</a:t>
            </a:r>
          </a:p>
          <a:p>
            <a:pPr marL="342900" indent="-342900">
              <a:buFont typeface="Wingdings" charset="2"/>
              <a:buChar char="ü"/>
            </a:pPr>
            <a:r>
              <a:rPr lang="en-US" dirty="0"/>
              <a:t>Set the default value of the </a:t>
            </a:r>
            <a:r>
              <a:rPr lang="en-US" dirty="0" err="1"/>
              <a:t>site_port</a:t>
            </a:r>
            <a:r>
              <a:rPr lang="en-US" dirty="0"/>
              <a:t> </a:t>
            </a:r>
            <a:r>
              <a:rPr lang="en-US" dirty="0" smtClean="0"/>
              <a:t>property</a:t>
            </a:r>
          </a:p>
          <a:p>
            <a:pPr marL="342900" indent="-342900">
              <a:buFont typeface="Wingdings" charset="2"/>
              <a:buChar char="q"/>
            </a:pPr>
            <a:r>
              <a:rPr lang="en-US" dirty="0" smtClean="0"/>
              <a:t>Move the resource notifications to the recipe</a:t>
            </a:r>
          </a:p>
        </p:txBody>
      </p:sp>
    </p:spTree>
    <p:extLst>
      <p:ext uri="{BB962C8B-B14F-4D97-AF65-F5344CB8AC3E}">
        <p14:creationId xmlns:p14="http://schemas.microsoft.com/office/powerpoint/2010/main" val="2107003305"/>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Resource Notifications</a:t>
            </a:r>
            <a:endParaRPr lang="en-US" dirty="0"/>
          </a:p>
        </p:txBody>
      </p:sp>
      <p:sp>
        <p:nvSpPr>
          <p:cNvPr id="3" name="Subtitle 2"/>
          <p:cNvSpPr>
            <a:spLocks noGrp="1"/>
          </p:cNvSpPr>
          <p:nvPr>
            <p:ph type="subTitle" idx="1"/>
          </p:nvPr>
        </p:nvSpPr>
        <p:spPr/>
        <p:txBody>
          <a:bodyPr/>
          <a:lstStyle/>
          <a:p>
            <a:r>
              <a:rPr lang="en-US" dirty="0" smtClean="0"/>
              <a:t>Defining a notification in a resource within a custom resource creates a fragile relationship. One that we want to </a:t>
            </a:r>
            <a:r>
              <a:rPr lang="en-US" dirty="0" smtClean="0"/>
              <a:t>address by removing any notifications to outside resources.</a:t>
            </a:r>
            <a:endParaRPr lang="en-US" dirty="0"/>
          </a:p>
        </p:txBody>
      </p:sp>
    </p:spTree>
    <p:extLst>
      <p:ext uri="{BB962C8B-B14F-4D97-AF65-F5344CB8AC3E}">
        <p14:creationId xmlns:p14="http://schemas.microsoft.com/office/powerpoint/2010/main" val="1125281492"/>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Removing the Notification from the Resource</a:t>
            </a:r>
            <a:endParaRPr lang="en-US" dirty="0"/>
          </a:p>
        </p:txBody>
      </p:sp>
      <p:sp>
        <p:nvSpPr>
          <p:cNvPr id="3" name="Content Placeholder 2"/>
          <p:cNvSpPr>
            <a:spLocks noGrp="1"/>
          </p:cNvSpPr>
          <p:nvPr>
            <p:ph sz="quarter" idx="10"/>
          </p:nvPr>
        </p:nvSpPr>
        <p:spPr/>
        <p:txBody>
          <a:bodyPr>
            <a:noAutofit/>
          </a:bodyPr>
          <a:lstStyle/>
          <a:p>
            <a:r>
              <a:rPr lang="en-US" dirty="0" smtClean="0"/>
              <a:t># ... INITIAL RESOURCE DEFINITION ...</a:t>
            </a:r>
          </a:p>
          <a:p>
            <a:endParaRPr lang="en-US" dirty="0" smtClean="0"/>
          </a:p>
          <a:p>
            <a:r>
              <a:rPr lang="en-US" dirty="0"/>
              <a:t> </a:t>
            </a:r>
            <a:r>
              <a:rPr lang="en-US" dirty="0" smtClean="0"/>
              <a:t> template </a:t>
            </a:r>
            <a:r>
              <a:rPr lang="en-US" dirty="0"/>
              <a:t>"/</a:t>
            </a:r>
            <a:r>
              <a:rPr lang="en-US" dirty="0" err="1"/>
              <a:t>etc</a:t>
            </a:r>
            <a:r>
              <a:rPr lang="en-US" dirty="0"/>
              <a:t>/</a:t>
            </a:r>
            <a:r>
              <a:rPr lang="en-US" dirty="0" err="1"/>
              <a:t>httpd</a:t>
            </a:r>
            <a:r>
              <a:rPr lang="en-US" dirty="0"/>
              <a:t>/</a:t>
            </a:r>
            <a:r>
              <a:rPr lang="en-US" dirty="0" err="1"/>
              <a:t>conf.d</a:t>
            </a:r>
            <a:r>
              <a:rPr lang="en-US" dirty="0"/>
              <a:t>/#{</a:t>
            </a:r>
            <a:r>
              <a:rPr lang="en-US" dirty="0" err="1"/>
              <a:t>site_name</a:t>
            </a:r>
            <a:r>
              <a:rPr lang="en-US" dirty="0"/>
              <a:t>}.</a:t>
            </a:r>
            <a:r>
              <a:rPr lang="en-US" dirty="0" err="1"/>
              <a:t>conf</a:t>
            </a:r>
            <a:r>
              <a:rPr lang="en-US" dirty="0"/>
              <a:t>" do</a:t>
            </a:r>
          </a:p>
          <a:p>
            <a:pPr>
              <a:lnSpc>
                <a:spcPct val="80000"/>
              </a:lnSpc>
            </a:pPr>
            <a:r>
              <a:rPr lang="en-US" dirty="0"/>
              <a:t>    source '</a:t>
            </a:r>
            <a:r>
              <a:rPr lang="en-US" dirty="0" err="1"/>
              <a:t>conf.erb</a:t>
            </a:r>
            <a:r>
              <a:rPr lang="en-US" dirty="0"/>
              <a:t>'</a:t>
            </a:r>
          </a:p>
          <a:p>
            <a:pPr>
              <a:lnSpc>
                <a:spcPct val="80000"/>
              </a:lnSpc>
            </a:pPr>
            <a:r>
              <a:rPr lang="en-US" dirty="0"/>
              <a:t>    mode '0644'</a:t>
            </a:r>
          </a:p>
          <a:p>
            <a:pPr>
              <a:lnSpc>
                <a:spcPct val="80000"/>
              </a:lnSpc>
            </a:pPr>
            <a:r>
              <a:rPr lang="en-US" dirty="0"/>
              <a:t>    variables(:</a:t>
            </a:r>
            <a:r>
              <a:rPr lang="en-US" dirty="0" err="1"/>
              <a:t>document_root</a:t>
            </a:r>
            <a:r>
              <a:rPr lang="en-US" dirty="0"/>
              <a:t> =&gt; "/</a:t>
            </a:r>
            <a:r>
              <a:rPr lang="en-US" dirty="0" err="1"/>
              <a:t>srv</a:t>
            </a:r>
            <a:r>
              <a:rPr lang="en-US" dirty="0"/>
              <a:t>/apache/#{</a:t>
            </a:r>
            <a:r>
              <a:rPr lang="en-US" dirty="0" err="1"/>
              <a:t>site_name</a:t>
            </a:r>
            <a:r>
              <a:rPr lang="en-US" dirty="0"/>
              <a:t>}/html", :port =&gt; </a:t>
            </a:r>
            <a:r>
              <a:rPr lang="en-US" dirty="0" err="1"/>
              <a:t>site_port</a:t>
            </a:r>
            <a:r>
              <a:rPr lang="en-US" dirty="0" smtClean="0"/>
              <a:t>)</a:t>
            </a:r>
          </a:p>
          <a:p>
            <a:pPr>
              <a:lnSpc>
                <a:spcPct val="80000"/>
              </a:lnSpc>
            </a:pPr>
            <a:r>
              <a:rPr lang="en-US" dirty="0" smtClean="0"/>
              <a:t>    </a:t>
            </a:r>
            <a:r>
              <a:rPr lang="en-US" dirty="0"/>
              <a:t>notifies :restart, 'service[</a:t>
            </a:r>
            <a:r>
              <a:rPr lang="en-US" dirty="0" err="1"/>
              <a:t>httpd</a:t>
            </a:r>
            <a:r>
              <a:rPr lang="en-US" dirty="0"/>
              <a:t>]'</a:t>
            </a:r>
          </a:p>
          <a:p>
            <a:pPr>
              <a:lnSpc>
                <a:spcPct val="80000"/>
              </a:lnSpc>
            </a:pPr>
            <a:r>
              <a:rPr lang="en-US" dirty="0"/>
              <a:t>  end</a:t>
            </a:r>
          </a:p>
          <a:p>
            <a:pPr>
              <a:lnSpc>
                <a:spcPct val="80000"/>
              </a:lnSpc>
            </a:pPr>
            <a:endParaRPr lang="en-US" dirty="0"/>
          </a:p>
          <a:p>
            <a:pPr>
              <a:lnSpc>
                <a:spcPct val="80000"/>
              </a:lnSpc>
            </a:pPr>
            <a:r>
              <a:rPr lang="en-US" dirty="0"/>
              <a:t># ... REMAINDER OF CUSTOM RESOURCE ...</a:t>
            </a:r>
          </a:p>
          <a:p>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2" name="Text Placeholder 1"/>
          <p:cNvSpPr>
            <a:spLocks noGrp="1"/>
          </p:cNvSpPr>
          <p:nvPr>
            <p:ph type="body" sz="quarter" idx="12"/>
          </p:nvPr>
        </p:nvSpPr>
        <p:spPr>
          <a:xfrm>
            <a:off x="1124446" y="5358808"/>
            <a:ext cx="14404273" cy="510363"/>
          </a:xfrm>
        </p:spPr>
        <p:txBody>
          <a:bodyPr/>
          <a:lstStyle/>
          <a:p>
            <a:endParaRPr lang="en-US" dirty="0"/>
          </a:p>
        </p:txBody>
      </p:sp>
    </p:spTree>
    <p:extLst>
      <p:ext uri="{BB962C8B-B14F-4D97-AF65-F5344CB8AC3E}">
        <p14:creationId xmlns:p14="http://schemas.microsoft.com/office/powerpoint/2010/main" val="1037247712"/>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Adding the Notification to the Resources</a:t>
            </a:r>
          </a:p>
        </p:txBody>
      </p:sp>
      <p:sp>
        <p:nvSpPr>
          <p:cNvPr id="3" name="Content Placeholder 2"/>
          <p:cNvSpPr>
            <a:spLocks noGrp="1"/>
          </p:cNvSpPr>
          <p:nvPr>
            <p:ph sz="quarter" idx="10"/>
          </p:nvPr>
        </p:nvSpPr>
        <p:spPr/>
        <p:txBody>
          <a:bodyPr>
            <a:normAutofit/>
          </a:bodyPr>
          <a:lstStyle/>
          <a:p>
            <a:r>
              <a:rPr lang="en-US" dirty="0" smtClean="0"/>
              <a:t>package 'apache'</a:t>
            </a:r>
          </a:p>
          <a:p>
            <a:endParaRPr lang="en-US" dirty="0"/>
          </a:p>
          <a:p>
            <a:r>
              <a:rPr lang="en-US" dirty="0" err="1" smtClean="0"/>
              <a:t>apache_vhost</a:t>
            </a:r>
            <a:r>
              <a:rPr lang="en-US" dirty="0" smtClean="0"/>
              <a:t> 'welcome' do</a:t>
            </a:r>
          </a:p>
          <a:p>
            <a:r>
              <a:rPr lang="en-US" dirty="0"/>
              <a:t> </a:t>
            </a:r>
            <a:r>
              <a:rPr lang="en-US" dirty="0" smtClean="0"/>
              <a:t> notifies :restart, 'service[</a:t>
            </a:r>
            <a:r>
              <a:rPr lang="en-US" dirty="0" err="1" smtClean="0"/>
              <a:t>httpd</a:t>
            </a:r>
            <a:r>
              <a:rPr lang="en-US" dirty="0" smtClean="0"/>
              <a:t>]'</a:t>
            </a:r>
          </a:p>
          <a:p>
            <a:r>
              <a:rPr lang="en-US" dirty="0"/>
              <a:t> </a:t>
            </a:r>
            <a:r>
              <a:rPr lang="en-US" dirty="0" smtClean="0"/>
              <a:t> action :remove</a:t>
            </a:r>
          </a:p>
          <a:p>
            <a:r>
              <a:rPr lang="en-US" dirty="0" smtClean="0"/>
              <a:t>end</a:t>
            </a:r>
          </a:p>
          <a:p>
            <a:endParaRPr lang="en-US" dirty="0"/>
          </a:p>
          <a:p>
            <a:r>
              <a:rPr lang="en-US" dirty="0" err="1" smtClean="0"/>
              <a:t>apache_vhost</a:t>
            </a:r>
            <a:r>
              <a:rPr lang="en-US" dirty="0" smtClean="0"/>
              <a:t> 'users' do</a:t>
            </a:r>
          </a:p>
          <a:p>
            <a:r>
              <a:rPr lang="en-US" dirty="0"/>
              <a:t> </a:t>
            </a:r>
            <a:r>
              <a:rPr lang="en-US" dirty="0" smtClean="0"/>
              <a:t> notifies :restart, 'service[</a:t>
            </a:r>
            <a:r>
              <a:rPr lang="en-US" dirty="0" err="1" smtClean="0"/>
              <a:t>httpd</a:t>
            </a:r>
            <a:r>
              <a:rPr lang="en-US" dirty="0" smtClean="0"/>
              <a:t>]'</a:t>
            </a:r>
          </a:p>
          <a:p>
            <a:r>
              <a:rPr lang="en-US" dirty="0" smtClean="0"/>
              <a:t>end</a:t>
            </a:r>
          </a:p>
          <a:p>
            <a:endParaRPr lang="en-US" dirty="0" smtClean="0"/>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8" name="Text Placeholder 6"/>
          <p:cNvSpPr>
            <a:spLocks noGrp="1"/>
          </p:cNvSpPr>
          <p:nvPr>
            <p:ph type="body" sz="quarter" idx="13"/>
          </p:nvPr>
        </p:nvSpPr>
        <p:spPr>
          <a:xfrm>
            <a:off x="1135063" y="3697288"/>
            <a:ext cx="14404975" cy="625475"/>
          </a:xfrm>
        </p:spPr>
        <p:txBody>
          <a:bodyPr/>
          <a:lstStyle/>
          <a:p>
            <a:endParaRPr lang="en-US"/>
          </a:p>
        </p:txBody>
      </p:sp>
      <p:sp>
        <p:nvSpPr>
          <p:cNvPr id="9" name="Text Placeholder 6"/>
          <p:cNvSpPr>
            <a:spLocks noGrp="1"/>
          </p:cNvSpPr>
          <p:nvPr>
            <p:ph type="body" sz="quarter" idx="13"/>
          </p:nvPr>
        </p:nvSpPr>
        <p:spPr>
          <a:xfrm>
            <a:off x="1135063" y="6337707"/>
            <a:ext cx="14404975" cy="625475"/>
          </a:xfrm>
        </p:spPr>
        <p:txBody>
          <a:bodyPr/>
          <a:lstStyle/>
          <a:p>
            <a:endParaRPr lang="en-US"/>
          </a:p>
        </p:txBody>
      </p:sp>
    </p:spTree>
    <p:extLst>
      <p:ext uri="{BB962C8B-B14F-4D97-AF65-F5344CB8AC3E}">
        <p14:creationId xmlns:p14="http://schemas.microsoft.com/office/powerpoint/2010/main" val="1897532885"/>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Adding the Notification to the Resources</a:t>
            </a:r>
            <a:endParaRPr lang="en-US" dirty="0"/>
          </a:p>
        </p:txBody>
      </p:sp>
      <p:sp>
        <p:nvSpPr>
          <p:cNvPr id="3" name="Content Placeholder 2"/>
          <p:cNvSpPr>
            <a:spLocks noGrp="1"/>
          </p:cNvSpPr>
          <p:nvPr>
            <p:ph sz="quarter" idx="10"/>
          </p:nvPr>
        </p:nvSpPr>
        <p:spPr/>
        <p:txBody>
          <a:bodyPr>
            <a:normAutofit/>
          </a:bodyPr>
          <a:lstStyle/>
          <a:p>
            <a:r>
              <a:rPr lang="en-US" dirty="0" smtClean="0"/>
              <a:t># ... INITIAL RECIPE DEFINITION ...</a:t>
            </a:r>
          </a:p>
          <a:p>
            <a:endParaRPr lang="en-US" dirty="0"/>
          </a:p>
          <a:p>
            <a:r>
              <a:rPr lang="en-US" dirty="0" err="1" smtClean="0"/>
              <a:t>apache_vhost</a:t>
            </a:r>
            <a:r>
              <a:rPr lang="en-US" dirty="0" smtClean="0"/>
              <a:t> 'admins' do</a:t>
            </a:r>
          </a:p>
          <a:p>
            <a:r>
              <a:rPr lang="en-US" dirty="0"/>
              <a:t> </a:t>
            </a:r>
            <a:r>
              <a:rPr lang="en-US" dirty="0" smtClean="0"/>
              <a:t> notifies :restart, 'service[</a:t>
            </a:r>
            <a:r>
              <a:rPr lang="en-US" dirty="0" err="1" smtClean="0"/>
              <a:t>httpd</a:t>
            </a:r>
            <a:r>
              <a:rPr lang="en-US" dirty="0" smtClean="0"/>
              <a:t>]'</a:t>
            </a:r>
          </a:p>
          <a:p>
            <a:r>
              <a:rPr lang="en-US" dirty="0"/>
              <a:t> </a:t>
            </a:r>
            <a:r>
              <a:rPr lang="en-US" dirty="0" smtClean="0"/>
              <a:t> </a:t>
            </a:r>
            <a:r>
              <a:rPr lang="en-US" dirty="0" err="1" smtClean="0"/>
              <a:t>site_port</a:t>
            </a:r>
            <a:r>
              <a:rPr lang="en-US" dirty="0" smtClean="0"/>
              <a:t> 8080</a:t>
            </a:r>
          </a:p>
          <a:p>
            <a:r>
              <a:rPr lang="en-US" dirty="0" smtClean="0"/>
              <a:t>end</a:t>
            </a:r>
          </a:p>
          <a:p>
            <a:endParaRPr lang="en-US" dirty="0"/>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p>
          <a:p>
            <a:endParaRPr lang="en-US" dirty="0" smtClean="0"/>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7" name="Text Placeholder 6"/>
          <p:cNvSpPr>
            <a:spLocks noGrp="1"/>
          </p:cNvSpPr>
          <p:nvPr>
            <p:ph type="body" sz="quarter" idx="13"/>
          </p:nvPr>
        </p:nvSpPr>
        <p:spPr>
          <a:xfrm>
            <a:off x="1135042" y="3696619"/>
            <a:ext cx="14404273" cy="626533"/>
          </a:xfrm>
        </p:spPr>
        <p:txBody>
          <a:bodyPr/>
          <a:lstStyle/>
          <a:p>
            <a:endParaRPr lang="en-US" dirty="0"/>
          </a:p>
        </p:txBody>
      </p:sp>
    </p:spTree>
    <p:extLst>
      <p:ext uri="{BB962C8B-B14F-4D97-AF65-F5344CB8AC3E}">
        <p14:creationId xmlns:p14="http://schemas.microsoft.com/office/powerpoint/2010/main" val="1703040245"/>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endParaRPr lang="en-US" dirty="0"/>
          </a:p>
          <a:p>
            <a:r>
              <a:rPr lang="en-US" dirty="0"/>
              <a:t>Finished in 2.8 seconds (files took 4.67 seconds to load</a:t>
            </a:r>
            <a:r>
              <a:rPr lang="en-US" dirty="0" smtClean="0"/>
              <a:t>)</a:t>
            </a:r>
          </a:p>
          <a:p>
            <a:r>
              <a:rPr lang="en-US" dirty="0" smtClean="0"/>
              <a:t>10 </a:t>
            </a:r>
            <a:r>
              <a:rPr lang="en-US" dirty="0"/>
              <a:t>examples, 0 failures</a:t>
            </a:r>
            <a:endParaRPr lang="en-US" dirty="0" smtClean="0"/>
          </a:p>
          <a:p>
            <a:endParaRPr lang="en-US" dirty="0"/>
          </a:p>
          <a:p>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203172554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3" name="Content Placeholder 2"/>
          <p:cNvSpPr>
            <a:spLocks noGrp="1"/>
          </p:cNvSpPr>
          <p:nvPr>
            <p:ph sz="quarter" idx="11"/>
          </p:nvPr>
        </p:nvSpPr>
        <p:spPr/>
        <p:txBody>
          <a:bodyPr/>
          <a:lstStyle/>
          <a:p>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Define a default action for the custom resource</a:t>
            </a:r>
          </a:p>
          <a:p>
            <a:pPr marL="342900" indent="-342900">
              <a:buFont typeface="Wingdings" charset="2"/>
              <a:buChar char="q"/>
            </a:pPr>
            <a:r>
              <a:rPr lang="en-US" dirty="0" smtClean="0"/>
              <a:t>Set the resource name as the </a:t>
            </a:r>
            <a:r>
              <a:rPr lang="en-US" dirty="0" err="1" smtClean="0"/>
              <a:t>site_name</a:t>
            </a:r>
            <a:r>
              <a:rPr lang="en-US" dirty="0" smtClean="0"/>
              <a:t> property</a:t>
            </a:r>
          </a:p>
          <a:p>
            <a:pPr marL="342900" indent="-342900">
              <a:buFont typeface="Wingdings" charset="2"/>
              <a:buChar char="q"/>
            </a:pPr>
            <a:r>
              <a:rPr lang="en-US" dirty="0"/>
              <a:t>Set the default value of the </a:t>
            </a:r>
            <a:r>
              <a:rPr lang="en-US" dirty="0" err="1"/>
              <a:t>site_port</a:t>
            </a:r>
            <a:r>
              <a:rPr lang="en-US" dirty="0"/>
              <a:t> </a:t>
            </a:r>
            <a:r>
              <a:rPr lang="en-US" dirty="0" smtClean="0"/>
              <a:t>property</a:t>
            </a:r>
          </a:p>
          <a:p>
            <a:pPr marL="342900" indent="-342900">
              <a:buFont typeface="Wingdings" charset="2"/>
              <a:buChar char="q"/>
            </a:pPr>
            <a:r>
              <a:rPr lang="en-US" dirty="0" smtClean="0"/>
              <a:t>Move the resource notifications to the recipe</a:t>
            </a:r>
          </a:p>
        </p:txBody>
      </p:sp>
    </p:spTree>
    <p:extLst>
      <p:ext uri="{BB962C8B-B14F-4D97-AF65-F5344CB8AC3E}">
        <p14:creationId xmlns:p14="http://schemas.microsoft.com/office/powerpoint/2010/main" val="916180348"/>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Synchronizing Cookbooks:</a:t>
            </a:r>
          </a:p>
          <a:p>
            <a:pPr>
              <a:lnSpc>
                <a:spcPct val="80000"/>
              </a:lnSpc>
            </a:pPr>
            <a:r>
              <a:rPr lang="it-IT" sz="2000" dirty="0"/>
              <a:t> - apache (0.1.0)</a:t>
            </a:r>
          </a:p>
          <a:p>
            <a:pPr>
              <a:lnSpc>
                <a:spcPct val="80000"/>
              </a:lnSpc>
            </a:pPr>
            <a:r>
              <a:rPr lang="it-IT" sz="2000" dirty="0" err="1"/>
              <a:t>Installing</a:t>
            </a:r>
            <a:r>
              <a:rPr lang="it-IT" sz="2000" dirty="0"/>
              <a:t> </a:t>
            </a:r>
            <a:r>
              <a:rPr lang="it-IT" sz="2000" dirty="0" err="1"/>
              <a:t>Cookbook</a:t>
            </a:r>
            <a:r>
              <a:rPr lang="it-IT" sz="2000" dirty="0"/>
              <a:t> </a:t>
            </a:r>
            <a:r>
              <a:rPr lang="it-IT" sz="2000" dirty="0" err="1"/>
              <a:t>Gems</a:t>
            </a:r>
            <a:r>
              <a:rPr lang="it-IT" sz="2000" dirty="0"/>
              <a:t>:</a:t>
            </a:r>
          </a:p>
          <a:p>
            <a:pPr>
              <a:lnSpc>
                <a:spcPct val="80000"/>
              </a:lnSpc>
            </a:pPr>
            <a:r>
              <a:rPr lang="it-IT" sz="2000" dirty="0" err="1"/>
              <a:t>Compiling</a:t>
            </a:r>
            <a:r>
              <a:rPr lang="it-IT" sz="2000" dirty="0"/>
              <a:t> </a:t>
            </a:r>
            <a:r>
              <a:rPr lang="it-IT" sz="2000" dirty="0" err="1"/>
              <a:t>Cookbooks</a:t>
            </a:r>
            <a:r>
              <a:rPr lang="it-IT" sz="2000" dirty="0"/>
              <a:t>...</a:t>
            </a:r>
          </a:p>
          <a:p>
            <a:pPr>
              <a:lnSpc>
                <a:spcPct val="80000"/>
              </a:lnSpc>
            </a:pPr>
            <a:r>
              <a:rPr lang="it-IT" sz="2000" dirty="0" err="1"/>
              <a:t>Converging</a:t>
            </a:r>
            <a:r>
              <a:rPr lang="it-IT" sz="2000" dirty="0"/>
              <a:t> 5 </a:t>
            </a:r>
            <a:r>
              <a:rPr lang="it-IT" sz="2000" dirty="0" err="1"/>
              <a:t>resources</a:t>
            </a:r>
            <a:endParaRPr lang="it-IT" sz="2000" dirty="0"/>
          </a:p>
          <a:p>
            <a:pPr>
              <a:lnSpc>
                <a:spcPct val="80000"/>
              </a:lnSpc>
            </a:pPr>
            <a:r>
              <a:rPr lang="it-IT" sz="2000" dirty="0" err="1"/>
              <a:t>Recipe</a:t>
            </a:r>
            <a:r>
              <a:rPr lang="it-IT" sz="2000" dirty="0"/>
              <a:t>: apache::default</a:t>
            </a:r>
          </a:p>
          <a:p>
            <a:pPr>
              <a:lnSpc>
                <a:spcPct val="80000"/>
              </a:lnSpc>
            </a:pPr>
            <a:r>
              <a:rPr lang="it-IT" sz="2000" dirty="0"/>
              <a:t> * </a:t>
            </a:r>
            <a:r>
              <a:rPr lang="it-IT" sz="2000" dirty="0" err="1"/>
              <a:t>yum_package</a:t>
            </a:r>
            <a:r>
              <a:rPr lang="it-IT" sz="2000" dirty="0"/>
              <a:t>[</a:t>
            </a:r>
            <a:r>
              <a:rPr lang="it-IT" sz="2000" dirty="0" err="1"/>
              <a:t>httpd</a:t>
            </a:r>
            <a:r>
              <a:rPr lang="it-IT" sz="2000" dirty="0"/>
              <a:t>] </a:t>
            </a:r>
            <a:r>
              <a:rPr lang="it-IT" sz="2000" dirty="0" err="1"/>
              <a:t>action</a:t>
            </a:r>
            <a:r>
              <a:rPr lang="it-IT" sz="2000" dirty="0"/>
              <a:t> </a:t>
            </a:r>
            <a:r>
              <a:rPr lang="it-IT" sz="2000" dirty="0" err="1"/>
              <a:t>install</a:t>
            </a:r>
            <a:r>
              <a:rPr lang="it-IT" sz="2000" dirty="0"/>
              <a:t> (up to date)</a:t>
            </a:r>
          </a:p>
          <a:p>
            <a:pPr>
              <a:lnSpc>
                <a:spcPct val="80000"/>
              </a:lnSpc>
            </a:pPr>
            <a:r>
              <a:rPr lang="it-IT" sz="2000" dirty="0"/>
              <a:t> * </a:t>
            </a:r>
            <a:r>
              <a:rPr lang="it-IT" sz="2000" dirty="0" err="1"/>
              <a:t>apache_vhost</a:t>
            </a:r>
            <a:r>
              <a:rPr lang="it-IT" sz="2000" dirty="0"/>
              <a:t>[welcome] </a:t>
            </a:r>
            <a:r>
              <a:rPr lang="it-IT" sz="2000" dirty="0" err="1"/>
              <a:t>action</a:t>
            </a:r>
            <a:r>
              <a:rPr lang="it-IT" sz="2000" dirty="0"/>
              <a:t> </a:t>
            </a:r>
            <a:r>
              <a:rPr lang="it-IT" sz="2000" dirty="0" err="1"/>
              <a:t>remove</a:t>
            </a:r>
            <a:endParaRPr lang="it-IT" sz="2000" dirty="0"/>
          </a:p>
          <a:p>
            <a:pPr>
              <a:lnSpc>
                <a:spcPct val="80000"/>
              </a:lnSpc>
            </a:pPr>
            <a:r>
              <a:rPr lang="it-IT" sz="2000" dirty="0"/>
              <a:t> (up to date)</a:t>
            </a:r>
          </a:p>
          <a:p>
            <a:pPr>
              <a:lnSpc>
                <a:spcPct val="80000"/>
              </a:lnSpc>
            </a:pPr>
            <a:r>
              <a:rPr lang="it-IT" sz="2000" dirty="0"/>
              <a:t> (up to date)</a:t>
            </a:r>
            <a:endParaRPr lang="en-US" sz="2000" dirty="0"/>
          </a:p>
          <a:p>
            <a:pPr>
              <a:lnSpc>
                <a:spcPct val="80000"/>
              </a:lnSpc>
            </a:pPr>
            <a:r>
              <a:rPr lang="it-IT" sz="2000" dirty="0"/>
              <a:t>     (up to date)</a:t>
            </a:r>
          </a:p>
          <a:p>
            <a:pPr>
              <a:lnSpc>
                <a:spcPct val="80000"/>
              </a:lnSpc>
            </a:pPr>
            <a:endParaRPr lang="it-IT" sz="2000" dirty="0"/>
          </a:p>
          <a:p>
            <a:pPr>
              <a:lnSpc>
                <a:spcPct val="80000"/>
              </a:lnSpc>
            </a:pPr>
            <a:r>
              <a:rPr lang="it-IT" sz="2000" dirty="0"/>
              <a:t> (up to date)</a:t>
            </a:r>
            <a:endParaRPr lang="en-US" sz="2000" dirty="0"/>
          </a:p>
          <a:p>
            <a:pPr>
              <a:lnSpc>
                <a:spcPct val="80000"/>
              </a:lnSpc>
            </a:pPr>
            <a:r>
              <a:rPr lang="it-IT" sz="2000" dirty="0"/>
              <a:t> (up to date)</a:t>
            </a:r>
            <a:endParaRPr lang="en-US" sz="2000" dirty="0"/>
          </a:p>
          <a:p>
            <a:pPr>
              <a:lnSpc>
                <a:spcPct val="80000"/>
              </a:lnSpc>
            </a:pPr>
            <a:r>
              <a:rPr lang="it-IT" sz="2000" dirty="0"/>
              <a:t> (up to date)</a:t>
            </a:r>
            <a:endParaRPr lang="en-US" sz="2000" dirty="0"/>
          </a:p>
          <a:p>
            <a:pPr>
              <a:lnSpc>
                <a:spcPct val="80000"/>
              </a:lnSpc>
            </a:pPr>
            <a:r>
              <a:rPr lang="en-US" sz="2000" dirty="0"/>
              <a:t>    </a:t>
            </a:r>
            <a:r>
              <a:rPr lang="it-IT" sz="2000" dirty="0"/>
              <a:t> (up to date)</a:t>
            </a:r>
            <a:endParaRPr lang="en-US" sz="2000" dirty="0"/>
          </a:p>
          <a:p>
            <a:pPr>
              <a:lnSpc>
                <a:spcPct val="80000"/>
              </a:lnSpc>
            </a:pPr>
            <a:endParaRPr lang="en-US" sz="2000" dirty="0"/>
          </a:p>
          <a:p>
            <a:endParaRPr lang="en-US" sz="2000" dirty="0"/>
          </a:p>
        </p:txBody>
      </p:sp>
      <p:sp>
        <p:nvSpPr>
          <p:cNvPr id="3" name="Text Placeholder 2"/>
          <p:cNvSpPr>
            <a:spLocks noGrp="1"/>
          </p:cNvSpPr>
          <p:nvPr>
            <p:ph type="body" sz="quarter" idx="11"/>
          </p:nvPr>
        </p:nvSpPr>
        <p:spPr/>
        <p:txBody>
          <a:bodyPr/>
          <a:lstStyle/>
          <a:p>
            <a:r>
              <a:rPr lang="en-US" dirty="0"/>
              <a:t>&gt; kitchen converge &amp;&amp; kitchen </a:t>
            </a:r>
            <a:r>
              <a:rPr lang="en-US" dirty="0" smtClean="0"/>
              <a:t>verify</a:t>
            </a:r>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7373025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5" name="Content Placeholder 4"/>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a default action for the custom resource</a:t>
            </a:r>
          </a:p>
          <a:p>
            <a:pPr marL="342900" indent="-342900">
              <a:buFont typeface="Wingdings" charset="2"/>
              <a:buChar char="ü"/>
            </a:pPr>
            <a:r>
              <a:rPr lang="en-US" dirty="0" smtClean="0"/>
              <a:t>Set the resource name as the </a:t>
            </a:r>
            <a:r>
              <a:rPr lang="en-US" dirty="0" err="1" smtClean="0"/>
              <a:t>site_name</a:t>
            </a:r>
            <a:r>
              <a:rPr lang="en-US" dirty="0" smtClean="0"/>
              <a:t> property</a:t>
            </a:r>
          </a:p>
          <a:p>
            <a:pPr marL="342900" indent="-342900">
              <a:buFont typeface="Wingdings" charset="2"/>
              <a:buChar char="ü"/>
            </a:pPr>
            <a:r>
              <a:rPr lang="en-US" dirty="0" smtClean="0"/>
              <a:t>Set the default value of the </a:t>
            </a:r>
            <a:r>
              <a:rPr lang="en-US" dirty="0" err="1" smtClean="0"/>
              <a:t>site_port</a:t>
            </a:r>
            <a:r>
              <a:rPr lang="en-US" dirty="0" smtClean="0"/>
              <a:t> property</a:t>
            </a:r>
          </a:p>
          <a:p>
            <a:pPr marL="342900" indent="-342900">
              <a:buFont typeface="Wingdings" charset="2"/>
              <a:buChar char="ü"/>
            </a:pPr>
            <a:r>
              <a:rPr lang="en-US" dirty="0" smtClean="0"/>
              <a:t>Move the resource notifications to the recipe</a:t>
            </a:r>
          </a:p>
        </p:txBody>
      </p:sp>
    </p:spTree>
    <p:extLst>
      <p:ext uri="{BB962C8B-B14F-4D97-AF65-F5344CB8AC3E}">
        <p14:creationId xmlns:p14="http://schemas.microsoft.com/office/powerpoint/2010/main" val="1856381293"/>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Selecting a Default Action</a:t>
            </a:r>
            <a:endParaRPr lang="en-US" dirty="0"/>
          </a:p>
        </p:txBody>
      </p:sp>
      <p:sp>
        <p:nvSpPr>
          <p:cNvPr id="3" name="Subtitle 2"/>
          <p:cNvSpPr>
            <a:spLocks noGrp="1"/>
          </p:cNvSpPr>
          <p:nvPr>
            <p:ph type="subTitle" idx="1"/>
          </p:nvPr>
        </p:nvSpPr>
        <p:spPr/>
        <p:txBody>
          <a:bodyPr/>
          <a:lstStyle/>
          <a:p>
            <a:r>
              <a:rPr lang="en-US" dirty="0" smtClean="0"/>
              <a:t>Resources often have a default action. The default action is often the action that is the least surprising. For most resources it is an additive/restorative action that moves the system into the desired state.</a:t>
            </a:r>
            <a:endParaRPr lang="en-US" dirty="0"/>
          </a:p>
        </p:txBody>
      </p:sp>
    </p:spTree>
    <p:extLst>
      <p:ext uri="{BB962C8B-B14F-4D97-AF65-F5344CB8AC3E}">
        <p14:creationId xmlns:p14="http://schemas.microsoft.com/office/powerpoint/2010/main" val="48052552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First Action is the Default</a:t>
            </a:r>
            <a:endParaRPr lang="en-US" dirty="0"/>
          </a:p>
        </p:txBody>
      </p:sp>
      <p:sp>
        <p:nvSpPr>
          <p:cNvPr id="3" name="Subtitle 2"/>
          <p:cNvSpPr>
            <a:spLocks noGrp="1"/>
          </p:cNvSpPr>
          <p:nvPr>
            <p:ph type="subTitle" idx="1"/>
          </p:nvPr>
        </p:nvSpPr>
        <p:spPr/>
        <p:txBody>
          <a:bodyPr/>
          <a:lstStyle/>
          <a:p>
            <a:r>
              <a:rPr lang="en-US" dirty="0" smtClean="0"/>
              <a:t>The first action within the custom resource definition is the default one. But you can explicitly define the default action within the resource definition.</a:t>
            </a:r>
            <a:endParaRPr lang="en-US" dirty="0"/>
          </a:p>
        </p:txBody>
      </p:sp>
    </p:spTree>
    <p:extLst>
      <p:ext uri="{BB962C8B-B14F-4D97-AF65-F5344CB8AC3E}">
        <p14:creationId xmlns:p14="http://schemas.microsoft.com/office/powerpoint/2010/main" val="1268537227"/>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Defining a Default Action for the Resource</a:t>
            </a:r>
            <a:endParaRPr lang="en-US" dirty="0"/>
          </a:p>
        </p:txBody>
      </p:sp>
      <p:sp>
        <p:nvSpPr>
          <p:cNvPr id="3" name="Content Placeholder 2"/>
          <p:cNvSpPr>
            <a:spLocks noGrp="1"/>
          </p:cNvSpPr>
          <p:nvPr>
            <p:ph sz="quarter" idx="10"/>
          </p:nvPr>
        </p:nvSpPr>
        <p:spPr/>
        <p:txBody>
          <a:bodyPr>
            <a:noAutofit/>
          </a:bodyPr>
          <a:lstStyle/>
          <a:p>
            <a:r>
              <a:rPr lang="en-US" dirty="0" smtClean="0"/>
              <a:t>property :</a:t>
            </a:r>
            <a:r>
              <a:rPr lang="en-US" dirty="0" err="1" smtClean="0"/>
              <a:t>site_name</a:t>
            </a:r>
            <a:r>
              <a:rPr lang="en-US" dirty="0" smtClean="0"/>
              <a:t>, String</a:t>
            </a:r>
          </a:p>
          <a:p>
            <a:r>
              <a:rPr lang="en-US" dirty="0" smtClean="0"/>
              <a:t>property :</a:t>
            </a:r>
            <a:r>
              <a:rPr lang="en-US" dirty="0" err="1" smtClean="0"/>
              <a:t>site_port</a:t>
            </a:r>
            <a:r>
              <a:rPr lang="en-US" dirty="0" smtClean="0"/>
              <a:t>, </a:t>
            </a:r>
            <a:r>
              <a:rPr lang="en-US" dirty="0" err="1" smtClean="0"/>
              <a:t>Fixnum</a:t>
            </a:r>
            <a:endParaRPr lang="en-US" dirty="0" smtClean="0"/>
          </a:p>
          <a:p>
            <a:endParaRPr lang="en-US" dirty="0"/>
          </a:p>
          <a:p>
            <a:r>
              <a:rPr lang="en-US" dirty="0" err="1" smtClean="0"/>
              <a:t>default_action</a:t>
            </a:r>
            <a:r>
              <a:rPr lang="en-US" dirty="0" smtClean="0"/>
              <a:t> :create</a:t>
            </a:r>
          </a:p>
          <a:p>
            <a:endParaRPr lang="en-US" dirty="0"/>
          </a:p>
          <a:p>
            <a:r>
              <a:rPr lang="en-US" dirty="0" smtClean="0"/>
              <a:t>action :create do</a:t>
            </a:r>
          </a:p>
          <a:p>
            <a:r>
              <a:rPr lang="en-US" dirty="0"/>
              <a:t> </a:t>
            </a:r>
            <a:r>
              <a:rPr lang="en-US" dirty="0" smtClean="0"/>
              <a:t> directory "/</a:t>
            </a:r>
            <a:r>
              <a:rPr lang="en-US" dirty="0" err="1" smtClean="0"/>
              <a:t>srv</a:t>
            </a:r>
            <a:r>
              <a:rPr lang="en-US" dirty="0" smtClean="0"/>
              <a:t>/apache/#{</a:t>
            </a:r>
            <a:r>
              <a:rPr lang="en-US" dirty="0" err="1" smtClean="0"/>
              <a:t>site_name</a:t>
            </a:r>
            <a:r>
              <a:rPr lang="en-US" dirty="0" smtClean="0"/>
              <a:t>}/html" do</a:t>
            </a:r>
          </a:p>
          <a:p>
            <a:r>
              <a:rPr lang="en-US" dirty="0"/>
              <a:t> </a:t>
            </a:r>
            <a:r>
              <a:rPr lang="en-US" dirty="0" smtClean="0"/>
              <a:t>   recursive true</a:t>
            </a:r>
          </a:p>
          <a:p>
            <a:r>
              <a:rPr lang="en-US" dirty="0"/>
              <a:t> </a:t>
            </a:r>
            <a:r>
              <a:rPr lang="en-US" dirty="0" smtClean="0"/>
              <a:t>   mode '0755'</a:t>
            </a:r>
          </a:p>
          <a:p>
            <a:r>
              <a:rPr lang="en-US" dirty="0"/>
              <a:t> </a:t>
            </a:r>
            <a:r>
              <a:rPr lang="en-US" dirty="0" smtClean="0"/>
              <a:t> end</a:t>
            </a:r>
          </a:p>
          <a:p>
            <a:r>
              <a:rPr lang="en-US" dirty="0" smtClean="0"/>
              <a:t># ... REMAINING RESOURCE DEFINITION ...</a:t>
            </a:r>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9" name="Text Placeholder 8"/>
          <p:cNvSpPr>
            <a:spLocks noGrp="1"/>
          </p:cNvSpPr>
          <p:nvPr>
            <p:ph type="body" sz="quarter" idx="13"/>
          </p:nvPr>
        </p:nvSpPr>
        <p:spPr>
          <a:xfrm>
            <a:off x="1135042" y="3654089"/>
            <a:ext cx="14404273" cy="626533"/>
          </a:xfrm>
        </p:spPr>
        <p:txBody>
          <a:bodyPr/>
          <a:lstStyle/>
          <a:p>
            <a:endParaRPr lang="en-US"/>
          </a:p>
        </p:txBody>
      </p:sp>
    </p:spTree>
    <p:extLst>
      <p:ext uri="{BB962C8B-B14F-4D97-AF65-F5344CB8AC3E}">
        <p14:creationId xmlns:p14="http://schemas.microsoft.com/office/powerpoint/2010/main" val="1222086316"/>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Removing the Default Action for Resources</a:t>
            </a:r>
          </a:p>
        </p:txBody>
      </p:sp>
      <p:sp>
        <p:nvSpPr>
          <p:cNvPr id="3" name="Content Placeholder 2"/>
          <p:cNvSpPr>
            <a:spLocks noGrp="1"/>
          </p:cNvSpPr>
          <p:nvPr>
            <p:ph sz="quarter" idx="10"/>
          </p:nvPr>
        </p:nvSpPr>
        <p:spPr/>
        <p:txBody>
          <a:bodyPr>
            <a:normAutofit/>
          </a:bodyPr>
          <a:lstStyle/>
          <a:p>
            <a:r>
              <a:rPr lang="en-US" dirty="0" smtClean="0"/>
              <a:t># ... INITIAL RECIPE DEFINITION ...</a:t>
            </a:r>
          </a:p>
          <a:p>
            <a:endParaRPr lang="en-US" dirty="0"/>
          </a:p>
          <a:p>
            <a:r>
              <a:rPr lang="en-US" dirty="0" err="1" smtClean="0"/>
              <a:t>apache_vhost</a:t>
            </a:r>
            <a:r>
              <a:rPr lang="en-US" dirty="0" smtClean="0"/>
              <a:t> 'users' do</a:t>
            </a:r>
          </a:p>
          <a:p>
            <a:r>
              <a:rPr lang="en-US" dirty="0" smtClean="0"/>
              <a:t>  </a:t>
            </a:r>
            <a:r>
              <a:rPr lang="en-US" dirty="0" err="1" smtClean="0"/>
              <a:t>site_port</a:t>
            </a:r>
            <a:r>
              <a:rPr lang="en-US" dirty="0" smtClean="0"/>
              <a:t> 80</a:t>
            </a:r>
          </a:p>
          <a:p>
            <a:r>
              <a:rPr lang="en-US" dirty="0"/>
              <a:t> </a:t>
            </a:r>
            <a:r>
              <a:rPr lang="en-US" dirty="0" smtClean="0"/>
              <a:t> </a:t>
            </a:r>
            <a:r>
              <a:rPr lang="en-US" dirty="0" err="1" smtClean="0"/>
              <a:t>site_name</a:t>
            </a:r>
            <a:r>
              <a:rPr lang="en-US" dirty="0" smtClean="0"/>
              <a:t> 'users'</a:t>
            </a:r>
          </a:p>
          <a:p>
            <a:r>
              <a:rPr lang="en-US" dirty="0"/>
              <a:t> </a:t>
            </a:r>
            <a:r>
              <a:rPr lang="en-US" dirty="0" smtClean="0"/>
              <a:t> action :create</a:t>
            </a:r>
          </a:p>
          <a:p>
            <a:r>
              <a:rPr lang="en-US" dirty="0" smtClean="0"/>
              <a:t>end</a:t>
            </a:r>
          </a:p>
          <a:p>
            <a:endParaRPr lang="en-US" dirty="0"/>
          </a:p>
          <a:p>
            <a:r>
              <a:rPr lang="en-US" dirty="0" err="1" smtClean="0"/>
              <a:t>apache_vhost</a:t>
            </a:r>
            <a:r>
              <a:rPr lang="en-US" dirty="0" smtClean="0"/>
              <a:t> 'admins' do</a:t>
            </a:r>
          </a:p>
          <a:p>
            <a:r>
              <a:rPr lang="en-US" dirty="0"/>
              <a:t> </a:t>
            </a:r>
            <a:r>
              <a:rPr lang="en-US" dirty="0" smtClean="0"/>
              <a:t> </a:t>
            </a:r>
            <a:r>
              <a:rPr lang="en-US" dirty="0" err="1" smtClean="0"/>
              <a:t>site_port</a:t>
            </a:r>
            <a:r>
              <a:rPr lang="en-US" dirty="0" smtClean="0"/>
              <a:t> </a:t>
            </a:r>
            <a:r>
              <a:rPr lang="en-US" dirty="0"/>
              <a:t>8080</a:t>
            </a:r>
          </a:p>
          <a:p>
            <a:r>
              <a:rPr lang="en-US" dirty="0"/>
              <a:t>  </a:t>
            </a:r>
            <a:r>
              <a:rPr lang="en-US" dirty="0" err="1"/>
              <a:t>site_name</a:t>
            </a:r>
            <a:r>
              <a:rPr lang="en-US" dirty="0"/>
              <a:t> 'admins'</a:t>
            </a:r>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5" name="Text Placeholder 4"/>
          <p:cNvSpPr>
            <a:spLocks noGrp="1"/>
          </p:cNvSpPr>
          <p:nvPr>
            <p:ph type="body" sz="quarter" idx="12"/>
          </p:nvPr>
        </p:nvSpPr>
        <p:spPr>
          <a:xfrm>
            <a:off x="1124446" y="4760048"/>
            <a:ext cx="14404273" cy="659007"/>
          </a:xfrm>
        </p:spPr>
        <p:txBody>
          <a:bodyPr/>
          <a:lstStyle/>
          <a:p>
            <a:endParaRPr lang="en-US" dirty="0"/>
          </a:p>
        </p:txBody>
      </p:sp>
    </p:spTree>
    <p:extLst>
      <p:ext uri="{BB962C8B-B14F-4D97-AF65-F5344CB8AC3E}">
        <p14:creationId xmlns:p14="http://schemas.microsoft.com/office/powerpoint/2010/main" val="173255033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Removing the Default Action for Resources</a:t>
            </a:r>
            <a:endParaRPr lang="en-US" dirty="0"/>
          </a:p>
        </p:txBody>
      </p:sp>
      <p:sp>
        <p:nvSpPr>
          <p:cNvPr id="3" name="Content Placeholder 2"/>
          <p:cNvSpPr>
            <a:spLocks noGrp="1"/>
          </p:cNvSpPr>
          <p:nvPr>
            <p:ph sz="quarter" idx="10"/>
          </p:nvPr>
        </p:nvSpPr>
        <p:spPr/>
        <p:txBody>
          <a:bodyPr/>
          <a:lstStyle/>
          <a:p>
            <a:r>
              <a:rPr lang="en-US" dirty="0" smtClean="0"/>
              <a:t># ... RECIPE DEFINITION ...</a:t>
            </a:r>
          </a:p>
          <a:p>
            <a:endParaRPr lang="en-US" dirty="0"/>
          </a:p>
          <a:p>
            <a:r>
              <a:rPr lang="en-US" dirty="0" err="1" smtClean="0"/>
              <a:t>apache_vhost</a:t>
            </a:r>
            <a:r>
              <a:rPr lang="en-US" dirty="0" smtClean="0"/>
              <a:t> 'admins' do</a:t>
            </a:r>
          </a:p>
          <a:p>
            <a:r>
              <a:rPr lang="en-US" dirty="0" smtClean="0"/>
              <a:t>  </a:t>
            </a:r>
            <a:r>
              <a:rPr lang="en-US" dirty="0" err="1" smtClean="0"/>
              <a:t>site_port</a:t>
            </a:r>
            <a:r>
              <a:rPr lang="en-US" dirty="0" smtClean="0"/>
              <a:t> 8080</a:t>
            </a:r>
          </a:p>
          <a:p>
            <a:r>
              <a:rPr lang="en-US" dirty="0"/>
              <a:t> </a:t>
            </a:r>
            <a:r>
              <a:rPr lang="en-US" dirty="0" smtClean="0"/>
              <a:t> </a:t>
            </a:r>
            <a:r>
              <a:rPr lang="en-US" dirty="0" err="1" smtClean="0"/>
              <a:t>site_name</a:t>
            </a:r>
            <a:r>
              <a:rPr lang="en-US" dirty="0" smtClean="0"/>
              <a:t> 'admins'</a:t>
            </a:r>
          </a:p>
          <a:p>
            <a:r>
              <a:rPr lang="en-US" dirty="0"/>
              <a:t> </a:t>
            </a:r>
            <a:r>
              <a:rPr lang="en-US" dirty="0" smtClean="0"/>
              <a:t> action :create</a:t>
            </a:r>
          </a:p>
          <a:p>
            <a:r>
              <a:rPr lang="en-US" dirty="0" smtClean="0"/>
              <a:t>end</a:t>
            </a:r>
          </a:p>
          <a:p>
            <a:endParaRPr lang="en-US" dirty="0"/>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5" name="Text Placeholder 4"/>
          <p:cNvSpPr>
            <a:spLocks noGrp="1"/>
          </p:cNvSpPr>
          <p:nvPr>
            <p:ph type="body" sz="quarter" idx="12"/>
          </p:nvPr>
        </p:nvSpPr>
        <p:spPr>
          <a:xfrm>
            <a:off x="1124446" y="4760048"/>
            <a:ext cx="14404273" cy="659007"/>
          </a:xfrm>
        </p:spPr>
        <p:txBody>
          <a:bodyPr/>
          <a:lstStyle/>
          <a:p>
            <a:endParaRPr lang="en-US" dirty="0"/>
          </a:p>
        </p:txBody>
      </p:sp>
    </p:spTree>
    <p:extLst>
      <p:ext uri="{BB962C8B-B14F-4D97-AF65-F5344CB8AC3E}">
        <p14:creationId xmlns:p14="http://schemas.microsoft.com/office/powerpoint/2010/main" val="1500562727"/>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endParaRPr lang="en-US" dirty="0"/>
          </a:p>
          <a:p>
            <a:r>
              <a:rPr lang="en-US" dirty="0"/>
              <a:t>Finished in 2.8 seconds (files took 4.67 seconds to load</a:t>
            </a:r>
            <a:r>
              <a:rPr lang="en-US" dirty="0" smtClean="0"/>
              <a:t>)</a:t>
            </a:r>
          </a:p>
          <a:p>
            <a:r>
              <a:rPr lang="en-US" dirty="0" smtClean="0"/>
              <a:t>10 </a:t>
            </a:r>
            <a:r>
              <a:rPr lang="en-US" dirty="0"/>
              <a:t>examples, 0 failures</a:t>
            </a:r>
            <a:endParaRPr lang="en-US" dirty="0" smtClean="0"/>
          </a:p>
          <a:p>
            <a:endParaRPr lang="en-US" dirty="0"/>
          </a:p>
          <a:p>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1384655115"/>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15940</TotalTime>
  <Words>2186</Words>
  <Application>Microsoft Macintosh PowerPoint</Application>
  <PresentationFormat>Custom</PresentationFormat>
  <Paragraphs>344</Paragraphs>
  <Slides>33</Slides>
  <Notes>31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33</vt:i4>
      </vt:variant>
    </vt:vector>
  </HeadingPairs>
  <TitlesOfParts>
    <vt:vector size="39" baseType="lpstr">
      <vt:lpstr>Courier New</vt:lpstr>
      <vt:lpstr>ＭＳ Ｐゴシック</vt:lpstr>
      <vt:lpstr>Wingdings</vt:lpstr>
      <vt:lpstr>Arial</vt:lpstr>
      <vt:lpstr>Template</vt:lpstr>
      <vt:lpstr>Interaction</vt:lpstr>
      <vt:lpstr>Refactoring Custom Resources</vt:lpstr>
      <vt:lpstr>Objectives</vt:lpstr>
      <vt:lpstr>Refactoring the Resources</vt:lpstr>
      <vt:lpstr>Selecting a Default Action</vt:lpstr>
      <vt:lpstr>The First Action is the Default</vt:lpstr>
      <vt:lpstr>Defining a Default Action for the Resource</vt:lpstr>
      <vt:lpstr>Removing the Default Action for Resources</vt:lpstr>
      <vt:lpstr>Removing the Default Action for Resources</vt:lpstr>
      <vt:lpstr>Executing the Unit Test Suite</vt:lpstr>
      <vt:lpstr>Converging and Verifying the Test Instance</vt:lpstr>
      <vt:lpstr>Refactoring the Resources</vt:lpstr>
      <vt:lpstr>Clarity in the Custom Resource</vt:lpstr>
      <vt:lpstr>Tying the Resource Name to the Property</vt:lpstr>
      <vt:lpstr>Removing the site_name Property</vt:lpstr>
      <vt:lpstr>Removing the site_name Property</vt:lpstr>
      <vt:lpstr>Executing the Unit Test Suite</vt:lpstr>
      <vt:lpstr>Converging and Verifying the Test Instance</vt:lpstr>
      <vt:lpstr>Refactoring the Resources</vt:lpstr>
      <vt:lpstr>Setting Default Values for Properties</vt:lpstr>
      <vt:lpstr>Setting a Default Value for the Property</vt:lpstr>
      <vt:lpstr>Removing the site_port Property</vt:lpstr>
      <vt:lpstr>Executing the Unit Test Suite</vt:lpstr>
      <vt:lpstr>Converging and Verifying the Test Instance</vt:lpstr>
      <vt:lpstr>Refactoring the Resources</vt:lpstr>
      <vt:lpstr>Resource Notifications</vt:lpstr>
      <vt:lpstr>Removing the Notification from the Resource</vt:lpstr>
      <vt:lpstr>Adding the Notification to the Resources</vt:lpstr>
      <vt:lpstr>Adding the Notification to the Resources</vt:lpstr>
      <vt:lpstr>Executing the Unit Test Suite</vt:lpstr>
      <vt:lpstr>Converging and Verifying the Test Instance</vt:lpstr>
      <vt:lpstr>Refactoring the Resources</vt:lpstr>
      <vt:lpstr>Q&amp;A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2301</cp:revision>
  <cp:lastPrinted>2015-02-07T23:49:10Z</cp:lastPrinted>
  <dcterms:created xsi:type="dcterms:W3CDTF">2012-09-13T17:36:07Z</dcterms:created>
  <dcterms:modified xsi:type="dcterms:W3CDTF">2016-09-18T19:54:19Z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